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59" r:id="rId3"/>
    <p:sldId id="267" r:id="rId4"/>
    <p:sldId id="261" r:id="rId5"/>
    <p:sldId id="264" r:id="rId6"/>
    <p:sldId id="277" r:id="rId7"/>
    <p:sldId id="278" r:id="rId8"/>
    <p:sldId id="258" r:id="rId9"/>
    <p:sldId id="270" r:id="rId10"/>
    <p:sldId id="271" r:id="rId11"/>
    <p:sldId id="276" r:id="rId12"/>
    <p:sldId id="279" r:id="rId13"/>
    <p:sldId id="273" r:id="rId14"/>
    <p:sldId id="281" r:id="rId15"/>
    <p:sldId id="274" r:id="rId16"/>
    <p:sldId id="282" r:id="rId17"/>
    <p:sldId id="280"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92"/>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a:t>
            </a:r>
          </a:p>
          <a:p>
            <a:endParaRPr lang="en-US" dirty="0"/>
          </a:p>
          <a:p>
            <a:r>
              <a:rPr lang="en-US" dirty="0"/>
              <a:t>Have wiki open to show time line. https://</a:t>
            </a:r>
            <a:r>
              <a:rPr lang="en-US" dirty="0" err="1"/>
              <a:t>wiki.wpi.edu</a:t>
            </a:r>
            <a:r>
              <a:rPr lang="en-US" dirty="0"/>
              <a:t>/cs3043</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a:t>
            </a:r>
            <a:r>
              <a:rPr lang="en-US" dirty="0" err="1"/>
              <a:t>rhetological</a:t>
            </a:r>
            <a:r>
              <a:rPr lang="en-US" dirty="0"/>
              <a:t>-</a:t>
            </a:r>
            <a:r>
              <a:rPr lang="en-US"/>
              <a:t>fallacies/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enforce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Be</a:t>
            </a:r>
            <a:r>
              <a:rPr lang="en-US" baseline="0" dirty="0">
                <a:latin typeface="Arial" charset="0"/>
                <a:ea typeface="ＭＳ Ｐゴシック" charset="-128"/>
                <a:cs typeface="ＭＳ Ｐゴシック" charset="-128"/>
              </a:rPr>
              <a:t> sure to read 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a:t>
            </a:r>
            <a:r>
              <a:rPr lang="en-US" dirty="0" err="1"/>
              <a:t>www.corp.att.com</a:t>
            </a:r>
            <a:r>
              <a:rPr lang="en-US" dirty="0"/>
              <a:t>/</a:t>
            </a:r>
            <a:r>
              <a:rPr lang="en-US" dirty="0" err="1"/>
              <a:t>attlabs</a:t>
            </a:r>
            <a:r>
              <a:rPr lang="en-US" dirty="0"/>
              <a:t>/reputation/timeline/46mobile.html accessed 2014-09-01.</a:t>
            </a:r>
          </a:p>
          <a:p>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new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Font typeface="+mj-lt"/>
              <a:buAutoNum type="arabicPeriod"/>
            </a:pPr>
            <a:r>
              <a:rPr lang="en-US" baseline="0" dirty="0"/>
              <a:t>Circuit/Switched: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a:t>
            </a:r>
            <a:r>
              <a:rPr lang="en-US" dirty="0" err="1"/>
              <a:t>Engelbart</a:t>
            </a:r>
            <a:r>
              <a:rPr lang="en-US" dirty="0"/>
              <a: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r>
              <a:rPr lang="en-US" b="1" i="0" dirty="0"/>
              <a:t>“Weird” Al </a:t>
            </a:r>
            <a:r>
              <a:rPr lang="en-US" b="1" i="0" dirty="0" err="1"/>
              <a:t>Yankovic</a:t>
            </a:r>
            <a:r>
              <a:rPr lang="en-US" b="1" i="0" dirty="0"/>
              <a:t> – Word Crimes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a:t>
            </a:r>
            <a:r>
              <a:rPr lang="en-US" sz="1200" kern="1200" dirty="0" err="1">
                <a:solidFill>
                  <a:schemeClr val="tx1"/>
                </a:solidFill>
                <a:latin typeface="+mn-lt"/>
                <a:ea typeface="+mn-ea"/>
                <a:cs typeface="+mn-cs"/>
              </a:rPr>
              <a:t>vPoDc</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1030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2018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2018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4" name="Straight Arrow Connector 38"/>
            <p:cNvCxnSpPr>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5" name="Straight Arrow Connector 41"/>
            <p:cNvCxnSpPr>
              <a:stCxn id="10" idx="3"/>
              <a:endCxn id="11" idx="0"/>
            </p:cNvCxnSpPr>
            <p:nvPr/>
          </p:nvCxnSpPr>
          <p:spPr bwMode="auto">
            <a:xfrm>
              <a:off x="5745569" y="4481754"/>
              <a:ext cx="214018"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6" name="Straight Arrow Connector 45"/>
            <p:cNvCxnSpPr>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7" name="Straight Arrow Connector 76"/>
            <p:cNvCxnSpPr>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1">
              <a:schemeClr val="dk1"/>
            </a:lnRef>
            <a:fillRef idx="2">
              <a:schemeClr val="dk1"/>
            </a:fillRef>
            <a:effectRef idx="1">
              <a:schemeClr val="dk1"/>
            </a:effectRef>
            <a:fontRef idx="minor">
              <a:schemeClr val="dk1"/>
            </a:fontRef>
          </p:style>
        </p:cxnSp>
      </p:grpSp>
      <p:cxnSp>
        <p:nvCxnSpPr>
          <p:cNvPr id="45" name="Straight Arrow Connector 41"/>
          <p:cNvCxnSpPr>
            <a:stCxn id="8" idx="3"/>
            <a:endCxn id="9" idx="0"/>
          </p:cNvCxnSpPr>
          <p:nvPr/>
        </p:nvCxnSpPr>
        <p:spPr bwMode="auto">
          <a:xfrm>
            <a:off x="2723939" y="1531740"/>
            <a:ext cx="157741" cy="680595"/>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sp>
        <p:nvSpPr>
          <p:cNvPr id="3" name="Slide Number Placeholder 2">
            <a:extLst>
              <a:ext uri="{FF2B5EF4-FFF2-40B4-BE49-F238E27FC236}">
                <a16:creationId xmlns:a16="http://schemas.microsoft.com/office/drawing/2014/main" id="{C50B7390-2AEC-484B-827E-B13D5D55E8A0}"/>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61530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2018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
        <p:nvSpPr>
          <p:cNvPr id="4" name="Slide Number Placeholder 3">
            <a:extLst>
              <a:ext uri="{FF2B5EF4-FFF2-40B4-BE49-F238E27FC236}">
                <a16:creationId xmlns:a16="http://schemas.microsoft.com/office/drawing/2014/main" id="{67350C05-9BD9-CE4D-AFA6-0366DDA5A4D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5577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2018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
        <p:nvSpPr>
          <p:cNvPr id="4" name="Slide Number Placeholder 3">
            <a:extLst>
              <a:ext uri="{FF2B5EF4-FFF2-40B4-BE49-F238E27FC236}">
                <a16:creationId xmlns:a16="http://schemas.microsoft.com/office/drawing/2014/main" id="{6BE745CD-DE2E-C34F-BBAD-037CA9D41964}"/>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283550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“Many programming languages such as C, C++, and Java are statically typed. Scheme is a programming language so it is </a:t>
            </a:r>
            <a:r>
              <a:rPr lang="en-US"/>
              <a:t>statically typed too.</a:t>
            </a:r>
            <a:r>
              <a:rPr lang="en-US" dirty="0"/>
              <a:t>”</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E8661813-B06D-8E4A-802F-48A17C423507}"/>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71052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a:p>
            <a:pPr lvl="1"/>
            <a:r>
              <a:rPr lang="en-US" dirty="0"/>
              <a:t>“The day after Billy Bob Joe bought a Mac, Apple’s stock went up. Clearly Billy Bob Joe’s purchase was the cause.” </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7" name="TextBox 6"/>
          <p:cNvSpPr txBox="1"/>
          <p:nvPr/>
        </p:nvSpPr>
        <p:spPr>
          <a:xfrm>
            <a:off x="813771"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3120337" y="2571750"/>
            <a:ext cx="5829300" cy="2349500"/>
          </a:xfrm>
          <a:prstGeom prst="rect">
            <a:avLst/>
          </a:prstGeom>
        </p:spPr>
      </p:pic>
      <p:sp>
        <p:nvSpPr>
          <p:cNvPr id="4" name="Slide Number Placeholder 3">
            <a:extLst>
              <a:ext uri="{FF2B5EF4-FFF2-40B4-BE49-F238E27FC236}">
                <a16:creationId xmlns:a16="http://schemas.microsoft.com/office/drawing/2014/main" id="{8C8CD317-1884-DD4B-B690-67A780A94707}"/>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7197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over 150 years old.”</a:t>
            </a:r>
          </a:p>
          <a:p>
            <a:endParaRPr lang="en-US" dirty="0"/>
          </a:p>
          <a:p>
            <a:r>
              <a:rPr lang="en-US" dirty="0"/>
              <a:t>Appeal 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8235ECD0-7114-1040-96C0-8611CB2D946D}"/>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79861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2018 Keith A. Pray</a:t>
            </a:r>
            <a:endParaRPr lang="en-US"/>
          </a:p>
        </p:txBody>
      </p:sp>
      <p:grpSp>
        <p:nvGrpSpPr>
          <p:cNvPr id="12" name="Group 11"/>
          <p:cNvGrpSpPr/>
          <p:nvPr/>
        </p:nvGrpSpPr>
        <p:grpSpPr>
          <a:xfrm>
            <a:off x="1889466" y="2803990"/>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6" name="Slide Number Placeholder 5">
            <a:extLst>
              <a:ext uri="{FF2B5EF4-FFF2-40B4-BE49-F238E27FC236}">
                <a16:creationId xmlns:a16="http://schemas.microsoft.com/office/drawing/2014/main" id="{A13044F9-CE54-584F-ADD6-B238024B6659}"/>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145351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p:txBody>
          <a:bodyPr>
            <a:normAutofit/>
          </a:bodyPr>
          <a:lstStyle/>
          <a:p>
            <a:pPr marL="0" indent="0">
              <a:buNone/>
            </a:pPr>
            <a:r>
              <a:rPr lang="en-US" dirty="0"/>
              <a:t>There are many more… seems to be no limit to the ways in which humankind can err.</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2214E5D9-4B80-1A4F-9048-A3E20B272EA9}"/>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50166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2018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strike="sngStrike" dirty="0"/>
              <a:t>Guest Speaker</a:t>
            </a:r>
          </a:p>
          <a:p>
            <a:pPr marL="457200" indent="-457200">
              <a:buFont typeface="+mj-lt"/>
              <a:buAutoNum type="arabicPeriod"/>
            </a:pPr>
            <a:r>
              <a:rPr lang="en-US" dirty="0"/>
              <a:t>Review</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652BDFB2-B90F-4847-9F6F-54D9D9F6E771}"/>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92500"/>
          </a:bodyPr>
          <a:lstStyle/>
          <a:p>
            <a:r>
              <a:rPr lang="en-US" dirty="0"/>
              <a:t>Create an information processing technology timeline</a:t>
            </a:r>
          </a:p>
          <a:p>
            <a:pPr lvl="1"/>
            <a:r>
              <a:rPr lang="en-US" dirty="0"/>
              <a:t>You can choose any scope (time periods, domains, etc.) and format you like</a:t>
            </a:r>
          </a:p>
          <a:p>
            <a:pPr lvl="1"/>
            <a:r>
              <a:rPr lang="en-US" dirty="0"/>
              <a:t>Example timeline - Class Site </a:t>
            </a:r>
            <a:r>
              <a:rPr lang="en-US" dirty="0">
                <a:sym typeface="Wingdings"/>
              </a:rPr>
              <a:t></a:t>
            </a:r>
            <a:r>
              <a:rPr lang="en-US" dirty="0"/>
              <a:t> Wiki </a:t>
            </a:r>
            <a:r>
              <a:rPr lang="en-US" dirty="0">
                <a:sym typeface="Wingdings"/>
              </a:rPr>
              <a:t> </a:t>
            </a:r>
            <a:r>
              <a:rPr lang="en-US" dirty="0"/>
              <a:t>Timeline</a:t>
            </a:r>
          </a:p>
          <a:p>
            <a:r>
              <a:rPr lang="en-US" dirty="0"/>
              <a:t>Write a 1 page paper that draws a conclusion using your timeline to illustrate your point.</a:t>
            </a:r>
          </a:p>
          <a:p>
            <a:r>
              <a:rPr lang="en-US" dirty="0"/>
              <a:t>Class Timeline Wiki</a:t>
            </a:r>
          </a:p>
          <a:p>
            <a:pPr lvl="1"/>
            <a:r>
              <a:rPr lang="en-US" dirty="0"/>
              <a:t>Add items from your timeline to Class Site </a:t>
            </a:r>
            <a:r>
              <a:rPr lang="en-US" dirty="0">
                <a:sym typeface="Wingdings"/>
              </a:rPr>
              <a:t></a:t>
            </a:r>
            <a:r>
              <a:rPr lang="en-US" dirty="0"/>
              <a:t> Wiki </a:t>
            </a:r>
            <a:r>
              <a:rPr lang="en-US" dirty="0">
                <a:sym typeface="Wingdings"/>
              </a:rPr>
              <a:t> </a:t>
            </a:r>
            <a:r>
              <a:rPr lang="en-US" dirty="0"/>
              <a:t>Timeline</a:t>
            </a:r>
          </a:p>
          <a:p>
            <a:pPr lvl="1"/>
            <a:r>
              <a:rPr lang="en-US" dirty="0"/>
              <a:t>Please (insertion) sort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BDC0E676-8BAF-4A44-9950-4F52350EF4F2}"/>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66329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r>
              <a:rPr lang="en-US" sz="1100" dirty="0"/>
              <a:t>pp. 5 Three Mile Island source published 2001, 1979 + 25 = 2004. How about now?</a:t>
            </a:r>
          </a:p>
          <a:p>
            <a:r>
              <a:rPr lang="en-US" sz="1100" dirty="0"/>
              <a:t>pp. 6 No slide rule?</a:t>
            </a:r>
          </a:p>
          <a:p>
            <a:r>
              <a:rPr lang="en-US" sz="1100" dirty="0"/>
              <a:t>pp. 20 Metric for most popular? Are there are more popular PCs today?</a:t>
            </a:r>
          </a:p>
          <a:p>
            <a:r>
              <a:rPr lang="en-US" sz="1100" dirty="0"/>
              <a:t>pp. 27 How did computerized prediction of election results get worse from 1952 </a:t>
            </a:r>
            <a:r>
              <a:rPr lang="en-US" sz="1100" dirty="0" err="1"/>
              <a:t>pp</a:t>
            </a:r>
            <a:r>
              <a:rPr lang="en-US" sz="1100" dirty="0"/>
              <a:t> 13?</a:t>
            </a:r>
          </a:p>
          <a:p>
            <a:r>
              <a:rPr lang="en-US" sz="1100" dirty="0"/>
              <a:t>pp. 28 “…transfer programs and data only.” Isn’t everything data? “200 million email messages” 90% of which are spam (pp. 112)</a:t>
            </a:r>
          </a:p>
          <a:p>
            <a:r>
              <a:rPr lang="en-US" sz="1100" dirty="0"/>
              <a:t>pp. 30 Lots of buzz on campus for the 1995 switch of backbone providers. </a:t>
            </a:r>
          </a:p>
          <a:p>
            <a:r>
              <a:rPr lang="en-US" sz="1100" dirty="0"/>
              <a:t>pp. 31 1973 saw the introduction of *handheld* mobile phone, larger versions available dating back to 1946</a:t>
            </a:r>
            <a:r>
              <a:rPr lang="en-US" sz="1100" baseline="30000" dirty="0"/>
              <a:t>[1]</a:t>
            </a:r>
            <a:r>
              <a:rPr lang="en-US" sz="1100" dirty="0"/>
              <a:t> and earlier.</a:t>
            </a:r>
          </a:p>
        </p:txBody>
      </p:sp>
      <p:sp>
        <p:nvSpPr>
          <p:cNvPr id="11" name="Content Placeholder 10"/>
          <p:cNvSpPr>
            <a:spLocks noGrp="1"/>
          </p:cNvSpPr>
          <p:nvPr>
            <p:ph sz="half" idx="2"/>
          </p:nvPr>
        </p:nvSpPr>
        <p:spPr/>
        <p:txBody>
          <a:bodyPr>
            <a:noAutofit/>
          </a:bodyPr>
          <a:lstStyle/>
          <a:p>
            <a:r>
              <a:rPr lang="en-US" sz="1100" dirty="0"/>
              <a:t>pp. 32 What surfaced was inked? </a:t>
            </a:r>
          </a:p>
          <a:p>
            <a:r>
              <a:rPr lang="en-US" sz="1100" dirty="0"/>
              <a:t>pp. 34 Email demonstrated in 1968, pp. 28 claims 1972 but maybe just for ARPANET.</a:t>
            </a:r>
          </a:p>
          <a:p>
            <a:r>
              <a:rPr lang="en-US" sz="1100" dirty="0"/>
              <a:t>pp. 34 the “mother of all demos” is worth watching if you haven’t. Watch it and write a 1 page paper for extra credit (2 points).</a:t>
            </a:r>
          </a:p>
          <a:p>
            <a:r>
              <a:rPr lang="en-US" sz="1100" dirty="0"/>
              <a:t>pp. 35 Does Windows still have a near monopoly? HyperCard was my first. </a:t>
            </a:r>
          </a:p>
          <a:p>
            <a:r>
              <a:rPr lang="en-US" sz="1100" dirty="0"/>
              <a:t>pp. 38 Compare free Windows upgrade with pp. 20 open letter to hobbyists.</a:t>
            </a:r>
          </a:p>
          <a:p>
            <a:r>
              <a:rPr lang="en-US" sz="1100" dirty="0"/>
              <a:t>pp. 42 Q 22, Source for 90%?</a:t>
            </a:r>
          </a:p>
          <a:p>
            <a:r>
              <a:rPr lang="en-US" sz="1100" dirty="0"/>
              <a:t>End of Chapter questions I liked: 1, 7, 21</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E21CFC55-A997-CF4C-B79C-1FC8A429D1A3}"/>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lvl="0" indent="-457200">
              <a:buFont typeface="+mj-lt"/>
              <a:buAutoNum type="arabicPeriod"/>
            </a:pPr>
            <a:r>
              <a:rPr lang="en-US" dirty="0"/>
              <a:t>Principal innovation of IBM System/360?</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6E9BD672-265F-AB48-8B7E-4EE6195E4B15}"/>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3" name="Slide Number Placeholder 2">
            <a:extLst>
              <a:ext uri="{FF2B5EF4-FFF2-40B4-BE49-F238E27FC236}">
                <a16:creationId xmlns:a16="http://schemas.microsoft.com/office/drawing/2014/main" id="{08440667-D5C9-F744-986B-12D5BC7C819A}"/>
              </a:ext>
            </a:extLst>
          </p:cNvPr>
          <p:cNvSpPr>
            <a:spLocks noGrp="1"/>
          </p:cNvSpPr>
          <p:nvPr>
            <p:ph type="sldNum" sz="quarter" idx="12"/>
          </p:nvPr>
        </p:nvSpPr>
        <p:spPr/>
        <p:txBody>
          <a:bodyPr/>
          <a:lstStyle/>
          <a:p>
            <a:fld id="{A2A17EAB-8B51-5C40-8776-6683E51FA7A0}" type="slidenum">
              <a:rPr lang="en-US" smtClean="0"/>
              <a:t>6</a:t>
            </a:fld>
            <a:endParaRPr lang="en-US"/>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084082"/>
            <a:ext cx="2816140" cy="1008669"/>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strike="sngStrike" dirty="0"/>
              <a:t>Guest Speaker</a:t>
            </a:r>
          </a:p>
          <a:p>
            <a:pPr marL="457200" indent="-457200">
              <a:buFont typeface="+mj-lt"/>
              <a:buAutoNum type="arabicPeriod"/>
            </a:pPr>
            <a:r>
              <a:rPr lang="en-US" dirty="0"/>
              <a:t>Review</a:t>
            </a:r>
          </a:p>
          <a:p>
            <a:pPr marL="457200" indent="-457200">
              <a:buFont typeface="+mj-lt"/>
              <a:buAutoNum type="arabicPeriod"/>
            </a:pPr>
            <a:r>
              <a:rPr lang="en-US" dirty="0"/>
              <a:t>Critical Thinking</a:t>
            </a:r>
          </a:p>
        </p:txBody>
      </p:sp>
      <p:sp>
        <p:nvSpPr>
          <p:cNvPr id="4" name="Footer Placeholder 3"/>
          <p:cNvSpPr>
            <a:spLocks noGrp="1"/>
          </p:cNvSpPr>
          <p:nvPr>
            <p:ph type="ftr" sz="quarter" idx="11"/>
          </p:nvPr>
        </p:nvSpPr>
        <p:spPr/>
        <p:txBody>
          <a:bodyPr/>
          <a:lstStyle/>
          <a:p>
            <a:r>
              <a:rPr lang="sk-SK"/>
              <a:t>© 2018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 action="ppaction://noaction" highlightClick="1"/>
            <a:extLst>
              <a:ext uri="{FF2B5EF4-FFF2-40B4-BE49-F238E27FC236}">
                <a16:creationId xmlns:a16="http://schemas.microsoft.com/office/drawing/2014/main" id="{399A92E3-3EAC-A344-B5B8-B8F6B00129F0}"/>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1E359A1-DC35-244B-AECF-F9EACC29F7C5}"/>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6" name="Picture 5"/>
          <p:cNvPicPr>
            <a:picLocks noChangeAspect="1"/>
          </p:cNvPicPr>
          <p:nvPr/>
        </p:nvPicPr>
        <p:blipFill>
          <a:blip r:embed="rId3"/>
          <a:stretch>
            <a:fillRect/>
          </a:stretch>
        </p:blipFill>
        <p:spPr>
          <a:xfrm>
            <a:off x="0" y="1168146"/>
            <a:ext cx="9144000" cy="2807208"/>
          </a:xfrm>
          <a:prstGeom prst="rect">
            <a:avLst/>
          </a:prstGeom>
        </p:spPr>
      </p:pic>
      <p:sp>
        <p:nvSpPr>
          <p:cNvPr id="2" name="Slide Number Placeholder 1">
            <a:extLst>
              <a:ext uri="{FF2B5EF4-FFF2-40B4-BE49-F238E27FC236}">
                <a16:creationId xmlns:a16="http://schemas.microsoft.com/office/drawing/2014/main" id="{4BD1EE9A-F72C-3549-973B-836F1EC2FB7F}"/>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03392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lstStyle/>
          <a:p>
            <a:r>
              <a:rPr lang="en-US" dirty="0"/>
              <a:t>Premise 1</a:t>
            </a:r>
          </a:p>
          <a:p>
            <a:r>
              <a:rPr lang="en-US" dirty="0"/>
              <a:t>Premise 2 (optional)</a:t>
            </a:r>
          </a:p>
          <a:p>
            <a:r>
              <a:rPr lang="en-US" dirty="0"/>
              <a:t>.</a:t>
            </a:r>
          </a:p>
          <a:p>
            <a:r>
              <a:rPr lang="en-US" dirty="0"/>
              <a:t>.</a:t>
            </a:r>
          </a:p>
          <a:p>
            <a:r>
              <a:rPr lang="en-US" dirty="0"/>
              <a:t>.</a:t>
            </a:r>
          </a:p>
          <a:p>
            <a:r>
              <a:rPr lang="en-US" dirty="0"/>
              <a:t>Premise x (optional)</a:t>
            </a:r>
          </a:p>
          <a:p>
            <a:r>
              <a:rPr lang="en-US" dirty="0"/>
              <a:t>Conclusion</a:t>
            </a:r>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881EEB79-DA24-F54B-BC19-8E34065F7A58}"/>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981466384"/>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9645</TotalTime>
  <Words>2194</Words>
  <Application>Microsoft Macintosh PowerPoint</Application>
  <PresentationFormat>On-screen Show (16:9)</PresentationFormat>
  <Paragraphs>259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Cambria</vt:lpstr>
      <vt:lpstr>Times New Roman</vt:lpstr>
      <vt:lpstr>Wingdings</vt:lpstr>
      <vt:lpstr>Red Radial 16x9</vt:lpstr>
      <vt:lpstr>Class 2 Critical Thinking</vt:lpstr>
      <vt:lpstr>Overview</vt:lpstr>
      <vt:lpstr>Assignment</vt:lpstr>
      <vt:lpstr>My Reading Notes</vt:lpstr>
      <vt:lpstr>Group Quiz!</vt:lpstr>
      <vt:lpstr>PowerPoint Presentation</vt:lpstr>
      <vt:lpstr>Overview</vt:lpstr>
      <vt:lpstr>PowerPoint Presentation</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vector>
  </TitlesOfParts>
  <Company>WPI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158</cp:revision>
  <dcterms:created xsi:type="dcterms:W3CDTF">2014-08-25T02:19:16Z</dcterms:created>
  <dcterms:modified xsi:type="dcterms:W3CDTF">2018-03-20T22:13:26Z</dcterms:modified>
</cp:coreProperties>
</file>