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0"/>
  </p:notesMasterIdLst>
  <p:handoutMasterIdLst>
    <p:handoutMasterId r:id="rId21"/>
  </p:handoutMasterIdLst>
  <p:sldIdLst>
    <p:sldId id="256" r:id="rId2"/>
    <p:sldId id="259" r:id="rId3"/>
    <p:sldId id="277" r:id="rId4"/>
    <p:sldId id="291" r:id="rId5"/>
    <p:sldId id="261" r:id="rId6"/>
    <p:sldId id="264" r:id="rId7"/>
    <p:sldId id="323" r:id="rId8"/>
    <p:sldId id="267" r:id="rId9"/>
    <p:sldId id="297" r:id="rId10"/>
    <p:sldId id="324" r:id="rId11"/>
    <p:sldId id="325" r:id="rId12"/>
    <p:sldId id="326" r:id="rId13"/>
    <p:sldId id="327" r:id="rId14"/>
    <p:sldId id="328" r:id="rId15"/>
    <p:sldId id="329" r:id="rId16"/>
    <p:sldId id="330" r:id="rId17"/>
    <p:sldId id="331" r:id="rId18"/>
    <p:sldId id="269" r:id="rId19"/>
  </p:sldIdLst>
  <p:sldSz cx="9144000" cy="5143500" type="screen16x9"/>
  <p:notesSz cx="6858000" cy="9144000"/>
  <p:defaultTex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F3E45242-6DC9-0143-B165-EEFF1A919F42}">
          <p14:sldIdLst>
            <p14:sldId id="256"/>
            <p14:sldId id="259"/>
            <p14:sldId id="277"/>
            <p14:sldId id="291"/>
            <p14:sldId id="261"/>
            <p14:sldId id="264"/>
            <p14:sldId id="323"/>
            <p14:sldId id="267"/>
            <p14:sldId id="297"/>
          </p14:sldIdLst>
        </p14:section>
        <p14:section name="Students" id="{03AE23C9-21E0-8F4A-B153-0900C2F809BC}">
          <p14:sldIdLst>
            <p14:sldId id="324"/>
            <p14:sldId id="325"/>
            <p14:sldId id="326"/>
            <p14:sldId id="327"/>
            <p14:sldId id="328"/>
            <p14:sldId id="329"/>
            <p14:sldId id="330"/>
            <p14:sldId id="331"/>
          </p14:sldIdLst>
        </p14:section>
        <p14:section name="Common" id="{62B1AA91-D93D-9C4F-8ABE-6423F5BD3A6E}">
          <p14:sldIdLst>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74783" autoAdjust="0"/>
  </p:normalViewPr>
  <p:slideViewPr>
    <p:cSldViewPr snapToGrid="0" snapToObjects="1">
      <p:cViewPr varScale="1">
        <p:scale>
          <a:sx n="109" d="100"/>
          <a:sy n="109" d="100"/>
        </p:scale>
        <p:origin x="-504" y="-112"/>
      </p:cViewPr>
      <p:guideLst>
        <p:guide orient="horz" pos="1620"/>
        <p:guide pos="2880"/>
      </p:guideLst>
    </p:cSldViewPr>
  </p:slideViewPr>
  <p:notesTextViewPr>
    <p:cViewPr>
      <p:scale>
        <a:sx n="100" d="100"/>
        <a:sy n="100" d="100"/>
      </p:scale>
      <p:origin x="0" y="0"/>
    </p:cViewPr>
  </p:notesTextViewPr>
  <p:sorterViewPr>
    <p:cViewPr>
      <p:scale>
        <a:sx n="175" d="100"/>
        <a:sy n="175" d="100"/>
      </p:scale>
      <p:origin x="0" y="560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2017-03-28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2017-03-28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178" rtl="0" eaLnBrk="1" latinLnBrk="0" hangingPunct="1">
      <a:defRPr sz="1200" kern="1200">
        <a:solidFill>
          <a:schemeClr val="tx1"/>
        </a:solidFill>
        <a:latin typeface="+mn-lt"/>
        <a:ea typeface="+mn-ea"/>
        <a:cs typeface="+mn-cs"/>
      </a:defRPr>
    </a:lvl1pPr>
    <a:lvl2pPr marL="457178" algn="l" defTabSz="457178" rtl="0" eaLnBrk="1" latinLnBrk="0" hangingPunct="1">
      <a:defRPr sz="1200" kern="1200">
        <a:solidFill>
          <a:schemeClr val="tx1"/>
        </a:solidFill>
        <a:latin typeface="+mn-lt"/>
        <a:ea typeface="+mn-ea"/>
        <a:cs typeface="+mn-cs"/>
      </a:defRPr>
    </a:lvl2pPr>
    <a:lvl3pPr marL="914355" algn="l" defTabSz="457178" rtl="0" eaLnBrk="1" latinLnBrk="0" hangingPunct="1">
      <a:defRPr sz="1200" kern="1200">
        <a:solidFill>
          <a:schemeClr val="tx1"/>
        </a:solidFill>
        <a:latin typeface="+mn-lt"/>
        <a:ea typeface="+mn-ea"/>
        <a:cs typeface="+mn-cs"/>
      </a:defRPr>
    </a:lvl3pPr>
    <a:lvl4pPr marL="1371532" algn="l" defTabSz="457178" rtl="0" eaLnBrk="1" latinLnBrk="0" hangingPunct="1">
      <a:defRPr sz="1200" kern="1200">
        <a:solidFill>
          <a:schemeClr val="tx1"/>
        </a:solidFill>
        <a:latin typeface="+mn-lt"/>
        <a:ea typeface="+mn-ea"/>
        <a:cs typeface="+mn-cs"/>
      </a:defRPr>
    </a:lvl4pPr>
    <a:lvl5pPr marL="1828709" algn="l" defTabSz="457178" rtl="0" eaLnBrk="1" latinLnBrk="0" hangingPunct="1">
      <a:defRPr sz="1200" kern="1200">
        <a:solidFill>
          <a:schemeClr val="tx1"/>
        </a:solidFill>
        <a:latin typeface="+mn-lt"/>
        <a:ea typeface="+mn-ea"/>
        <a:cs typeface="+mn-cs"/>
      </a:defRPr>
    </a:lvl5pPr>
    <a:lvl6pPr marL="2285886" algn="l" defTabSz="457178" rtl="0" eaLnBrk="1" latinLnBrk="0" hangingPunct="1">
      <a:defRPr sz="1200" kern="1200">
        <a:solidFill>
          <a:schemeClr val="tx1"/>
        </a:solidFill>
        <a:latin typeface="+mn-lt"/>
        <a:ea typeface="+mn-ea"/>
        <a:cs typeface="+mn-cs"/>
      </a:defRPr>
    </a:lvl6pPr>
    <a:lvl7pPr marL="2743064" algn="l" defTabSz="457178" rtl="0" eaLnBrk="1" latinLnBrk="0" hangingPunct="1">
      <a:defRPr sz="1200" kern="1200">
        <a:solidFill>
          <a:schemeClr val="tx1"/>
        </a:solidFill>
        <a:latin typeface="+mn-lt"/>
        <a:ea typeface="+mn-ea"/>
        <a:cs typeface="+mn-cs"/>
      </a:defRPr>
    </a:lvl7pPr>
    <a:lvl8pPr marL="3200240" algn="l" defTabSz="457178" rtl="0" eaLnBrk="1" latinLnBrk="0" hangingPunct="1">
      <a:defRPr sz="1200" kern="1200">
        <a:solidFill>
          <a:schemeClr val="tx1"/>
        </a:solidFill>
        <a:latin typeface="+mn-lt"/>
        <a:ea typeface="+mn-ea"/>
        <a:cs typeface="+mn-cs"/>
      </a:defRPr>
    </a:lvl8pPr>
    <a:lvl9pPr marL="3657418" algn="l" defTabSz="457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Here’s the title slide. Excited again, aren’t you? You should be. </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Paper</a:t>
            </a:r>
            <a:r>
              <a:rPr lang="en-US" baseline="0" dirty="0" smtClean="0">
                <a:latin typeface="Arial" charset="0"/>
                <a:ea typeface="ＭＳ Ｐゴシック" charset="-128"/>
                <a:cs typeface="ＭＳ Ｐゴシック" charset="-128"/>
              </a:rPr>
              <a:t> Notes: </a:t>
            </a:r>
          </a:p>
          <a:p>
            <a:pPr marL="171450" indent="-171450" eaLnBrk="1" hangingPunct="1">
              <a:buFont typeface="Arial"/>
              <a:buChar char="•"/>
            </a:pPr>
            <a:r>
              <a:rPr lang="en-US" baseline="0" dirty="0" smtClean="0">
                <a:latin typeface="Arial" charset="0"/>
                <a:ea typeface="ＭＳ Ｐゴシック" charset="-128"/>
                <a:cs typeface="ＭＳ Ｐゴシック" charset="-128"/>
              </a:rPr>
              <a:t>Average: </a:t>
            </a:r>
            <a:r>
              <a:rPr lang="en-US" baseline="0" dirty="0" smtClean="0">
                <a:latin typeface="Arial" charset="0"/>
                <a:ea typeface="ＭＳ Ｐゴシック" charset="-128"/>
                <a:cs typeface="ＭＳ Ｐゴシック" charset="-128"/>
              </a:rPr>
              <a:t>LATE </a:t>
            </a:r>
            <a:r>
              <a:rPr lang="en-US" baseline="0" dirty="0" smtClean="0">
                <a:latin typeface="Arial" charset="0"/>
                <a:ea typeface="ＭＳ Ｐゴシック" charset="-128"/>
                <a:cs typeface="ＭＳ Ｐゴシック" charset="-128"/>
              </a:rPr>
              <a:t>(usually 4)</a:t>
            </a:r>
          </a:p>
          <a:p>
            <a:pPr marL="171450" indent="-171450" eaLnBrk="1" hangingPunct="1">
              <a:buFont typeface="Arial"/>
              <a:buChar char="•"/>
            </a:pPr>
            <a:r>
              <a:rPr lang="en-US" baseline="0" dirty="0" smtClean="0">
                <a:latin typeface="Arial" charset="0"/>
                <a:ea typeface="ＭＳ Ｐゴシック" charset="-128"/>
                <a:cs typeface="ＭＳ Ｐゴシック" charset="-128"/>
              </a:rPr>
              <a:t>Please use the template</a:t>
            </a:r>
          </a:p>
          <a:p>
            <a:pPr marL="171450" indent="-171450" eaLnBrk="1" hangingPunct="1">
              <a:buFont typeface="Arial"/>
              <a:buChar char="•"/>
            </a:pPr>
            <a:r>
              <a:rPr lang="en-US" baseline="0" dirty="0" smtClean="0">
                <a:latin typeface="Arial" charset="0"/>
                <a:ea typeface="ＭＳ Ｐゴシック" charset="-128"/>
                <a:cs typeface="ＭＳ Ｐゴシック" charset="-128"/>
              </a:rPr>
              <a:t>Quantify</a:t>
            </a:r>
            <a:endParaRPr lang="en-US" baseline="0" dirty="0" smtClean="0">
              <a:latin typeface="Arial" charset="0"/>
              <a:ea typeface="ＭＳ Ｐゴシック" charset="-128"/>
              <a:cs typeface="ＭＳ Ｐゴシック" charset="-128"/>
            </a:endParaRPr>
          </a:p>
          <a:p>
            <a:pPr marL="171450" indent="-171450" eaLnBrk="1" hangingPunct="1">
              <a:buFont typeface="Arial"/>
              <a:buChar char="•"/>
            </a:pPr>
            <a:r>
              <a:rPr lang="en-US" baseline="0" dirty="0" smtClean="0">
                <a:latin typeface="Arial" charset="0"/>
                <a:ea typeface="ＭＳ Ｐゴシック" charset="-128"/>
                <a:cs typeface="ＭＳ Ｐゴシック" charset="-128"/>
              </a:rPr>
              <a:t>Missing Counter Point and Response</a:t>
            </a:r>
          </a:p>
          <a:p>
            <a:pPr marL="171450" indent="-171450" eaLnBrk="1" hangingPunct="1">
              <a:buFont typeface="Arial"/>
              <a:buChar char="•"/>
            </a:pPr>
            <a:r>
              <a:rPr lang="en-US" baseline="0" dirty="0" smtClean="0">
                <a:latin typeface="Arial" charset="0"/>
                <a:ea typeface="ＭＳ Ｐゴシック" charset="-128"/>
                <a:cs typeface="ＭＳ Ｐゴシック" charset="-128"/>
              </a:rPr>
              <a:t>Be sure to put quotes around entire quote</a:t>
            </a:r>
          </a:p>
          <a:p>
            <a:pPr marL="171450" indent="-171450" eaLnBrk="1" hangingPunct="1">
              <a:buFont typeface="Arial"/>
              <a:buChar char="•"/>
            </a:pPr>
            <a:r>
              <a:rPr lang="en-US" baseline="0" dirty="0" smtClean="0">
                <a:latin typeface="Arial" charset="0"/>
                <a:ea typeface="ＭＳ Ｐゴシック" charset="-128"/>
                <a:cs typeface="ＭＳ Ｐゴシック" charset="-128"/>
              </a:rPr>
              <a:t>Try reading paper aloud to proof</a:t>
            </a:r>
          </a:p>
          <a:p>
            <a:pPr marL="0" indent="0" eaLnBrk="1" hangingPunct="1">
              <a:buFont typeface="Arial"/>
              <a:buNone/>
            </a:pPr>
            <a:endParaRPr lang="en-US" baseline="0" dirty="0" smtClean="0">
              <a:latin typeface="Arial" charset="0"/>
              <a:ea typeface="ＭＳ Ｐゴシック" charset="-128"/>
              <a:cs typeface="ＭＳ Ｐゴシック" charset="-128"/>
              <a:sym typeface="Wingdings"/>
            </a:endParaRPr>
          </a:p>
          <a:p>
            <a:pPr marL="0" indent="0" eaLnBrk="1" hangingPunct="1">
              <a:buFont typeface="Arial"/>
              <a:buNone/>
            </a:pPr>
            <a:r>
              <a:rPr lang="en-US" baseline="0" dirty="0" smtClean="0">
                <a:latin typeface="Arial" charset="0"/>
                <a:ea typeface="ＭＳ Ｐゴシック" charset="-128"/>
                <a:cs typeface="ＭＳ Ｐゴシック" charset="-128"/>
                <a:sym typeface="Wingdings"/>
              </a:rPr>
              <a:t>Save for next time: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Arial" charset="0"/>
                <a:ea typeface="ＭＳ Ｐゴシック" charset="-128"/>
                <a:cs typeface="ＭＳ Ｐゴシック" charset="-128"/>
              </a:rPr>
              <a:t>State Conclusion clearly</a:t>
            </a:r>
          </a:p>
          <a:p>
            <a:pPr marL="0" indent="0" eaLnBrk="1" hangingPunct="1">
              <a:buFont typeface="Arial"/>
              <a:buNone/>
            </a:pPr>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???why I talk this topic</a:t>
            </a: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beyond the material mentioned in the book, there are other terrible issues happen in the real life. Such as…</a:t>
            </a:r>
          </a:p>
          <a:p>
            <a:r>
              <a:rPr lang="en-US" baseline="0" dirty="0" smtClean="0"/>
              <a:t>	Here I selected problems associated with deprecation of mental health and brain function.</a:t>
            </a:r>
          </a:p>
          <a:p>
            <a:r>
              <a:rPr lang="en-US" baseline="0" dirty="0" smtClean="0"/>
              <a:t>All of these harmful impact are at least unsolvable problems right now and they are inducing some degrees of mental issue to the users.</a:t>
            </a:r>
          </a:p>
          <a:p>
            <a:endParaRPr lang="en-US" baseline="0" dirty="0" smtClean="0"/>
          </a:p>
          <a:p>
            <a:r>
              <a:rPr lang="en-US" baseline="0" dirty="0" smtClean="0"/>
              <a:t>I am going to focus more on positive side of computer technology on strengthening brain and help us improved the mental health</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target</a:t>
            </a:r>
            <a:r>
              <a:rPr lang="en-US" baseline="0" dirty="0" smtClean="0"/>
              <a:t> </a:t>
            </a:r>
            <a:r>
              <a:rPr lang="en-US" dirty="0" smtClean="0"/>
              <a:t>population category is going to be</a:t>
            </a:r>
            <a:r>
              <a:rPr lang="en-US" baseline="0" dirty="0" smtClean="0"/>
              <a:t> talked about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baseline="0" dirty="0" smtClean="0"/>
              <a:t>Majority</a:t>
            </a:r>
            <a:r>
              <a:rPr lang="zh-CN" altLang="en-US" baseline="0" dirty="0" smtClean="0"/>
              <a:t> </a:t>
            </a:r>
            <a:r>
              <a:rPr lang="en-US" altLang="zh-CN" baseline="0" dirty="0" smtClean="0"/>
              <a:t>of them not so familiar with computer usage</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Athletic</a:t>
            </a:r>
            <a:r>
              <a:rPr lang="zh-CN" altLang="en-US" dirty="0" smtClean="0"/>
              <a:t> </a:t>
            </a:r>
            <a:r>
              <a:rPr lang="en-US" altLang="zh-CN" dirty="0" smtClean="0"/>
              <a:t>ability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Programmer =&gt; master skill of using computer compare</a:t>
            </a:r>
            <a:r>
              <a:rPr lang="en-US" baseline="0" dirty="0" smtClean="0"/>
              <a:t> with the rest of population</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463058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study, the UCLA team worked with 24 neurologically normal research volunteers between the ages of 55 and 76. Half of the study participants had experience searching the Internet, while the other half had no experience.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All study participants showed significant brain activity during the book-reading task, demonstrating use of the regions controlling language, reading, memory and visual abilities</a:t>
            </a:r>
          </a:p>
          <a:p>
            <a:endParaRPr lang="en-US" dirty="0" smtClean="0"/>
          </a:p>
          <a:p>
            <a:r>
              <a:rPr lang="en-US" dirty="0" smtClean="0"/>
              <a:t>However,</a:t>
            </a:r>
            <a:r>
              <a:rPr lang="en-US" baseline="0" dirty="0" smtClean="0"/>
              <a:t> w</a:t>
            </a:r>
            <a:r>
              <a:rPr lang="en-US" dirty="0" smtClean="0"/>
              <a:t>hen</a:t>
            </a:r>
            <a:r>
              <a:rPr lang="en-US" baseline="0" dirty="0" smtClean="0"/>
              <a:t> doing the internet searches, </a:t>
            </a:r>
            <a:r>
              <a:rPr lang="en-US" dirty="0" smtClean="0"/>
              <a:t>researchers found that during Web searching, volunteers with previous internet experience registered a twofold increase in brain activation when compared with those with little Internet experience.</a:t>
            </a:r>
          </a:p>
          <a:p>
            <a:endParaRPr lang="en-US" dirty="0" smtClean="0"/>
          </a:p>
          <a:p>
            <a:r>
              <a:rPr lang="en-US" dirty="0" smtClean="0"/>
              <a:t>The study results are encouraging, that emerging computerized technologies may have physiological effects and potential benefits for middle-aged and older adults</a:t>
            </a:r>
          </a:p>
          <a:p>
            <a:r>
              <a:rPr lang="en-US" dirty="0" smtClean="0"/>
              <a:t>Internet searching engages complicated brain activity, which may help exercise and improve brain function</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687347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Cognitive gains are considered in the context of the interaction between the patient and the environment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There have been studies of computer-based cognitive training in AD using software packages that isolate and repeatedly train specific cognitive domains such as divided attention, spatial memory, or object discrimination.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computer-based drill practice cognitive training for sustained attention and visual motor processing speed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Prevent </a:t>
            </a:r>
            <a:r>
              <a:rPr lang="en-US" sz="1200" kern="1200" dirty="0" err="1" smtClean="0">
                <a:solidFill>
                  <a:schemeClr val="tx1"/>
                </a:solidFill>
                <a:latin typeface="+mn-lt"/>
                <a:ea typeface="+mn-ea"/>
                <a:cs typeface="+mn-cs"/>
              </a:rPr>
              <a:t>neurodegeneration</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computer-use experience shaped our basic sensorimotor behaviors</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433266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Attention</a:t>
            </a:r>
          </a:p>
          <a:p>
            <a:r>
              <a:rPr lang="en-US" dirty="0" smtClean="0"/>
              <a:t>-- the shooter video game condition</a:t>
            </a:r>
            <a:r>
              <a:rPr lang="en-US" baseline="0" dirty="0" smtClean="0"/>
              <a:t> </a:t>
            </a:r>
            <a:r>
              <a:rPr lang="en-US" altLang="zh-CN" baseline="0" dirty="0" smtClean="0"/>
              <a:t>requires</a:t>
            </a:r>
            <a:r>
              <a:rPr lang="zh-CN" altLang="en-US" baseline="0" dirty="0" smtClean="0"/>
              <a:t> </a:t>
            </a:r>
            <a:r>
              <a:rPr lang="en-US" dirty="0" smtClean="0"/>
              <a:t>faster and more accurate attention allocation,</a:t>
            </a:r>
            <a:r>
              <a:rPr lang="en-US" baseline="0" dirty="0" smtClean="0"/>
              <a:t> </a:t>
            </a:r>
            <a:r>
              <a:rPr lang="en-US" dirty="0" smtClean="0"/>
              <a:t>higher spatial resolution in visual processing, and enhanced</a:t>
            </a:r>
            <a:r>
              <a:rPr lang="en-US" baseline="0" dirty="0" smtClean="0"/>
              <a:t> </a:t>
            </a:r>
            <a:r>
              <a:rPr lang="en-US" dirty="0" smtClean="0"/>
              <a:t>mental rotation abilities</a:t>
            </a:r>
          </a:p>
          <a:p>
            <a:endParaRPr lang="en-US" dirty="0" smtClean="0"/>
          </a:p>
          <a:p>
            <a:r>
              <a:rPr lang="en-US" dirty="0" smtClean="0"/>
              <a:t>Resilience in the face of failure</a:t>
            </a:r>
          </a:p>
          <a:p>
            <a:r>
              <a:rPr lang="en-US" dirty="0" smtClean="0"/>
              <a:t>-- Notably, video games use failure as motivational tools</a:t>
            </a:r>
            <a:r>
              <a:rPr lang="en-US" baseline="0" dirty="0" smtClean="0"/>
              <a:t> </a:t>
            </a:r>
            <a:r>
              <a:rPr lang="en-US" dirty="0" smtClean="0"/>
              <a:t>and provide only intermittent chances for large-scale success.</a:t>
            </a:r>
          </a:p>
          <a:p>
            <a:r>
              <a:rPr lang="en-US" dirty="0" smtClean="0"/>
              <a:t>gaming environments actually</a:t>
            </a:r>
            <a:r>
              <a:rPr lang="en-US" baseline="0" dirty="0" smtClean="0"/>
              <a:t> </a:t>
            </a:r>
            <a:r>
              <a:rPr lang="en-US" dirty="0" smtClean="0"/>
              <a:t>cultivate a persistent, optimistic motivational style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Mood</a:t>
            </a:r>
            <a:r>
              <a:rPr lang="en-US" baseline="0" dirty="0" smtClean="0"/>
              <a:t> management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studies suggest that playing puzzle video games— games with minimal interfaces, short-term commitments, and a high degree of accessibility (e.g., Angry Birds) can improve players’ moods, promote relaxation, and ward off anxiety</a:t>
            </a: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Prosocial</a:t>
            </a:r>
            <a:r>
              <a:rPr lang="en-US" baseline="0" dirty="0" smtClean="0"/>
              <a:t> skill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Playing</a:t>
            </a:r>
            <a:r>
              <a:rPr lang="en-US" baseline="0" dirty="0" smtClean="0"/>
              <a:t> </a:t>
            </a:r>
            <a:r>
              <a:rPr lang="en-US" dirty="0" err="1" smtClean="0"/>
              <a:t>prosocial</a:t>
            </a:r>
            <a:r>
              <a:rPr lang="en-US" dirty="0" smtClean="0"/>
              <a:t> games led to causal, short-term effects on “helping”</a:t>
            </a:r>
            <a:r>
              <a:rPr lang="en-US" baseline="0" dirty="0" smtClean="0"/>
              <a:t> </a:t>
            </a:r>
            <a:r>
              <a:rPr lang="en-US" dirty="0" smtClean="0"/>
              <a:t>behaviors, and </a:t>
            </a:r>
            <a:r>
              <a:rPr lang="en-US" altLang="zh-CN" dirty="0" smtClean="0"/>
              <a:t>in</a:t>
            </a:r>
            <a:r>
              <a:rPr lang="zh-CN" altLang="en-US" dirty="0" smtClean="0"/>
              <a:t> </a:t>
            </a:r>
            <a:r>
              <a:rPr lang="en-US" altLang="zh-CN" dirty="0" smtClean="0"/>
              <a:t>the researches</a:t>
            </a:r>
            <a:r>
              <a:rPr lang="en-US" dirty="0" smtClean="0"/>
              <a:t> longitudinal effects were also found, in</a:t>
            </a:r>
            <a:r>
              <a:rPr lang="zh-CN" altLang="en-US" dirty="0" smtClean="0"/>
              <a:t> </a:t>
            </a:r>
            <a:r>
              <a:rPr lang="en-US" dirty="0" smtClean="0"/>
              <a:t>that children who played more </a:t>
            </a:r>
            <a:r>
              <a:rPr lang="en-US" dirty="0" err="1" smtClean="0"/>
              <a:t>prosocial</a:t>
            </a:r>
            <a:r>
              <a:rPr lang="en-US" dirty="0" smtClean="0"/>
              <a:t> games at the</a:t>
            </a:r>
            <a:r>
              <a:rPr lang="en-US" baseline="0" dirty="0" smtClean="0"/>
              <a:t> </a:t>
            </a:r>
            <a:r>
              <a:rPr lang="en-US" dirty="0" smtClean="0"/>
              <a:t>beginning of the school year were more likely to exhibit</a:t>
            </a:r>
            <a:r>
              <a:rPr lang="en-US" baseline="0" dirty="0" smtClean="0"/>
              <a:t> </a:t>
            </a:r>
            <a:r>
              <a:rPr lang="en-US" dirty="0" smtClean="0"/>
              <a:t>helpful behaviors later that year. </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580964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dirty="0" smtClean="0"/>
              <a:t>‘</a:t>
            </a:r>
            <a:r>
              <a:rPr lang="en-US" dirty="0" err="1" smtClean="0"/>
              <a:t>Dijkstra</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Researches</a:t>
            </a:r>
            <a:r>
              <a:rPr lang="en-US" baseline="0" dirty="0" smtClean="0"/>
              <a:t> </a:t>
            </a:r>
            <a:r>
              <a:rPr lang="en-US" dirty="0" smtClean="0"/>
              <a:t>observed 17 participants inside an fMRI scanner while they were comprehending short source-code snippets, and</a:t>
            </a:r>
            <a:r>
              <a:rPr lang="en-US" baseline="0" dirty="0" smtClean="0"/>
              <a:t> trying to </a:t>
            </a:r>
            <a:r>
              <a:rPr lang="en-US" dirty="0" smtClean="0"/>
              <a:t>locating syntax errors.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programmers in the study recruited parts of the brain typically associated with language processing and verbal oriented processing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a:t>
            </a:r>
            <a:r>
              <a:rPr lang="en-US" dirty="0" smtClean="0"/>
              <a:t>he team found a clear, distinct activation pattern of five brain regions when programmers doing the test, which are related to language processing, working memory, and attention.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brain part concerned with logic areas are activated sometimes, but more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402944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971317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Use remaining time to form groups, approve group topics, etc.</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i="0" dirty="0" smtClean="0"/>
              <a:t>Show syllabus updates</a:t>
            </a:r>
            <a:endParaRPr lang="en-US" i="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Censorship (religious, governmental, private). Adult authentication. Global dissemination. Freedom of Speech not an absolute right.</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0" dirty="0" smtClean="0"/>
              <a:t>But before that:</a:t>
            </a:r>
          </a:p>
          <a:p>
            <a:pPr eaLnBrk="1" hangingPunct="1"/>
            <a:endParaRPr lang="en-US" b="1" i="0" dirty="0" smtClean="0"/>
          </a:p>
          <a:p>
            <a:pPr eaLnBrk="1" hangingPunct="1"/>
            <a:r>
              <a:rPr lang="en-US" b="1" i="0" dirty="0" smtClean="0"/>
              <a:t>CPG Grey - This Video Will Make You Angry [Thought Germs] (7:25)</a:t>
            </a:r>
          </a:p>
          <a:p>
            <a:pPr eaLnBrk="1" hangingPunct="1"/>
            <a:r>
              <a:rPr lang="en-US" i="0" dirty="0" smtClean="0"/>
              <a:t>https://</a:t>
            </a:r>
            <a:r>
              <a:rPr lang="en-US" i="0" dirty="0" err="1" smtClean="0"/>
              <a:t>www.youtube.com</a:t>
            </a:r>
            <a:r>
              <a:rPr lang="en-US" i="0" dirty="0" smtClean="0"/>
              <a:t>/</a:t>
            </a:r>
            <a:r>
              <a:rPr lang="en-US" i="0" dirty="0" err="1" smtClean="0"/>
              <a:t>watch?v</a:t>
            </a:r>
            <a:r>
              <a:rPr lang="en-US" i="0" dirty="0" smtClean="0"/>
              <a:t>=rE3j_RHkqJc</a:t>
            </a:r>
          </a:p>
          <a:p>
            <a:pPr eaLnBrk="1" hangingPunct="1"/>
            <a:endParaRPr lang="en-US" i="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Cedric </a:t>
            </a:r>
            <a:r>
              <a:rPr lang="en-US" b="1" dirty="0" err="1" smtClean="0"/>
              <a:t>Gervais</a:t>
            </a:r>
            <a:r>
              <a:rPr lang="en-US" b="1" dirty="0" smtClean="0"/>
              <a:t> - </a:t>
            </a:r>
            <a:r>
              <a:rPr lang="en-US" b="1" dirty="0" err="1" smtClean="0"/>
              <a:t>Hashtag</a:t>
            </a:r>
            <a:r>
              <a:rPr lang="en-US" b="1" dirty="0" smtClean="0"/>
              <a:t> (Original Mix) (3:58)</a:t>
            </a:r>
          </a:p>
          <a:p>
            <a:pPr eaLnBrk="1" hangingPunct="1"/>
            <a:r>
              <a:rPr lang="en-US" i="0" dirty="0" smtClean="0"/>
              <a:t>https://</a:t>
            </a:r>
            <a:r>
              <a:rPr lang="en-US" i="0" dirty="0" err="1" smtClean="0"/>
              <a:t>www.youtube.com</a:t>
            </a:r>
            <a:r>
              <a:rPr lang="en-US" i="0" dirty="0" smtClean="0"/>
              <a:t>/</a:t>
            </a:r>
            <a:r>
              <a:rPr lang="en-US" i="0" dirty="0" err="1" smtClean="0"/>
              <a:t>watch?v</a:t>
            </a:r>
            <a:r>
              <a:rPr lang="en-US" i="0" dirty="0" smtClean="0"/>
              <a:t>=6OmBKd7X7EE</a:t>
            </a:r>
          </a:p>
          <a:p>
            <a:pPr eaLnBrk="1" hangingPunct="1"/>
            <a:endParaRPr lang="en-US" b="1" dirty="0" smtClean="0">
              <a:latin typeface="Arial" charset="0"/>
              <a:ea typeface="ＭＳ Ｐゴシック" charset="-128"/>
              <a:cs typeface="ＭＳ Ｐゴシック" charset="-128"/>
            </a:endParaRPr>
          </a:p>
          <a:p>
            <a:pPr eaLnBrk="1" hangingPunct="1"/>
            <a:r>
              <a:rPr lang="en-US" b="1" dirty="0" smtClean="0">
                <a:latin typeface="Arial" charset="0"/>
                <a:ea typeface="ＭＳ Ｐゴシック" charset="-128"/>
                <a:cs typeface="ＭＳ Ｐゴシック" charset="-128"/>
              </a:rPr>
              <a:t>Dave </a:t>
            </a:r>
            <a:r>
              <a:rPr lang="en-US" b="1" dirty="0" err="1" smtClean="0">
                <a:latin typeface="Arial" charset="0"/>
                <a:ea typeface="ＭＳ Ｐゴシック" charset="-128"/>
                <a:cs typeface="ＭＳ Ｐゴシック" charset="-128"/>
              </a:rPr>
              <a:t>Audé</a:t>
            </a:r>
            <a:r>
              <a:rPr lang="en-US" b="1" dirty="0" smtClean="0">
                <a:latin typeface="Arial" charset="0"/>
                <a:ea typeface="ＭＳ Ｐゴシック" charset="-128"/>
                <a:cs typeface="ＭＳ Ｐゴシック" charset="-128"/>
              </a:rPr>
              <a:t> </a:t>
            </a:r>
            <a:r>
              <a:rPr lang="en-US" b="1" dirty="0" err="1" smtClean="0">
                <a:latin typeface="Arial" charset="0"/>
                <a:ea typeface="ＭＳ Ｐゴシック" charset="-128"/>
                <a:cs typeface="ＭＳ Ｐゴシック" charset="-128"/>
              </a:rPr>
              <a:t>vs</a:t>
            </a:r>
            <a:r>
              <a:rPr lang="en-US" b="1" dirty="0" smtClean="0">
                <a:latin typeface="Arial" charset="0"/>
                <a:ea typeface="ＭＳ Ｐゴシック" charset="-128"/>
                <a:cs typeface="ＭＳ Ｐゴシック" charset="-128"/>
              </a:rPr>
              <a:t> Luciana - You Only Talk In #HASHTAG (3:36)</a:t>
            </a:r>
          </a:p>
          <a:p>
            <a:pPr eaLnBrk="1" hangingPunct="1"/>
            <a:r>
              <a:rPr lang="en-US" i="0" dirty="0" smtClean="0"/>
              <a:t>http://</a:t>
            </a:r>
            <a:r>
              <a:rPr lang="en-US" i="0" dirty="0" err="1" smtClean="0"/>
              <a:t>www.youtube.com</a:t>
            </a:r>
            <a:r>
              <a:rPr lang="en-US" i="0" dirty="0" smtClean="0"/>
              <a:t>/</a:t>
            </a:r>
            <a:r>
              <a:rPr lang="en-US" i="0" dirty="0" err="1" smtClean="0"/>
              <a:t>watch?v</a:t>
            </a:r>
            <a:r>
              <a:rPr lang="en-US" i="0" dirty="0" smtClean="0"/>
              <a:t>=53wIN87lJn0</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Or review group project and individual presentation guidelines right now.</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a:p>
            <a:r>
              <a:rPr lang="en-US" dirty="0" smtClean="0"/>
              <a:t>Possible One page paper:</a:t>
            </a:r>
          </a:p>
          <a:p>
            <a:pPr lvl="1"/>
            <a:r>
              <a:rPr lang="en-US" dirty="0" smtClean="0"/>
              <a:t>Global intellectual property laws, friends or foes?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57" indent="0" algn="ctr">
              <a:buNone/>
              <a:defRPr>
                <a:solidFill>
                  <a:schemeClr val="tx1">
                    <a:tint val="75000"/>
                  </a:schemeClr>
                </a:solidFill>
              </a:defRPr>
            </a:lvl2pPr>
            <a:lvl3pPr marL="914316" indent="0" algn="ctr">
              <a:buNone/>
              <a:defRPr>
                <a:solidFill>
                  <a:schemeClr val="tx1">
                    <a:tint val="75000"/>
                  </a:schemeClr>
                </a:solidFill>
              </a:defRPr>
            </a:lvl3pPr>
            <a:lvl4pPr marL="1371475" indent="0" algn="ctr">
              <a:buNone/>
              <a:defRPr>
                <a:solidFill>
                  <a:schemeClr val="tx1">
                    <a:tint val="75000"/>
                  </a:schemeClr>
                </a:solidFill>
              </a:defRPr>
            </a:lvl4pPr>
            <a:lvl5pPr marL="1828634" indent="0" algn="ctr">
              <a:buNone/>
              <a:defRPr>
                <a:solidFill>
                  <a:schemeClr val="tx1">
                    <a:tint val="75000"/>
                  </a:schemeClr>
                </a:solidFill>
              </a:defRPr>
            </a:lvl5pPr>
            <a:lvl6pPr marL="2285791" indent="0" algn="ctr">
              <a:buNone/>
              <a:defRPr>
                <a:solidFill>
                  <a:schemeClr val="tx1">
                    <a:tint val="75000"/>
                  </a:schemeClr>
                </a:solidFill>
              </a:defRPr>
            </a:lvl6pPr>
            <a:lvl7pPr marL="2742950" indent="0" algn="ctr">
              <a:buNone/>
              <a:defRPr>
                <a:solidFill>
                  <a:schemeClr val="tx1">
                    <a:tint val="75000"/>
                  </a:schemeClr>
                </a:solidFill>
              </a:defRPr>
            </a:lvl7pPr>
            <a:lvl8pPr marL="3200106" indent="0" algn="ctr">
              <a:buNone/>
              <a:defRPr>
                <a:solidFill>
                  <a:schemeClr val="tx1">
                    <a:tint val="75000"/>
                  </a:schemeClr>
                </a:solidFill>
              </a:defRPr>
            </a:lvl8pPr>
            <a:lvl9pPr marL="3657265"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2"/>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3"/>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smtClean="0"/>
              <a:t>© 2017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2" y="361952"/>
            <a:ext cx="4953001" cy="4381501"/>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353">
              <a:defRPr baseline="0"/>
            </a:lvl6pPr>
            <a:lvl7pPr marL="2002353">
              <a:defRPr baseline="0"/>
            </a:lvl7pPr>
            <a:lvl8pPr marL="2002353">
              <a:defRPr baseline="0"/>
            </a:lvl8pPr>
            <a:lvl9pPr marL="20023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6" y="361952"/>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2"/>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57" indent="0">
              <a:buNone/>
              <a:defRPr sz="1800">
                <a:solidFill>
                  <a:schemeClr val="tx1">
                    <a:tint val="75000"/>
                  </a:schemeClr>
                </a:solidFill>
              </a:defRPr>
            </a:lvl2pPr>
            <a:lvl3pPr marL="914316" indent="0">
              <a:buNone/>
              <a:defRPr sz="1600">
                <a:solidFill>
                  <a:schemeClr val="tx1">
                    <a:tint val="75000"/>
                  </a:schemeClr>
                </a:solidFill>
              </a:defRPr>
            </a:lvl3pPr>
            <a:lvl4pPr marL="1371475" indent="0">
              <a:buNone/>
              <a:defRPr sz="1400">
                <a:solidFill>
                  <a:schemeClr val="tx1">
                    <a:tint val="75000"/>
                  </a:schemeClr>
                </a:solidFill>
              </a:defRPr>
            </a:lvl4pPr>
            <a:lvl5pPr marL="1828634" indent="0">
              <a:buNone/>
              <a:defRPr sz="1400">
                <a:solidFill>
                  <a:schemeClr val="tx1">
                    <a:tint val="75000"/>
                  </a:schemeClr>
                </a:solidFill>
              </a:defRPr>
            </a:lvl5pPr>
            <a:lvl6pPr marL="2285791" indent="0">
              <a:buNone/>
              <a:defRPr sz="1400">
                <a:solidFill>
                  <a:schemeClr val="tx1">
                    <a:tint val="75000"/>
                  </a:schemeClr>
                </a:solidFill>
              </a:defRPr>
            </a:lvl6pPr>
            <a:lvl7pPr marL="2742950" indent="0">
              <a:buNone/>
              <a:defRPr sz="1400">
                <a:solidFill>
                  <a:schemeClr val="tx1">
                    <a:tint val="75000"/>
                  </a:schemeClr>
                </a:solidFill>
              </a:defRPr>
            </a:lvl7pPr>
            <a:lvl8pPr marL="3200106" indent="0">
              <a:buNone/>
              <a:defRPr sz="1400">
                <a:solidFill>
                  <a:schemeClr val="tx1">
                    <a:tint val="75000"/>
                  </a:schemeClr>
                </a:solidFill>
              </a:defRPr>
            </a:lvl8pPr>
            <a:lvl9pPr marL="365726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353">
              <a:defRPr sz="1100"/>
            </a:lvl7pPr>
            <a:lvl8pPr marL="2002353">
              <a:defRPr sz="1100"/>
            </a:lvl8pPr>
            <a:lvl9pPr marL="20023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353">
              <a:defRPr sz="1100" baseline="0"/>
            </a:lvl6pPr>
            <a:lvl7pPr marL="2002353">
              <a:defRPr sz="1100" baseline="0"/>
            </a:lvl7pPr>
            <a:lvl8pPr marL="2002353">
              <a:defRPr sz="1100" baseline="0"/>
            </a:lvl8pPr>
            <a:lvl9pPr marL="20023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smtClean="0"/>
              <a:t>© 2017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a:lvl8pPr>
            <a:lvl9pPr marL="20023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baseline="0"/>
            </a:lvl8pPr>
            <a:lvl9pPr marL="20023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smtClean="0"/>
              <a:t>© 2017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2"/>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3" y="361951"/>
            <a:ext cx="3809386" cy="4397030"/>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2" tIns="45716" rIns="91432" bIns="45716"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2" tIns="45716" rIns="91432" bIns="4571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2" tIns="45716" rIns="91432" bIns="45716"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smtClean="0"/>
              <a:t>© 2017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2" tIns="45716" rIns="91432" bIns="45716"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5" y="21344"/>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16"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57" indent="-205757" algn="l" defTabSz="914316"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15" indent="-205757" algn="l" defTabSz="914316"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272" indent="-205757" algn="l" defTabSz="914316"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28" indent="-205757" algn="l" defTabSz="914316"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786"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544"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00"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057"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815"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16" rtl="0" eaLnBrk="1" latinLnBrk="0" hangingPunct="1">
        <a:defRPr sz="1800" kern="1200">
          <a:solidFill>
            <a:schemeClr val="tx1"/>
          </a:solidFill>
          <a:latin typeface="+mn-lt"/>
          <a:ea typeface="+mn-ea"/>
          <a:cs typeface="+mn-cs"/>
        </a:defRPr>
      </a:lvl1pPr>
      <a:lvl2pPr marL="457157"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5" algn="l" defTabSz="914316" rtl="0" eaLnBrk="1" latinLnBrk="0" hangingPunct="1">
        <a:defRPr sz="1800" kern="1200">
          <a:solidFill>
            <a:schemeClr val="tx1"/>
          </a:solidFill>
          <a:latin typeface="+mn-lt"/>
          <a:ea typeface="+mn-ea"/>
          <a:cs typeface="+mn-cs"/>
        </a:defRPr>
      </a:lvl4pPr>
      <a:lvl5pPr marL="1828634" algn="l" defTabSz="914316" rtl="0" eaLnBrk="1" latinLnBrk="0" hangingPunct="1">
        <a:defRPr sz="1800" kern="1200">
          <a:solidFill>
            <a:schemeClr val="tx1"/>
          </a:solidFill>
          <a:latin typeface="+mn-lt"/>
          <a:ea typeface="+mn-ea"/>
          <a:cs typeface="+mn-cs"/>
        </a:defRPr>
      </a:lvl5pPr>
      <a:lvl6pPr marL="2285791" algn="l" defTabSz="914316" rtl="0" eaLnBrk="1" latinLnBrk="0" hangingPunct="1">
        <a:defRPr sz="1800" kern="1200">
          <a:solidFill>
            <a:schemeClr val="tx1"/>
          </a:solidFill>
          <a:latin typeface="+mn-lt"/>
          <a:ea typeface="+mn-ea"/>
          <a:cs typeface="+mn-cs"/>
        </a:defRPr>
      </a:lvl6pPr>
      <a:lvl7pPr marL="2742950" algn="l" defTabSz="914316" rtl="0" eaLnBrk="1" latinLnBrk="0" hangingPunct="1">
        <a:defRPr sz="1800" kern="1200">
          <a:solidFill>
            <a:schemeClr val="tx1"/>
          </a:solidFill>
          <a:latin typeface="+mn-lt"/>
          <a:ea typeface="+mn-ea"/>
          <a:cs typeface="+mn-cs"/>
        </a:defRPr>
      </a:lvl7pPr>
      <a:lvl8pPr marL="3200106" algn="l" defTabSz="914316" rtl="0" eaLnBrk="1" latinLnBrk="0" hangingPunct="1">
        <a:defRPr sz="1800" kern="1200">
          <a:solidFill>
            <a:schemeClr val="tx1"/>
          </a:solidFill>
          <a:latin typeface="+mn-lt"/>
          <a:ea typeface="+mn-ea"/>
          <a:cs typeface="+mn-cs"/>
        </a:defRPr>
      </a:lvl8pPr>
      <a:lvl9pPr marL="3657265" algn="l" defTabSz="91431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play.google.com/store/apps/details?id=jp.co.translimit.brainwars&amp;hl=e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en.wikipedia.org/wiki/Wikipedia:Citing_Wikipedi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smtClean="0"/>
              <a:t>Class 4</a:t>
            </a:r>
            <a:br>
              <a:rPr lang="en-US" dirty="0" smtClean="0"/>
            </a:br>
            <a:r>
              <a:rPr lang="en-US" dirty="0" smtClean="0"/>
              <a:t>Freedom Of Speech</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Start From the book</a:t>
            </a:r>
            <a:endParaRPr lang="en-US" dirty="0"/>
          </a:p>
        </p:txBody>
      </p:sp>
      <p:sp>
        <p:nvSpPr>
          <p:cNvPr id="14" name="Content Placeholder 13"/>
          <p:cNvSpPr>
            <a:spLocks noGrp="1"/>
          </p:cNvSpPr>
          <p:nvPr>
            <p:ph idx="1"/>
          </p:nvPr>
        </p:nvSpPr>
        <p:spPr/>
        <p:txBody>
          <a:bodyPr/>
          <a:lstStyle/>
          <a:p>
            <a:r>
              <a:rPr lang="en-US" dirty="0" smtClean="0"/>
              <a:t>Negative impacts of computer beyond book material</a:t>
            </a:r>
          </a:p>
          <a:p>
            <a:pPr lvl="1"/>
            <a:r>
              <a:rPr lang="en-US" altLang="zh-CN" dirty="0" smtClean="0"/>
              <a:t>Cyber-bully</a:t>
            </a:r>
          </a:p>
          <a:p>
            <a:pPr lvl="1"/>
            <a:r>
              <a:rPr lang="en-US" altLang="zh-CN" dirty="0" smtClean="0"/>
              <a:t>Repeated escapism from real life </a:t>
            </a:r>
          </a:p>
          <a:p>
            <a:pPr lvl="1"/>
            <a:r>
              <a:rPr lang="en-US" altLang="zh-CN" dirty="0" smtClean="0"/>
              <a:t>Distortion</a:t>
            </a:r>
            <a:r>
              <a:rPr lang="zh-CN" altLang="en-US" dirty="0" smtClean="0"/>
              <a:t> </a:t>
            </a:r>
            <a:r>
              <a:rPr lang="en-US" altLang="zh-CN" dirty="0" smtClean="0"/>
              <a:t>of love view</a:t>
            </a:r>
          </a:p>
          <a:p>
            <a:pPr lvl="1"/>
            <a:r>
              <a:rPr lang="en-US" dirty="0" smtClean="0"/>
              <a:t>More</a:t>
            </a:r>
          </a:p>
          <a:p>
            <a:r>
              <a:rPr lang="en-US" dirty="0" smtClean="0"/>
              <a:t>Focus on positive aspect of computer usage</a:t>
            </a:r>
          </a:p>
          <a:p>
            <a:endParaRPr lang="en-US" dirty="0" smtClean="0"/>
          </a:p>
          <a:p>
            <a:endParaRPr lang="en-US" dirty="0" smtClean="0"/>
          </a:p>
          <a:p>
            <a:endParaRPr lang="en-US" dirty="0" smtClean="0"/>
          </a:p>
          <a:p>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Yihong</a:t>
            </a:r>
            <a:r>
              <a:rPr lang="zh-CN" altLang="en-US" sz="1400" dirty="0" smtClean="0">
                <a:latin typeface="+mj-lt"/>
              </a:rPr>
              <a:t> </a:t>
            </a:r>
            <a:r>
              <a:rPr lang="en-US" altLang="zh-CN" sz="1400" dirty="0" smtClean="0">
                <a:latin typeface="+mj-lt"/>
              </a:rPr>
              <a:t>Zhou</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Reference[2] </a:t>
            </a:r>
            <a:endParaRPr lang="en-US" sz="1200" dirty="0">
              <a:solidFill>
                <a:schemeClr val="tx1"/>
              </a:solidFill>
            </a:endParaRPr>
          </a:p>
        </p:txBody>
      </p:sp>
      <p:sp>
        <p:nvSpPr>
          <p:cNvPr id="12" name="TextBox 11"/>
          <p:cNvSpPr txBox="1"/>
          <p:nvPr/>
        </p:nvSpPr>
        <p:spPr>
          <a:xfrm>
            <a:off x="2328258" y="2140308"/>
            <a:ext cx="184666" cy="487313"/>
          </a:xfrm>
          <a:prstGeom prst="rect">
            <a:avLst/>
          </a:prstGeom>
          <a:noFill/>
        </p:spPr>
        <p:txBody>
          <a:bodyPr wrap="none" rtlCol="0">
            <a:spAutoFit/>
          </a:bodyPr>
          <a:lstStyle/>
          <a:p>
            <a:pPr>
              <a:lnSpc>
                <a:spcPct val="90000"/>
              </a:lnSpc>
            </a:pPr>
            <a:endParaRPr lang="en-US" sz="2800" dirty="0"/>
          </a:p>
        </p:txBody>
      </p:sp>
      <p:sp>
        <p:nvSpPr>
          <p:cNvPr id="2" name="Slide Number Placeholder 1"/>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11653636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Computer</a:t>
            </a:r>
            <a:r>
              <a:rPr lang="zh-CN" altLang="en-US" dirty="0" smtClean="0"/>
              <a:t> </a:t>
            </a:r>
            <a:r>
              <a:rPr lang="en-US" altLang="zh-CN" dirty="0" smtClean="0"/>
              <a:t>User</a:t>
            </a:r>
            <a:endParaRPr lang="en-US" dirty="0"/>
          </a:p>
        </p:txBody>
      </p:sp>
      <p:sp>
        <p:nvSpPr>
          <p:cNvPr id="3" name="Content Placeholder 2"/>
          <p:cNvSpPr>
            <a:spLocks noGrp="1"/>
          </p:cNvSpPr>
          <p:nvPr>
            <p:ph idx="1"/>
          </p:nvPr>
        </p:nvSpPr>
        <p:spPr/>
        <p:txBody>
          <a:bodyPr/>
          <a:lstStyle/>
          <a:p>
            <a:r>
              <a:rPr lang="en-US" dirty="0" smtClean="0"/>
              <a:t>Middle</a:t>
            </a:r>
            <a:r>
              <a:rPr lang="en-US" dirty="0"/>
              <a:t>-aged and older adults</a:t>
            </a:r>
            <a:endParaRPr lang="en-US" dirty="0" smtClean="0"/>
          </a:p>
          <a:p>
            <a:r>
              <a:rPr lang="en-US" dirty="0" smtClean="0"/>
              <a:t>Patients </a:t>
            </a:r>
          </a:p>
          <a:p>
            <a:r>
              <a:rPr lang="en-US" dirty="0" smtClean="0"/>
              <a:t>Video game player</a:t>
            </a:r>
          </a:p>
          <a:p>
            <a:r>
              <a:rPr lang="en-US" dirty="0" smtClean="0"/>
              <a:t>Programmer</a:t>
            </a:r>
          </a:p>
          <a:p>
            <a:endParaRPr lang="en-US" dirty="0"/>
          </a:p>
          <a:p>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Yihong Zhou</a:t>
            </a:r>
            <a:endParaRPr lang="en-US" sz="1400" dirty="0">
              <a:solidFill>
                <a:schemeClr val="tx1"/>
              </a:solidFill>
              <a:latin typeface="+mj-lt"/>
            </a:endParaRPr>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5276876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Middle-aged and older </a:t>
            </a:r>
            <a:r>
              <a:rPr lang="en-US" dirty="0" smtClean="0"/>
              <a:t>adults</a:t>
            </a:r>
            <a:endParaRPr lang="en-US" dirty="0"/>
          </a:p>
        </p:txBody>
      </p:sp>
      <p:sp>
        <p:nvSpPr>
          <p:cNvPr id="3" name="Content Placeholder 2"/>
          <p:cNvSpPr>
            <a:spLocks noGrp="1"/>
          </p:cNvSpPr>
          <p:nvPr>
            <p:ph sz="half" idx="1"/>
          </p:nvPr>
        </p:nvSpPr>
        <p:spPr/>
        <p:txBody>
          <a:bodyPr>
            <a:normAutofit/>
          </a:bodyPr>
          <a:lstStyle/>
          <a:p>
            <a:r>
              <a:rPr lang="en-US" dirty="0" smtClean="0"/>
              <a:t>Study with 24 volunteers between age 55 and 76</a:t>
            </a:r>
          </a:p>
          <a:p>
            <a:pPr lvl="1"/>
            <a:r>
              <a:rPr lang="en-US" dirty="0" smtClean="0"/>
              <a:t>Web searches and book-reading tasks under fMRI scans</a:t>
            </a:r>
          </a:p>
          <a:p>
            <a:r>
              <a:rPr lang="en-US" dirty="0" smtClean="0"/>
              <a:t>Significant </a:t>
            </a:r>
            <a:r>
              <a:rPr lang="en-US" dirty="0"/>
              <a:t>brain activity during the book-reading </a:t>
            </a:r>
            <a:r>
              <a:rPr lang="en-US" dirty="0" smtClean="0"/>
              <a:t>task</a:t>
            </a:r>
          </a:p>
          <a:p>
            <a:r>
              <a:rPr lang="en-US" dirty="0" smtClean="0"/>
              <a:t>Twofold increase in brain activation with internet experience</a:t>
            </a:r>
          </a:p>
          <a:p>
            <a:endParaRPr lang="en-US" dirty="0" smtClean="0"/>
          </a:p>
        </p:txBody>
      </p:sp>
      <p:pic>
        <p:nvPicPr>
          <p:cNvPr id="9" name="Content Placeholder 8" descr="247C4DAB-0FD5-430D-A551-E4F75B2D651C.png"/>
          <p:cNvPicPr>
            <a:picLocks noGrp="1" noChangeAspect="1"/>
          </p:cNvPicPr>
          <p:nvPr>
            <p:ph sz="half" idx="2"/>
          </p:nvPr>
        </p:nvPicPr>
        <p:blipFill>
          <a:blip r:embed="rId3">
            <a:extLst>
              <a:ext uri="{28A0092B-C50C-407E-A947-70E740481C1C}">
                <a14:useLocalDpi xmlns:a14="http://schemas.microsoft.com/office/drawing/2010/main" val="0"/>
              </a:ext>
            </a:extLst>
          </a:blip>
          <a:srcRect l="-13713" r="-13713"/>
          <a:stretch>
            <a:fillRect/>
          </a:stretch>
        </p:blipFill>
        <p:spPr/>
      </p:pic>
      <p:sp>
        <p:nvSpPr>
          <p:cNvPr id="4" name="Footer Placeholder 3"/>
          <p:cNvSpPr>
            <a:spLocks noGrp="1"/>
          </p:cNvSpPr>
          <p:nvPr>
            <p:ph type="ftr" sz="quarter" idx="11"/>
          </p:nvPr>
        </p:nvSpPr>
        <p:spPr/>
        <p:txBody>
          <a:bodyPr/>
          <a:lstStyle/>
          <a:p>
            <a:r>
              <a:rPr lang="sk-SK" smtClean="0"/>
              <a:t>© 2017 Keith A. Pray</a:t>
            </a:r>
            <a:endParaRPr lang="en-US"/>
          </a:p>
        </p:txBody>
      </p:sp>
      <p:sp>
        <p:nvSpPr>
          <p:cNvPr id="6" name="TextBox 5"/>
          <p:cNvSpPr txBox="1"/>
          <p:nvPr/>
        </p:nvSpPr>
        <p:spPr>
          <a:xfrm>
            <a:off x="0" y="4729829"/>
            <a:ext cx="9144000" cy="276999"/>
          </a:xfrm>
          <a:prstGeom prst="rect">
            <a:avLst/>
          </a:prstGeom>
          <a:noFill/>
        </p:spPr>
        <p:txBody>
          <a:bodyPr wrap="square" rtlCol="0">
            <a:spAutoFit/>
          </a:bodyPr>
          <a:lstStyle/>
          <a:p>
            <a:pPr algn="r"/>
            <a:r>
              <a:rPr lang="en-US" sz="1200" dirty="0" smtClean="0">
                <a:solidFill>
                  <a:schemeClr val="tx1"/>
                </a:solidFill>
              </a:rPr>
              <a:t>Reference[3]</a:t>
            </a:r>
            <a:endParaRPr lang="en-US" sz="1200" dirty="0">
              <a:solidFill>
                <a:schemeClr val="tx1"/>
              </a:solidFill>
            </a:endParaRPr>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Yihong Zhou</a:t>
            </a:r>
            <a:endParaRPr lang="en-US" sz="1400" dirty="0">
              <a:solidFill>
                <a:schemeClr val="tx1"/>
              </a:solidFill>
              <a:latin typeface="+mj-lt"/>
            </a:endParaRPr>
          </a:p>
        </p:txBody>
      </p:sp>
      <p:sp>
        <p:nvSpPr>
          <p:cNvPr id="8" name="Slide Number Placeholder 7"/>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13442810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patients</a:t>
            </a:r>
            <a:endParaRPr lang="en-US" dirty="0"/>
          </a:p>
        </p:txBody>
      </p:sp>
      <p:sp>
        <p:nvSpPr>
          <p:cNvPr id="3" name="Content Placeholder 2"/>
          <p:cNvSpPr>
            <a:spLocks noGrp="1"/>
          </p:cNvSpPr>
          <p:nvPr>
            <p:ph idx="1"/>
          </p:nvPr>
        </p:nvSpPr>
        <p:spPr/>
        <p:txBody>
          <a:bodyPr/>
          <a:lstStyle/>
          <a:p>
            <a:r>
              <a:rPr lang="en-US" dirty="0" smtClean="0"/>
              <a:t>Computer</a:t>
            </a:r>
            <a:r>
              <a:rPr lang="en-US" dirty="0"/>
              <a:t>-based cognitive </a:t>
            </a:r>
            <a:r>
              <a:rPr lang="en-US" dirty="0" smtClean="0"/>
              <a:t>training for rehabilitation</a:t>
            </a:r>
          </a:p>
          <a:p>
            <a:pPr lvl="1"/>
            <a:r>
              <a:rPr lang="en-US" dirty="0" smtClean="0"/>
              <a:t>Computer</a:t>
            </a:r>
            <a:r>
              <a:rPr lang="en-US" dirty="0"/>
              <a:t>-based </a:t>
            </a:r>
            <a:r>
              <a:rPr lang="en-US" dirty="0" smtClean="0"/>
              <a:t>drill</a:t>
            </a:r>
          </a:p>
          <a:p>
            <a:pPr lvl="1"/>
            <a:r>
              <a:rPr lang="en-US" dirty="0" smtClean="0"/>
              <a:t>Computer </a:t>
            </a:r>
            <a:r>
              <a:rPr lang="en-US" dirty="0"/>
              <a:t>puzzle </a:t>
            </a:r>
            <a:r>
              <a:rPr lang="en-US" dirty="0" smtClean="0"/>
              <a:t>games</a:t>
            </a:r>
          </a:p>
          <a:p>
            <a:r>
              <a:rPr lang="en-US" dirty="0" smtClean="0"/>
              <a:t>C</a:t>
            </a:r>
            <a:r>
              <a:rPr lang="en-US" altLang="zh-CN" dirty="0" smtClean="0"/>
              <a:t>omputer-based </a:t>
            </a:r>
            <a:r>
              <a:rPr lang="en-US" dirty="0" smtClean="0"/>
              <a:t>Speed</a:t>
            </a:r>
            <a:r>
              <a:rPr lang="en-US" dirty="0"/>
              <a:t>-of-processing </a:t>
            </a:r>
            <a:r>
              <a:rPr lang="en-US" dirty="0" smtClean="0"/>
              <a:t>task</a:t>
            </a:r>
          </a:p>
          <a:p>
            <a:pPr lvl="1"/>
            <a:r>
              <a:rPr lang="en-US" altLang="zh-CN" dirty="0" smtClean="0"/>
              <a:t>Reduce</a:t>
            </a:r>
            <a:r>
              <a:rPr lang="zh-CN" altLang="en-US" dirty="0" smtClean="0"/>
              <a:t> </a:t>
            </a:r>
            <a:r>
              <a:rPr lang="en-US" altLang="zh-CN" dirty="0" smtClean="0"/>
              <a:t>the risk of Alzheimer</a:t>
            </a:r>
          </a:p>
          <a:p>
            <a:r>
              <a:rPr lang="en-US" dirty="0" smtClean="0"/>
              <a:t>Mouse-use research</a:t>
            </a:r>
          </a:p>
          <a:p>
            <a:pPr lvl="1"/>
            <a:r>
              <a:rPr lang="en-US" dirty="0" smtClean="0"/>
              <a:t>Shape basic </a:t>
            </a:r>
            <a:r>
              <a:rPr lang="en-US" dirty="0"/>
              <a:t>sensorimotor </a:t>
            </a:r>
            <a:r>
              <a:rPr lang="en-US" dirty="0" smtClean="0"/>
              <a:t>behavior</a:t>
            </a:r>
          </a:p>
          <a:p>
            <a:pPr lvl="1"/>
            <a:r>
              <a:rPr lang="en-US" dirty="0" smtClean="0"/>
              <a:t>Help with stroke patients to regain the control of their limps</a:t>
            </a:r>
          </a:p>
          <a:p>
            <a:pPr lvl="1"/>
            <a:endParaRPr lang="en-US" dirty="0"/>
          </a:p>
          <a:p>
            <a:endParaRPr lang="en-US" dirty="0" smtClean="0"/>
          </a:p>
          <a:p>
            <a:endParaRPr lang="en-US" dirty="0" smtClean="0"/>
          </a:p>
          <a:p>
            <a:pPr lvl="1"/>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dirty="0"/>
          </a:p>
        </p:txBody>
      </p:sp>
      <p:sp>
        <p:nvSpPr>
          <p:cNvPr id="6" name="TextBox 5"/>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Reference[4],[8]</a:t>
            </a:r>
            <a:endParaRPr lang="en-US" sz="1200" dirty="0">
              <a:solidFill>
                <a:schemeClr val="tx1"/>
              </a:solidFill>
            </a:endParaRPr>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Yihong Zhou</a:t>
            </a:r>
            <a:endParaRPr lang="en-US" sz="1400" dirty="0">
              <a:solidFill>
                <a:schemeClr val="tx1"/>
              </a:solidFill>
              <a:latin typeface="+mj-lt"/>
            </a:endParaRPr>
          </a:p>
        </p:txBody>
      </p:sp>
      <p:sp>
        <p:nvSpPr>
          <p:cNvPr id="8" name="Slide Number Placeholder 7"/>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33081527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Video game player</a:t>
            </a:r>
          </a:p>
        </p:txBody>
      </p:sp>
      <p:sp>
        <p:nvSpPr>
          <p:cNvPr id="8" name="Content Placeholder 7"/>
          <p:cNvSpPr>
            <a:spLocks noGrp="1"/>
          </p:cNvSpPr>
          <p:nvPr>
            <p:ph idx="1"/>
          </p:nvPr>
        </p:nvSpPr>
        <p:spPr/>
        <p:txBody>
          <a:bodyPr/>
          <a:lstStyle/>
          <a:p>
            <a:r>
              <a:rPr lang="en-US" dirty="0" smtClean="0"/>
              <a:t>General game benefit</a:t>
            </a:r>
          </a:p>
          <a:p>
            <a:pPr lvl="1"/>
            <a:r>
              <a:rPr lang="en-US" dirty="0" smtClean="0"/>
              <a:t>Cognitive improvements</a:t>
            </a:r>
            <a:endParaRPr lang="en-US" altLang="zh-CN" dirty="0" smtClean="0"/>
          </a:p>
          <a:p>
            <a:pPr lvl="1"/>
            <a:r>
              <a:rPr lang="en-US" dirty="0"/>
              <a:t>Motivational improvements</a:t>
            </a:r>
            <a:endParaRPr lang="en-US" dirty="0" smtClean="0"/>
          </a:p>
          <a:p>
            <a:pPr lvl="1"/>
            <a:r>
              <a:rPr lang="en-US" dirty="0"/>
              <a:t>Emotional improvements</a:t>
            </a:r>
            <a:endParaRPr lang="en-US" altLang="zh-CN" dirty="0" smtClean="0"/>
          </a:p>
          <a:p>
            <a:pPr lvl="1"/>
            <a:r>
              <a:rPr lang="en-US" dirty="0" smtClean="0"/>
              <a:t>Social improvements</a:t>
            </a:r>
          </a:p>
          <a:p>
            <a:r>
              <a:rPr lang="en-US" dirty="0" smtClean="0"/>
              <a:t>Games target to enhance intelligence</a:t>
            </a:r>
          </a:p>
          <a:p>
            <a:pPr lvl="1"/>
            <a:r>
              <a:rPr lang="en-US" dirty="0" err="1" smtClean="0"/>
              <a:t>Brainwars</a:t>
            </a:r>
            <a:r>
              <a:rPr lang="en-US" smtClean="0"/>
              <a:t> app</a:t>
            </a:r>
            <a:endParaRPr lang="en-US" dirty="0" smtClean="0"/>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9" name="TextBox 8"/>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Reference[6]</a:t>
            </a:r>
            <a:endParaRPr lang="en-US" sz="1200" dirty="0">
              <a:solidFill>
                <a:schemeClr val="tx1"/>
              </a:solidFill>
            </a:endParaRPr>
          </a:p>
        </p:txBody>
      </p:sp>
      <p:sp>
        <p:nvSpPr>
          <p:cNvPr id="10" name="TextBox 9"/>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Yihong Zhou</a:t>
            </a:r>
            <a:endParaRPr lang="en-US" sz="1400" dirty="0">
              <a:solidFill>
                <a:schemeClr val="tx1"/>
              </a:solidFill>
              <a:latin typeface="+mj-lt"/>
            </a:endParaRPr>
          </a:p>
        </p:txBody>
      </p:sp>
      <p:pic>
        <p:nvPicPr>
          <p:cNvPr id="11" name="Picture 10" descr="52A6C909-A3B5-4430-8460-A4B44EAC0BB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2883" y="3500252"/>
            <a:ext cx="1398510" cy="1205099"/>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14517735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Programmer</a:t>
            </a:r>
            <a:endParaRPr lang="en-US" dirty="0"/>
          </a:p>
        </p:txBody>
      </p:sp>
      <p:sp>
        <p:nvSpPr>
          <p:cNvPr id="6" name="Content Placeholder 5"/>
          <p:cNvSpPr>
            <a:spLocks noGrp="1"/>
          </p:cNvSpPr>
          <p:nvPr>
            <p:ph sz="half" idx="1"/>
          </p:nvPr>
        </p:nvSpPr>
        <p:spPr/>
        <p:txBody>
          <a:bodyPr/>
          <a:lstStyle/>
          <a:p>
            <a:r>
              <a:rPr lang="en-US" dirty="0" smtClean="0"/>
              <a:t>Some developers claim:</a:t>
            </a:r>
          </a:p>
          <a:p>
            <a:endParaRPr lang="en-US" dirty="0" smtClean="0"/>
          </a:p>
          <a:p>
            <a:pPr marL="0" indent="0" algn="ctr">
              <a:buNone/>
            </a:pPr>
            <a:r>
              <a:rPr lang="en-US" dirty="0" smtClean="0"/>
              <a:t>“</a:t>
            </a:r>
            <a:r>
              <a:rPr lang="en-US" dirty="0"/>
              <a:t>Its more math and science than anything”</a:t>
            </a:r>
          </a:p>
        </p:txBody>
      </p:sp>
      <p:sp>
        <p:nvSpPr>
          <p:cNvPr id="7" name="Content Placeholder 6"/>
          <p:cNvSpPr>
            <a:spLocks noGrp="1"/>
          </p:cNvSpPr>
          <p:nvPr>
            <p:ph sz="half" idx="2"/>
          </p:nvPr>
        </p:nvSpPr>
        <p:spPr/>
        <p:txBody>
          <a:bodyPr/>
          <a:lstStyle/>
          <a:p>
            <a:r>
              <a:rPr lang="en-US" dirty="0" smtClean="0"/>
              <a:t>Some developers claim:</a:t>
            </a:r>
          </a:p>
          <a:p>
            <a:endParaRPr lang="en-US" dirty="0"/>
          </a:p>
          <a:p>
            <a:pPr marL="0" indent="0">
              <a:buNone/>
            </a:pPr>
            <a:r>
              <a:rPr lang="en-US" dirty="0"/>
              <a:t>“Besides a mathematical inclination, an exceptionally good mastery of one’s native tongue is the most vital asset of a competent programmer.”</a:t>
            </a:r>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Reference[5]</a:t>
            </a:r>
            <a:endParaRPr lang="en-US" sz="1200" dirty="0">
              <a:solidFill>
                <a:schemeClr val="tx1"/>
              </a:solidFill>
            </a:endParaRPr>
          </a:p>
        </p:txBody>
      </p:sp>
      <p:sp>
        <p:nvSpPr>
          <p:cNvPr id="9" name="TextBox 8"/>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Yihong Zhou</a:t>
            </a:r>
            <a:endParaRPr lang="en-US" sz="1400" dirty="0">
              <a:solidFill>
                <a:schemeClr val="tx1"/>
              </a:solidFill>
              <a:latin typeface="+mj-lt"/>
            </a:endParaRPr>
          </a:p>
        </p:txBody>
      </p:sp>
      <p:sp>
        <p:nvSpPr>
          <p:cNvPr id="3" name="Slide Number Placeholder 2"/>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26448738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General computer usage is good</a:t>
            </a:r>
          </a:p>
          <a:p>
            <a:r>
              <a:rPr lang="en-US" dirty="0" smtClean="0"/>
              <a:t>Use computer if you don’t want to get Alzheimer</a:t>
            </a:r>
          </a:p>
          <a:p>
            <a:r>
              <a:rPr lang="en-US" dirty="0" smtClean="0"/>
              <a:t>Play game is good </a:t>
            </a:r>
            <a:r>
              <a:rPr lang="en-US" altLang="zh-CN" dirty="0" smtClean="0"/>
              <a:t>primarily</a:t>
            </a:r>
            <a:endParaRPr lang="en-US" dirty="0" smtClean="0"/>
          </a:p>
          <a:p>
            <a:r>
              <a:rPr lang="en-US" dirty="0" smtClean="0"/>
              <a:t>Be a programmer is the best!</a:t>
            </a:r>
          </a:p>
          <a:p>
            <a:pPr marL="0" indent="0">
              <a:buNone/>
            </a:pPr>
            <a:endParaRPr lang="en-US" dirty="0" smtClean="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23726012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sz="2200" dirty="0" smtClean="0"/>
              <a:t>[1] </a:t>
            </a:r>
            <a:r>
              <a:rPr lang="en-US" sz="2200" dirty="0"/>
              <a:t>Whitlock, L. A., </a:t>
            </a:r>
            <a:r>
              <a:rPr lang="en-US" sz="2200" dirty="0" err="1"/>
              <a:t>Mclaughlin</a:t>
            </a:r>
            <a:r>
              <a:rPr lang="en-US" sz="2200" dirty="0"/>
              <a:t>, A. C., &amp; </a:t>
            </a:r>
            <a:r>
              <a:rPr lang="en-US" sz="2200" dirty="0" err="1"/>
              <a:t>Allaire</a:t>
            </a:r>
            <a:r>
              <a:rPr lang="en-US" sz="2200" dirty="0"/>
              <a:t>, J. C. (2012). Individual differences in response to cognitive training: Using a multi-modal, </a:t>
            </a:r>
            <a:r>
              <a:rPr lang="en-US" sz="2200" dirty="0" err="1"/>
              <a:t>attentionally</a:t>
            </a:r>
            <a:r>
              <a:rPr lang="en-US" sz="2200" dirty="0"/>
              <a:t> demanding game-based intervention for older adults. Computers in Human Behavior, 28(4), 1091-1096. doi:10.1016/j.chb.</a:t>
            </a:r>
            <a:r>
              <a:rPr lang="en-US" sz="2200" dirty="0" smtClean="0"/>
              <a:t>2012.01.012</a:t>
            </a:r>
          </a:p>
          <a:p>
            <a:pPr marL="0" indent="0">
              <a:buNone/>
            </a:pPr>
            <a:r>
              <a:rPr lang="en-US" sz="2200" dirty="0" smtClean="0"/>
              <a:t>[2] </a:t>
            </a:r>
            <a:r>
              <a:rPr lang="en-US" sz="2200" dirty="0"/>
              <a:t>Quinn, M. J. (2014). Ethics for the information age. Pearson</a:t>
            </a:r>
            <a:r>
              <a:rPr lang="en-US" sz="2200" dirty="0" smtClean="0"/>
              <a:t>.</a:t>
            </a:r>
          </a:p>
          <a:p>
            <a:pPr marL="0" indent="0">
              <a:buNone/>
            </a:pPr>
            <a:r>
              <a:rPr lang="en-US" sz="2200" dirty="0" smtClean="0"/>
              <a:t>[3] </a:t>
            </a:r>
            <a:r>
              <a:rPr lang="en-US" sz="2200" dirty="0"/>
              <a:t>Small GW, e. (2017). Your brain on Google: patterns of cerebral activation during internet searching. - PubMed - NCBI . </a:t>
            </a:r>
            <a:r>
              <a:rPr lang="en-US" sz="2200" dirty="0" err="1"/>
              <a:t>Ncbi.nlm.nih.gov</a:t>
            </a:r>
            <a:r>
              <a:rPr lang="en-US" sz="2200" dirty="0"/>
              <a:t>. Retrieved 28 March 2017, from https://</a:t>
            </a:r>
            <a:r>
              <a:rPr lang="en-US" sz="2200" dirty="0" err="1"/>
              <a:t>www.ncbi.nlm.nih.gov</a:t>
            </a:r>
            <a:r>
              <a:rPr lang="en-US" sz="2200" dirty="0"/>
              <a:t>/</a:t>
            </a:r>
            <a:r>
              <a:rPr lang="en-US" sz="2200" dirty="0" err="1"/>
              <a:t>pubmed</a:t>
            </a:r>
            <a:r>
              <a:rPr lang="en-US" sz="2200" dirty="0"/>
              <a:t>/19155745</a:t>
            </a:r>
          </a:p>
          <a:p>
            <a:pPr marL="0" indent="0">
              <a:buNone/>
            </a:pPr>
            <a:r>
              <a:rPr lang="en-US" sz="2200" dirty="0" smtClean="0"/>
              <a:t>[4] </a:t>
            </a:r>
            <a:r>
              <a:rPr lang="en-US" sz="2200" dirty="0"/>
              <a:t>Choi, J., &amp; </a:t>
            </a:r>
            <a:r>
              <a:rPr lang="en-US" sz="2200" dirty="0" err="1"/>
              <a:t>Twamley</a:t>
            </a:r>
            <a:r>
              <a:rPr lang="en-US" sz="2200" dirty="0"/>
              <a:t>, E. (2013). Cognitive Rehabilitation Therapies for Alzheimer’s Disease: A Review of Methods to Improve Treatment Engagement and Self-Efficacy. Neuropsychology Review, 23(1), 48-62. doi:10.1007/s11065-013-9227-</a:t>
            </a:r>
            <a:r>
              <a:rPr lang="en-US" sz="2200" dirty="0" smtClean="0"/>
              <a:t>4</a:t>
            </a:r>
          </a:p>
          <a:p>
            <a:pPr marL="0" indent="0">
              <a:buNone/>
            </a:pPr>
            <a:r>
              <a:rPr lang="en-US" sz="2200" dirty="0" smtClean="0"/>
              <a:t>[5]</a:t>
            </a:r>
            <a:r>
              <a:rPr lang="en-US" sz="2200" dirty="0"/>
              <a:t> Scientists Begin Looking at Programmers' Brains: The Neuroscience of Programming. (2014). The Huffington Post. Retrieved 27 March 2017, from http://</a:t>
            </a:r>
            <a:r>
              <a:rPr lang="en-US" sz="2200" dirty="0" err="1"/>
              <a:t>www.huffingtonpost.com</a:t>
            </a:r>
            <a:r>
              <a:rPr lang="en-US" sz="2200" dirty="0"/>
              <a:t>/</a:t>
            </a:r>
            <a:r>
              <a:rPr lang="en-US" sz="2200" dirty="0" err="1"/>
              <a:t>chris-parnin</a:t>
            </a:r>
            <a:r>
              <a:rPr lang="en-US" sz="2200" dirty="0"/>
              <a:t>/scientists-begin-looking-_b_4829981.html</a:t>
            </a:r>
          </a:p>
          <a:p>
            <a:pPr marL="0" indent="0">
              <a:buNone/>
            </a:pPr>
            <a:r>
              <a:rPr lang="en-US" sz="2200" dirty="0" smtClean="0"/>
              <a:t>[6]</a:t>
            </a:r>
            <a:r>
              <a:rPr lang="en-US" sz="2200" dirty="0"/>
              <a:t> </a:t>
            </a:r>
            <a:r>
              <a:rPr lang="en-US" sz="2200" dirty="0" err="1"/>
              <a:t>Granic</a:t>
            </a:r>
            <a:r>
              <a:rPr lang="en-US" sz="2200" dirty="0"/>
              <a:t>, I., </a:t>
            </a:r>
            <a:r>
              <a:rPr lang="en-US" sz="2200" dirty="0" err="1"/>
              <a:t>Lobel</a:t>
            </a:r>
            <a:r>
              <a:rPr lang="en-US" sz="2200" dirty="0"/>
              <a:t>, A., &amp; Engels, R. C. (2014). The benefits of playing video games. American Psychologist, 69(1), 66.</a:t>
            </a:r>
          </a:p>
          <a:p>
            <a:pPr marL="0" indent="0">
              <a:buNone/>
            </a:pPr>
            <a:r>
              <a:rPr lang="en-US" sz="2200" dirty="0" smtClean="0"/>
              <a:t>[7]</a:t>
            </a:r>
            <a:r>
              <a:rPr lang="en-US" sz="2200" dirty="0"/>
              <a:t> (2017). </a:t>
            </a:r>
            <a:r>
              <a:rPr lang="en-US" sz="2200" dirty="0" err="1"/>
              <a:t>Play.google.com</a:t>
            </a:r>
            <a:r>
              <a:rPr lang="en-US" sz="2200" dirty="0"/>
              <a:t>. Retrieved 27 March 2017, from </a:t>
            </a:r>
            <a:r>
              <a:rPr lang="en-US" sz="2200" dirty="0">
                <a:hlinkClick r:id="rId3"/>
              </a:rPr>
              <a:t>https://play.google.com/store/apps/details?id=jp.co.translimit.brainwars&amp;hl=</a:t>
            </a:r>
            <a:r>
              <a:rPr lang="en-US" sz="2200" dirty="0" smtClean="0">
                <a:hlinkClick r:id="rId3"/>
              </a:rPr>
              <a:t>en</a:t>
            </a:r>
            <a:endParaRPr lang="en-US" sz="2200" dirty="0" smtClean="0"/>
          </a:p>
          <a:p>
            <a:pPr marL="0" indent="0">
              <a:buNone/>
            </a:pPr>
            <a:r>
              <a:rPr lang="en-US" sz="2200" dirty="0"/>
              <a:t>[8] Wei, K., Yan, X., Kong, G., Yin, C., Zhang, F., Wang, Q., &amp; </a:t>
            </a:r>
            <a:r>
              <a:rPr lang="en-US" sz="2200" dirty="0" err="1"/>
              <a:t>Kording</a:t>
            </a:r>
            <a:r>
              <a:rPr lang="en-US" sz="2200" dirty="0"/>
              <a:t>, K. (2014). Computer Use Changes Generalization of Movement Learning. Current Biology, 24(1), 82-85. doi:10.1016/j.cub.2013.11.012</a:t>
            </a:r>
          </a:p>
          <a:p>
            <a:pPr marL="0" indent="0">
              <a:buNone/>
            </a:pP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Yihong Zhou</a:t>
            </a:r>
            <a:endParaRPr lang="en-US" sz="1400" dirty="0">
              <a:solidFill>
                <a:schemeClr val="tx1"/>
              </a:solidFill>
              <a:latin typeface="+mj-lt"/>
            </a:endParaRPr>
          </a:p>
        </p:txBody>
      </p:sp>
      <p:sp>
        <p:nvSpPr>
          <p:cNvPr id="7" name="Slide Number Placeholder 6"/>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9128877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smtClean="0"/>
              <a:t>Class 4</a:t>
            </a:r>
            <a:br>
              <a:rPr lang="en-US" dirty="0" smtClean="0"/>
            </a:br>
            <a:r>
              <a:rPr lang="en-US" dirty="0" smtClean="0"/>
              <a:t>The End</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5"/>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178" indent="-457178">
              <a:buFont typeface="+mj-lt"/>
              <a:buAutoNum type="arabicPeriod"/>
            </a:pPr>
            <a:r>
              <a:rPr lang="en-US" dirty="0" smtClean="0"/>
              <a:t>Review</a:t>
            </a:r>
          </a:p>
          <a:p>
            <a:pPr marL="457178" indent="-457178">
              <a:buFont typeface="+mj-lt"/>
              <a:buAutoNum type="arabicPeriod"/>
            </a:pPr>
            <a:r>
              <a:rPr lang="en-US" dirty="0" smtClean="0"/>
              <a:t>Assignment</a:t>
            </a:r>
          </a:p>
          <a:p>
            <a:pPr marL="457178" indent="-457178">
              <a:buFont typeface="+mj-lt"/>
              <a:buAutoNum type="arabicPeriod"/>
            </a:pPr>
            <a:r>
              <a:rPr lang="en-US" dirty="0" smtClean="0"/>
              <a:t>Students Present</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smtClean="0"/>
              <a:t>© 2017 Keith A. Pray</a:t>
            </a:r>
            <a:endParaRPr lang="en-US"/>
          </a:p>
        </p:txBody>
      </p:sp>
      <p:pic>
        <p:nvPicPr>
          <p:cNvPr id="6" name="Picture 5"/>
          <p:cNvPicPr>
            <a:picLocks noChangeAspect="1"/>
          </p:cNvPicPr>
          <p:nvPr/>
        </p:nvPicPr>
        <p:blipFill>
          <a:blip r:embed="rId3"/>
          <a:stretch>
            <a:fillRect/>
          </a:stretch>
        </p:blipFill>
        <p:spPr>
          <a:xfrm>
            <a:off x="139702" y="615952"/>
            <a:ext cx="8864600" cy="3911600"/>
          </a:xfrm>
          <a:prstGeom prst="rect">
            <a:avLst/>
          </a:prstGeom>
        </p:spPr>
      </p:pic>
      <p:sp>
        <p:nvSpPr>
          <p:cNvPr id="7" name="TextBox 6"/>
          <p:cNvSpPr txBox="1"/>
          <p:nvPr/>
        </p:nvSpPr>
        <p:spPr>
          <a:xfrm>
            <a:off x="3362138" y="4750533"/>
            <a:ext cx="3005951" cy="346249"/>
          </a:xfrm>
          <a:prstGeom prst="rect">
            <a:avLst/>
          </a:prstGeom>
          <a:noFill/>
        </p:spPr>
        <p:txBody>
          <a:bodyPr wrap="none" lIns="91436" tIns="45718" rIns="91436" bIns="45718" rtlCol="0">
            <a:spAutoFit/>
          </a:bodyPr>
          <a:lstStyle/>
          <a:p>
            <a:pPr>
              <a:lnSpc>
                <a:spcPct val="90000"/>
              </a:lnSpc>
            </a:pPr>
            <a:r>
              <a:rPr lang="en-US" dirty="0"/>
              <a:t>http://</a:t>
            </a:r>
            <a:r>
              <a:rPr lang="en-US" dirty="0" err="1"/>
              <a:t>www.xkcd.com</a:t>
            </a:r>
            <a:r>
              <a:rPr lang="en-US" dirty="0"/>
              <a:t>/834/</a:t>
            </a:r>
          </a:p>
        </p:txBody>
      </p:sp>
      <p:sp>
        <p:nvSpPr>
          <p:cNvPr id="3" name="Slide Number Placeholder 2"/>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smtClean="0"/>
              <a:t>© 2017 Keith A. Pray</a:t>
            </a:r>
            <a:endParaRPr lang="en-US"/>
          </a:p>
        </p:txBody>
      </p:sp>
      <p:sp>
        <p:nvSpPr>
          <p:cNvPr id="7" name="TextBox 6"/>
          <p:cNvSpPr txBox="1"/>
          <p:nvPr/>
        </p:nvSpPr>
        <p:spPr>
          <a:xfrm>
            <a:off x="2856867" y="4750533"/>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xkcd.com</a:t>
            </a:r>
            <a:r>
              <a:rPr lang="en-US" dirty="0"/>
              <a:t>/949</a:t>
            </a:r>
            <a:r>
              <a:rPr lang="en-US" dirty="0" smtClean="0"/>
              <a:t>/</a:t>
            </a:r>
            <a:endParaRPr lang="en-US" dirty="0"/>
          </a:p>
        </p:txBody>
      </p:sp>
      <p:pic>
        <p:nvPicPr>
          <p:cNvPr id="8" name="Picture 7"/>
          <p:cNvPicPr>
            <a:picLocks noChangeAspect="1"/>
          </p:cNvPicPr>
          <p:nvPr/>
        </p:nvPicPr>
        <p:blipFill>
          <a:blip r:embed="rId3"/>
          <a:stretch>
            <a:fillRect/>
          </a:stretch>
        </p:blipFill>
        <p:spPr>
          <a:xfrm>
            <a:off x="5276597" y="346998"/>
            <a:ext cx="3527527" cy="4749784"/>
          </a:xfrm>
          <a:prstGeom prst="rect">
            <a:avLst/>
          </a:prstGeom>
        </p:spPr>
      </p:pic>
      <p:pic>
        <p:nvPicPr>
          <p:cNvPr id="10" name="Picture 9"/>
          <p:cNvPicPr>
            <a:picLocks noChangeAspect="1"/>
          </p:cNvPicPr>
          <p:nvPr/>
        </p:nvPicPr>
        <p:blipFill>
          <a:blip r:embed="rId4"/>
          <a:stretch>
            <a:fillRect/>
          </a:stretch>
        </p:blipFill>
        <p:spPr>
          <a:xfrm>
            <a:off x="191686" y="636253"/>
            <a:ext cx="4934030" cy="4002047"/>
          </a:xfrm>
          <a:prstGeom prst="rect">
            <a:avLst/>
          </a:prstGeom>
        </p:spPr>
      </p:pic>
      <p:sp>
        <p:nvSpPr>
          <p:cNvPr id="9" name="TextBox 8"/>
          <p:cNvSpPr txBox="1"/>
          <p:nvPr/>
        </p:nvSpPr>
        <p:spPr>
          <a:xfrm>
            <a:off x="1643485" y="760931"/>
            <a:ext cx="497101" cy="480561"/>
          </a:xfrm>
          <a:prstGeom prst="foldedCorner">
            <a:avLst/>
          </a:prstGeom>
          <a:solidFill>
            <a:schemeClr val="bg2">
              <a:lumMod val="50000"/>
            </a:schemeClr>
          </a:solidFill>
        </p:spPr>
        <p:txBody>
          <a:bodyPr wrap="none" lIns="91436" tIns="45718" rIns="91436" bIns="45718" rtlCol="0" anchor="ctr">
            <a:spAutoFit/>
          </a:bodyPr>
          <a:lstStyle/>
          <a:p>
            <a:pPr algn="ctr">
              <a:lnSpc>
                <a:spcPct val="90000"/>
              </a:lnSpc>
            </a:pPr>
            <a:r>
              <a:rPr lang="en-US" sz="2200" dirty="0"/>
              <a:t>20</a:t>
            </a:r>
          </a:p>
        </p:txBody>
      </p:sp>
      <p:sp>
        <p:nvSpPr>
          <p:cNvPr id="11" name="TextBox 10"/>
          <p:cNvSpPr txBox="1"/>
          <p:nvPr/>
        </p:nvSpPr>
        <p:spPr>
          <a:xfrm>
            <a:off x="191686" y="290004"/>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poofytoo.com</a:t>
            </a:r>
            <a:r>
              <a:rPr lang="en-US" dirty="0"/>
              <a:t>/</a:t>
            </a:r>
          </a:p>
        </p:txBody>
      </p:sp>
      <p:sp>
        <p:nvSpPr>
          <p:cNvPr id="3" name="Slide Number Placeholder 2"/>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584785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pp. 110 What powers the cell phones and towers? “everyday tasks” not apparent from image.</a:t>
            </a:r>
          </a:p>
          <a:p>
            <a:r>
              <a:rPr lang="en-US" dirty="0" smtClean="0"/>
              <a:t>pp. 114 Ann did not force people to complain.</a:t>
            </a:r>
          </a:p>
          <a:p>
            <a:r>
              <a:rPr lang="en-US" dirty="0" smtClean="0"/>
              <a:t>pp. 117 7% # transactions or $$? Wikipedia critics source [19] from 2005, how has quality turned out? Nice to see </a:t>
            </a:r>
            <a:r>
              <a:rPr lang="en-US" dirty="0" err="1" smtClean="0"/>
              <a:t>darknet</a:t>
            </a:r>
            <a:r>
              <a:rPr lang="en-US" dirty="0" smtClean="0"/>
              <a:t> added.</a:t>
            </a:r>
          </a:p>
          <a:p>
            <a:r>
              <a:rPr lang="en-US" dirty="0" smtClean="0"/>
              <a:t>pp. 118 [27] PC bangs youth source from 2003, all grown up now.</a:t>
            </a:r>
          </a:p>
          <a:p>
            <a:r>
              <a:rPr lang="en-US" dirty="0" smtClean="0"/>
              <a:t>pp. 130 Is 20% realistic? What will search engines and facial recognition be capable of? Rule Utilitarian ignores the private setting.</a:t>
            </a:r>
          </a:p>
        </p:txBody>
      </p:sp>
      <p:sp>
        <p:nvSpPr>
          <p:cNvPr id="11" name="Content Placeholder 10"/>
          <p:cNvSpPr>
            <a:spLocks noGrp="1"/>
          </p:cNvSpPr>
          <p:nvPr>
            <p:ph sz="half" idx="2"/>
          </p:nvPr>
        </p:nvSpPr>
        <p:spPr/>
        <p:txBody>
          <a:bodyPr>
            <a:normAutofit fontScale="85000" lnSpcReduction="20000"/>
          </a:bodyPr>
          <a:lstStyle/>
          <a:p>
            <a:r>
              <a:rPr lang="en-US" dirty="0"/>
              <a:t>pp. 131 Do any filters use image processing? </a:t>
            </a:r>
          </a:p>
          <a:p>
            <a:r>
              <a:rPr lang="en-US" dirty="0"/>
              <a:t>pp. 133 Stating people searching did not consent to material being blocked makes more sense.</a:t>
            </a:r>
          </a:p>
          <a:p>
            <a:r>
              <a:rPr lang="en-US" dirty="0" smtClean="0"/>
              <a:t>pp. 134 Web access for no cost?</a:t>
            </a:r>
          </a:p>
          <a:p>
            <a:r>
              <a:rPr lang="en-US" dirty="0" smtClean="0"/>
              <a:t>pp. 145 More accurate to say addicted to single app?</a:t>
            </a:r>
          </a:p>
          <a:p>
            <a:r>
              <a:rPr lang="en-US" dirty="0" smtClean="0"/>
              <a:t>pp. 149 20 same as 39</a:t>
            </a:r>
          </a:p>
          <a:p>
            <a:r>
              <a:rPr lang="en-US" dirty="0" smtClean="0"/>
              <a:t>pp. 150 36 same as 42</a:t>
            </a:r>
          </a:p>
          <a:p>
            <a:r>
              <a:rPr lang="en-US" dirty="0" smtClean="0"/>
              <a:t>End </a:t>
            </a:r>
            <a:r>
              <a:rPr lang="en-US" dirty="0"/>
              <a:t>of Chapter questions I liked</a:t>
            </a:r>
            <a:r>
              <a:rPr lang="en-US" dirty="0" smtClean="0"/>
              <a:t>: 2, 25 </a:t>
            </a:r>
            <a:r>
              <a:rPr lang="en-US" dirty="0" smtClean="0">
                <a:hlinkClick r:id="rId3"/>
              </a:rPr>
              <a:t>http</a:t>
            </a:r>
            <a:r>
              <a:rPr lang="en-US" dirty="0">
                <a:hlinkClick r:id="rId3"/>
              </a:rPr>
              <a:t>://en.wikipedia.org/wiki/</a:t>
            </a:r>
            <a:r>
              <a:rPr lang="en-US" dirty="0" smtClean="0">
                <a:hlinkClick r:id="rId3"/>
              </a:rPr>
              <a:t>Wikipedia:Citing_Wikipedia</a:t>
            </a:r>
            <a:r>
              <a:rPr lang="en-US" dirty="0" smtClean="0"/>
              <a:t> </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Group Quiz</a:t>
            </a:r>
            <a:endParaRPr lang="en-US" dirty="0"/>
          </a:p>
        </p:txBody>
      </p:sp>
      <p:sp>
        <p:nvSpPr>
          <p:cNvPr id="3" name="Content Placeholder 2"/>
          <p:cNvSpPr>
            <a:spLocks noGrp="1"/>
          </p:cNvSpPr>
          <p:nvPr>
            <p:ph idx="1"/>
          </p:nvPr>
        </p:nvSpPr>
        <p:spPr/>
        <p:txBody>
          <a:bodyPr>
            <a:normAutofit/>
          </a:bodyPr>
          <a:lstStyle/>
          <a:p>
            <a:pPr marL="457178" indent="-457178">
              <a:buFont typeface="+mj-lt"/>
              <a:buAutoNum type="arabicPeriod"/>
            </a:pPr>
            <a:r>
              <a:rPr lang="en-US" dirty="0"/>
              <a:t>Name two methods some governments use to control access to information.</a:t>
            </a:r>
          </a:p>
          <a:p>
            <a:pPr marL="457178" indent="-457178">
              <a:buFont typeface="+mj-lt"/>
              <a:buAutoNum type="arabicPeriod"/>
            </a:pPr>
            <a:r>
              <a:rPr lang="en-US" dirty="0"/>
              <a:t>A large company has a policy prohibiting employees from blogging about company products.</a:t>
            </a:r>
          </a:p>
          <a:p>
            <a:pPr marL="662935" lvl="1" indent="-457178">
              <a:buFont typeface="+mj-lt"/>
              <a:buAutoNum type="arabicPeriod"/>
            </a:pPr>
            <a:r>
              <a:rPr lang="en-US" dirty="0"/>
              <a:t>Name two possible reasons for the policy.</a:t>
            </a:r>
          </a:p>
          <a:p>
            <a:pPr marL="662935" lvl="1" indent="-457178">
              <a:buFont typeface="+mj-lt"/>
              <a:buAutoNum type="arabicPeriod"/>
            </a:pPr>
            <a:r>
              <a:rPr lang="en-US" dirty="0"/>
              <a:t>Does it violate the First Amendment? Why?</a:t>
            </a:r>
          </a:p>
          <a:p>
            <a:pPr marL="662935" lvl="1" indent="-457178">
              <a:buFont typeface="+mj-lt"/>
              <a:buAutoNum type="arabicPeriod"/>
            </a:pPr>
            <a:r>
              <a:rPr lang="en-US" dirty="0"/>
              <a:t>Is it reasonable? Why?</a:t>
            </a:r>
          </a:p>
          <a:p>
            <a:pPr marL="457178" indent="-457178">
              <a:buFont typeface="+mj-lt"/>
              <a:buAutoNum type="arabicPeriod"/>
            </a:pPr>
            <a:r>
              <a:rPr lang="en-US" dirty="0"/>
              <a:t>What does “URL” stand for and what is it?</a:t>
            </a:r>
          </a:p>
          <a:p>
            <a:pPr marL="457178" indent="-457178">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2622482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348"/>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178" indent="-457178">
              <a:buFont typeface="+mj-lt"/>
              <a:buAutoNum type="arabicPeriod"/>
            </a:pPr>
            <a:r>
              <a:rPr lang="en-US" dirty="0" smtClean="0"/>
              <a:t>Review</a:t>
            </a:r>
          </a:p>
          <a:p>
            <a:pPr marL="457178" indent="-457178">
              <a:buFont typeface="+mj-lt"/>
              <a:buAutoNum type="arabicPeriod"/>
            </a:pPr>
            <a:r>
              <a:rPr lang="en-US" dirty="0" smtClean="0"/>
              <a:t>Assignment</a:t>
            </a:r>
          </a:p>
          <a:p>
            <a:pPr marL="457178" indent="-457178">
              <a:buFont typeface="+mj-lt"/>
              <a:buAutoNum type="arabicPeriod"/>
            </a:pPr>
            <a:r>
              <a:rPr lang="en-US" dirty="0" smtClean="0"/>
              <a:t>Students Present</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2852749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a:t>
            </a:r>
            <a:endParaRPr lang="en-US" dirty="0"/>
          </a:p>
        </p:txBody>
      </p:sp>
      <p:sp>
        <p:nvSpPr>
          <p:cNvPr id="3" name="Content Placeholder 2"/>
          <p:cNvSpPr>
            <a:spLocks noGrp="1"/>
          </p:cNvSpPr>
          <p:nvPr>
            <p:ph idx="1"/>
          </p:nvPr>
        </p:nvSpPr>
        <p:spPr/>
        <p:txBody>
          <a:bodyPr>
            <a:normAutofit/>
          </a:bodyPr>
          <a:lstStyle/>
          <a:p>
            <a:r>
              <a:rPr lang="en-US" dirty="0" smtClean="0"/>
              <a:t>Reading</a:t>
            </a:r>
          </a:p>
          <a:p>
            <a:r>
              <a:rPr lang="en-US" dirty="0" smtClean="0"/>
              <a:t>Individual Presentations</a:t>
            </a:r>
          </a:p>
          <a:p>
            <a:r>
              <a:rPr lang="en-US" dirty="0" smtClean="0"/>
              <a:t>Extra </a:t>
            </a:r>
            <a:r>
              <a:rPr lang="en-US" dirty="0"/>
              <a:t>Credit – One page </a:t>
            </a:r>
            <a:r>
              <a:rPr lang="en-US" dirty="0" smtClean="0"/>
              <a:t>paper</a:t>
            </a:r>
          </a:p>
          <a:p>
            <a:pPr lvl="1"/>
            <a:r>
              <a:rPr lang="en-US" dirty="0" smtClean="0"/>
              <a:t>Is </a:t>
            </a:r>
            <a:r>
              <a:rPr lang="en-US" dirty="0"/>
              <a:t>WPI’s IT Acceptable Use Policy morally acceptable</a:t>
            </a:r>
            <a:r>
              <a:rPr lang="en-US" dirty="0" smtClean="0"/>
              <a:t>?</a:t>
            </a:r>
          </a:p>
          <a:p>
            <a:r>
              <a:rPr lang="en-US" dirty="0" smtClean="0"/>
              <a:t>Work </a:t>
            </a:r>
            <a:r>
              <a:rPr lang="en-US" dirty="0"/>
              <a:t>on your group project.</a:t>
            </a:r>
          </a:p>
          <a:p>
            <a:pPr lvl="1"/>
            <a:r>
              <a:rPr lang="en-US" dirty="0"/>
              <a:t>See full group project description on course website</a:t>
            </a:r>
            <a:r>
              <a:rPr lang="en-US" dirty="0" smtClean="0"/>
              <a:t>.</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67490"/>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178" indent="-457178">
              <a:buFont typeface="+mj-lt"/>
              <a:buAutoNum type="arabicPeriod"/>
            </a:pPr>
            <a:r>
              <a:rPr lang="en-US" dirty="0" smtClean="0"/>
              <a:t>Review</a:t>
            </a:r>
          </a:p>
          <a:p>
            <a:pPr marL="457178" indent="-457178">
              <a:buFont typeface="+mj-lt"/>
              <a:buAutoNum type="arabicPeriod"/>
            </a:pPr>
            <a:r>
              <a:rPr lang="en-US" dirty="0" smtClean="0"/>
              <a:t>Assignment</a:t>
            </a:r>
          </a:p>
          <a:p>
            <a:pPr marL="457178" indent="-457178">
              <a:buFont typeface="+mj-lt"/>
              <a:buAutoNum type="arabicPeriod"/>
            </a:pPr>
            <a:r>
              <a:rPr lang="en-US" dirty="0" smtClean="0"/>
              <a:t>Students Present</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30533631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13910</TotalTime>
  <Words>1590</Words>
  <Application>Microsoft Macintosh PowerPoint</Application>
  <PresentationFormat>On-screen Show (16:9)</PresentationFormat>
  <Paragraphs>254</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Red Radial 16x9</vt:lpstr>
      <vt:lpstr>Class 4 Freedom Of Speech</vt:lpstr>
      <vt:lpstr>Overview</vt:lpstr>
      <vt:lpstr>PowerPoint Presentation</vt:lpstr>
      <vt:lpstr>PowerPoint Presentation</vt:lpstr>
      <vt:lpstr>My Reading Notes</vt:lpstr>
      <vt:lpstr>Group Quiz</vt:lpstr>
      <vt:lpstr>Overview</vt:lpstr>
      <vt:lpstr>Assignment</vt:lpstr>
      <vt:lpstr>Overview</vt:lpstr>
      <vt:lpstr>Start From the book</vt:lpstr>
      <vt:lpstr>Target Computer User</vt:lpstr>
      <vt:lpstr>Middle-aged and older adults</vt:lpstr>
      <vt:lpstr>patients</vt:lpstr>
      <vt:lpstr>Video game player</vt:lpstr>
      <vt:lpstr>Programmer</vt:lpstr>
      <vt:lpstr>Conclusion</vt:lpstr>
      <vt:lpstr>References</vt:lpstr>
      <vt:lpstr>Class 4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188</cp:revision>
  <dcterms:created xsi:type="dcterms:W3CDTF">2014-08-25T02:19:16Z</dcterms:created>
  <dcterms:modified xsi:type="dcterms:W3CDTF">2017-03-28T22:53:05Z</dcterms:modified>
</cp:coreProperties>
</file>