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handoutMasterIdLst>
    <p:handoutMasterId r:id="rId26"/>
  </p:handoutMasterIdLst>
  <p:sldIdLst>
    <p:sldId id="256" r:id="rId2"/>
    <p:sldId id="306" r:id="rId3"/>
    <p:sldId id="259" r:id="rId4"/>
    <p:sldId id="337" r:id="rId5"/>
    <p:sldId id="261" r:id="rId6"/>
    <p:sldId id="267" r:id="rId7"/>
    <p:sldId id="307"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269"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06"/>
            <p14:sldId id="259"/>
            <p14:sldId id="337"/>
            <p14:sldId id="261"/>
            <p14:sldId id="267"/>
            <p14:sldId id="307"/>
          </p14:sldIdLst>
        </p14:section>
        <p14:section name="Students" id="{5E347295-266A-9B4D-A0DF-4703719F5CBB}">
          <p14:sldIdLst>
            <p14:sldId id="322"/>
            <p14:sldId id="323"/>
            <p14:sldId id="324"/>
            <p14:sldId id="325"/>
            <p14:sldId id="326"/>
            <p14:sldId id="327"/>
            <p14:sldId id="328"/>
            <p14:sldId id="329"/>
            <p14:sldId id="330"/>
            <p14:sldId id="331"/>
            <p14:sldId id="332"/>
            <p14:sldId id="333"/>
            <p14:sldId id="334"/>
            <p14:sldId id="335"/>
            <p14:sldId id="336"/>
          </p14:sldIdLst>
        </p14:section>
        <p14:section name="Common" id="{10B69295-0A48-354F-B63A-644E9F339516}">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5150" autoAdjust="0"/>
  </p:normalViewPr>
  <p:slideViewPr>
    <p:cSldViewPr snapToGrid="0" snapToObjects="1">
      <p:cViewPr varScale="1">
        <p:scale>
          <a:sx n="131" d="100"/>
          <a:sy n="131" d="100"/>
        </p:scale>
        <p:origin x="-384" y="-104"/>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2017-04-04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2017-04-04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smtClean="0">
                <a:latin typeface="Arial" pitchFamily="-109" charset="0"/>
                <a:ea typeface="ＭＳ Ｐゴシック" pitchFamily="-109" charset="-128"/>
                <a:cs typeface="ＭＳ Ｐゴシック" pitchFamily="-109" charset="-128"/>
              </a:rPr>
              <a:t>How did the self search</a:t>
            </a:r>
            <a:r>
              <a:rPr lang="en-US" baseline="0" dirty="0" smtClean="0">
                <a:latin typeface="Arial" pitchFamily="-109" charset="0"/>
                <a:ea typeface="ＭＳ Ｐゴシック" pitchFamily="-109" charset="-128"/>
                <a:cs typeface="ＭＳ Ｐゴシック" pitchFamily="-109" charset="-128"/>
              </a:rPr>
              <a:t> paper go? </a:t>
            </a:r>
          </a:p>
          <a:p>
            <a:pPr eaLnBrk="1" hangingPunct="1"/>
            <a:r>
              <a:rPr lang="en-US" baseline="0" dirty="0" smtClean="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1000 people  2013 Spring</a:t>
            </a:r>
          </a:p>
          <a:p>
            <a:r>
              <a:rPr lang="en-US" baseline="0" dirty="0" smtClean="0"/>
              <a:t>It is interesting that although people dislike the system tracking their system, they are likely to compromise when it comes to paid survey.</a:t>
            </a:r>
          </a:p>
          <a:p>
            <a:endParaRPr lang="en-US" dirty="0" smtClean="0"/>
          </a:p>
          <a:p>
            <a:r>
              <a:rPr lang="en-US" dirty="0" smtClean="0"/>
              <a:t>Left </a:t>
            </a:r>
            <a:r>
              <a:rPr lang="en-US" dirty="0" err="1" smtClean="0"/>
              <a:t>conner</a:t>
            </a:r>
            <a:r>
              <a:rPr lang="en-US" baseline="0" dirty="0" smtClean="0"/>
              <a:t> picture: </a:t>
            </a:r>
          </a:p>
          <a:p>
            <a:r>
              <a:rPr lang="en-US" dirty="0" smtClean="0"/>
              <a:t>Would you support a law that restricted how data is used for Internet advertising, but also potentially reduced the availability of free content like blogs and video sites online?</a:t>
            </a:r>
          </a:p>
          <a:p>
            <a:endParaRPr lang="en-US" dirty="0" smtClean="0"/>
          </a:p>
          <a:p>
            <a:r>
              <a:rPr lang="en-US" dirty="0" smtClean="0"/>
              <a:t>Right</a:t>
            </a:r>
            <a:r>
              <a:rPr lang="en-US" baseline="0" dirty="0" smtClean="0"/>
              <a:t> picture shows another question in the same survey as the right picture in the previous slide. </a:t>
            </a:r>
          </a:p>
          <a:p>
            <a:endParaRPr lang="en-US" baseline="0" dirty="0" smtClean="0"/>
          </a:p>
          <a:p>
            <a:r>
              <a:rPr lang="en-US" baseline="0" dirty="0" smtClean="0"/>
              <a:t>Given the apparent hostility to data-mining and targeting in the survey, the price of consumer data sharing was relatively cheap. </a:t>
            </a:r>
            <a:r>
              <a:rPr lang="en-US" baseline="0" dirty="0" err="1" smtClean="0"/>
              <a:t>Communispace</a:t>
            </a:r>
            <a:r>
              <a:rPr lang="en-US" baseline="0" dirty="0" smtClean="0"/>
              <a:t> found that 70 percent would share their data for only a 5 percent discount. And </a:t>
            </a:r>
            <a:r>
              <a:rPr lang="en-US" baseline="0" dirty="0" err="1" smtClean="0"/>
              <a:t>apparantly</a:t>
            </a:r>
            <a:r>
              <a:rPr lang="en-US" baseline="0" dirty="0" smtClean="0"/>
              <a:t>, younger people tends to share their information</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fingerprints to partial </a:t>
            </a:r>
            <a:r>
              <a:rPr lang="en-US" baseline="0" dirty="0" err="1" smtClean="0"/>
              <a:t>ssn</a:t>
            </a:r>
            <a:r>
              <a:rPr lang="en-US" baseline="0" dirty="0" smtClean="0"/>
              <a:t> </a:t>
            </a:r>
          </a:p>
          <a:p>
            <a:r>
              <a:rPr lang="en-US" baseline="0" dirty="0" smtClean="0"/>
              <a:t>1/3 gave finger prints (117)</a:t>
            </a:r>
          </a:p>
          <a:p>
            <a:r>
              <a:rPr lang="en-US" dirty="0" smtClean="0"/>
              <a:t>162 gave photos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Google 90% comes</a:t>
            </a:r>
            <a:r>
              <a:rPr lang="en-US" baseline="0" dirty="0" smtClean="0"/>
              <a:t> from advertising revenue</a:t>
            </a:r>
          </a:p>
          <a:p>
            <a:r>
              <a:rPr lang="en-US" baseline="0" dirty="0" smtClean="0"/>
              <a:t>2015 Facebook 95% comes from advertising revenue</a:t>
            </a:r>
          </a:p>
          <a:p>
            <a:r>
              <a:rPr lang="en-US" baseline="0" dirty="0" smtClean="0"/>
              <a:t>Both keep increasing dramatically -&gt; people may not that angry about it although most of people think it violates their privacy</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people complained much about the privacy, they may not actually care about it.</a:t>
            </a:r>
          </a:p>
          <a:p>
            <a:r>
              <a:rPr lang="en-US" baseline="0" dirty="0" smtClean="0"/>
              <a:t>Or maybe they get used to it or start to modify privacy setting to protect </a:t>
            </a:r>
            <a:r>
              <a:rPr lang="en-US" baseline="0" dirty="0" err="1" smtClean="0"/>
              <a:t>theirselves</a:t>
            </a: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Hi my name is Jordan</a:t>
            </a:r>
            <a:r>
              <a:rPr lang="en-US" sz="1200" kern="1200" baseline="0" dirty="0" smtClean="0">
                <a:solidFill>
                  <a:schemeClr val="tx1"/>
                </a:solidFill>
                <a:latin typeface="+mn-lt"/>
                <a:ea typeface="+mn-ea"/>
                <a:cs typeface="+mn-cs"/>
              </a:rPr>
              <a:t> and today I’m going to talk about how new listening devices such as Amazon Echo, and Google Home impact your privacy. </a:t>
            </a:r>
          </a:p>
          <a:p>
            <a:r>
              <a:rPr lang="en-US" sz="1200" kern="1200" baseline="0" dirty="0" smtClean="0">
                <a:solidFill>
                  <a:schemeClr val="tx1"/>
                </a:solidFill>
                <a:latin typeface="+mn-lt"/>
                <a:ea typeface="+mn-ea"/>
                <a:cs typeface="+mn-cs"/>
              </a:rPr>
              <a:t>For those of you who are not familiar with these devices Echo and Google home are devices in the home with voice technology that assists users with queries and tasks. These devices can be triggered by certain words like okay Google for Google home and Alexa for Amazon then answer questions or do a task like making a alarm or calendar event. These devices can also be connected to other </a:t>
            </a:r>
            <a:r>
              <a:rPr lang="en-US" sz="1200" kern="1200" baseline="0" dirty="0" err="1" smtClean="0">
                <a:solidFill>
                  <a:schemeClr val="tx1"/>
                </a:solidFill>
                <a:latin typeface="+mn-lt"/>
                <a:ea typeface="+mn-ea"/>
                <a:cs typeface="+mn-cs"/>
              </a:rPr>
              <a:t>IoT</a:t>
            </a:r>
            <a:r>
              <a:rPr lang="en-US" sz="1200" kern="1200" baseline="0" dirty="0" smtClean="0">
                <a:solidFill>
                  <a:schemeClr val="tx1"/>
                </a:solidFill>
                <a:latin typeface="+mn-lt"/>
                <a:ea typeface="+mn-ea"/>
                <a:cs typeface="+mn-cs"/>
              </a:rPr>
              <a:t> devices like a Roomba or light switch so we can we can verbally start the device.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these devices are technically sometime</a:t>
            </a:r>
            <a:r>
              <a:rPr lang="en-US" sz="1200" kern="1200" baseline="0" dirty="0" smtClean="0">
                <a:solidFill>
                  <a:schemeClr val="tx1"/>
                </a:solidFill>
                <a:latin typeface="+mn-lt"/>
                <a:ea typeface="+mn-ea"/>
                <a:cs typeface="+mn-cs"/>
              </a:rPr>
              <a:t> referred to as always listening or always on because to hear for that trigger word. Once the device does hear the word it will send whatever is said after is encrypted then sent to the server and processed for a response. Now having a device that is always listening in your home might seem weird but many users claim its very helpful and technically since we are installing this in our own homes that is waiving our privacy rights. Now if you don’t want it always listening they do allow options like you can physically mute the device, and the data/or recordings can be deleted online.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Amazon Echo keeps past recordings to improve the accuracy of future queries.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98618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one way this</a:t>
            </a:r>
            <a:r>
              <a:rPr lang="en-US" sz="1200" kern="1200" baseline="0" dirty="0" smtClean="0">
                <a:solidFill>
                  <a:schemeClr val="tx1"/>
                </a:solidFill>
                <a:latin typeface="+mn-lt"/>
                <a:ea typeface="+mn-ea"/>
                <a:cs typeface="+mn-cs"/>
              </a:rPr>
              <a:t> has gotten into the news is back in November 2015 there was a murder case where Echo might have information useful to the police. The case was a former police office was found dead in a hot tub after a friends party but the police suspected foul play. One of the witnesses claimed Amazon Echo was playing music at the party so </a:t>
            </a:r>
          </a:p>
          <a:p>
            <a:r>
              <a:rPr lang="en-US" sz="1200" kern="1200" baseline="0" dirty="0" smtClean="0">
                <a:solidFill>
                  <a:schemeClr val="tx1"/>
                </a:solidFill>
                <a:latin typeface="+mn-lt"/>
                <a:ea typeface="+mn-ea"/>
                <a:cs typeface="+mn-cs"/>
              </a:rPr>
              <a:t>They wanted to see if there was any recordings from that night.  Sometimes its triggered by chatter or TV. Although police served Amazon with a warrant Amazon refuses to release customer information without binding legal demand. Not sure why a warrant </a:t>
            </a:r>
            <a:r>
              <a:rPr lang="en-US" sz="1200" kern="1200" baseline="0" dirty="0" err="1" smtClean="0">
                <a:solidFill>
                  <a:schemeClr val="tx1"/>
                </a:solidFill>
                <a:latin typeface="+mn-lt"/>
                <a:ea typeface="+mn-ea"/>
                <a:cs typeface="+mn-cs"/>
              </a:rPr>
              <a:t>wasn</a:t>
            </a:r>
            <a:r>
              <a:rPr lang="fr-FR"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t enough legal demand but in the end Amazon did not release that information but instead did release the subscriber info.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Amazon Echo entered the November 2015 murder case because someone present on the night of Collins' death allegedly recalled hearing music streaming through the device that evening.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"Amazon will not release customer information without a valid and binding legal demand properly served on us," it said in a statement. "Amazon objects to overbroad or otherwise inappropriate demands as a matter of course."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267067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Some potential</a:t>
            </a:r>
            <a:r>
              <a:rPr lang="en-US" baseline="0" dirty="0" smtClean="0"/>
              <a:t> vulnerabilities are the device will start recording even if it thinks it hears the wake word. Like I said it can be triggered by chatter, or radio or </a:t>
            </a:r>
            <a:r>
              <a:rPr lang="en-US" baseline="0" dirty="0" err="1" smtClean="0"/>
              <a:t>tv</a:t>
            </a:r>
            <a:r>
              <a:rPr lang="en-US" baseline="0" dirty="0" smtClean="0"/>
              <a:t> commercial.</a:t>
            </a:r>
          </a:p>
          <a:p>
            <a:endParaRPr lang="en-US" baseline="0" dirty="0" smtClean="0"/>
          </a:p>
          <a:p>
            <a:r>
              <a:rPr lang="en-US" baseline="0" dirty="0" smtClean="0"/>
              <a:t>It also can be connected to sensitive accounts so it is a identity thief's dream to hack in and get connected to those devices if its unsecure, </a:t>
            </a:r>
          </a:p>
          <a:p>
            <a:endParaRPr lang="en-US" baseline="0" dirty="0" smtClean="0"/>
          </a:p>
          <a:p>
            <a:r>
              <a:rPr lang="en-US" baseline="0" dirty="0" smtClean="0"/>
              <a:t>In one case they tested it that the device can be triggered by a answering machine so your neighbor could potentially hack </a:t>
            </a:r>
            <a:r>
              <a:rPr lang="en-US" baseline="0" dirty="0" err="1" smtClean="0"/>
              <a:t>alexa</a:t>
            </a:r>
            <a:r>
              <a:rPr lang="en-US" baseline="0" dirty="0" smtClean="0"/>
              <a:t> by calling and seeing if your home and just ordering something off </a:t>
            </a:r>
            <a:r>
              <a:rPr lang="en-US" baseline="0" dirty="0" err="1" smtClean="0"/>
              <a:t>alexa</a:t>
            </a:r>
            <a:r>
              <a:rPr lang="en-US" baseline="0" dirty="0" smtClean="0"/>
              <a:t>. There has been multiple reports of children using Alexa to order things like this adorable 6 </a:t>
            </a:r>
            <a:r>
              <a:rPr lang="en-US" baseline="0" dirty="0" err="1" smtClean="0"/>
              <a:t>yr</a:t>
            </a:r>
            <a:r>
              <a:rPr lang="en-US" baseline="0" dirty="0" smtClean="0"/>
              <a:t> old girl who ended up ordering a doll house and 4 pounds of cookies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127699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ways to protect your privacy is that the companies do allow you to delete past recordings by</a:t>
            </a:r>
            <a:r>
              <a:rPr lang="en-US" baseline="0" dirty="0" smtClean="0"/>
              <a:t> logging in and listening to your self and deleting one by one.</a:t>
            </a:r>
          </a:p>
          <a:p>
            <a:r>
              <a:rPr lang="en-US" baseline="0" dirty="0" smtClean="0"/>
              <a:t>You can physically mute the device</a:t>
            </a:r>
          </a:p>
          <a:p>
            <a:endParaRPr lang="en-US" baseline="0" dirty="0" smtClean="0"/>
          </a:p>
          <a:p>
            <a:r>
              <a:rPr lang="en-US" baseline="0" dirty="0" smtClean="0"/>
              <a:t>Good tips are don</a:t>
            </a:r>
            <a:r>
              <a:rPr lang="fr-FR" baseline="0" dirty="0" smtClean="0"/>
              <a:t>’</a:t>
            </a:r>
            <a:r>
              <a:rPr lang="en-US" baseline="0" dirty="0" smtClean="0"/>
              <a:t>t connect sensitive accts to the device, change the name to the device on the </a:t>
            </a:r>
            <a:r>
              <a:rPr lang="en-US" baseline="0" dirty="0" err="1" smtClean="0"/>
              <a:t>wifi</a:t>
            </a:r>
            <a:r>
              <a:rPr lang="en-US" baseline="0" dirty="0" smtClean="0"/>
              <a:t> and if possible connect it to a secure guest network</a:t>
            </a:r>
          </a:p>
          <a:p>
            <a:endParaRPr lang="en-US" baseline="0" dirty="0" smtClean="0"/>
          </a:p>
          <a:p>
            <a:r>
              <a:rPr lang="en-US" baseline="0" dirty="0" smtClean="0"/>
              <a:t>Options to tighten security like putting a 4 digit code on purchase orders so your sneaky neighbor or 5yr old kid cant order 10 boxes of cookies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084841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end I'm</a:t>
            </a:r>
            <a:r>
              <a:rPr lang="en-US" baseline="0" dirty="0" smtClean="0"/>
              <a:t> going to bring up the question again is your privacy safe with these devices</a:t>
            </a:r>
          </a:p>
          <a:p>
            <a:endParaRPr lang="en-US" baseline="0" dirty="0" smtClean="0"/>
          </a:p>
          <a:p>
            <a:r>
              <a:rPr lang="en-US" baseline="0" dirty="0" smtClean="0"/>
              <a:t>Technically yes but be smart about it, treat it like your phone or computer. Keep it secure, take precautions</a:t>
            </a:r>
          </a:p>
          <a:p>
            <a:endParaRPr lang="en-US" dirty="0" smtClean="0"/>
          </a:p>
          <a:p>
            <a:r>
              <a:rPr lang="en-US" dirty="0" smtClean="0"/>
              <a:t>But this is just if we believe the companies, be the devil on the shoulder.</a:t>
            </a:r>
            <a:r>
              <a:rPr lang="en-US" baseline="0" dirty="0" smtClean="0"/>
              <a:t> Right now companies say they only record after the trigger word and don</a:t>
            </a:r>
            <a:r>
              <a:rPr lang="fr-FR" baseline="0" dirty="0" smtClean="0"/>
              <a:t>’</a:t>
            </a:r>
            <a:r>
              <a:rPr lang="en-US" baseline="0" dirty="0" smtClean="0"/>
              <a:t>t use the recordings anywhere. A scary thought that they could be lying and in the future change this policy or someone could hack into Amazons server and decrypt all these audio files. Be safe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54468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Not needed this time:</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Send presentations</a:t>
            </a:r>
            <a:r>
              <a:rPr lang="en-US" baseline="0" dirty="0" smtClean="0">
                <a:latin typeface="Arial" pitchFamily="-109" charset="0"/>
                <a:ea typeface="ＭＳ Ｐゴシック" pitchFamily="-109" charset="-128"/>
                <a:cs typeface="ＭＳ Ｐゴシック" pitchFamily="-109" charset="-128"/>
              </a:rPr>
              <a:t> via email as attachment.</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latin typeface="Arial" pitchFamily="-109" charset="0"/>
              <a:ea typeface="ＭＳ Ｐゴシック" pitchFamily="-109" charset="-128"/>
              <a:cs typeface="ＭＳ Ｐゴシック" pitchFamily="-109" charset="-128"/>
            </a:endParaRPr>
          </a:p>
          <a:p>
            <a:pPr eaLnBrk="1" hangingPunct="1"/>
            <a:endParaRPr lang="en-US" dirty="0" smtClean="0">
              <a:latin typeface="Arial" pitchFamily="-109" charset="0"/>
              <a:ea typeface="ＭＳ Ｐゴシック" pitchFamily="-109" charset="-128"/>
              <a:cs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If</a:t>
            </a:r>
            <a:r>
              <a:rPr lang="en-US" baseline="0" dirty="0" smtClean="0">
                <a:latin typeface="Arial" charset="0"/>
                <a:ea typeface="ＭＳ Ｐゴシック" charset="-128"/>
                <a:cs typeface="ＭＳ Ｐゴシック" charset="-128"/>
              </a:rPr>
              <a:t> there’s time and we didn’t already l</a:t>
            </a:r>
            <a:r>
              <a:rPr lang="en-US" dirty="0" smtClean="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Find out what your DNA says about you and your family.</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https://</a:t>
            </a:r>
            <a:r>
              <a:rPr lang="en-US" b="0" dirty="0" err="1" smtClean="0"/>
              <a:t>www.youtube.com</a:t>
            </a:r>
            <a:r>
              <a:rPr lang="en-US" b="0" dirty="0" smtClean="0"/>
              <a:t>/</a:t>
            </a:r>
            <a:r>
              <a:rPr lang="en-US" b="0" dirty="0" err="1" smtClean="0"/>
              <a:t>watch?v</a:t>
            </a:r>
            <a:r>
              <a:rPr lang="en-US" b="0" dirty="0" smtClean="0"/>
              <a:t>=</a:t>
            </a:r>
            <a:r>
              <a:rPr lang="en-US" b="0" dirty="0" err="1" smtClean="0"/>
              <a:t>opRMrEfAIiI</a:t>
            </a:r>
            <a:endParaRPr lang="en-US" b="0" dirty="0" smtClean="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 Accessed 2014-04-14</a:t>
            </a:r>
          </a:p>
          <a:p>
            <a:r>
              <a:rPr lang="en-US" dirty="0" smtClean="0"/>
              <a:t>Personal</a:t>
            </a:r>
            <a:r>
              <a:rPr lang="en-US" baseline="0" dirty="0" smtClean="0"/>
              <a:t> Information Privacy</a:t>
            </a:r>
            <a:endParaRPr lang="en-US" dirty="0" smtClean="0"/>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Find out what your DNA says about you and your family.</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https://</a:t>
            </a:r>
            <a:r>
              <a:rPr lang="en-US" b="0" dirty="0" err="1" smtClean="0"/>
              <a:t>www.youtube.com</a:t>
            </a:r>
            <a:r>
              <a:rPr lang="en-US" b="0" dirty="0" smtClean="0"/>
              <a:t>/</a:t>
            </a:r>
            <a:r>
              <a:rPr lang="en-US" b="0" dirty="0" err="1" smtClean="0"/>
              <a:t>watch?v</a:t>
            </a:r>
            <a:r>
              <a:rPr lang="en-US" b="0" dirty="0" smtClean="0"/>
              <a:t>=</a:t>
            </a:r>
            <a:r>
              <a:rPr lang="en-US" b="0" dirty="0" err="1" smtClean="0"/>
              <a:t>opRMrEfAIiI</a:t>
            </a:r>
            <a:endParaRPr lang="en-US" b="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baseline="0" dirty="0" smtClean="0"/>
              <a:t> introduction</a:t>
            </a:r>
          </a:p>
          <a:p>
            <a:r>
              <a:rPr lang="en-US" baseline="0" dirty="0" smtClean="0"/>
              <a:t>Noticed it is prevalent recent years</a:t>
            </a:r>
          </a:p>
          <a:p>
            <a:r>
              <a:rPr lang="en-US" baseline="0" dirty="0" smtClean="0"/>
              <a:t>Today is going to discuss how website tracks users activities and what’s public reaction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ways to target audience</a:t>
            </a:r>
          </a:p>
          <a:p>
            <a:r>
              <a:rPr lang="en-US" dirty="0" smtClean="0"/>
              <a:t>Google's system analyzes the content of each webpage using</a:t>
            </a:r>
            <a:r>
              <a:rPr lang="en-US" baseline="0" dirty="0" smtClean="0"/>
              <a:t> factors like keyword analysis, word frequency, font size, and the overall link structure of web </a:t>
            </a:r>
            <a:r>
              <a:rPr lang="en-US" dirty="0" smtClean="0"/>
              <a:t>to determine its central theme, which is then matched to your ad using your keywords and topic selections, your language and location targeting, a visitor's recent browsing history, and other factors.</a:t>
            </a:r>
          </a:p>
          <a:p>
            <a:endParaRPr lang="en-US" dirty="0" smtClean="0"/>
          </a:p>
          <a:p>
            <a:r>
              <a:rPr lang="en-US" dirty="0" smtClean="0"/>
              <a:t>Advertisers</a:t>
            </a:r>
            <a:r>
              <a:rPr lang="en-US" baseline="0" dirty="0" smtClean="0"/>
              <a:t> </a:t>
            </a:r>
            <a:r>
              <a:rPr lang="en-US" dirty="0" smtClean="0"/>
              <a:t>add a conversion tracking tag, or code snippet, to their website or mobile app code. When a customer clicks on the ad from Google Search or selected Google Display Network sites,  a temporary cookie is placed on their computer or mobile device. When customers complete the action advertiser</a:t>
            </a:r>
            <a:r>
              <a:rPr lang="en-US" baseline="0" dirty="0" smtClean="0"/>
              <a:t> </a:t>
            </a:r>
            <a:r>
              <a:rPr lang="en-US" dirty="0" smtClean="0"/>
              <a:t>defined</a:t>
            </a:r>
            <a:r>
              <a:rPr lang="en-US" baseline="0" dirty="0" smtClean="0"/>
              <a:t> like whether they purchased a product, signed up for users newsletter or confirming the purchase across devices</a:t>
            </a:r>
            <a:r>
              <a:rPr lang="en-US" dirty="0" smtClean="0"/>
              <a:t>, system recognizes the cookie (through the code snippet user added), and it record a conversion.</a:t>
            </a:r>
          </a:p>
          <a:p>
            <a:endParaRPr lang="en-US" dirty="0" smtClean="0"/>
          </a:p>
          <a:p>
            <a:r>
              <a:rPr lang="en-US" dirty="0" smtClean="0"/>
              <a:t>Purpose:</a:t>
            </a:r>
            <a:r>
              <a:rPr lang="en-US" baseline="0" dirty="0" smtClean="0"/>
              <a:t> retargeting purchaser who don’t finish purchase like putting thing in cart but not pay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targeting lookalike customer (page fan who like advertisers page, visited </a:t>
            </a:r>
            <a:r>
              <a:rPr lang="en-US" baseline="0" dirty="0" err="1" smtClean="0"/>
              <a:t>specificwebsite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picture suggests</a:t>
            </a:r>
            <a:r>
              <a:rPr lang="en-US" baseline="0" dirty="0" smtClean="0"/>
              <a:t> that 68% disapproved of target advertisement (2253 people) 2012 Winter</a:t>
            </a:r>
          </a:p>
          <a:p>
            <a:r>
              <a:rPr lang="en-US" baseline="0" dirty="0" smtClean="0"/>
              <a:t>Right is online consumer survey(8000) from multiple countries where 87%  were from America in 2013</a:t>
            </a:r>
          </a:p>
          <a:p>
            <a:r>
              <a:rPr lang="en-US" baseline="0" dirty="0" smtClean="0"/>
              <a:t>All two pictures suggest that apparent hostility to data-mining and targeting</a:t>
            </a:r>
          </a:p>
          <a:p>
            <a:r>
              <a:rPr lang="en-US" baseline="0" dirty="0" smtClean="0"/>
              <a:t>Younger people are more willing to share their information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smtClean="0"/>
              <a:t>© 2017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smtClean="0"/>
              <a:t>© 2017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smtClean="0"/>
              <a:t>© 2017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smtClean="0"/>
              <a:t>© 2017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smtClean="0"/>
              <a:t>© 2017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hyperlink" Target="https://mic.com/articles/162865/amazon-echo-privacy-is-alexa-listening-to-everything-you-say%23.238FhwT5v" TargetMode="External"/><Relationship Id="rId4" Type="http://schemas.openxmlformats.org/officeDocument/2006/relationships/hyperlink" Target="http://ktla.com/2016/12/28/data-on-amazon-echo-sought-by-prosecutor-in-arkansas-murder-trial/" TargetMode="External"/><Relationship Id="rId5" Type="http://schemas.openxmlformats.org/officeDocument/2006/relationships/hyperlink" Target="http://abc7chicago.com/technology/who-is-listening-smart-hub-devices-spark-privacy-concerns/1753155/" TargetMode="External"/><Relationship Id="rId6" Type="http://schemas.openxmlformats.org/officeDocument/2006/relationships/hyperlink" Target="http://www.sandiegouniontribune.com/news/science/sd-me-echo-home-20170105-story.html" TargetMode="External"/><Relationship Id="rId7" Type="http://schemas.openxmlformats.org/officeDocument/2006/relationships/hyperlink" Target="http://www.wrdw.com/content/news/WATCH-Kid-orders-doll-house-cookies-using-Alexa-409748785.html" TargetMode="External"/><Relationship Id="rId8" Type="http://schemas.openxmlformats.org/officeDocument/2006/relationships/hyperlink" Target="http://www.wsbtv.com/news/2-investigates/can-your-amazon-alexa-be-used-against-you-in-court/490740878" TargetMode="External"/><Relationship Id="rId9" Type="http://schemas.openxmlformats.org/officeDocument/2006/relationships/hyperlink" Target="https://www.comparitech.com/blog/vpn-privacy/amazon-echo-and-google-home-more-privacy-settings/" TargetMode="External"/><Relationship Id="rId10" Type="http://schemas.openxmlformats.org/officeDocument/2006/relationships/hyperlink" Target="http://bigstory.ap.org/article/1110e4449c3f4191909e4010da935056/amazon-shares-data-arkansas-prosecutor-murder-case" TargetMode="External"/><Relationship Id="rId1" Type="http://schemas.openxmlformats.org/officeDocument/2006/relationships/slideLayout" Target="../slideLayouts/slideLayout2.xml"/><Relationship Id="rId2" Type="http://schemas.openxmlformats.org/officeDocument/2006/relationships/hyperlink" Target="http://www.roboticstrends.com/search/results/search&amp;keywords=Amazon+Ech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6</a:t>
            </a:r>
            <a:r>
              <a:rPr lang="en-US" smtClean="0"/>
              <a:t/>
            </a:r>
            <a:br>
              <a:rPr lang="en-US" smtClean="0"/>
            </a:br>
            <a:r>
              <a:rPr lang="en-US" smtClean="0"/>
              <a:t>Information Privacy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687810"/>
          </a:xfrm>
        </p:spPr>
        <p:txBody>
          <a:bodyPr/>
          <a:lstStyle/>
          <a:p>
            <a:r>
              <a:rPr lang="en-US" dirty="0" smtClean="0"/>
              <a:t>Public disapprove  of tracking data </a:t>
            </a:r>
            <a:endParaRPr lang="en-US" dirty="0"/>
          </a:p>
        </p:txBody>
      </p:sp>
      <p:sp>
        <p:nvSpPr>
          <p:cNvPr id="4" name="Content Placeholder 3"/>
          <p:cNvSpPr>
            <a:spLocks noGrp="1"/>
          </p:cNvSpPr>
          <p:nvPr>
            <p:ph sz="half" idx="2"/>
          </p:nvPr>
        </p:nvSpPr>
        <p:spPr>
          <a:xfrm>
            <a:off x="5164179" y="3969344"/>
            <a:ext cx="3294021" cy="330957"/>
          </a:xfrm>
          <a:ln>
            <a:noFill/>
          </a:ln>
        </p:spPr>
        <p:txBody>
          <a:bodyPr anchor="ctr">
            <a:normAutofit/>
          </a:bodyPr>
          <a:lstStyle/>
          <a:p>
            <a:pPr marL="0" indent="0" algn="ctr">
              <a:buNone/>
            </a:pPr>
            <a:r>
              <a:rPr lang="en-US" sz="1200" dirty="0" smtClean="0"/>
              <a:t>[3] survey</a:t>
            </a:r>
            <a:endParaRPr lang="en-US" sz="1200" dirty="0"/>
          </a:p>
        </p:txBody>
      </p:sp>
      <p:sp>
        <p:nvSpPr>
          <p:cNvPr id="5" name="Footer Placeholder 4"/>
          <p:cNvSpPr>
            <a:spLocks noGrp="1"/>
          </p:cNvSpPr>
          <p:nvPr>
            <p:ph type="ftr" sz="quarter" idx="11"/>
          </p:nvPr>
        </p:nvSpPr>
        <p:spPr/>
        <p:txBody>
          <a:bodyPr/>
          <a:lstStyle/>
          <a:p>
            <a:r>
              <a:rPr lang="sk-SK" dirty="0"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Ziyan Ding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endParaRPr lang="en-US" sz="1200" dirty="0">
              <a:solidFill>
                <a:schemeClr val="tx1"/>
              </a:solidFill>
            </a:endParaRPr>
          </a:p>
        </p:txBody>
      </p:sp>
      <p:sp>
        <p:nvSpPr>
          <p:cNvPr id="17" name="Content Placeholder 16"/>
          <p:cNvSpPr txBox="1">
            <a:spLocks noGrp="1"/>
          </p:cNvSpPr>
          <p:nvPr>
            <p:ph sz="half" idx="1"/>
          </p:nvPr>
        </p:nvSpPr>
        <p:spPr>
          <a:xfrm>
            <a:off x="685800" y="1352551"/>
            <a:ext cx="3733800" cy="261606"/>
          </a:xfrm>
          <a:prstGeom prst="rect">
            <a:avLst/>
          </a:prstGeom>
          <a:noFill/>
        </p:spPr>
        <p:txBody>
          <a:bodyPr wrap="square" rtlCol="0">
            <a:spAutoFit/>
          </a:bodyPr>
          <a:lstStyle/>
          <a:p>
            <a:pPr>
              <a:lnSpc>
                <a:spcPct val="90000"/>
              </a:lnSpc>
            </a:pPr>
            <a:endParaRPr lang="en-US" sz="1200" dirty="0"/>
          </a:p>
        </p:txBody>
      </p:sp>
      <p:sp>
        <p:nvSpPr>
          <p:cNvPr id="18" name="TextBox 17"/>
          <p:cNvSpPr txBox="1"/>
          <p:nvPr/>
        </p:nvSpPr>
        <p:spPr>
          <a:xfrm>
            <a:off x="1511566" y="4772434"/>
            <a:ext cx="2366568" cy="261610"/>
          </a:xfrm>
          <a:prstGeom prst="rect">
            <a:avLst/>
          </a:prstGeom>
          <a:noFill/>
        </p:spPr>
        <p:txBody>
          <a:bodyPr wrap="square" rtlCol="0">
            <a:spAutoFit/>
          </a:bodyPr>
          <a:lstStyle/>
          <a:p>
            <a:pPr>
              <a:lnSpc>
                <a:spcPct val="90000"/>
              </a:lnSpc>
            </a:pPr>
            <a:r>
              <a:rPr lang="en-US" sz="1200" dirty="0" smtClean="0"/>
              <a:t>[2]Search Engine Use Over Time</a:t>
            </a:r>
            <a:endParaRPr lang="en-US" sz="1200" dirty="0"/>
          </a:p>
        </p:txBody>
      </p:sp>
      <p:pic>
        <p:nvPicPr>
          <p:cNvPr id="20" name="Picture 19" descr="BD5516BC27FD4941B8B06D8E7FF3F9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873789"/>
            <a:ext cx="3875105" cy="3853088"/>
          </a:xfrm>
          <a:prstGeom prst="rect">
            <a:avLst/>
          </a:prstGeom>
        </p:spPr>
      </p:pic>
      <p:pic>
        <p:nvPicPr>
          <p:cNvPr id="21" name="Picture 20" descr="Screen-Shot-2014-03-06-at-6.54.48-AM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871" y="1404981"/>
            <a:ext cx="3997831" cy="2537630"/>
          </a:xfrm>
          <a:prstGeom prst="rect">
            <a:avLst/>
          </a:prstGeom>
        </p:spPr>
      </p:pic>
    </p:spTree>
    <p:extLst>
      <p:ext uri="{BB962C8B-B14F-4D97-AF65-F5344CB8AC3E}">
        <p14:creationId xmlns:p14="http://schemas.microsoft.com/office/powerpoint/2010/main" val="4303368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could be comprised</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ln>
            <a:noFill/>
          </a:ln>
        </p:spPr>
        <p:txBody>
          <a:bodyPr anchor="ctr"/>
          <a:lstStyle/>
          <a:p>
            <a:pPr marL="0" indent="0" algn="ctr">
              <a:buNone/>
            </a:pP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Ziyan Ding</a:t>
            </a:r>
            <a:endParaRPr lang="en-US" sz="1400" dirty="0">
              <a:solidFill>
                <a:schemeClr val="tx1"/>
              </a:solidFill>
              <a:latin typeface="+mj-lt"/>
            </a:endParaRPr>
          </a:p>
        </p:txBody>
      </p:sp>
      <p:pic>
        <p:nvPicPr>
          <p:cNvPr id="9" name="Picture 8" descr="Screen Shot 2017-04-04 at 11.27.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1088723"/>
            <a:ext cx="3170532" cy="1765579"/>
          </a:xfrm>
          <a:prstGeom prst="rect">
            <a:avLst/>
          </a:prstGeom>
        </p:spPr>
      </p:pic>
      <p:sp>
        <p:nvSpPr>
          <p:cNvPr id="10" name="TextBox 9"/>
          <p:cNvSpPr txBox="1"/>
          <p:nvPr/>
        </p:nvSpPr>
        <p:spPr>
          <a:xfrm>
            <a:off x="3856331" y="4742266"/>
            <a:ext cx="486419" cy="261610"/>
          </a:xfrm>
          <a:prstGeom prst="rect">
            <a:avLst/>
          </a:prstGeom>
          <a:noFill/>
        </p:spPr>
        <p:txBody>
          <a:bodyPr wrap="square" rtlCol="0">
            <a:spAutoFit/>
          </a:bodyPr>
          <a:lstStyle/>
          <a:p>
            <a:pPr>
              <a:lnSpc>
                <a:spcPct val="90000"/>
              </a:lnSpc>
            </a:pPr>
            <a:r>
              <a:rPr lang="en-US" sz="1200" dirty="0" smtClean="0"/>
              <a:t>[4]</a:t>
            </a:r>
            <a:endParaRPr lang="en-US" sz="1200" dirty="0"/>
          </a:p>
        </p:txBody>
      </p:sp>
      <p:sp>
        <p:nvSpPr>
          <p:cNvPr id="11" name="TextBox 10"/>
          <p:cNvSpPr txBox="1"/>
          <p:nvPr/>
        </p:nvSpPr>
        <p:spPr>
          <a:xfrm>
            <a:off x="3842370" y="2700720"/>
            <a:ext cx="486419"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US" sz="1200" dirty="0" smtClean="0"/>
              <a:t>[4]</a:t>
            </a:r>
            <a:endParaRPr lang="en-US" sz="1200" dirty="0"/>
          </a:p>
        </p:txBody>
      </p:sp>
      <p:pic>
        <p:nvPicPr>
          <p:cNvPr id="13" name="Picture 12" descr="Screen Shot 2017-04-04 at 1.24.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2962330"/>
            <a:ext cx="3156571" cy="1838269"/>
          </a:xfrm>
          <a:prstGeom prst="rect">
            <a:avLst/>
          </a:prstGeom>
        </p:spPr>
      </p:pic>
      <p:pic>
        <p:nvPicPr>
          <p:cNvPr id="15" name="Picture 14" descr="Screen Shot 2017-04-04 at 12.52.5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9462" y="1121344"/>
            <a:ext cx="4152167" cy="3465916"/>
          </a:xfrm>
          <a:prstGeom prst="rect">
            <a:avLst/>
          </a:prstGeom>
        </p:spPr>
      </p:pic>
      <p:sp>
        <p:nvSpPr>
          <p:cNvPr id="16" name="TextBox 15"/>
          <p:cNvSpPr txBox="1"/>
          <p:nvPr/>
        </p:nvSpPr>
        <p:spPr>
          <a:xfrm>
            <a:off x="8503673" y="4587260"/>
            <a:ext cx="486419" cy="261610"/>
          </a:xfrm>
          <a:prstGeom prst="rect">
            <a:avLst/>
          </a:prstGeom>
          <a:noFill/>
        </p:spPr>
        <p:txBody>
          <a:bodyPr wrap="square" rtlCol="0">
            <a:spAutoFit/>
          </a:bodyPr>
          <a:lstStyle/>
          <a:p>
            <a:pPr>
              <a:lnSpc>
                <a:spcPct val="90000"/>
              </a:lnSpc>
            </a:pPr>
            <a:r>
              <a:rPr lang="en-US" sz="1200" dirty="0" smtClean="0"/>
              <a:t>[3]</a:t>
            </a:r>
            <a:endParaRPr lang="en-US" sz="1200" dirty="0"/>
          </a:p>
        </p:txBody>
      </p:sp>
    </p:spTree>
    <p:extLst>
      <p:ext uri="{BB962C8B-B14F-4D97-AF65-F5344CB8AC3E}">
        <p14:creationId xmlns:p14="http://schemas.microsoft.com/office/powerpoint/2010/main" val="298639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could be comprised</a:t>
            </a:r>
          </a:p>
        </p:txBody>
      </p:sp>
      <p:sp>
        <p:nvSpPr>
          <p:cNvPr id="3" name="Content Placeholder 2"/>
          <p:cNvSpPr>
            <a:spLocks noGrp="1"/>
          </p:cNvSpPr>
          <p:nvPr>
            <p:ph sz="half" idx="1"/>
          </p:nvPr>
        </p:nvSpPr>
        <p:spPr/>
        <p:txBody>
          <a:bodyPr>
            <a:normAutofit/>
          </a:bodyPr>
          <a:lstStyle/>
          <a:p>
            <a:r>
              <a:rPr lang="en-US" sz="2400" dirty="0" smtClean="0"/>
              <a:t>380 New Yorkers gave up sensitive information for a cookie [5]</a:t>
            </a:r>
            <a:endParaRPr lang="en-US" sz="2400" dirty="0"/>
          </a:p>
        </p:txBody>
      </p:sp>
      <p:pic>
        <p:nvPicPr>
          <p:cNvPr id="8" name="Content Placeholder 7" descr="Screen Shot 2017-04-04 at 1.46.32 PM.png"/>
          <p:cNvPicPr>
            <a:picLocks noGrp="1" noChangeAspect="1"/>
          </p:cNvPicPr>
          <p:nvPr>
            <p:ph sz="half" idx="2"/>
          </p:nvPr>
        </p:nvPicPr>
        <p:blipFill>
          <a:blip r:embed="rId3">
            <a:extLst>
              <a:ext uri="{28A0092B-C50C-407E-A947-70E740481C1C}">
                <a14:useLocalDpi xmlns:a14="http://schemas.microsoft.com/office/drawing/2010/main" val="0"/>
              </a:ext>
            </a:extLst>
          </a:blip>
          <a:srcRect l="12820" r="12820"/>
          <a:stretch>
            <a:fillRect/>
          </a:stretch>
        </p:blipFill>
        <p:spPr>
          <a:ln>
            <a:noFill/>
          </a:ln>
        </p:spPr>
      </p:pic>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Ziyan Ding</a:t>
            </a:r>
            <a:endParaRPr lang="en-US" sz="1400" dirty="0">
              <a:solidFill>
                <a:schemeClr val="tx1"/>
              </a:solidFill>
              <a:latin typeface="+mj-lt"/>
            </a:endParaRPr>
          </a:p>
        </p:txBody>
      </p:sp>
    </p:spTree>
    <p:extLst>
      <p:ext uri="{BB962C8B-B14F-4D97-AF65-F5344CB8AC3E}">
        <p14:creationId xmlns:p14="http://schemas.microsoft.com/office/powerpoint/2010/main" val="15833232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revenue</a:t>
            </a:r>
            <a:endParaRPr lang="en-US" dirty="0"/>
          </a:p>
        </p:txBody>
      </p:sp>
      <p:sp>
        <p:nvSpPr>
          <p:cNvPr id="3" name="Content Placeholder 2"/>
          <p:cNvSpPr>
            <a:spLocks noGrp="1"/>
          </p:cNvSpPr>
          <p:nvPr>
            <p:ph sz="half" idx="1"/>
          </p:nvPr>
        </p:nvSpPr>
        <p:spPr>
          <a:xfrm>
            <a:off x="685800" y="4187747"/>
            <a:ext cx="5056646" cy="517603"/>
          </a:xfrm>
        </p:spPr>
        <p:txBody>
          <a:bodyPr>
            <a:normAutofit/>
          </a:bodyPr>
          <a:lstStyle/>
          <a:p>
            <a:r>
              <a:rPr lang="en-US" dirty="0" smtClean="0"/>
              <a:t>[6]Google Advertising Revenue                    </a:t>
            </a:r>
            <a:endParaRPr lang="en-US" dirty="0"/>
          </a:p>
        </p:txBody>
      </p:sp>
      <p:sp>
        <p:nvSpPr>
          <p:cNvPr id="4" name="Content Placeholder 3"/>
          <p:cNvSpPr>
            <a:spLocks noGrp="1"/>
          </p:cNvSpPr>
          <p:nvPr>
            <p:ph sz="half" idx="2"/>
          </p:nvPr>
        </p:nvSpPr>
        <p:spPr>
          <a:xfrm>
            <a:off x="4724400" y="3850024"/>
            <a:ext cx="3733800" cy="958045"/>
          </a:xfrm>
          <a:ln>
            <a:noFill/>
          </a:ln>
        </p:spPr>
        <p:txBody>
          <a:bodyPr anchor="ctr">
            <a:normAutofit/>
          </a:bodyPr>
          <a:lstStyle/>
          <a:p>
            <a:pPr marL="0" indent="0" algn="ctr">
              <a:buNone/>
            </a:pPr>
            <a:endParaRPr lang="en-US" dirty="0" smtClean="0"/>
          </a:p>
          <a:p>
            <a:pPr marL="0" indent="0" algn="ctr">
              <a:buNone/>
            </a:pPr>
            <a:r>
              <a:rPr lang="en-US" dirty="0" smtClean="0"/>
              <a:t>[7]Facebook Advertising Revenue</a:t>
            </a:r>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Ziyan Ding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endParaRPr lang="en-US" sz="1200" dirty="0">
              <a:solidFill>
                <a:schemeClr val="tx1"/>
              </a:solidFill>
            </a:endParaRPr>
          </a:p>
        </p:txBody>
      </p:sp>
      <p:pic>
        <p:nvPicPr>
          <p:cNvPr id="10" name="Picture 9" descr="Screen Shot 2017-04-04 at 12.25.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58" y="1352551"/>
            <a:ext cx="4175845" cy="2686599"/>
          </a:xfrm>
          <a:prstGeom prst="rect">
            <a:avLst/>
          </a:prstGeom>
        </p:spPr>
      </p:pic>
      <p:pic>
        <p:nvPicPr>
          <p:cNvPr id="12" name="Picture 11" descr="Screen Shot 2017-04-04 at 12.33.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1" y="1289708"/>
            <a:ext cx="4085186" cy="2760738"/>
          </a:xfrm>
          <a:prstGeom prst="rect">
            <a:avLst/>
          </a:prstGeom>
        </p:spPr>
      </p:pic>
    </p:spTree>
    <p:extLst>
      <p:ext uri="{BB962C8B-B14F-4D97-AF65-F5344CB8AC3E}">
        <p14:creationId xmlns:p14="http://schemas.microsoft.com/office/powerpoint/2010/main" val="15695085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685799" y="1352551"/>
            <a:ext cx="7674429" cy="3352800"/>
          </a:xfrm>
        </p:spPr>
        <p:txBody>
          <a:bodyPr/>
          <a:lstStyle/>
          <a:p>
            <a:r>
              <a:rPr lang="en-US" dirty="0" smtClean="0"/>
              <a:t>Advertising networks collect data when user visited a website and  use the data for further recommendation</a:t>
            </a:r>
          </a:p>
          <a:p>
            <a:r>
              <a:rPr lang="en-US" dirty="0" smtClean="0"/>
              <a:t>It is effective and cheaper that yields large profits for </a:t>
            </a:r>
            <a:r>
              <a:rPr lang="en-US" dirty="0"/>
              <a:t>advertisers </a:t>
            </a:r>
            <a:r>
              <a:rPr lang="en-US" dirty="0" smtClean="0"/>
              <a:t>but hurt customers privacy</a:t>
            </a:r>
          </a:p>
          <a:p>
            <a:r>
              <a:rPr lang="en-US" dirty="0" smtClean="0"/>
              <a:t>People dislike websites tracking their data but compromise to free serveries</a:t>
            </a:r>
          </a:p>
          <a:p>
            <a:r>
              <a:rPr lang="en-US" dirty="0" smtClean="0"/>
              <a:t>Younger people have a favorable view of target ads </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Ziyan Ding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endParaRPr lang="en-US" sz="1200" dirty="0">
              <a:solidFill>
                <a:schemeClr val="tx1"/>
              </a:solidFill>
            </a:endParaRPr>
          </a:p>
        </p:txBody>
      </p:sp>
    </p:spTree>
    <p:extLst>
      <p:ext uri="{BB962C8B-B14F-4D97-AF65-F5344CB8AC3E}">
        <p14:creationId xmlns:p14="http://schemas.microsoft.com/office/powerpoint/2010/main" val="2724971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smtClean="0"/>
              <a:t>[1</a:t>
            </a:r>
            <a:r>
              <a:rPr lang="en-US" sz="1200" dirty="0"/>
              <a:t>] </a:t>
            </a:r>
            <a:r>
              <a:rPr lang="en-US" sz="1200" dirty="0" smtClean="0"/>
              <a:t>Information Resources Management Association </a:t>
            </a:r>
            <a:r>
              <a:rPr lang="en-US" sz="1200" i="1" dirty="0" smtClean="0"/>
              <a:t>,E</a:t>
            </a:r>
            <a:r>
              <a:rPr lang="en-US" sz="1200" i="1" dirty="0"/>
              <a:t>-Marketing: Concepts, Methodologies, Tools, and Applications. </a:t>
            </a:r>
            <a:r>
              <a:rPr lang="en-US" sz="1200" dirty="0"/>
              <a:t>(2017). </a:t>
            </a:r>
            <a:endParaRPr lang="en-US" sz="1200" dirty="0" smtClean="0"/>
          </a:p>
          <a:p>
            <a:pPr marL="0" indent="0">
              <a:buNone/>
            </a:pPr>
            <a:r>
              <a:rPr lang="en-US" sz="1200" dirty="0" smtClean="0"/>
              <a:t>[2</a:t>
            </a:r>
            <a:r>
              <a:rPr lang="en-US" sz="1200" dirty="0"/>
              <a:t>] KRISTEN PURCELL, JOANNA BRENNER AND LEE </a:t>
            </a:r>
            <a:r>
              <a:rPr lang="en-US" sz="1200" dirty="0" smtClean="0"/>
              <a:t>RAINIE, </a:t>
            </a:r>
            <a:r>
              <a:rPr lang="en-US" sz="1200" i="1" dirty="0" smtClean="0"/>
              <a:t>Search Engine Use 2012(2012), </a:t>
            </a:r>
            <a:r>
              <a:rPr lang="en-US" sz="1200" dirty="0" smtClean="0"/>
              <a:t>Pew Research Center</a:t>
            </a:r>
            <a:endParaRPr lang="en-US" sz="1200" i="1" dirty="0"/>
          </a:p>
          <a:p>
            <a:pPr marL="0" indent="0">
              <a:buNone/>
            </a:pPr>
            <a:r>
              <a:rPr lang="en-US" sz="1200" dirty="0" smtClean="0"/>
              <a:t>[3]Greg Sterling,  </a:t>
            </a:r>
            <a:r>
              <a:rPr lang="en-US" sz="1200" i="1" dirty="0"/>
              <a:t>Survey: 87 Percent Want “Do Not Track” To Elude </a:t>
            </a:r>
            <a:r>
              <a:rPr lang="en-US" sz="1200" i="1" dirty="0" smtClean="0"/>
              <a:t>Marketers</a:t>
            </a:r>
            <a:r>
              <a:rPr lang="en-US" sz="1200" i="1" dirty="0"/>
              <a:t>, retrieved from http://marketingland.com/survey-87-percent-use-track-elude-</a:t>
            </a:r>
            <a:r>
              <a:rPr lang="en-US" sz="1200" dirty="0"/>
              <a:t>marketers-</a:t>
            </a:r>
            <a:r>
              <a:rPr lang="en-US" sz="1200" dirty="0" smtClean="0"/>
              <a:t>76097 on April 4th, 2017</a:t>
            </a:r>
          </a:p>
          <a:p>
            <a:pPr marL="0" indent="0">
              <a:buNone/>
            </a:pPr>
            <a:r>
              <a:rPr lang="en-US" sz="1200" dirty="0" smtClean="0"/>
              <a:t>[4</a:t>
            </a:r>
            <a:r>
              <a:rPr lang="en-US" sz="1200" dirty="0"/>
              <a:t>] </a:t>
            </a:r>
            <a:r>
              <a:rPr lang="en-US" sz="1200" dirty="0" err="1"/>
              <a:t>Zogby</a:t>
            </a:r>
            <a:r>
              <a:rPr lang="en-US" sz="1200" dirty="0"/>
              <a:t> </a:t>
            </a:r>
            <a:r>
              <a:rPr lang="en-US" sz="1200" dirty="0" smtClean="0"/>
              <a:t>Analytics,  </a:t>
            </a:r>
            <a:r>
              <a:rPr lang="en-US" sz="1200" i="1" dirty="0"/>
              <a:t>Interactive Survey of US Adults (April 2013)</a:t>
            </a:r>
            <a:r>
              <a:rPr lang="en-US" sz="1200" dirty="0"/>
              <a:t>, The Digital Advertising </a:t>
            </a:r>
            <a:r>
              <a:rPr lang="en-US" sz="1200" dirty="0" smtClean="0"/>
              <a:t>Alliance, </a:t>
            </a:r>
            <a:r>
              <a:rPr lang="en-US" sz="1200" dirty="0"/>
              <a:t>retrieved from http://www.aboutads.info/resource/image/Poll/</a:t>
            </a:r>
            <a:r>
              <a:rPr lang="en-US" sz="1200" dirty="0" smtClean="0"/>
              <a:t>Zogby_DAA_Poll.pdf</a:t>
            </a:r>
          </a:p>
          <a:p>
            <a:pPr marL="0" indent="0">
              <a:buNone/>
            </a:pPr>
            <a:r>
              <a:rPr lang="en-US" sz="1200" dirty="0" smtClean="0"/>
              <a:t>[</a:t>
            </a:r>
            <a:r>
              <a:rPr lang="en-US" sz="1200" dirty="0"/>
              <a:t>5] Lois </a:t>
            </a:r>
            <a:r>
              <a:rPr lang="en-US" sz="1200" dirty="0" smtClean="0"/>
              <a:t>Beckett,  </a:t>
            </a:r>
            <a:r>
              <a:rPr lang="en-US" sz="1200" i="1" dirty="0"/>
              <a:t>How Much of Your Data Would You Trade for a Free Cookie</a:t>
            </a:r>
            <a:r>
              <a:rPr lang="en-US" sz="1200" i="1" dirty="0" smtClean="0"/>
              <a:t>?, </a:t>
            </a:r>
            <a:r>
              <a:rPr lang="en-US" sz="1200" dirty="0"/>
              <a:t>retrieved from https://</a:t>
            </a:r>
            <a:r>
              <a:rPr lang="en-US" sz="1200" dirty="0" err="1"/>
              <a:t>www.propublica.org</a:t>
            </a:r>
            <a:r>
              <a:rPr lang="en-US" sz="1200" dirty="0"/>
              <a:t>/article/how-much-of-your-data-would-you-trade-for-a-free-cookie</a:t>
            </a:r>
            <a:endParaRPr lang="en-US" sz="1200" i="1" dirty="0" smtClean="0"/>
          </a:p>
          <a:p>
            <a:pPr marL="0" indent="0">
              <a:buNone/>
            </a:pPr>
            <a:r>
              <a:rPr lang="en-US" sz="1200" dirty="0" smtClean="0"/>
              <a:t>[6]</a:t>
            </a:r>
            <a:r>
              <a:rPr lang="en-US" sz="1200" dirty="0" err="1" smtClean="0"/>
              <a:t>n.d</a:t>
            </a:r>
            <a:r>
              <a:rPr lang="en-US" sz="1200" dirty="0" smtClean="0"/>
              <a:t>, </a:t>
            </a:r>
            <a:r>
              <a:rPr lang="en-US" sz="1200" i="1" dirty="0"/>
              <a:t>Google's ad revenue from 2001 to 2016 (in billion U.S. dollars), https://www.statista.com/statistics/266249/advertising-revenue-of-google</a:t>
            </a:r>
            <a:r>
              <a:rPr lang="en-US" sz="1200" i="1" dirty="0" smtClean="0"/>
              <a:t>/  </a:t>
            </a:r>
            <a:r>
              <a:rPr lang="en-US" sz="1200" dirty="0" smtClean="0"/>
              <a:t>on April 4</a:t>
            </a:r>
            <a:r>
              <a:rPr lang="en-US" sz="1200" baseline="30000" dirty="0" smtClean="0"/>
              <a:t>th</a:t>
            </a:r>
            <a:r>
              <a:rPr lang="en-US" sz="1200" dirty="0" smtClean="0"/>
              <a:t>, 2017</a:t>
            </a:r>
          </a:p>
          <a:p>
            <a:pPr marL="0" indent="0">
              <a:buNone/>
            </a:pPr>
            <a:r>
              <a:rPr lang="en-US" sz="1200" dirty="0" smtClean="0"/>
              <a:t>[7]</a:t>
            </a:r>
            <a:r>
              <a:rPr lang="en-US" sz="1200" dirty="0" err="1" smtClean="0"/>
              <a:t>n.d.</a:t>
            </a:r>
            <a:r>
              <a:rPr lang="en-US" sz="1200" dirty="0" smtClean="0"/>
              <a:t>, </a:t>
            </a:r>
            <a:r>
              <a:rPr lang="en-US" sz="1200" i="1" dirty="0" smtClean="0"/>
              <a:t>Facebook's </a:t>
            </a:r>
            <a:r>
              <a:rPr lang="en-US" sz="1200" i="1" dirty="0"/>
              <a:t>advertising revenue worldwide from 2009 to 2016 (in </a:t>
            </a:r>
            <a:r>
              <a:rPr lang="en-US" sz="1200" i="1" dirty="0" smtClean="0"/>
              <a:t>million </a:t>
            </a:r>
            <a:r>
              <a:rPr lang="en-US" sz="1200" i="1" dirty="0"/>
              <a:t>U.S. dollars</a:t>
            </a:r>
            <a:r>
              <a:rPr lang="en-US" sz="1200" i="1" dirty="0" smtClean="0"/>
              <a:t>)</a:t>
            </a:r>
            <a:r>
              <a:rPr lang="en-US" sz="1200" dirty="0" smtClean="0"/>
              <a:t>,</a:t>
            </a:r>
            <a:r>
              <a:rPr lang="en-US" sz="1200" dirty="0"/>
              <a:t>retrieved from https://www.statista.com/statistics/271258/facebooks-advertising-revenue-worldwide</a:t>
            </a:r>
            <a:r>
              <a:rPr lang="en-US" sz="1200" dirty="0" smtClean="0"/>
              <a:t>/ on April 4</a:t>
            </a:r>
            <a:r>
              <a:rPr lang="en-US" sz="1200" baseline="30000" dirty="0" smtClean="0"/>
              <a:t>th</a:t>
            </a:r>
            <a:r>
              <a:rPr lang="en-US" sz="1200" dirty="0" smtClean="0"/>
              <a:t>, 2017</a:t>
            </a:r>
          </a:p>
          <a:p>
            <a:pPr marL="0" indent="0">
              <a:buNone/>
            </a:pPr>
            <a:endParaRPr lang="en-US" sz="1200" dirty="0" smtClean="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Ziyan Ding</a:t>
            </a:r>
            <a:endParaRPr lang="en-US" sz="1400" dirty="0">
              <a:solidFill>
                <a:schemeClr val="tx1"/>
              </a:solidFill>
              <a:latin typeface="+mj-lt"/>
            </a:endParaRPr>
          </a:p>
        </p:txBody>
      </p:sp>
    </p:spTree>
    <p:extLst>
      <p:ext uri="{BB962C8B-B14F-4D97-AF65-F5344CB8AC3E}">
        <p14:creationId xmlns:p14="http://schemas.microsoft.com/office/powerpoint/2010/main" val="13579875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9580"/>
            <a:ext cx="7772400" cy="914400"/>
          </a:xfrm>
        </p:spPr>
        <p:txBody>
          <a:bodyPr/>
          <a:lstStyle/>
          <a:p>
            <a:pPr algn="ctr"/>
            <a:r>
              <a:rPr lang="en-US" dirty="0" smtClean="0"/>
              <a:t>Is your privacy safe with amazon echo &amp; </a:t>
            </a:r>
            <a:r>
              <a:rPr lang="en-US" dirty="0" err="1" smtClean="0"/>
              <a:t>google</a:t>
            </a:r>
            <a:r>
              <a:rPr lang="en-US" dirty="0" smtClean="0"/>
              <a:t> home?</a:t>
            </a:r>
            <a:endParaRPr lang="en-US" dirty="0"/>
          </a:p>
        </p:txBody>
      </p:sp>
      <p:sp>
        <p:nvSpPr>
          <p:cNvPr id="3" name="Content Placeholder 2"/>
          <p:cNvSpPr>
            <a:spLocks noGrp="1"/>
          </p:cNvSpPr>
          <p:nvPr>
            <p:ph sz="half" idx="1"/>
          </p:nvPr>
        </p:nvSpPr>
        <p:spPr>
          <a:xfrm>
            <a:off x="685800" y="1427892"/>
            <a:ext cx="3733800" cy="3352800"/>
          </a:xfrm>
        </p:spPr>
        <p:txBody>
          <a:bodyPr>
            <a:normAutofit/>
          </a:bodyPr>
          <a:lstStyle/>
          <a:p>
            <a:r>
              <a:rPr lang="en-US" sz="2000" dirty="0" smtClean="0"/>
              <a:t>Amazon Echo starts recording with trigger words: “Amazon”, “Alexa”, “Echo”</a:t>
            </a:r>
          </a:p>
          <a:p>
            <a:r>
              <a:rPr lang="en-US" sz="2000" dirty="0" smtClean="0"/>
              <a:t>Google trigger words: “Hey Google”, “Okay Google”</a:t>
            </a:r>
          </a:p>
          <a:p>
            <a:r>
              <a:rPr lang="en-US" sz="2000" dirty="0" smtClean="0"/>
              <a:t>With listening technology in </a:t>
            </a:r>
            <a:r>
              <a:rPr lang="en-US" sz="2000" dirty="0"/>
              <a:t>many homes these days, </a:t>
            </a:r>
            <a:r>
              <a:rPr lang="en-US" sz="2000" dirty="0" smtClean="0"/>
              <a:t>could our privacy be exploited?</a:t>
            </a:r>
            <a:endParaRPr lang="en-US" sz="2000" dirty="0"/>
          </a:p>
        </p:txBody>
      </p:sp>
      <p:pic>
        <p:nvPicPr>
          <p:cNvPr id="9" name="Content Placeholder 8" descr="product-battle2-973x487.jpg"/>
          <p:cNvPicPr>
            <a:picLocks noGrp="1" noChangeAspect="1"/>
          </p:cNvPicPr>
          <p:nvPr>
            <p:ph sz="half" idx="2"/>
          </p:nvPr>
        </p:nvPicPr>
        <p:blipFill>
          <a:blip r:embed="rId3">
            <a:extLst>
              <a:ext uri="{28A0092B-C50C-407E-A947-70E740481C1C}">
                <a14:useLocalDpi xmlns:a14="http://schemas.microsoft.com/office/drawing/2010/main" val="0"/>
              </a:ext>
            </a:extLst>
          </a:blip>
          <a:srcRect l="22130" r="22130"/>
          <a:stretch>
            <a:fillRect/>
          </a:stretch>
        </p:blipFill>
        <p:spPr>
          <a:ln>
            <a:solidFill>
              <a:schemeClr val="bg1"/>
            </a:solidFill>
          </a:ln>
        </p:spPr>
      </p:pic>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07759"/>
            <a:ext cx="2179682" cy="307777"/>
          </a:xfrm>
          <a:prstGeom prst="rect">
            <a:avLst/>
          </a:prstGeom>
          <a:noFill/>
        </p:spPr>
        <p:txBody>
          <a:bodyPr wrap="square" rtlCol="0">
            <a:spAutoFit/>
          </a:bodyPr>
          <a:lstStyle/>
          <a:p>
            <a:pPr algn="r"/>
            <a:r>
              <a:rPr lang="en-US" sz="1400" dirty="0" smtClean="0">
                <a:solidFill>
                  <a:schemeClr val="tx1"/>
                </a:solidFill>
                <a:latin typeface="+mj-lt"/>
              </a:rPr>
              <a:t>Jordan Feeley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a:t>
            </a:r>
            <a:endParaRPr lang="en-US" sz="1200" dirty="0">
              <a:solidFill>
                <a:schemeClr val="tx1"/>
              </a:solidFill>
            </a:endParaRPr>
          </a:p>
        </p:txBody>
      </p:sp>
      <p:sp>
        <p:nvSpPr>
          <p:cNvPr id="10"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Tree>
    <p:extLst>
      <p:ext uri="{BB962C8B-B14F-4D97-AF65-F5344CB8AC3E}">
        <p14:creationId xmlns:p14="http://schemas.microsoft.com/office/powerpoint/2010/main" val="4022416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Listening &amp; Recording Devices</a:t>
            </a:r>
            <a:endParaRPr lang="en-US" cap="none" dirty="0"/>
          </a:p>
        </p:txBody>
      </p:sp>
      <p:sp>
        <p:nvSpPr>
          <p:cNvPr id="3" name="Content Placeholder 2"/>
          <p:cNvSpPr>
            <a:spLocks noGrp="1"/>
          </p:cNvSpPr>
          <p:nvPr>
            <p:ph sz="half" idx="1"/>
          </p:nvPr>
        </p:nvSpPr>
        <p:spPr>
          <a:xfrm>
            <a:off x="685800" y="1352551"/>
            <a:ext cx="7772400" cy="3352800"/>
          </a:xfrm>
        </p:spPr>
        <p:txBody>
          <a:bodyPr>
            <a:normAutofit/>
          </a:bodyPr>
          <a:lstStyle/>
          <a:p>
            <a:r>
              <a:rPr lang="en-US" sz="2000" dirty="0"/>
              <a:t>A</a:t>
            </a:r>
            <a:r>
              <a:rPr lang="en-US" sz="2000" dirty="0" smtClean="0"/>
              <a:t>udio </a:t>
            </a:r>
            <a:r>
              <a:rPr lang="en-US" sz="2000" dirty="0"/>
              <a:t>clips of what is said </a:t>
            </a:r>
            <a:r>
              <a:rPr lang="en-US" sz="2000" dirty="0" smtClean="0"/>
              <a:t>after </a:t>
            </a:r>
            <a:r>
              <a:rPr lang="en-US" sz="2000" dirty="0"/>
              <a:t>the wake word </a:t>
            </a:r>
            <a:r>
              <a:rPr lang="en-US" sz="2000" dirty="0" smtClean="0"/>
              <a:t>sent to </a:t>
            </a:r>
            <a:r>
              <a:rPr lang="en-US" sz="2000" dirty="0"/>
              <a:t>a </a:t>
            </a:r>
            <a:r>
              <a:rPr lang="en-US" sz="2000" dirty="0" smtClean="0"/>
              <a:t>server</a:t>
            </a:r>
          </a:p>
          <a:p>
            <a:r>
              <a:rPr lang="en-US" sz="2000" dirty="0"/>
              <a:t>"All voice queries are encrypted as they are transmitted to the servers, hopefully making them </a:t>
            </a:r>
            <a:r>
              <a:rPr lang="en-US" sz="2000" dirty="0" err="1"/>
              <a:t>hackproof</a:t>
            </a:r>
            <a:r>
              <a:rPr lang="en-US" sz="2000" dirty="0" smtClean="0"/>
              <a:t>,”[2]</a:t>
            </a:r>
          </a:p>
          <a:p>
            <a:r>
              <a:rPr lang="en-US" sz="2000" dirty="0"/>
              <a:t>Under the Fourth Amendment, if you have installed a device that's listening and is transmitting to a third party, then you've waived your privacy rights under the Electronic Communications Privacy Act</a:t>
            </a:r>
            <a:r>
              <a:rPr lang="en-US" sz="2000" dirty="0" smtClean="0"/>
              <a:t>.”</a:t>
            </a:r>
          </a:p>
          <a:p>
            <a:r>
              <a:rPr lang="en-US" sz="2000" dirty="0" smtClean="0"/>
              <a:t>Option to mute </a:t>
            </a:r>
            <a:r>
              <a:rPr lang="en-US" sz="2000" dirty="0" err="1" smtClean="0"/>
              <a:t>mic</a:t>
            </a:r>
            <a:endParaRPr lang="en-US" sz="2000" dirty="0" smtClean="0"/>
          </a:p>
          <a:p>
            <a:r>
              <a:rPr lang="en-US" sz="2000" dirty="0" smtClean="0"/>
              <a:t>Data/Recordings can be deleted</a:t>
            </a:r>
            <a:endParaRPr lang="en-US" sz="2000"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pic>
        <p:nvPicPr>
          <p:cNvPr id="8" name="Picture 7" descr="Screen Shot 2017-04-01 at 7.02.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510" y="3448630"/>
            <a:ext cx="1874331" cy="1548566"/>
          </a:xfrm>
          <a:prstGeom prst="rect">
            <a:avLst/>
          </a:prstGeom>
          <a:ln>
            <a:noFill/>
          </a:ln>
          <a:effectLst>
            <a:outerShdw blurRad="190500" algn="tl" rotWithShape="0">
              <a:srgbClr val="000000">
                <a:alpha val="70000"/>
              </a:srgbClr>
            </a:outerShdw>
          </a:effectLst>
        </p:spPr>
      </p:pic>
      <p:sp>
        <p:nvSpPr>
          <p:cNvPr id="7"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Tree>
    <p:extLst>
      <p:ext uri="{BB962C8B-B14F-4D97-AF65-F5344CB8AC3E}">
        <p14:creationId xmlns:p14="http://schemas.microsoft.com/office/powerpoint/2010/main" val="2104535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cap="none" dirty="0" smtClean="0">
                <a:latin typeface="+mn-lt"/>
              </a:rPr>
              <a:t>Should Amazon Give Up Voice Recordings To Help Solve A Possible Murder?</a:t>
            </a:r>
            <a:endParaRPr lang="en-US" sz="2800" cap="none" dirty="0">
              <a:latin typeface="+mn-lt"/>
            </a:endParaRPr>
          </a:p>
        </p:txBody>
      </p:sp>
      <p:sp>
        <p:nvSpPr>
          <p:cNvPr id="3" name="Content Placeholder 2"/>
          <p:cNvSpPr>
            <a:spLocks noGrp="1"/>
          </p:cNvSpPr>
          <p:nvPr>
            <p:ph sz="half" idx="1"/>
          </p:nvPr>
        </p:nvSpPr>
        <p:spPr>
          <a:xfrm>
            <a:off x="473545" y="1417129"/>
            <a:ext cx="4103431" cy="3352800"/>
          </a:xfrm>
        </p:spPr>
        <p:txBody>
          <a:bodyPr>
            <a:normAutofit/>
          </a:bodyPr>
          <a:lstStyle/>
          <a:p>
            <a:r>
              <a:rPr lang="en-US" sz="2000" dirty="0" smtClean="0"/>
              <a:t>November 2015 </a:t>
            </a:r>
            <a:r>
              <a:rPr lang="en-US" sz="2000" dirty="0"/>
              <a:t>former Georgia police officer Victor </a:t>
            </a:r>
            <a:r>
              <a:rPr lang="en-US" sz="2000" dirty="0" smtClean="0"/>
              <a:t>Collins found floating in friend’s hot tub after a party</a:t>
            </a:r>
          </a:p>
          <a:p>
            <a:r>
              <a:rPr lang="en-US" sz="2000" dirty="0" smtClean="0"/>
              <a:t>Amazon Echo present at the party may contain recordings</a:t>
            </a:r>
          </a:p>
          <a:p>
            <a:r>
              <a:rPr lang="en-US" sz="2000" dirty="0" smtClean="0"/>
              <a:t>Originally Amazon refuses to release customer information </a:t>
            </a:r>
          </a:p>
          <a:p>
            <a:pPr lvl="1"/>
            <a:r>
              <a:rPr lang="en-US" sz="1500" dirty="0" smtClean="0"/>
              <a:t>March 6, 2017 Amazon released the recordings after defendants permission [9]</a:t>
            </a:r>
          </a:p>
          <a:p>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pic>
        <p:nvPicPr>
          <p:cNvPr id="4" name="Picture 3" descr="Screen Shot 2017-04-04 at 11.18.23 AM.png"/>
          <p:cNvPicPr>
            <a:picLocks noChangeAspect="1"/>
          </p:cNvPicPr>
          <p:nvPr/>
        </p:nvPicPr>
        <p:blipFill rotWithShape="1">
          <a:blip r:embed="rId3">
            <a:extLst>
              <a:ext uri="{28A0092B-C50C-407E-A947-70E740481C1C}">
                <a14:useLocalDpi xmlns:a14="http://schemas.microsoft.com/office/drawing/2010/main" val="0"/>
              </a:ext>
            </a:extLst>
          </a:blip>
          <a:srcRect t="4569" b="5061"/>
          <a:stretch/>
        </p:blipFill>
        <p:spPr>
          <a:xfrm>
            <a:off x="4576976" y="1711357"/>
            <a:ext cx="4470157" cy="2524811"/>
          </a:xfrm>
          <a:prstGeom prst="rect">
            <a:avLst/>
          </a:prstGeom>
        </p:spPr>
      </p:pic>
      <p:sp>
        <p:nvSpPr>
          <p:cNvPr id="8" name="TextBox 7"/>
          <p:cNvSpPr txBox="1"/>
          <p:nvPr/>
        </p:nvSpPr>
        <p:spPr>
          <a:xfrm>
            <a:off x="5164406" y="4214642"/>
            <a:ext cx="3484533" cy="276999"/>
          </a:xfrm>
          <a:prstGeom prst="rect">
            <a:avLst/>
          </a:prstGeom>
          <a:noFill/>
        </p:spPr>
        <p:txBody>
          <a:bodyPr wrap="square" rtlCol="0">
            <a:spAutoFit/>
          </a:bodyPr>
          <a:lstStyle/>
          <a:p>
            <a:r>
              <a:rPr lang="en-US" sz="1200" dirty="0"/>
              <a:t>Can your Alexa be used against you in court</a:t>
            </a:r>
            <a:r>
              <a:rPr lang="en-US" sz="1200" dirty="0" smtClean="0"/>
              <a:t>? </a:t>
            </a:r>
            <a:r>
              <a:rPr lang="en-US" sz="1200" dirty="0" smtClean="0">
                <a:solidFill>
                  <a:schemeClr val="tx1"/>
                </a:solidFill>
              </a:rPr>
              <a:t>[7]</a:t>
            </a:r>
            <a:endParaRPr lang="en-US" sz="1200" dirty="0">
              <a:solidFill>
                <a:schemeClr val="tx1"/>
              </a:solidFill>
            </a:endParaRPr>
          </a:p>
        </p:txBody>
      </p:sp>
    </p:spTree>
    <p:extLst>
      <p:ext uri="{BB962C8B-B14F-4D97-AF65-F5344CB8AC3E}">
        <p14:creationId xmlns:p14="http://schemas.microsoft.com/office/powerpoint/2010/main" val="17247400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Potential Vulnerabilities</a:t>
            </a:r>
            <a:endParaRPr lang="en-US" cap="none" dirty="0"/>
          </a:p>
        </p:txBody>
      </p:sp>
      <p:sp>
        <p:nvSpPr>
          <p:cNvPr id="3" name="Content Placeholder 2"/>
          <p:cNvSpPr>
            <a:spLocks noGrp="1"/>
          </p:cNvSpPr>
          <p:nvPr>
            <p:ph sz="half" idx="1"/>
          </p:nvPr>
        </p:nvSpPr>
        <p:spPr>
          <a:xfrm>
            <a:off x="685800" y="1352550"/>
            <a:ext cx="4876800" cy="3544739"/>
          </a:xfrm>
        </p:spPr>
        <p:txBody>
          <a:bodyPr>
            <a:normAutofit/>
          </a:bodyPr>
          <a:lstStyle/>
          <a:p>
            <a:r>
              <a:rPr lang="en-US" sz="2000" dirty="0" smtClean="0"/>
              <a:t>Device will start recording if it even thinks its hears the wake word</a:t>
            </a:r>
          </a:p>
          <a:p>
            <a:pPr lvl="1"/>
            <a:r>
              <a:rPr lang="en-US" sz="1700" dirty="0" smtClean="0"/>
              <a:t>Television &amp; Radio</a:t>
            </a:r>
          </a:p>
          <a:p>
            <a:pPr lvl="1"/>
            <a:r>
              <a:rPr lang="en-US" sz="1700" dirty="0" smtClean="0"/>
              <a:t>Non-key words</a:t>
            </a:r>
          </a:p>
          <a:p>
            <a:r>
              <a:rPr lang="en-US" sz="2000" dirty="0" smtClean="0"/>
              <a:t>At risk if </a:t>
            </a:r>
            <a:r>
              <a:rPr lang="en-US" sz="2000" dirty="0"/>
              <a:t>devices are on unsecure Wi-Fi </a:t>
            </a:r>
            <a:r>
              <a:rPr lang="en-US" sz="2000" dirty="0" smtClean="0"/>
              <a:t>networks [4]</a:t>
            </a:r>
          </a:p>
          <a:p>
            <a:r>
              <a:rPr lang="en-US" sz="2000" dirty="0" smtClean="0"/>
              <a:t>An answering machine could trigger the device [5]</a:t>
            </a:r>
          </a:p>
          <a:p>
            <a:pPr lvl="1"/>
            <a:r>
              <a:rPr lang="en-US" sz="1800" dirty="0" smtClean="0"/>
              <a:t>Neighbor could order things off Amazon</a:t>
            </a:r>
          </a:p>
          <a:p>
            <a:r>
              <a:rPr lang="en-US" sz="2000" dirty="0" smtClean="0"/>
              <a:t>Children ordering items off Amazon</a:t>
            </a:r>
          </a:p>
          <a:p>
            <a:pPr lvl="1"/>
            <a:endParaRPr lang="en-US" dirty="0"/>
          </a:p>
          <a:p>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pic>
        <p:nvPicPr>
          <p:cNvPr id="4" name="Picture 3"/>
          <p:cNvPicPr>
            <a:picLocks noChangeAspect="1"/>
          </p:cNvPicPr>
          <p:nvPr/>
        </p:nvPicPr>
        <p:blipFill rotWithShape="1">
          <a:blip r:embed="rId3"/>
          <a:srcRect l="20793" r="20623"/>
          <a:stretch/>
        </p:blipFill>
        <p:spPr>
          <a:xfrm>
            <a:off x="5768645" y="1496094"/>
            <a:ext cx="2959659" cy="2835429"/>
          </a:xfrm>
          <a:prstGeom prst="rect">
            <a:avLst/>
          </a:prstGeom>
        </p:spPr>
      </p:pic>
      <p:sp>
        <p:nvSpPr>
          <p:cNvPr id="8" name="TextBox 7"/>
          <p:cNvSpPr txBox="1"/>
          <p:nvPr/>
        </p:nvSpPr>
        <p:spPr>
          <a:xfrm>
            <a:off x="5693303" y="4311509"/>
            <a:ext cx="3261011" cy="276999"/>
          </a:xfrm>
          <a:prstGeom prst="rect">
            <a:avLst/>
          </a:prstGeom>
          <a:noFill/>
        </p:spPr>
        <p:txBody>
          <a:bodyPr wrap="square" rtlCol="0">
            <a:spAutoFit/>
          </a:bodyPr>
          <a:lstStyle/>
          <a:p>
            <a:r>
              <a:rPr lang="en-US" sz="1200" dirty="0"/>
              <a:t>Kid orders doll house, cookies using </a:t>
            </a:r>
            <a:r>
              <a:rPr lang="en-US" sz="1200" dirty="0" smtClean="0"/>
              <a:t>Alexa </a:t>
            </a:r>
            <a:r>
              <a:rPr lang="en-US" sz="1200" dirty="0" smtClean="0">
                <a:solidFill>
                  <a:schemeClr val="tx1"/>
                </a:solidFill>
              </a:rPr>
              <a:t>[ 6]</a:t>
            </a:r>
            <a:endParaRPr lang="en-US" sz="1200" dirty="0">
              <a:solidFill>
                <a:schemeClr val="tx1"/>
              </a:solidFill>
            </a:endParaRPr>
          </a:p>
        </p:txBody>
      </p:sp>
    </p:spTree>
    <p:extLst>
      <p:ext uri="{BB962C8B-B14F-4D97-AF65-F5344CB8AC3E}">
        <p14:creationId xmlns:p14="http://schemas.microsoft.com/office/powerpoint/2010/main" val="670013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dirty="0" smtClean="0"/>
              <a:t>Send group </a:t>
            </a:r>
            <a:r>
              <a:rPr lang="en-US" dirty="0"/>
              <a:t>web site URL and </a:t>
            </a:r>
            <a:r>
              <a:rPr lang="en-US" dirty="0" smtClean="0"/>
              <a:t>volunteer for first day </a:t>
            </a:r>
            <a:r>
              <a:rPr lang="en-US" dirty="0"/>
              <a:t>via email</a:t>
            </a:r>
            <a:r>
              <a:rPr lang="en-US" dirty="0" smtClean="0"/>
              <a:t>.</a:t>
            </a:r>
          </a:p>
          <a:p>
            <a:r>
              <a:rPr lang="en-US" dirty="0" smtClean="0"/>
              <a:t>Address email </a:t>
            </a:r>
            <a:r>
              <a:rPr lang="en-US" dirty="0"/>
              <a:t>to </a:t>
            </a:r>
            <a:r>
              <a:rPr lang="en-US" dirty="0" smtClean="0"/>
              <a:t>entire course staff for </a:t>
            </a:r>
            <a:r>
              <a:rPr lang="en-US" dirty="0"/>
              <a:t>quickest response </a:t>
            </a:r>
            <a:r>
              <a:rPr lang="en-US" dirty="0" smtClean="0"/>
              <a:t>time</a:t>
            </a:r>
            <a:endParaRPr lang="en-US" dirty="0"/>
          </a:p>
          <a:p>
            <a:r>
              <a:rPr lang="en-US" dirty="0" smtClean="0"/>
              <a:t>Turn extra credit paper in on </a:t>
            </a:r>
            <a:r>
              <a:rPr lang="en-US" dirty="0" err="1" smtClean="0"/>
              <a:t>myWPI</a:t>
            </a:r>
            <a:r>
              <a:rPr lang="en-US" dirty="0" smtClean="0"/>
              <a:t>/Canvas and hard copy in class like regular papers</a:t>
            </a:r>
          </a:p>
          <a:p>
            <a:r>
              <a:rPr lang="en-US" dirty="0"/>
              <a:t>Presentations are due 24 hours before </a:t>
            </a:r>
            <a:r>
              <a:rPr lang="en-US" dirty="0" smtClean="0"/>
              <a:t>class</a:t>
            </a:r>
          </a:p>
          <a:p>
            <a:r>
              <a:rPr lang="en-US" dirty="0"/>
              <a:t>Use Presentation Guidelines on course web </a:t>
            </a:r>
            <a:r>
              <a:rPr lang="en-US" dirty="0" smtClean="0"/>
              <a:t>site</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73819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Ways To Protect Your Privacy</a:t>
            </a:r>
            <a:endParaRPr lang="en-US" cap="none" dirty="0"/>
          </a:p>
        </p:txBody>
      </p:sp>
      <p:sp>
        <p:nvSpPr>
          <p:cNvPr id="3" name="Content Placeholder 2"/>
          <p:cNvSpPr>
            <a:spLocks noGrp="1"/>
          </p:cNvSpPr>
          <p:nvPr>
            <p:ph sz="half" idx="1"/>
          </p:nvPr>
        </p:nvSpPr>
        <p:spPr>
          <a:xfrm>
            <a:off x="685799" y="1503237"/>
            <a:ext cx="5290436" cy="3352800"/>
          </a:xfrm>
        </p:spPr>
        <p:txBody>
          <a:bodyPr>
            <a:normAutofit lnSpcReduction="10000"/>
          </a:bodyPr>
          <a:lstStyle/>
          <a:p>
            <a:r>
              <a:rPr lang="en-US" sz="2000" dirty="0"/>
              <a:t>Amazon Echo &amp; Google Home allow users to delete past recordings</a:t>
            </a:r>
          </a:p>
          <a:p>
            <a:pPr lvl="1"/>
            <a:r>
              <a:rPr lang="en-US" sz="1800" dirty="0"/>
              <a:t>Mute button</a:t>
            </a:r>
          </a:p>
          <a:p>
            <a:r>
              <a:rPr lang="en-US" sz="2000" dirty="0"/>
              <a:t>Don</a:t>
            </a:r>
            <a:r>
              <a:rPr lang="fr-FR" sz="2000" dirty="0"/>
              <a:t>’</a:t>
            </a:r>
            <a:r>
              <a:rPr lang="en-US" sz="2000" dirty="0"/>
              <a:t>t connect sensitive accounts to these </a:t>
            </a:r>
            <a:r>
              <a:rPr lang="en-US" sz="2000" dirty="0" smtClean="0"/>
              <a:t>devices</a:t>
            </a:r>
          </a:p>
          <a:p>
            <a:pPr lvl="1"/>
            <a:r>
              <a:rPr lang="en-US" sz="1700" dirty="0" smtClean="0"/>
              <a:t>Change name of the device</a:t>
            </a:r>
          </a:p>
          <a:p>
            <a:pPr lvl="1"/>
            <a:r>
              <a:rPr lang="en-US" sz="1700" dirty="0" smtClean="0"/>
              <a:t>Connect to secure guest network [5]</a:t>
            </a:r>
            <a:endParaRPr lang="en-US" sz="1700" dirty="0"/>
          </a:p>
          <a:p>
            <a:r>
              <a:rPr lang="en-US" sz="2000" dirty="0"/>
              <a:t>Tighten settings</a:t>
            </a:r>
          </a:p>
          <a:p>
            <a:pPr lvl="1"/>
            <a:r>
              <a:rPr lang="en-US" sz="1800" dirty="0"/>
              <a:t>Put a code on requests to </a:t>
            </a:r>
            <a:r>
              <a:rPr lang="en-US" sz="1800" dirty="0" smtClean="0"/>
              <a:t>buy</a:t>
            </a:r>
          </a:p>
          <a:p>
            <a:pPr lvl="1"/>
            <a:r>
              <a:rPr lang="en-US" sz="1800" dirty="0" smtClean="0"/>
              <a:t>Change wake word on Amazon Echo</a:t>
            </a:r>
            <a:endParaRPr lang="en-US" sz="1800" dirty="0"/>
          </a:p>
          <a:p>
            <a:endParaRPr lang="en-US" dirty="0"/>
          </a:p>
        </p:txBody>
      </p:sp>
      <p:sp>
        <p:nvSpPr>
          <p:cNvPr id="5" name="Footer Placeholder 4"/>
          <p:cNvSpPr>
            <a:spLocks noGrp="1"/>
          </p:cNvSpPr>
          <p:nvPr>
            <p:ph type="ftr" sz="quarter" idx="11"/>
          </p:nvPr>
        </p:nvSpPr>
        <p:spPr/>
        <p:txBody>
          <a:bodyPr/>
          <a:lstStyle/>
          <a:p>
            <a:r>
              <a:rPr lang="sk-SK" dirty="0"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pic>
        <p:nvPicPr>
          <p:cNvPr id="7" name="Picture 6"/>
          <p:cNvPicPr>
            <a:picLocks noChangeAspect="1"/>
          </p:cNvPicPr>
          <p:nvPr/>
        </p:nvPicPr>
        <p:blipFill>
          <a:blip r:embed="rId3"/>
          <a:stretch>
            <a:fillRect/>
          </a:stretch>
        </p:blipFill>
        <p:spPr>
          <a:xfrm>
            <a:off x="6237430" y="799628"/>
            <a:ext cx="2281730" cy="4056409"/>
          </a:xfrm>
          <a:prstGeom prst="rect">
            <a:avLst/>
          </a:prstGeom>
        </p:spPr>
      </p:pic>
      <p:sp>
        <p:nvSpPr>
          <p:cNvPr id="8" name="TextBox 7"/>
          <p:cNvSpPr txBox="1"/>
          <p:nvPr/>
        </p:nvSpPr>
        <p:spPr>
          <a:xfrm>
            <a:off x="6059229" y="4806607"/>
            <a:ext cx="2873561" cy="276999"/>
          </a:xfrm>
          <a:prstGeom prst="rect">
            <a:avLst/>
          </a:prstGeom>
          <a:noFill/>
        </p:spPr>
        <p:txBody>
          <a:bodyPr wrap="square" rtlCol="0">
            <a:spAutoFit/>
          </a:bodyPr>
          <a:lstStyle/>
          <a:p>
            <a:r>
              <a:rPr lang="en-US" sz="1200" dirty="0" smtClean="0"/>
              <a:t>User’s past recordings under History [8]</a:t>
            </a:r>
            <a:endParaRPr lang="en-US" sz="1200" dirty="0">
              <a:solidFill>
                <a:schemeClr val="tx1"/>
              </a:solidFill>
            </a:endParaRPr>
          </a:p>
        </p:txBody>
      </p:sp>
    </p:spTree>
    <p:extLst>
      <p:ext uri="{BB962C8B-B14F-4D97-AF65-F5344CB8AC3E}">
        <p14:creationId xmlns:p14="http://schemas.microsoft.com/office/powerpoint/2010/main" val="4486986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7772400" cy="3352800"/>
          </a:xfrm>
        </p:spPr>
        <p:txBody>
          <a:bodyPr/>
          <a:lstStyle/>
          <a:p>
            <a:r>
              <a:rPr lang="en-US" sz="2000" dirty="0" smtClean="0"/>
              <a:t>Is your privacy safe with these “always on” listening devices</a:t>
            </a:r>
          </a:p>
          <a:p>
            <a:r>
              <a:rPr lang="en-US" sz="2000" dirty="0" smtClean="0"/>
              <a:t>If you take precautions, yes</a:t>
            </a:r>
          </a:p>
          <a:p>
            <a:pPr lvl="1"/>
            <a:r>
              <a:rPr lang="en-US" sz="1700" dirty="0" smtClean="0"/>
              <a:t>Treat it like your computer or phone</a:t>
            </a:r>
            <a:endParaRPr lang="en-US" sz="1700" dirty="0"/>
          </a:p>
          <a:p>
            <a:r>
              <a:rPr lang="en-US" sz="2000" dirty="0" smtClean="0"/>
              <a:t>Trust companies</a:t>
            </a:r>
          </a:p>
          <a:p>
            <a:pPr lvl="1"/>
            <a:r>
              <a:rPr lang="en-US" sz="1800" dirty="0" smtClean="0"/>
              <a:t>Are deleted audio clips really gone?</a:t>
            </a:r>
          </a:p>
          <a:p>
            <a:pPr lvl="1"/>
            <a:r>
              <a:rPr lang="en-US" sz="1800" dirty="0" smtClean="0"/>
              <a:t>Devices aren’t listening or storing data before the trigger word</a:t>
            </a:r>
            <a:endParaRPr lang="en-US" sz="1800" dirty="0"/>
          </a:p>
          <a:p>
            <a:pPr lvl="1"/>
            <a:endParaRPr lang="en-US" dirty="0" smtClean="0"/>
          </a:p>
          <a:p>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Tree>
    <p:extLst>
      <p:ext uri="{BB962C8B-B14F-4D97-AF65-F5344CB8AC3E}">
        <p14:creationId xmlns:p14="http://schemas.microsoft.com/office/powerpoint/2010/main" val="6232996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799" y="1173198"/>
            <a:ext cx="8107077" cy="3724092"/>
          </a:xfrm>
        </p:spPr>
        <p:txBody>
          <a:bodyPr>
            <a:normAutofit fontScale="55000" lnSpcReduction="20000"/>
          </a:bodyPr>
          <a:lstStyle/>
          <a:p>
            <a:pPr marL="0" indent="0">
              <a:buNone/>
            </a:pPr>
            <a:r>
              <a:rPr lang="en-US" sz="2000" dirty="0" smtClean="0"/>
              <a:t>[1] </a:t>
            </a:r>
            <a:r>
              <a:rPr lang="en-US" sz="2000" dirty="0" smtClean="0">
                <a:hlinkClick r:id="rId2"/>
              </a:rPr>
              <a:t>http://www.roboticstrends.com/search/results/search&amp;keywords=Amazon+Echo/</a:t>
            </a:r>
            <a:r>
              <a:rPr lang="en-US" sz="2000" dirty="0" smtClean="0"/>
              <a:t> (April 2017)</a:t>
            </a:r>
          </a:p>
          <a:p>
            <a:pPr marL="0" indent="0">
              <a:buNone/>
            </a:pPr>
            <a:r>
              <a:rPr lang="en-US" sz="2000" dirty="0" smtClean="0"/>
              <a:t>[2] </a:t>
            </a:r>
            <a:r>
              <a:rPr lang="en-US" sz="2000" dirty="0" smtClean="0">
                <a:hlinkClick r:id="rId3"/>
              </a:rPr>
              <a:t>https</a:t>
            </a:r>
            <a:r>
              <a:rPr lang="en-US" sz="2000" dirty="0">
                <a:hlinkClick r:id="rId3"/>
              </a:rPr>
              <a:t>://</a:t>
            </a:r>
            <a:r>
              <a:rPr lang="en-US" sz="2000" dirty="0" err="1">
                <a:hlinkClick r:id="rId3"/>
              </a:rPr>
              <a:t>mic.com</a:t>
            </a:r>
            <a:r>
              <a:rPr lang="en-US" sz="2000" dirty="0">
                <a:hlinkClick r:id="rId3"/>
              </a:rPr>
              <a:t>/articles/162865/amazon-echo-privacy-is-alexa-listening-to-everything-you-say#.</a:t>
            </a:r>
            <a:r>
              <a:rPr lang="en-US" sz="2000" dirty="0" smtClean="0">
                <a:hlinkClick r:id="rId3"/>
              </a:rPr>
              <a:t>238FhwT5v</a:t>
            </a:r>
            <a:endParaRPr lang="en-US" sz="2000" dirty="0" smtClean="0"/>
          </a:p>
          <a:p>
            <a:pPr marL="0" indent="0">
              <a:buNone/>
            </a:pPr>
            <a:r>
              <a:rPr lang="en-US" sz="2000" dirty="0" smtClean="0"/>
              <a:t> </a:t>
            </a:r>
            <a:r>
              <a:rPr lang="en-US" sz="2000" dirty="0"/>
              <a:t>(April 2017</a:t>
            </a:r>
            <a:r>
              <a:rPr lang="en-US" sz="2000" dirty="0" smtClean="0"/>
              <a:t>)</a:t>
            </a:r>
          </a:p>
          <a:p>
            <a:pPr marL="0" indent="0">
              <a:buNone/>
            </a:pPr>
            <a:r>
              <a:rPr lang="en-US" sz="2000" dirty="0" smtClean="0"/>
              <a:t>[</a:t>
            </a:r>
            <a:r>
              <a:rPr lang="en-US" sz="2000" dirty="0"/>
              <a:t>3</a:t>
            </a:r>
            <a:r>
              <a:rPr lang="en-US" sz="2000" dirty="0" smtClean="0"/>
              <a:t>] </a:t>
            </a:r>
            <a:r>
              <a:rPr lang="en-US" sz="2000" dirty="0" smtClean="0">
                <a:hlinkClick r:id="rId4"/>
              </a:rPr>
              <a:t>http</a:t>
            </a:r>
            <a:r>
              <a:rPr lang="en-US" sz="2000" dirty="0">
                <a:hlinkClick r:id="rId4"/>
              </a:rPr>
              <a:t>://ktla.com/2016/12/28/data-on-amazon-echo-sought-by-prosecutor-in-arkansas-murder-trial</a:t>
            </a:r>
            <a:r>
              <a:rPr lang="en-US" sz="2000" dirty="0" smtClean="0">
                <a:hlinkClick r:id="rId4"/>
              </a:rPr>
              <a:t>/</a:t>
            </a:r>
            <a:r>
              <a:rPr lang="en-US" sz="2000" dirty="0" smtClean="0"/>
              <a:t> (April </a:t>
            </a:r>
            <a:r>
              <a:rPr lang="en-US" sz="2000" dirty="0"/>
              <a:t>2017</a:t>
            </a:r>
            <a:r>
              <a:rPr lang="en-US" sz="2000" dirty="0" smtClean="0"/>
              <a:t>)</a:t>
            </a:r>
            <a:endParaRPr lang="en-US" sz="2000" dirty="0"/>
          </a:p>
          <a:p>
            <a:pPr marL="0" indent="0">
              <a:buNone/>
            </a:pPr>
            <a:r>
              <a:rPr lang="en-US" sz="2000" dirty="0" smtClean="0"/>
              <a:t>[4] </a:t>
            </a:r>
            <a:r>
              <a:rPr lang="en-US" sz="2000" dirty="0" smtClean="0">
                <a:hlinkClick r:id="rId5"/>
              </a:rPr>
              <a:t>http</a:t>
            </a:r>
            <a:r>
              <a:rPr lang="en-US" sz="2000" dirty="0">
                <a:hlinkClick r:id="rId5"/>
              </a:rPr>
              <a:t>:</a:t>
            </a:r>
            <a:r>
              <a:rPr lang="en-US" sz="2000" dirty="0" smtClean="0">
                <a:hlinkClick r:id="rId5"/>
              </a:rPr>
              <a:t>//abc7chicago.com</a:t>
            </a:r>
            <a:r>
              <a:rPr lang="en-US" sz="2000" dirty="0">
                <a:hlinkClick r:id="rId5"/>
              </a:rPr>
              <a:t>/technology/who-is-listening-smart-hub-devices-spark-privacy-concerns/1753155</a:t>
            </a:r>
            <a:r>
              <a:rPr lang="en-US" sz="2000" dirty="0" smtClean="0">
                <a:hlinkClick r:id="rId5"/>
              </a:rPr>
              <a:t>/</a:t>
            </a:r>
            <a:r>
              <a:rPr lang="en-US" sz="2000" dirty="0" smtClean="0"/>
              <a:t> (</a:t>
            </a:r>
            <a:r>
              <a:rPr lang="en-US" sz="2000" dirty="0"/>
              <a:t>April 2017</a:t>
            </a:r>
            <a:r>
              <a:rPr lang="en-US" sz="2000" dirty="0" smtClean="0"/>
              <a:t>)</a:t>
            </a:r>
          </a:p>
          <a:p>
            <a:pPr marL="0" indent="0">
              <a:buNone/>
            </a:pPr>
            <a:r>
              <a:rPr lang="en-US" sz="2000" dirty="0" smtClean="0"/>
              <a:t>[5] </a:t>
            </a:r>
            <a:r>
              <a:rPr lang="en-US" sz="2000" dirty="0" smtClean="0">
                <a:hlinkClick r:id="rId6"/>
              </a:rPr>
              <a:t>http</a:t>
            </a:r>
            <a:r>
              <a:rPr lang="en-US" sz="2000" dirty="0">
                <a:hlinkClick r:id="rId6"/>
              </a:rPr>
              <a:t>://www.sandiegouniontribune.com/news/science/sd-me-echo-home-20170105-</a:t>
            </a:r>
            <a:r>
              <a:rPr lang="en-US" sz="2000" dirty="0" smtClean="0">
                <a:hlinkClick r:id="rId6"/>
              </a:rPr>
              <a:t>story.html</a:t>
            </a:r>
            <a:r>
              <a:rPr lang="en-US" sz="2000" dirty="0"/>
              <a:t> (April 2017</a:t>
            </a:r>
            <a:r>
              <a:rPr lang="en-US" sz="2000" dirty="0" smtClean="0"/>
              <a:t>)</a:t>
            </a:r>
          </a:p>
          <a:p>
            <a:pPr marL="0" indent="0">
              <a:buNone/>
            </a:pPr>
            <a:r>
              <a:rPr lang="en-US" sz="2000" dirty="0" smtClean="0"/>
              <a:t>[6] </a:t>
            </a:r>
            <a:r>
              <a:rPr lang="en-US" sz="2000" dirty="0" smtClean="0">
                <a:hlinkClick r:id="rId7"/>
              </a:rPr>
              <a:t>http</a:t>
            </a:r>
            <a:r>
              <a:rPr lang="en-US" sz="2000" dirty="0">
                <a:hlinkClick r:id="rId7"/>
              </a:rPr>
              <a:t>://www.wrdw.com/content/news/WATCH-Kid-orders-doll-house-cookies-using-Alexa-409748785.</a:t>
            </a:r>
            <a:r>
              <a:rPr lang="en-US" sz="2000" dirty="0" smtClean="0">
                <a:hlinkClick r:id="rId7"/>
              </a:rPr>
              <a:t>html</a:t>
            </a:r>
            <a:r>
              <a:rPr lang="en-US" sz="2000" dirty="0" smtClean="0"/>
              <a:t> </a:t>
            </a:r>
            <a:r>
              <a:rPr lang="en-US" sz="2000" dirty="0"/>
              <a:t>(April 2017</a:t>
            </a:r>
            <a:r>
              <a:rPr lang="en-US" sz="2000" dirty="0" smtClean="0"/>
              <a:t>)</a:t>
            </a:r>
          </a:p>
          <a:p>
            <a:pPr marL="0" indent="0">
              <a:buNone/>
            </a:pPr>
            <a:r>
              <a:rPr lang="en-US" sz="2000" dirty="0" smtClean="0"/>
              <a:t>[7] </a:t>
            </a:r>
            <a:r>
              <a:rPr lang="en-US" sz="2000" dirty="0" smtClean="0">
                <a:hlinkClick r:id="rId8"/>
              </a:rPr>
              <a:t>http</a:t>
            </a:r>
            <a:r>
              <a:rPr lang="en-US" sz="2000" dirty="0">
                <a:hlinkClick r:id="rId8"/>
              </a:rPr>
              <a:t>://www.wsbtv.com/news/2-investigates/can-your-amazon-alexa-be-used-against-you-in-court/</a:t>
            </a:r>
            <a:r>
              <a:rPr lang="en-US" sz="2000" dirty="0" smtClean="0">
                <a:hlinkClick r:id="rId8"/>
              </a:rPr>
              <a:t>490740878</a:t>
            </a:r>
            <a:r>
              <a:rPr lang="en-US" sz="2000" dirty="0" smtClean="0"/>
              <a:t> </a:t>
            </a:r>
            <a:r>
              <a:rPr lang="en-US" sz="2000" dirty="0"/>
              <a:t>(April 2017</a:t>
            </a:r>
            <a:r>
              <a:rPr lang="en-US" sz="2000" dirty="0" smtClean="0"/>
              <a:t>)</a:t>
            </a:r>
          </a:p>
          <a:p>
            <a:pPr marL="0" indent="0">
              <a:buNone/>
            </a:pPr>
            <a:r>
              <a:rPr lang="en-US" sz="2000" dirty="0"/>
              <a:t>[8] </a:t>
            </a:r>
            <a:r>
              <a:rPr lang="en-US" sz="2000" dirty="0" smtClean="0">
                <a:hlinkClick r:id="rId9"/>
              </a:rPr>
              <a:t>https</a:t>
            </a:r>
            <a:r>
              <a:rPr lang="en-US" sz="2000" dirty="0">
                <a:hlinkClick r:id="rId9"/>
              </a:rPr>
              <a:t>://www.comparitech.com/blog/vpn-privacy/amazon-echo-and-google-home-more-privacy-settings</a:t>
            </a:r>
            <a:r>
              <a:rPr lang="en-US" sz="2000" dirty="0" smtClean="0">
                <a:hlinkClick r:id="rId9"/>
              </a:rPr>
              <a:t>/</a:t>
            </a:r>
            <a:r>
              <a:rPr lang="en-US" sz="2000" dirty="0" smtClean="0"/>
              <a:t> </a:t>
            </a:r>
            <a:r>
              <a:rPr lang="en-US" sz="2000" dirty="0"/>
              <a:t>(April 2017</a:t>
            </a:r>
            <a:r>
              <a:rPr lang="en-US" sz="2000" dirty="0" smtClean="0"/>
              <a:t>)</a:t>
            </a:r>
          </a:p>
          <a:p>
            <a:pPr marL="0" indent="0">
              <a:buNone/>
            </a:pPr>
            <a:r>
              <a:rPr lang="en-US" sz="2000" dirty="0"/>
              <a:t>[9</a:t>
            </a:r>
            <a:r>
              <a:rPr lang="en-US" sz="2000" dirty="0" smtClean="0"/>
              <a:t>] </a:t>
            </a:r>
            <a:r>
              <a:rPr lang="en-US" sz="2000" dirty="0" smtClean="0">
                <a:hlinkClick r:id="rId10"/>
              </a:rPr>
              <a:t>http</a:t>
            </a:r>
            <a:r>
              <a:rPr lang="en-US" sz="2000" dirty="0">
                <a:hlinkClick r:id="rId10"/>
              </a:rPr>
              <a:t>://bigstory.ap.org/article/1110e4449c3f4191909e4010da935056/amazon-shares-data-arkansas-prosecutor-murder-</a:t>
            </a:r>
            <a:r>
              <a:rPr lang="en-US" sz="2000" dirty="0" smtClean="0">
                <a:hlinkClick r:id="rId10"/>
              </a:rPr>
              <a:t>case</a:t>
            </a:r>
            <a:r>
              <a:rPr lang="en-US" sz="2000" dirty="0" smtClean="0"/>
              <a:t> </a:t>
            </a:r>
            <a:r>
              <a:rPr lang="en-US" sz="2000" dirty="0"/>
              <a:t>(April 2017</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&lt;Your Name&gt;</a:t>
            </a:r>
            <a:endParaRPr lang="en-US" sz="1400" dirty="0">
              <a:solidFill>
                <a:schemeClr val="tx1"/>
              </a:solidFill>
              <a:latin typeface="+mj-lt"/>
            </a:endParaRPr>
          </a:p>
        </p:txBody>
      </p:sp>
      <p:sp>
        <p:nvSpPr>
          <p:cNvPr id="7"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Tree>
    <p:extLst>
      <p:ext uri="{BB962C8B-B14F-4D97-AF65-F5344CB8AC3E}">
        <p14:creationId xmlns:p14="http://schemas.microsoft.com/office/powerpoint/2010/main" val="25083955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6</a:t>
            </a:r>
            <a:br>
              <a:rPr lang="en-US" dirty="0" smtClean="0"/>
            </a:br>
            <a:r>
              <a:rPr lang="en-US" dirty="0" smtClean="0"/>
              <a:t>The End</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sk-SK" smtClean="0"/>
              <a:t>© 2017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pic>
        <p:nvPicPr>
          <p:cNvPr id="7" name="Picture 6"/>
          <p:cNvPicPr>
            <a:picLocks noChangeAspect="1"/>
          </p:cNvPicPr>
          <p:nvPr/>
        </p:nvPicPr>
        <p:blipFill>
          <a:blip r:embed="rId2"/>
          <a:stretch>
            <a:fillRect/>
          </a:stretch>
        </p:blipFill>
        <p:spPr>
          <a:xfrm>
            <a:off x="3136279" y="380364"/>
            <a:ext cx="5784756" cy="4763136"/>
          </a:xfrm>
          <a:prstGeom prst="rect">
            <a:avLst/>
          </a:prstGeom>
        </p:spPr>
      </p:pic>
      <p:sp>
        <p:nvSpPr>
          <p:cNvPr id="8" name="TextBox 7"/>
          <p:cNvSpPr txBox="1"/>
          <p:nvPr/>
        </p:nvSpPr>
        <p:spPr>
          <a:xfrm>
            <a:off x="82624" y="4289645"/>
            <a:ext cx="3053655" cy="553998"/>
          </a:xfrm>
          <a:prstGeom prst="rect">
            <a:avLst/>
          </a:prstGeom>
          <a:noFill/>
        </p:spPr>
        <p:txBody>
          <a:bodyPr wrap="square" rtlCol="0">
            <a:spAutoFit/>
          </a:bodyPr>
          <a:lstStyle/>
          <a:p>
            <a:r>
              <a:rPr lang="en-US" sz="1000" dirty="0"/>
              <a:t>http://</a:t>
            </a:r>
            <a:r>
              <a:rPr lang="en-US" sz="1000" dirty="0" err="1"/>
              <a:t>dailytrojan.com</a:t>
            </a:r>
            <a:r>
              <a:rPr lang="en-US" sz="1000" dirty="0"/>
              <a:t>/2010/04/25/online-information-</a:t>
            </a:r>
            <a:r>
              <a:rPr lang="en-US" sz="1000" dirty="0" err="1"/>
              <a:t>sharin</a:t>
            </a:r>
            <a:r>
              <a:rPr lang="en-US" sz="1000" dirty="0"/>
              <a:t>&gt;</a:t>
            </a:r>
          </a:p>
          <a:p>
            <a:r>
              <a:rPr lang="en-US" sz="1000" dirty="0" err="1"/>
              <a:t>ts</a:t>
            </a:r>
            <a:r>
              <a:rPr lang="en-US" sz="1000" dirty="0"/>
              <a:t>-benefits</a:t>
            </a:r>
            <a:endParaRPr lang="en-US" sz="1000" dirty="0"/>
          </a:p>
        </p:txBody>
      </p:sp>
    </p:spTree>
    <p:extLst>
      <p:ext uri="{BB962C8B-B14F-4D97-AF65-F5344CB8AC3E}">
        <p14:creationId xmlns:p14="http://schemas.microsoft.com/office/powerpoint/2010/main" val="1631956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pp. 230 who videotapes anymore?</a:t>
            </a:r>
          </a:p>
          <a:p>
            <a:r>
              <a:rPr lang="en-US" dirty="0" smtClean="0"/>
              <a:t>pp. 231 “businesswoman” nice change. Moral capitol – source published in 1984, “taking away” “1984”</a:t>
            </a:r>
          </a:p>
          <a:p>
            <a:r>
              <a:rPr lang="en-US" dirty="0" smtClean="0"/>
              <a:t>pp. 238 “…privacy…in their own homes…” != nanny to expect privacy “…when… insides </a:t>
            </a:r>
            <a:r>
              <a:rPr lang="en-US" dirty="0" err="1" smtClean="0"/>
              <a:t>Sullivans</a:t>
            </a:r>
            <a:r>
              <a:rPr lang="en-US" dirty="0" smtClean="0"/>
              <a:t>’ home.</a:t>
            </a:r>
          </a:p>
          <a:p>
            <a:r>
              <a:rPr lang="en-US" dirty="0" smtClean="0"/>
              <a:t>pp. 244 Human chip implant sources getting old, 2002, 2004, 2007, 2010</a:t>
            </a:r>
          </a:p>
        </p:txBody>
      </p:sp>
      <p:sp>
        <p:nvSpPr>
          <p:cNvPr id="11" name="Content Placeholder 10"/>
          <p:cNvSpPr>
            <a:spLocks noGrp="1"/>
          </p:cNvSpPr>
          <p:nvPr>
            <p:ph sz="half" idx="2"/>
          </p:nvPr>
        </p:nvSpPr>
        <p:spPr/>
        <p:txBody>
          <a:bodyPr>
            <a:normAutofit lnSpcReduction="10000"/>
          </a:bodyPr>
          <a:lstStyle/>
          <a:p>
            <a:r>
              <a:rPr lang="en-US" dirty="0" smtClean="0"/>
              <a:t>pp</a:t>
            </a:r>
            <a:r>
              <a:rPr lang="en-US" dirty="0"/>
              <a:t>. 255 Why </a:t>
            </a:r>
            <a:r>
              <a:rPr lang="en-US" dirty="0" smtClean="0"/>
              <a:t>did Apple </a:t>
            </a:r>
            <a:r>
              <a:rPr lang="en-US" dirty="0"/>
              <a:t>not enforce policy of asking permission in the API</a:t>
            </a:r>
            <a:r>
              <a:rPr lang="en-US" dirty="0" smtClean="0"/>
              <a:t>?</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smtClean="0"/>
              <a:t>One Page Paper</a:t>
            </a:r>
            <a:endParaRPr lang="en-US" dirty="0"/>
          </a:p>
        </p:txBody>
      </p:sp>
      <p:sp>
        <p:nvSpPr>
          <p:cNvPr id="3" name="Content Placeholder 2"/>
          <p:cNvSpPr>
            <a:spLocks noGrp="1"/>
          </p:cNvSpPr>
          <p:nvPr>
            <p:ph idx="1"/>
          </p:nvPr>
        </p:nvSpPr>
        <p:spPr/>
        <p:txBody>
          <a:bodyPr>
            <a:normAutofit/>
          </a:bodyPr>
          <a:lstStyle/>
          <a:p>
            <a:r>
              <a:rPr lang="en-US" dirty="0" smtClean="0"/>
              <a:t>Would </a:t>
            </a:r>
            <a:r>
              <a:rPr lang="en-US" dirty="0"/>
              <a:t>a National ID System be a good thing?</a:t>
            </a:r>
          </a:p>
          <a:p>
            <a:pPr lvl="1"/>
            <a:r>
              <a:rPr lang="en-US" dirty="0" smtClean="0"/>
              <a:t>Feel </a:t>
            </a:r>
            <a:r>
              <a:rPr lang="en-US" dirty="0"/>
              <a:t>free to reference or build upon your self search work if it helps your argument.</a:t>
            </a:r>
          </a:p>
          <a:p>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515047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ads</a:t>
            </a:r>
            <a:endParaRPr lang="en-US" dirty="0"/>
          </a:p>
        </p:txBody>
      </p:sp>
      <p:sp>
        <p:nvSpPr>
          <p:cNvPr id="4" name="Content Placeholder 3"/>
          <p:cNvSpPr>
            <a:spLocks noGrp="1"/>
          </p:cNvSpPr>
          <p:nvPr>
            <p:ph sz="half" idx="2"/>
          </p:nvPr>
        </p:nvSpPr>
        <p:spPr>
          <a:ln>
            <a:noFill/>
          </a:ln>
        </p:spPr>
        <p:txBody>
          <a:bodyPr anchor="ctr">
            <a:normAutofit fontScale="92500" lnSpcReduction="20000"/>
          </a:bodyPr>
          <a:lstStyle/>
          <a:p>
            <a:pPr marL="0" indent="0" algn="ctr">
              <a:buNone/>
            </a:pP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Ziyan Ding</a:t>
            </a:r>
            <a:endParaRPr lang="en-US" sz="1400" dirty="0">
              <a:solidFill>
                <a:schemeClr val="tx1"/>
              </a:solidFill>
              <a:latin typeface="+mj-lt"/>
            </a:endParaRPr>
          </a:p>
        </p:txBody>
      </p:sp>
      <p:pic>
        <p:nvPicPr>
          <p:cNvPr id="9" name="Picture 8" descr="product-listing-ads-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16695"/>
            <a:ext cx="7996064" cy="3314431"/>
          </a:xfrm>
          <a:prstGeom prst="rect">
            <a:avLst/>
          </a:prstGeom>
        </p:spPr>
      </p:pic>
      <p:sp>
        <p:nvSpPr>
          <p:cNvPr id="10" name="Content Placeholder 9"/>
          <p:cNvSpPr>
            <a:spLocks noGrp="1"/>
          </p:cNvSpPr>
          <p:nvPr>
            <p:ph sz="half" idx="1"/>
          </p:nvPr>
        </p:nvSpPr>
        <p:spPr>
          <a:xfrm>
            <a:off x="2309000" y="4431125"/>
            <a:ext cx="5945673" cy="274225"/>
          </a:xfrm>
        </p:spPr>
        <p:txBody>
          <a:bodyPr>
            <a:normAutofit fontScale="92500" lnSpcReduction="20000"/>
          </a:bodyPr>
          <a:lstStyle/>
          <a:p>
            <a:r>
              <a:rPr lang="en-US" dirty="0"/>
              <a:t>http://</a:t>
            </a:r>
            <a:r>
              <a:rPr lang="en-US" dirty="0" err="1"/>
              <a:t>www.gsqi.com</a:t>
            </a:r>
            <a:r>
              <a:rPr lang="en-US" dirty="0"/>
              <a:t>/</a:t>
            </a:r>
            <a:r>
              <a:rPr lang="en-US" dirty="0" err="1"/>
              <a:t>imd</a:t>
            </a:r>
            <a:r>
              <a:rPr lang="en-US" dirty="0"/>
              <a:t>/?p=880</a:t>
            </a:r>
          </a:p>
        </p:txBody>
      </p:sp>
    </p:spTree>
    <p:extLst>
      <p:ext uri="{BB962C8B-B14F-4D97-AF65-F5344CB8AC3E}">
        <p14:creationId xmlns:p14="http://schemas.microsoft.com/office/powerpoint/2010/main" val="112932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Utilized users information</a:t>
            </a:r>
            <a:endParaRPr lang="en-US" dirty="0"/>
          </a:p>
        </p:txBody>
      </p:sp>
      <p:sp>
        <p:nvSpPr>
          <p:cNvPr id="3" name="Content Placeholder 2"/>
          <p:cNvSpPr>
            <a:spLocks noGrp="1"/>
          </p:cNvSpPr>
          <p:nvPr>
            <p:ph sz="half" idx="1"/>
          </p:nvPr>
        </p:nvSpPr>
        <p:spPr>
          <a:xfrm>
            <a:off x="685799" y="1159487"/>
            <a:ext cx="7629695" cy="3545864"/>
          </a:xfrm>
        </p:spPr>
        <p:txBody>
          <a:bodyPr>
            <a:normAutofit/>
          </a:bodyPr>
          <a:lstStyle/>
          <a:p>
            <a:r>
              <a:rPr lang="en-US" dirty="0" smtClean="0"/>
              <a:t>Ads use the context of a page</a:t>
            </a:r>
          </a:p>
          <a:p>
            <a:pPr lvl="1"/>
            <a:r>
              <a:rPr lang="en-US" dirty="0"/>
              <a:t>Search term, domain</a:t>
            </a:r>
          </a:p>
          <a:p>
            <a:pPr lvl="1"/>
            <a:r>
              <a:rPr lang="en-US" dirty="0"/>
              <a:t>Keyword analysis, word frequency, font size, and the overall link structure of web[1] </a:t>
            </a:r>
            <a:endParaRPr lang="en-US" dirty="0" smtClean="0"/>
          </a:p>
          <a:p>
            <a:r>
              <a:rPr lang="en-US" dirty="0" smtClean="0"/>
              <a:t>Ads use the information of user</a:t>
            </a:r>
          </a:p>
          <a:p>
            <a:pPr lvl="1"/>
            <a:r>
              <a:rPr lang="en-US" dirty="0" smtClean="0"/>
              <a:t>Basic information </a:t>
            </a:r>
          </a:p>
          <a:p>
            <a:pPr lvl="1"/>
            <a:r>
              <a:rPr lang="en-US" dirty="0" smtClean="0"/>
              <a:t>Cookies and IP address</a:t>
            </a:r>
          </a:p>
          <a:p>
            <a:pPr lvl="1"/>
            <a:r>
              <a:rPr lang="en-US" dirty="0" smtClean="0"/>
              <a:t>Conversion tracking that records online activities</a:t>
            </a:r>
          </a:p>
          <a:p>
            <a:pPr lvl="1"/>
            <a:endParaRPr lang="en-US" dirty="0" smtClean="0"/>
          </a:p>
          <a:p>
            <a:pPr lvl="1"/>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Ziyan Ding</a:t>
            </a:r>
            <a:endParaRPr lang="en-US" sz="1400" dirty="0">
              <a:solidFill>
                <a:schemeClr val="tx1"/>
              </a:solidFill>
              <a:latin typeface="+mj-lt"/>
            </a:endParaRPr>
          </a:p>
        </p:txBody>
      </p:sp>
      <p:sp>
        <p:nvSpPr>
          <p:cNvPr id="8" name="TextBox 7"/>
          <p:cNvSpPr txBox="1"/>
          <p:nvPr/>
        </p:nvSpPr>
        <p:spPr>
          <a:xfrm>
            <a:off x="0" y="4857746"/>
            <a:ext cx="4431884" cy="246221"/>
          </a:xfrm>
          <a:prstGeom prst="rect">
            <a:avLst/>
          </a:prstGeom>
          <a:noFill/>
        </p:spPr>
        <p:txBody>
          <a:bodyPr wrap="square" rtlCol="0">
            <a:spAutoFit/>
          </a:bodyPr>
          <a:lstStyle/>
          <a:p>
            <a:pPr algn="r"/>
            <a:r>
              <a:rPr lang="en-US" sz="1000" dirty="0" smtClean="0"/>
              <a:t>https://www.accelerateinsightsmarketing.com/social-media-advertising/          </a:t>
            </a:r>
            <a:endParaRPr lang="en-US" sz="1000" dirty="0">
              <a:solidFill>
                <a:schemeClr val="tx1"/>
              </a:solidFill>
            </a:endParaRPr>
          </a:p>
        </p:txBody>
      </p:sp>
      <p:pic>
        <p:nvPicPr>
          <p:cNvPr id="11" name="Picture 10" descr="Facebook-pix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015" y="3413864"/>
            <a:ext cx="2816092" cy="1470929"/>
          </a:xfrm>
          <a:prstGeom prst="rect">
            <a:avLst/>
          </a:prstGeom>
        </p:spPr>
      </p:pic>
      <p:pic>
        <p:nvPicPr>
          <p:cNvPr id="14" name="Picture 13" descr="GOOGLE-AD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146" y="3413864"/>
            <a:ext cx="2650535" cy="1470929"/>
          </a:xfrm>
          <a:prstGeom prst="rect">
            <a:avLst/>
          </a:prstGeom>
        </p:spPr>
      </p:pic>
      <p:sp>
        <p:nvSpPr>
          <p:cNvPr id="15" name="TextBox 14"/>
          <p:cNvSpPr txBox="1"/>
          <p:nvPr/>
        </p:nvSpPr>
        <p:spPr>
          <a:xfrm>
            <a:off x="5438414" y="2349470"/>
            <a:ext cx="3588382" cy="1064394"/>
          </a:xfrm>
          <a:prstGeom prst="rect">
            <a:avLst/>
          </a:prstGeom>
          <a:noFill/>
        </p:spPr>
        <p:txBody>
          <a:bodyPr wrap="square" rtlCol="0">
            <a:spAutoFit/>
          </a:bodyPr>
          <a:lstStyle/>
          <a:p>
            <a:pPr>
              <a:lnSpc>
                <a:spcPct val="90000"/>
              </a:lnSpc>
            </a:pPr>
            <a:r>
              <a:rPr lang="en-US" sz="1000" dirty="0"/>
              <a:t>https://</a:t>
            </a:r>
            <a:r>
              <a:rPr lang="en-US" sz="1000" dirty="0" err="1"/>
              <a:t>www.google.com</a:t>
            </a:r>
            <a:r>
              <a:rPr lang="en-US" sz="1000" dirty="0"/>
              <a:t>/</a:t>
            </a:r>
            <a:r>
              <a:rPr lang="en-US" sz="1000" dirty="0" err="1"/>
              <a:t>url?sa</a:t>
            </a:r>
            <a:r>
              <a:rPr lang="en-US" sz="1000" dirty="0"/>
              <a:t>=</a:t>
            </a:r>
            <a:r>
              <a:rPr lang="en-US" sz="1000" dirty="0" err="1"/>
              <a:t>i&amp;rct</a:t>
            </a:r>
            <a:r>
              <a:rPr lang="en-US" sz="1000" dirty="0"/>
              <a:t>=</a:t>
            </a:r>
            <a:r>
              <a:rPr lang="en-US" sz="1000" dirty="0" err="1"/>
              <a:t>j&amp;q</a:t>
            </a:r>
            <a:r>
              <a:rPr lang="en-US" sz="1000" dirty="0"/>
              <a:t>=&amp;</a:t>
            </a:r>
            <a:r>
              <a:rPr lang="en-US" sz="1000" dirty="0" err="1"/>
              <a:t>esrc</a:t>
            </a:r>
            <a:r>
              <a:rPr lang="en-US" sz="1000" dirty="0"/>
              <a:t>=</a:t>
            </a:r>
            <a:r>
              <a:rPr lang="en-US" sz="1000" dirty="0" err="1"/>
              <a:t>s&amp;source</a:t>
            </a:r>
            <a:r>
              <a:rPr lang="en-US" sz="1000" dirty="0"/>
              <a:t>=</a:t>
            </a:r>
            <a:r>
              <a:rPr lang="en-US" sz="1000" dirty="0" err="1"/>
              <a:t>images&amp;cd</a:t>
            </a:r>
            <a:r>
              <a:rPr lang="en-US" sz="1000" dirty="0"/>
              <a:t>=&amp;cad=</a:t>
            </a:r>
            <a:r>
              <a:rPr lang="en-US" sz="1000" dirty="0" err="1"/>
              <a:t>rja&amp;uact</a:t>
            </a:r>
            <a:r>
              <a:rPr lang="en-US" sz="1000" dirty="0"/>
              <a:t>=8&amp;ved=0ahUKEwin8aWxl4vTAhVK74MKHZ-yCF0QjRwIBw&amp;url=https%3A%2F%2Fwww.youtube.com%2Fwatch%3Fv%3DAv-sx5BIfLA&amp;psig=AFQjCNFSExpqCEUrypTpGczQxJSc5KXWiQ&amp;ust=1491408385344411</a:t>
            </a:r>
          </a:p>
        </p:txBody>
      </p:sp>
    </p:spTree>
    <p:extLst>
      <p:ext uri="{BB962C8B-B14F-4D97-AF65-F5344CB8AC3E}">
        <p14:creationId xmlns:p14="http://schemas.microsoft.com/office/powerpoint/2010/main" val="1453963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17019</TotalTime>
  <Words>3066</Words>
  <Application>Microsoft Macintosh PowerPoint</Application>
  <PresentationFormat>On-screen Show (16:9)</PresentationFormat>
  <Paragraphs>285</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Red Radial 16x9</vt:lpstr>
      <vt:lpstr>Class 6 Information Privacy</vt:lpstr>
      <vt:lpstr>Logistics</vt:lpstr>
      <vt:lpstr>Overview</vt:lpstr>
      <vt:lpstr>PowerPoint Presentation</vt:lpstr>
      <vt:lpstr>My Reading Notes</vt:lpstr>
      <vt:lpstr>Assignment One Page Paper</vt:lpstr>
      <vt:lpstr>Overview</vt:lpstr>
      <vt:lpstr>Targeted ads</vt:lpstr>
      <vt:lpstr>Utilized users information</vt:lpstr>
      <vt:lpstr>Public disapprove  of tracking data </vt:lpstr>
      <vt:lpstr>Privacy could be comprised</vt:lpstr>
      <vt:lpstr>Privacy could be comprised</vt:lpstr>
      <vt:lpstr>Large revenue</vt:lpstr>
      <vt:lpstr>summary</vt:lpstr>
      <vt:lpstr>References</vt:lpstr>
      <vt:lpstr>Is your privacy safe with amazon echo &amp; google home?</vt:lpstr>
      <vt:lpstr>Listening &amp; Recording Devices</vt:lpstr>
      <vt:lpstr>Should Amazon Give Up Voice Recordings To Help Solve A Possible Murder?</vt:lpstr>
      <vt:lpstr>Potential Vulnerabilities</vt:lpstr>
      <vt:lpstr>Ways To Protect Your Privacy</vt:lpstr>
      <vt:lpstr>Conclusion</vt:lpstr>
      <vt:lpstr>References</vt:lpstr>
      <vt:lpstr>Class 6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238</cp:revision>
  <dcterms:created xsi:type="dcterms:W3CDTF">2014-08-25T02:19:16Z</dcterms:created>
  <dcterms:modified xsi:type="dcterms:W3CDTF">2017-04-04T23:14:18Z</dcterms:modified>
</cp:coreProperties>
</file>