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56" r:id="rId2"/>
    <p:sldId id="272" r:id="rId3"/>
    <p:sldId id="282" r:id="rId4"/>
    <p:sldId id="283" r:id="rId5"/>
    <p:sldId id="284" r:id="rId6"/>
    <p:sldId id="285" r:id="rId7"/>
    <p:sldId id="286" r:id="rId8"/>
    <p:sldId id="287" r:id="rId9"/>
    <p:sldId id="288" r:id="rId10"/>
    <p:sldId id="289" r:id="rId11"/>
    <p:sldId id="281" r:id="rId12"/>
    <p:sldId id="271" r:id="rId13"/>
    <p:sldId id="269" r:id="rId14"/>
    <p:sldId id="270"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272"/>
          </p14:sldIdLst>
        </p14:section>
        <p14:section name="Students" id="{98A4CB69-D533-B044-959E-70CE1E65BA60}">
          <p14:sldIdLst>
            <p14:sldId id="282"/>
            <p14:sldId id="283"/>
            <p14:sldId id="284"/>
            <p14:sldId id="285"/>
            <p14:sldId id="286"/>
            <p14:sldId id="287"/>
            <p14:sldId id="288"/>
            <p14:sldId id="289"/>
          </p14:sldIdLst>
        </p14:section>
        <p14:section name="Common" id="{52F535B8-693D-D148-93BE-0078B2A61C27}">
          <p14:sldIdLst>
            <p14:sldId id="281"/>
            <p14:sldId id="271"/>
            <p14:sldId id="269"/>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5" autoAdjust="0"/>
    <p:restoredTop sz="74783" autoAdjust="0"/>
  </p:normalViewPr>
  <p:slideViewPr>
    <p:cSldViewPr snapToGrid="0" snapToObjects="1">
      <p:cViewPr varScale="1">
        <p:scale>
          <a:sx n="114" d="100"/>
          <a:sy n="114" d="100"/>
        </p:scale>
        <p:origin x="-168" y="-9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2016-10-10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2016-10-10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latin typeface="Arial" pitchFamily="-109" charset="0"/>
                <a:ea typeface="ＭＳ Ｐゴシック" pitchFamily="-109" charset="-128"/>
                <a:cs typeface="ＭＳ Ｐゴシック" pitchFamily="-109" charset="-128"/>
              </a:rPr>
              <a:t>This is the loneliest title slide you’ll ever </a:t>
            </a:r>
            <a:r>
              <a:rPr lang="en-US" baseline="0" dirty="0" smtClean="0">
                <a:latin typeface="Arial" pitchFamily="-109" charset="0"/>
                <a:ea typeface="ＭＳ Ｐゴシック" pitchFamily="-109" charset="-128"/>
                <a:cs typeface="ＭＳ Ｐゴシック" pitchFamily="-109" charset="-128"/>
              </a:rPr>
              <a:t>see</a:t>
            </a:r>
            <a:r>
              <a:rPr lang="is-IS" baseline="0" dirty="0" smtClean="0">
                <a:latin typeface="Arial" pitchFamily="-109" charset="0"/>
                <a:ea typeface="ＭＳ Ｐゴシック" pitchFamily="-109" charset="-128"/>
                <a:cs typeface="ＭＳ Ｐゴシック" pitchFamily="-109" charset="-128"/>
              </a:rPr>
              <a:t>…</a:t>
            </a:r>
            <a:endParaRPr lang="en-US" baseline="0"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Humans Need Not Apply (15:00) – 2014-08-13</a:t>
            </a:r>
            <a:endParaRPr lang="en-US" dirty="0" smtClean="0"/>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=7Pq-S557XQU</a:t>
            </a:r>
          </a:p>
          <a:p>
            <a:r>
              <a:rPr lang="en-US" sz="1200" kern="1200" dirty="0" smtClean="0">
                <a:solidFill>
                  <a:schemeClr val="tx1"/>
                </a:solidFill>
                <a:latin typeface="+mn-lt"/>
                <a:ea typeface="+mn-ea"/>
                <a:cs typeface="+mn-cs"/>
              </a:rPr>
              <a:t>Last access 2016-04-22</a:t>
            </a:r>
          </a:p>
          <a:p>
            <a:pPr eaLnBrk="1" hangingPunct="1"/>
            <a:endParaRPr lang="en-US" b="1" baseline="0" dirty="0" smtClean="0">
              <a:latin typeface="Arial" pitchFamily="-109" charset="0"/>
              <a:ea typeface="ＭＳ Ｐゴシック" pitchFamily="-109" charset="-128"/>
              <a:cs typeface="ＭＳ Ｐゴシック" pitchFamily="-109" charset="-128"/>
            </a:endParaRPr>
          </a:p>
          <a:p>
            <a:pPr eaLnBrk="1" hangingPunct="1"/>
            <a:r>
              <a:rPr lang="en-US" b="1" baseline="0" dirty="0" smtClean="0">
                <a:latin typeface="Arial" pitchFamily="-109" charset="0"/>
                <a:ea typeface="ＭＳ Ｐゴシック" pitchFamily="-109" charset="-128"/>
                <a:cs typeface="ＭＳ Ｐゴシック" pitchFamily="-109" charset="-128"/>
              </a:rPr>
              <a:t>Last </a:t>
            </a:r>
            <a:r>
              <a:rPr lang="en-US" b="1" baseline="0" dirty="0" smtClean="0">
                <a:latin typeface="Arial" pitchFamily="-109" charset="0"/>
                <a:ea typeface="ＭＳ Ｐゴシック" pitchFamily="-109" charset="-128"/>
                <a:cs typeface="ＭＳ Ｐゴシック" pitchFamily="-109" charset="-128"/>
              </a:rPr>
              <a:t>Week tonight with John Oliver – Patriot Act, Edward Snowden (33:14)</a:t>
            </a:r>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www.upworthy.com</a:t>
            </a:r>
            <a:r>
              <a:rPr lang="en-US" sz="1200" kern="1200" dirty="0" smtClean="0">
                <a:solidFill>
                  <a:schemeClr val="tx1"/>
                </a:solidFill>
                <a:latin typeface="+mn-lt"/>
                <a:ea typeface="+mn-ea"/>
                <a:cs typeface="+mn-cs"/>
              </a:rPr>
              <a:t>/john-oliver-flew-10-hours-to-russia-to-interview-edward-snowden-and-get-him-on-record?c=ufb1</a:t>
            </a:r>
          </a:p>
          <a:p>
            <a:endParaRPr lang="en-US" baseline="0" dirty="0" smtClean="0">
              <a:latin typeface="Arial" pitchFamily="-109" charset="0"/>
              <a:ea typeface="ＭＳ Ｐゴシック" pitchFamily="-109" charset="-128"/>
              <a:cs typeface="ＭＳ Ｐゴシック" pitchFamily="-109" charset="-128"/>
            </a:endParaRPr>
          </a:p>
          <a:p>
            <a:r>
              <a:rPr lang="en-US" b="1" baseline="0" dirty="0" smtClean="0">
                <a:latin typeface="Arial" pitchFamily="-109" charset="0"/>
                <a:ea typeface="ＭＳ Ｐゴシック" pitchFamily="-109" charset="-128"/>
                <a:cs typeface="ＭＳ Ｐゴシック" pitchFamily="-109" charset="-128"/>
              </a:rPr>
              <a:t>Weird Al – It’s All About The Pentiums (3:34) and look at lyrics</a:t>
            </a:r>
          </a:p>
          <a:p>
            <a:r>
              <a:rPr lang="en-US" baseline="0" dirty="0" smtClean="0">
                <a:latin typeface="Arial" pitchFamily="-109" charset="0"/>
                <a:ea typeface="ＭＳ Ｐゴシック" pitchFamily="-109" charset="-128"/>
                <a:cs typeface="ＭＳ Ｐゴシック" pitchFamily="-109" charset="-128"/>
              </a:rPr>
              <a:t>https://</a:t>
            </a:r>
            <a:r>
              <a:rPr lang="en-US" baseline="0" dirty="0" err="1" smtClean="0">
                <a:latin typeface="Arial" pitchFamily="-109" charset="0"/>
                <a:ea typeface="ＭＳ Ｐゴシック" pitchFamily="-109" charset="-128"/>
                <a:cs typeface="ＭＳ Ｐゴシック" pitchFamily="-109" charset="-128"/>
              </a:rPr>
              <a:t>www.youtube.com</a:t>
            </a:r>
            <a:r>
              <a:rPr lang="en-US" baseline="0" dirty="0" smtClean="0">
                <a:latin typeface="Arial" pitchFamily="-109" charset="0"/>
                <a:ea typeface="ＭＳ Ｐゴシック" pitchFamily="-109" charset="-128"/>
                <a:cs typeface="ＭＳ Ｐゴシック" pitchFamily="-109" charset="-128"/>
              </a:rPr>
              <a:t>/</a:t>
            </a:r>
            <a:r>
              <a:rPr lang="en-US" baseline="0" dirty="0" err="1" smtClean="0">
                <a:latin typeface="Arial" pitchFamily="-109" charset="0"/>
                <a:ea typeface="ＭＳ Ｐゴシック" pitchFamily="-109" charset="-128"/>
                <a:cs typeface="ＭＳ Ｐゴシック" pitchFamily="-109" charset="-128"/>
              </a:rPr>
              <a:t>watch?v</a:t>
            </a:r>
            <a:r>
              <a:rPr lang="en-US" baseline="0" dirty="0" smtClean="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Arial" pitchFamily="-109" charset="0"/>
                <a:ea typeface="ＭＳ Ｐゴシック" pitchFamily="-109" charset="-128"/>
                <a:cs typeface="ＭＳ Ｐゴシック" pitchFamily="-109" charset="-128"/>
              </a:rPr>
              <a:t>Tie into Ray </a:t>
            </a:r>
            <a:r>
              <a:rPr lang="en-US" b="0" dirty="0" err="1" smtClean="0">
                <a:latin typeface="Arial" pitchFamily="-109" charset="0"/>
                <a:ea typeface="ＭＳ Ｐゴシック" pitchFamily="-109" charset="-128"/>
                <a:cs typeface="ＭＳ Ｐゴシック" pitchFamily="-109" charset="-128"/>
              </a:rPr>
              <a:t>Kurzweil</a:t>
            </a:r>
            <a:r>
              <a:rPr lang="en-US" b="0" dirty="0" smtClean="0">
                <a:latin typeface="Arial" pitchFamily="-109" charset="0"/>
                <a:ea typeface="ＭＳ Ｐゴシック" pitchFamily="-109" charset="-128"/>
                <a:cs typeface="ＭＳ Ｐゴシック" pitchFamily="-109" charset="-128"/>
              </a:rPr>
              <a:t> Singularity </a:t>
            </a:r>
          </a:p>
          <a:p>
            <a:pPr eaLnBrk="1" hangingPunct="1"/>
            <a:r>
              <a:rPr lang="en-US" b="1" dirty="0" smtClean="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smtClean="0">
                <a:latin typeface="Arial" pitchFamily="-109" charset="0"/>
                <a:ea typeface="ＭＳ Ｐゴシック" pitchFamily="-109" charset="-128"/>
                <a:cs typeface="ＭＳ Ｐゴシック" pitchFamily="-109" charset="-128"/>
              </a:rPr>
              <a:t>https://</a:t>
            </a:r>
            <a:r>
              <a:rPr lang="en-US" dirty="0" err="1" smtClean="0">
                <a:latin typeface="Arial" pitchFamily="-109" charset="0"/>
                <a:ea typeface="ＭＳ Ｐゴシック" pitchFamily="-109" charset="-128"/>
                <a:cs typeface="ＭＳ Ｐゴシック" pitchFamily="-109" charset="-128"/>
              </a:rPr>
              <a:t>www.youtube.com</a:t>
            </a:r>
            <a:r>
              <a:rPr lang="en-US" dirty="0" smtClean="0">
                <a:latin typeface="Arial" pitchFamily="-109" charset="0"/>
                <a:ea typeface="ＭＳ Ｐゴシック" pitchFamily="-109" charset="-128"/>
                <a:cs typeface="ＭＳ Ｐゴシック" pitchFamily="-109" charset="-128"/>
              </a:rPr>
              <a:t>/</a:t>
            </a:r>
            <a:r>
              <a:rPr lang="en-US" dirty="0" err="1" smtClean="0">
                <a:latin typeface="Arial" pitchFamily="-109" charset="0"/>
                <a:ea typeface="ＭＳ Ｐゴシック" pitchFamily="-109" charset="-128"/>
                <a:cs typeface="ＭＳ Ｐゴシック" pitchFamily="-109" charset="-128"/>
              </a:rPr>
              <a:t>watch?v</a:t>
            </a:r>
            <a:r>
              <a:rPr lang="en-US" dirty="0" smtClean="0">
                <a:latin typeface="Arial" pitchFamily="-109" charset="0"/>
                <a:ea typeface="ＭＳ Ｐゴシック" pitchFamily="-109" charset="-128"/>
                <a:cs typeface="ＭＳ Ｐゴシック" pitchFamily="-109" charset="-128"/>
              </a:rPr>
              <a:t>=njos57IJf-0</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Also Work links on web site http://</a:t>
            </a:r>
            <a:r>
              <a:rPr lang="en-US" sz="1200" b="1" kern="1200" baseline="0" dirty="0" err="1" smtClean="0">
                <a:solidFill>
                  <a:schemeClr val="tx1"/>
                </a:solidFill>
                <a:latin typeface="+mn-lt"/>
                <a:ea typeface="+mn-ea"/>
                <a:cs typeface="+mn-cs"/>
              </a:rPr>
              <a:t>socialimps.keithpray.net</a:t>
            </a:r>
            <a:r>
              <a:rPr lang="en-US" sz="1200" b="1" kern="1200" baseline="0" dirty="0" smtClean="0">
                <a:solidFill>
                  <a:schemeClr val="tx1"/>
                </a:solidFill>
                <a:latin typeface="+mn-lt"/>
                <a:ea typeface="+mn-ea"/>
                <a:cs typeface="+mn-cs"/>
              </a:rPr>
              <a:t>/documents/</a:t>
            </a:r>
          </a:p>
          <a:p>
            <a:r>
              <a:rPr lang="en-US" sz="1200" b="1" kern="1200" baseline="0" dirty="0" smtClean="0">
                <a:solidFill>
                  <a:schemeClr val="tx1"/>
                </a:solidFill>
                <a:latin typeface="+mn-lt"/>
                <a:ea typeface="+mn-ea"/>
                <a:cs typeface="+mn-cs"/>
              </a:rPr>
              <a:t>----- </a:t>
            </a:r>
          </a:p>
          <a:p>
            <a:pPr eaLnBrk="1" hangingPunct="1"/>
            <a:r>
              <a:rPr lang="en-US" dirty="0" smtClean="0">
                <a:latin typeface="Arial" charset="0"/>
                <a:ea typeface="ＭＳ Ｐゴシック" charset="-128"/>
                <a:cs typeface="ＭＳ Ｐゴシック" charset="-128"/>
              </a:rPr>
              <a:t>Tom Scott</a:t>
            </a:r>
          </a:p>
          <a:p>
            <a:pPr eaLnBrk="1" hangingPunct="1"/>
            <a:r>
              <a:rPr lang="en-US" dirty="0" smtClean="0">
                <a:latin typeface="Arial" charset="0"/>
                <a:ea typeface="ＭＳ Ｐゴシック" charset="-128"/>
                <a:cs typeface="ＭＳ Ｐゴシック" charset="-128"/>
              </a:rPr>
              <a:t>http://</a:t>
            </a:r>
            <a:r>
              <a:rPr lang="en-US" dirty="0" err="1" smtClean="0">
                <a:latin typeface="Arial" charset="0"/>
                <a:ea typeface="ＭＳ Ｐゴシック" charset="-128"/>
                <a:cs typeface="ＭＳ Ｐゴシック" charset="-128"/>
              </a:rPr>
              <a:t>tomscott.com</a:t>
            </a:r>
            <a:endParaRPr lang="en-US" dirty="0" smtClean="0">
              <a:latin typeface="Arial" charset="0"/>
              <a:ea typeface="ＭＳ Ｐゴシック" charset="-128"/>
              <a:cs typeface="ＭＳ Ｐゴシック" charset="-128"/>
            </a:endParaRPr>
          </a:p>
          <a:p>
            <a:pPr eaLnBrk="1" hangingPunct="1"/>
            <a:r>
              <a:rPr lang="en-US" b="1" dirty="0" smtClean="0">
                <a:latin typeface="Arial" charset="0"/>
                <a:ea typeface="ＭＳ Ｐゴシック" charset="-128"/>
                <a:cs typeface="ＭＳ Ｐゴシック" charset="-128"/>
              </a:rPr>
              <a:t>Welcome To</a:t>
            </a:r>
            <a:r>
              <a:rPr lang="en-US" b="1" baseline="0" dirty="0" smtClean="0">
                <a:latin typeface="Arial" charset="0"/>
                <a:ea typeface="ＭＳ Ｐゴシック" charset="-128"/>
                <a:cs typeface="ＭＳ Ｐゴシック" charset="-128"/>
              </a:rPr>
              <a:t> Life (2:44)</a:t>
            </a:r>
            <a:endParaRPr lang="en-US" b="1"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https://</a:t>
            </a:r>
            <a:r>
              <a:rPr lang="en-US" dirty="0" err="1" smtClean="0">
                <a:latin typeface="Arial" charset="0"/>
                <a:ea typeface="ＭＳ Ｐゴシック" charset="-128"/>
                <a:cs typeface="ＭＳ Ｐゴシック" charset="-128"/>
              </a:rPr>
              <a:t>www.youtube.com</a:t>
            </a:r>
            <a:r>
              <a:rPr lang="en-US" dirty="0" smtClean="0">
                <a:latin typeface="Arial" charset="0"/>
                <a:ea typeface="ＭＳ Ｐゴシック" charset="-128"/>
                <a:cs typeface="ＭＳ Ｐゴシック" charset="-128"/>
              </a:rPr>
              <a:t>/</a:t>
            </a:r>
            <a:r>
              <a:rPr lang="en-US" dirty="0" err="1" smtClean="0">
                <a:latin typeface="Arial" charset="0"/>
                <a:ea typeface="ＭＳ Ｐゴシック" charset="-128"/>
                <a:cs typeface="ＭＳ Ｐゴシック" charset="-128"/>
              </a:rPr>
              <a:t>watch?v</a:t>
            </a:r>
            <a:r>
              <a:rPr lang="en-US" dirty="0" smtClean="0">
                <a:latin typeface="Arial" charset="0"/>
                <a:ea typeface="ＭＳ Ｐゴシック" charset="-128"/>
                <a:cs typeface="ＭＳ Ｐゴシック" charset="-128"/>
              </a:rPr>
              <a:t>=IFe9wiDfb0E&amp;feature=</a:t>
            </a:r>
            <a:r>
              <a:rPr lang="en-US" dirty="0" err="1" smtClean="0">
                <a:latin typeface="Arial" charset="0"/>
                <a:ea typeface="ＭＳ Ｐゴシック" charset="-128"/>
                <a:cs typeface="ＭＳ Ｐゴシック" charset="-128"/>
              </a:rPr>
              <a:t>youtu.be</a:t>
            </a:r>
            <a:endParaRPr lang="en-US" dirty="0" smtClean="0">
              <a:latin typeface="Arial" charset="0"/>
              <a:ea typeface="ＭＳ Ｐゴシック" charset="-128"/>
              <a:cs typeface="ＭＳ Ｐゴシック" charset="-128"/>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Passphrases </a:t>
            </a:r>
            <a:r>
              <a:rPr lang="en-US" sz="1200" b="1" kern="1200" baseline="0" dirty="0" smtClean="0">
                <a:solidFill>
                  <a:schemeClr val="tx1"/>
                </a:solidFill>
                <a:latin typeface="+mn-lt"/>
                <a:ea typeface="+mn-ea"/>
                <a:cs typeface="+mn-cs"/>
              </a:rPr>
              <a:t>(2:08 need to give context for video)</a:t>
            </a:r>
          </a:p>
          <a:p>
            <a:r>
              <a:rPr lang="en-US" baseline="0" dirty="0" smtClean="0">
                <a:latin typeface="Arial" pitchFamily="-109" charset="0"/>
                <a:ea typeface="ＭＳ Ｐゴシック" pitchFamily="-109" charset="-128"/>
                <a:cs typeface="ＭＳ Ｐゴシック" pitchFamily="-109" charset="-128"/>
              </a:rPr>
              <a:t>https://</a:t>
            </a:r>
            <a:r>
              <a:rPr lang="en-US" baseline="0" dirty="0" err="1" smtClean="0">
                <a:latin typeface="Arial" pitchFamily="-109" charset="0"/>
                <a:ea typeface="ＭＳ Ｐゴシック" pitchFamily="-109" charset="-128"/>
                <a:cs typeface="ＭＳ Ｐゴシック" pitchFamily="-109" charset="-128"/>
              </a:rPr>
              <a:t>firstlook.org</a:t>
            </a:r>
            <a:r>
              <a:rPr lang="en-US" baseline="0" dirty="0" smtClean="0">
                <a:latin typeface="Arial" pitchFamily="-109" charset="0"/>
                <a:ea typeface="ＭＳ Ｐゴシック" pitchFamily="-109" charset="-128"/>
                <a:cs typeface="ＭＳ Ｐゴシック" pitchFamily="-109" charset="-128"/>
              </a:rPr>
              <a:t>/</a:t>
            </a:r>
            <a:r>
              <a:rPr lang="en-US" baseline="0" dirty="0" err="1" smtClean="0">
                <a:latin typeface="Arial" pitchFamily="-109" charset="0"/>
                <a:ea typeface="ＭＳ Ｐゴシック" pitchFamily="-109" charset="-128"/>
                <a:cs typeface="ＭＳ Ｐゴシック" pitchFamily="-109" charset="-128"/>
              </a:rPr>
              <a:t>theintercept</a:t>
            </a:r>
            <a:r>
              <a:rPr lang="en-US" baseline="0" dirty="0" smtClean="0">
                <a:latin typeface="Arial" pitchFamily="-109" charset="0"/>
                <a:ea typeface="ＭＳ Ｐゴシック" pitchFamily="-109" charset="-128"/>
                <a:cs typeface="ＭＳ Ｐゴシック" pitchFamily="-109" charset="-128"/>
              </a:rPr>
              <a:t>/2015/03/26/passphrases-can-memorize-attackers-cant-guess/</a:t>
            </a:r>
          </a:p>
          <a:p>
            <a:endParaRPr lang="en-US" baseline="0" dirty="0" smtClean="0">
              <a:latin typeface="Arial" pitchFamily="-109" charset="0"/>
              <a:ea typeface="ＭＳ Ｐゴシック" pitchFamily="-109" charset="-128"/>
              <a:cs typeface="ＭＳ Ｐゴシック" pitchFamily="-109" charset="-128"/>
            </a:endParaRPr>
          </a:p>
          <a:p>
            <a:r>
              <a:rPr lang="en-US" baseline="0" dirty="0" smtClean="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What "Orwellian" really means - Noah </a:t>
            </a:r>
            <a:r>
              <a:rPr lang="en-US" b="1" dirty="0" err="1" smtClean="0"/>
              <a:t>Tavlin</a:t>
            </a:r>
            <a:r>
              <a:rPr lang="en-US" b="1" dirty="0" smtClean="0"/>
              <a:t> (5:31)</a:t>
            </a:r>
            <a:endParaRPr lang="en-US" baseline="0" dirty="0" smtClean="0">
              <a:latin typeface="Arial" pitchFamily="-109" charset="0"/>
              <a:ea typeface="ＭＳ Ｐゴシック" pitchFamily="-109" charset="-128"/>
              <a:cs typeface="ＭＳ Ｐゴシック" pitchFamily="-109" charset="-128"/>
            </a:endParaRPr>
          </a:p>
          <a:p>
            <a:r>
              <a:rPr lang="en-US" baseline="0" dirty="0" smtClean="0">
                <a:latin typeface="Arial" pitchFamily="-109" charset="0"/>
                <a:ea typeface="ＭＳ Ｐゴシック" pitchFamily="-109" charset="-128"/>
                <a:cs typeface="ＭＳ Ｐゴシック" pitchFamily="-109" charset="-128"/>
              </a:rPr>
              <a:t>http://</a:t>
            </a:r>
            <a:r>
              <a:rPr lang="en-US" baseline="0" dirty="0" err="1" smtClean="0">
                <a:latin typeface="Arial" pitchFamily="-109" charset="0"/>
                <a:ea typeface="ＭＳ Ｐゴシック" pitchFamily="-109" charset="-128"/>
                <a:cs typeface="ＭＳ Ｐゴシック" pitchFamily="-109" charset="-128"/>
              </a:rPr>
              <a:t>ed.ted.com</a:t>
            </a:r>
            <a:r>
              <a:rPr lang="en-US" baseline="0" dirty="0" smtClean="0">
                <a:latin typeface="Arial" pitchFamily="-109" charset="0"/>
                <a:ea typeface="ＭＳ Ｐゴシック" pitchFamily="-109" charset="-128"/>
                <a:cs typeface="ＭＳ Ｐゴシック" pitchFamily="-109" charset="-128"/>
              </a:rPr>
              <a:t>/lessons/what-</a:t>
            </a:r>
            <a:r>
              <a:rPr lang="en-US" baseline="0" dirty="0" err="1" smtClean="0">
                <a:latin typeface="Arial" pitchFamily="-109" charset="0"/>
                <a:ea typeface="ＭＳ Ｐゴシック" pitchFamily="-109" charset="-128"/>
                <a:cs typeface="ＭＳ Ｐゴシック" pitchFamily="-109" charset="-128"/>
              </a:rPr>
              <a:t>orwellian</a:t>
            </a:r>
            <a:r>
              <a:rPr lang="en-US" baseline="0" dirty="0" smtClean="0">
                <a:latin typeface="Arial" pitchFamily="-109" charset="0"/>
                <a:ea typeface="ＭＳ Ｐゴシック" pitchFamily="-109" charset="-128"/>
                <a:cs typeface="ＭＳ Ｐゴシック" pitchFamily="-109" charset="-128"/>
              </a:rPr>
              <a:t>-really-means-</a:t>
            </a:r>
            <a:r>
              <a:rPr lang="en-US" baseline="0" dirty="0" err="1" smtClean="0">
                <a:latin typeface="Arial" pitchFamily="-109" charset="0"/>
                <a:ea typeface="ＭＳ Ｐゴシック" pitchFamily="-109" charset="-128"/>
                <a:cs typeface="ＭＳ Ｐゴシック" pitchFamily="-109" charset="-128"/>
              </a:rPr>
              <a:t>noah</a:t>
            </a:r>
            <a:r>
              <a:rPr lang="en-US" baseline="0" dirty="0" smtClean="0">
                <a:latin typeface="Arial" pitchFamily="-109" charset="0"/>
                <a:ea typeface="ＭＳ Ｐゴシック" pitchFamily="-109" charset="-128"/>
                <a:cs typeface="ＭＳ Ｐゴシック" pitchFamily="-109" charset="-128"/>
              </a:rPr>
              <a:t>-</a:t>
            </a:r>
            <a:r>
              <a:rPr lang="en-US" baseline="0" dirty="0" err="1" smtClean="0">
                <a:latin typeface="Arial" pitchFamily="-109" charset="0"/>
                <a:ea typeface="ＭＳ Ｐゴシック" pitchFamily="-109" charset="-128"/>
                <a:cs typeface="ＭＳ Ｐゴシック" pitchFamily="-109" charset="-128"/>
              </a:rPr>
              <a:t>tavlin</a:t>
            </a:r>
            <a:endParaRPr lang="en-US" baseline="0" dirty="0" smtClean="0">
              <a:latin typeface="Arial" pitchFamily="-109" charset="0"/>
              <a:ea typeface="ＭＳ Ｐゴシック" pitchFamily="-109" charset="-128"/>
              <a:cs typeface="ＭＳ Ｐゴシック" pitchFamily="-109" charset="-128"/>
            </a:endParaRPr>
          </a:p>
          <a:p>
            <a:endParaRPr lang="en-US" dirty="0" smtClean="0"/>
          </a:p>
          <a:p>
            <a:r>
              <a:rPr lang="en-US" b="1" baseline="0" dirty="0" smtClean="0">
                <a:latin typeface="Arial" pitchFamily="-109" charset="0"/>
                <a:ea typeface="ＭＳ Ｐゴシック" pitchFamily="-109" charset="-128"/>
                <a:cs typeface="ＭＳ Ｐゴシック" pitchFamily="-109" charset="-128"/>
              </a:rPr>
              <a:t>Weird Al – White and Nerdy (2:50) and look at lyrics</a:t>
            </a:r>
          </a:p>
          <a:p>
            <a:r>
              <a:rPr lang="en-US" baseline="0" dirty="0" smtClean="0">
                <a:latin typeface="Arial" pitchFamily="-109" charset="0"/>
                <a:ea typeface="ＭＳ Ｐゴシック" pitchFamily="-109" charset="-128"/>
                <a:cs typeface="ＭＳ Ｐゴシック" pitchFamily="-109" charset="-128"/>
              </a:rPr>
              <a:t>https://</a:t>
            </a:r>
            <a:r>
              <a:rPr lang="en-US" baseline="0" dirty="0" err="1" smtClean="0">
                <a:latin typeface="Arial" pitchFamily="-109" charset="0"/>
                <a:ea typeface="ＭＳ Ｐゴシック" pitchFamily="-109" charset="-128"/>
                <a:cs typeface="ＭＳ Ｐゴシック" pitchFamily="-109" charset="-128"/>
              </a:rPr>
              <a:t>www.youtube.com</a:t>
            </a:r>
            <a:r>
              <a:rPr lang="en-US" baseline="0" dirty="0" smtClean="0">
                <a:latin typeface="Arial" pitchFamily="-109" charset="0"/>
                <a:ea typeface="ＭＳ Ｐゴシック" pitchFamily="-109" charset="-128"/>
                <a:cs typeface="ＭＳ Ｐゴシック" pitchFamily="-109" charset="-128"/>
              </a:rPr>
              <a:t>/</a:t>
            </a:r>
            <a:r>
              <a:rPr lang="en-US" baseline="0" dirty="0" err="1" smtClean="0">
                <a:latin typeface="Arial" pitchFamily="-109" charset="0"/>
                <a:ea typeface="ＭＳ Ｐゴシック" pitchFamily="-109" charset="-128"/>
                <a:cs typeface="ＭＳ Ｐゴシック" pitchFamily="-109" charset="-128"/>
              </a:rPr>
              <a:t>watch?v</a:t>
            </a:r>
            <a:r>
              <a:rPr lang="en-US" baseline="0" dirty="0" smtClean="0">
                <a:latin typeface="Arial" pitchFamily="-109" charset="0"/>
                <a:ea typeface="ＭＳ Ｐゴシック" pitchFamily="-109" charset="-128"/>
                <a:cs typeface="ＭＳ Ｐゴシック" pitchFamily="-109" charset="-128"/>
              </a:rPr>
              <a:t>=</a:t>
            </a:r>
            <a:r>
              <a:rPr lang="en-US" baseline="0" dirty="0" smtClean="0">
                <a:latin typeface="Arial" pitchFamily="-109" charset="0"/>
                <a:ea typeface="ＭＳ Ｐゴシック" pitchFamily="-109" charset="-128"/>
                <a:cs typeface="ＭＳ Ｐゴシック" pitchFamily="-109" charset="-128"/>
              </a:rPr>
              <a:t>N9qYF9DZPdw</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003848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36405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a:t>
            </a:r>
            <a:r>
              <a:rPr lang="en-US" baseline="0" dirty="0"/>
              <a:t> Answer: Not Necessarily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ATLAS</a:t>
            </a:r>
          </a:p>
          <a:p>
            <a:pPr marL="628650" lvl="1" indent="-171450">
              <a:buFont typeface="Arial" panose="020B0604020202020204" pitchFamily="34" charset="0"/>
              <a:buChar char="•"/>
            </a:pPr>
            <a:r>
              <a:rPr lang="en-US" dirty="0"/>
              <a:t>Project</a:t>
            </a:r>
            <a:r>
              <a:rPr lang="en-US" baseline="0" dirty="0"/>
              <a:t> in response to </a:t>
            </a:r>
            <a:r>
              <a:rPr lang="en-US" baseline="0" dirty="0" err="1"/>
              <a:t>Fukishima</a:t>
            </a:r>
            <a:r>
              <a:rPr lang="en-US" baseline="0" dirty="0"/>
              <a:t> Plant disaster</a:t>
            </a:r>
          </a:p>
          <a:p>
            <a:pPr marL="171450" lvl="0" indent="-171450">
              <a:buFont typeface="Arial" panose="020B0604020202020204" pitchFamily="34" charset="0"/>
              <a:buChar char="•"/>
            </a:pPr>
            <a:r>
              <a:rPr lang="en-US" baseline="0" dirty="0"/>
              <a:t>Smart Knee</a:t>
            </a:r>
          </a:p>
          <a:p>
            <a:pPr marL="628650" lvl="1" indent="-171450">
              <a:buFont typeface="Arial" panose="020B0604020202020204" pitchFamily="34" charset="0"/>
              <a:buChar char="•"/>
            </a:pPr>
            <a:r>
              <a:rPr lang="en-US" baseline="0" dirty="0"/>
              <a:t>Prosthetic knee that learns how you walk</a:t>
            </a:r>
          </a:p>
          <a:p>
            <a:pPr marL="171450" lvl="0" indent="-171450">
              <a:buFont typeface="Arial" panose="020B0604020202020204" pitchFamily="34" charset="0"/>
              <a:buChar char="•"/>
            </a:pPr>
            <a:r>
              <a:rPr lang="en-US" baseline="0" dirty="0"/>
              <a:t>Clinical Decision Making</a:t>
            </a:r>
          </a:p>
          <a:p>
            <a:pPr marL="628650" lvl="1" indent="-171450">
              <a:buFont typeface="Arial" panose="020B0604020202020204" pitchFamily="34" charset="0"/>
              <a:buChar char="•"/>
            </a:pPr>
            <a:r>
              <a:rPr lang="en-US" baseline="0" dirty="0"/>
              <a:t>Smart diagnosis</a:t>
            </a:r>
          </a:p>
          <a:p>
            <a:pPr marL="628650" lvl="1" indent="-171450">
              <a:buFont typeface="Arial" panose="020B0604020202020204" pitchFamily="34" charset="0"/>
              <a:buChar char="•"/>
            </a:pPr>
            <a:r>
              <a:rPr lang="en-US" baseline="0" dirty="0"/>
              <a:t>Automated reasoning</a:t>
            </a:r>
          </a:p>
          <a:p>
            <a:pPr marL="171450" lvl="0" indent="-171450">
              <a:buFont typeface="Arial" panose="020B0604020202020204" pitchFamily="34" charset="0"/>
              <a:buChar char="•"/>
            </a:pPr>
            <a:r>
              <a:rPr lang="en-US" baseline="0" dirty="0"/>
              <a:t>Big Data</a:t>
            </a:r>
          </a:p>
          <a:p>
            <a:pPr marL="628650" lvl="1" indent="-171450">
              <a:buFont typeface="Arial" panose="020B0604020202020204" pitchFamily="34" charset="0"/>
              <a:buChar char="•"/>
            </a:pPr>
            <a:r>
              <a:rPr lang="en-US" baseline="0" dirty="0"/>
              <a:t>Finding patterns in massive data sets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07052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point</a:t>
            </a:r>
            <a:r>
              <a:rPr lang="en-US" baseline="0" dirty="0"/>
              <a:t> at which we create a super intelligent AI</a:t>
            </a:r>
          </a:p>
          <a:p>
            <a:pPr marL="628650" lvl="1" indent="-171450">
              <a:buFont typeface="Arial" panose="020B0604020202020204" pitchFamily="34" charset="0"/>
              <a:buChar char="•"/>
            </a:pPr>
            <a:r>
              <a:rPr lang="en-US" baseline="0" dirty="0"/>
              <a:t>No longer needs humans to function</a:t>
            </a:r>
          </a:p>
          <a:p>
            <a:pPr marL="628650" lvl="1" indent="-171450">
              <a:buFont typeface="Arial" panose="020B0604020202020204" pitchFamily="34" charset="0"/>
              <a:buChar char="•"/>
            </a:pPr>
            <a:r>
              <a:rPr lang="en-US" baseline="0" dirty="0"/>
              <a:t>Can potentially create more of itself</a:t>
            </a:r>
          </a:p>
          <a:p>
            <a:pPr marL="171450" lvl="0" indent="-171450">
              <a:buFont typeface="Arial" panose="020B0604020202020204" pitchFamily="34" charset="0"/>
              <a:buChar char="•"/>
            </a:pPr>
            <a:r>
              <a:rPr lang="en-US" baseline="0" dirty="0"/>
              <a:t>Currently AI is a tool for humans</a:t>
            </a:r>
          </a:p>
          <a:p>
            <a:pPr marL="628650" lvl="1" indent="-171450">
              <a:buFont typeface="Arial" panose="020B0604020202020204" pitchFamily="34" charset="0"/>
              <a:buChar char="•"/>
            </a:pPr>
            <a:r>
              <a:rPr lang="en-US" baseline="0" dirty="0"/>
              <a:t>We are moving towards becoming tools for AI</a:t>
            </a:r>
          </a:p>
          <a:p>
            <a:pPr marL="171450" lvl="0" indent="-171450">
              <a:buFont typeface="Arial" panose="020B0604020202020204" pitchFamily="34" charset="0"/>
              <a:buChar char="•"/>
            </a:pPr>
            <a:r>
              <a:rPr lang="en-US" baseline="0" dirty="0"/>
              <a:t>Lots of money being spent moving towards singularity</a:t>
            </a:r>
          </a:p>
          <a:p>
            <a:pPr marL="628650" lvl="1" indent="-171450">
              <a:buFont typeface="Arial" panose="020B0604020202020204" pitchFamily="34" charset="0"/>
              <a:buChar char="•"/>
            </a:pPr>
            <a:r>
              <a:rPr lang="en-US" baseline="0" dirty="0"/>
              <a:t>Global robotics market expected to reach $152.7 billion by 2020</a:t>
            </a:r>
          </a:p>
          <a:p>
            <a:pPr marL="171450" lvl="0" indent="-171450">
              <a:buFont typeface="Arial" panose="020B0604020202020204" pitchFamily="34" charset="0"/>
              <a:buChar char="•"/>
            </a:pPr>
            <a:r>
              <a:rPr lang="en-US" baseline="0" dirty="0"/>
              <a:t>Until recently not a lot of effort put into public understanding of AI</a:t>
            </a:r>
          </a:p>
          <a:p>
            <a:pPr marL="628650" lvl="1" indent="-171450">
              <a:buFont typeface="Arial" panose="020B0604020202020204" pitchFamily="34" charset="0"/>
              <a:buChar char="•"/>
            </a:pPr>
            <a:r>
              <a:rPr lang="en-US" baseline="0" dirty="0"/>
              <a:t>Partnership on Artificial Intelligence to Benefit People and Society</a:t>
            </a:r>
          </a:p>
          <a:p>
            <a:pPr marL="1085850" lvl="2" indent="-171450">
              <a:buFont typeface="Arial" panose="020B0604020202020204" pitchFamily="34" charset="0"/>
              <a:buChar char="•"/>
            </a:pPr>
            <a:r>
              <a:rPr lang="en-US" baseline="0" dirty="0"/>
              <a:t>Google, Facebook, Amazon, IBM, Microsoft</a:t>
            </a:r>
          </a:p>
          <a:p>
            <a:pPr marL="1085850" lvl="2" indent="-171450">
              <a:buFont typeface="Arial" panose="020B0604020202020204" pitchFamily="34" charset="0"/>
              <a:buChar char="•"/>
            </a:pPr>
            <a:r>
              <a:rPr lang="en-US" baseline="0" dirty="0"/>
              <a:t>Seeks to:</a:t>
            </a:r>
          </a:p>
          <a:p>
            <a:pPr marL="1543050" lvl="3" indent="-171450">
              <a:buFont typeface="Arial" panose="020B0604020202020204" pitchFamily="34" charset="0"/>
              <a:buChar char="•"/>
            </a:pPr>
            <a:r>
              <a:rPr lang="en-US" baseline="0" dirty="0"/>
              <a:t>Conduct research</a:t>
            </a:r>
          </a:p>
          <a:p>
            <a:pPr marL="1543050" lvl="3" indent="-171450">
              <a:buFont typeface="Arial" panose="020B0604020202020204" pitchFamily="34" charset="0"/>
              <a:buChar char="•"/>
            </a:pPr>
            <a:r>
              <a:rPr lang="en-US" baseline="0" dirty="0"/>
              <a:t>Recommend best practices</a:t>
            </a:r>
          </a:p>
          <a:p>
            <a:pPr marL="1543050" lvl="3" indent="-171450">
              <a:buFont typeface="Arial" panose="020B0604020202020204" pitchFamily="34" charset="0"/>
              <a:buChar char="•"/>
            </a:pPr>
            <a:r>
              <a:rPr lang="en-US" baseline="0" dirty="0"/>
              <a:t>Publish research </a:t>
            </a:r>
          </a:p>
          <a:p>
            <a:pPr marL="2000250" lvl="4" indent="-171450">
              <a:buFont typeface="Arial" panose="020B0604020202020204" pitchFamily="34" charset="0"/>
              <a:buChar char="•"/>
            </a:pPr>
            <a:r>
              <a:rPr lang="en-US" baseline="0" dirty="0"/>
              <a:t>Ethics</a:t>
            </a:r>
          </a:p>
          <a:p>
            <a:pPr marL="2000250" lvl="4" indent="-171450">
              <a:buFont typeface="Arial" panose="020B0604020202020204" pitchFamily="34" charset="0"/>
              <a:buChar char="•"/>
            </a:pPr>
            <a:r>
              <a:rPr lang="en-US" baseline="0" dirty="0"/>
              <a:t>Fairness</a:t>
            </a:r>
          </a:p>
          <a:p>
            <a:pPr marL="2000250" lvl="4" indent="-171450">
              <a:buFont typeface="Arial" panose="020B0604020202020204" pitchFamily="34" charset="0"/>
              <a:buChar char="•"/>
            </a:pPr>
            <a:r>
              <a:rPr lang="en-US" baseline="0" dirty="0"/>
              <a:t>Inclusivity</a:t>
            </a:r>
          </a:p>
          <a:p>
            <a:pPr marL="2000250" lvl="4" indent="-171450">
              <a:buFont typeface="Arial" panose="020B0604020202020204" pitchFamily="34" charset="0"/>
              <a:buChar char="•"/>
            </a:pPr>
            <a:r>
              <a:rPr lang="en-US" baseline="0" dirty="0"/>
              <a:t>Transparency</a:t>
            </a:r>
          </a:p>
          <a:p>
            <a:pPr marL="2000250" lvl="4" indent="-171450">
              <a:buFont typeface="Arial" panose="020B0604020202020204" pitchFamily="34" charset="0"/>
              <a:buChar char="•"/>
            </a:pPr>
            <a:r>
              <a:rPr lang="en-US" baseline="0" dirty="0"/>
              <a:t>Privacy</a:t>
            </a:r>
          </a:p>
          <a:p>
            <a:pPr marL="2000250" lvl="4" indent="-171450">
              <a:buFont typeface="Arial" panose="020B0604020202020204" pitchFamily="34" charset="0"/>
              <a:buChar char="•"/>
            </a:pPr>
            <a:r>
              <a:rPr lang="en-US" baseline="0" dirty="0"/>
              <a:t>Interoperability</a:t>
            </a:r>
          </a:p>
          <a:p>
            <a:pPr marL="1543050" lvl="3" indent="-171450">
              <a:buFont typeface="Arial" panose="020B0604020202020204" pitchFamily="34" charset="0"/>
              <a:buChar char="•"/>
            </a:pPr>
            <a:r>
              <a:rPr lang="en-US" baseline="0" dirty="0"/>
              <a:t>Promote </a:t>
            </a:r>
          </a:p>
          <a:p>
            <a:pPr marL="2000250" lvl="4" indent="-171450">
              <a:buFont typeface="Arial" panose="020B0604020202020204" pitchFamily="34" charset="0"/>
              <a:buChar char="•"/>
            </a:pPr>
            <a:r>
              <a:rPr lang="en-US" baseline="0" dirty="0"/>
              <a:t>Collaboration between people and AI </a:t>
            </a:r>
          </a:p>
          <a:p>
            <a:pPr marL="2000250" lvl="4" indent="-171450">
              <a:buFont typeface="Arial" panose="020B0604020202020204" pitchFamily="34" charset="0"/>
              <a:buChar char="•"/>
            </a:pPr>
            <a:r>
              <a:rPr lang="en-US" baseline="0" dirty="0"/>
              <a:t>“trustworthiness, reliability, and robustness of the technology”</a:t>
            </a:r>
          </a:p>
          <a:p>
            <a:pPr marL="171450" lvl="0" indent="-171450">
              <a:buFont typeface="Arial" panose="020B0604020202020204" pitchFamily="34" charset="0"/>
              <a:buChar char="•"/>
            </a:pPr>
            <a:r>
              <a:rPr lang="en-US" baseline="0" dirty="0"/>
              <a:t>Step in the right direction</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1343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Skynet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AI decides that it doesn’t need humanity anymore so it actively seeks to destroy them.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is also the scenario where a super intelligent machine has the capability to make more intelligent machines, or anything, meaning that it does not need humans at all.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AI given control</a:t>
            </a:r>
            <a:r>
              <a:rPr lang="en-US" sz="1200" kern="1200" baseline="0" dirty="0">
                <a:solidFill>
                  <a:schemeClr val="tx1"/>
                </a:solidFill>
                <a:effectLst/>
                <a:latin typeface="+mn-lt"/>
                <a:ea typeface="+mn-ea"/>
                <a:cs typeface="+mn-cs"/>
              </a:rPr>
              <a:t> of weapons</a:t>
            </a:r>
          </a:p>
          <a:p>
            <a:pPr marL="1085850" lvl="2" indent="-171450">
              <a:buFont typeface="Arial" panose="020B0604020202020204" pitchFamily="34" charset="0"/>
              <a:buChar char="•"/>
            </a:pPr>
            <a:r>
              <a:rPr lang="en-US" sz="1200" kern="1200" baseline="0" dirty="0">
                <a:solidFill>
                  <a:schemeClr val="tx1"/>
                </a:solidFill>
                <a:effectLst/>
                <a:latin typeface="+mn-lt"/>
                <a:ea typeface="+mn-ea"/>
                <a:cs typeface="+mn-cs"/>
              </a:rPr>
              <a:t>Even without darker intent, can have trouble identifying valid threats and targets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Ultron</a:t>
            </a:r>
            <a:r>
              <a:rPr lang="en-US" sz="9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/Eagle Eye/War Games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AI seeks to fulfill the task set to it by its creators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solution the AI comes up with is harmful to humanity while technically being a possible solution, just not a human solution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Human Misuse/ Misunderstanding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AI fulfills its purpose as intended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However, it can be misused in different ways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It can be hacked and made to do something harmful</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Perhaps its original use is harmful, and therefore it performs as intended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It might have a glitch that causes harm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Misunderstood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Humans,</a:t>
            </a:r>
            <a:r>
              <a:rPr lang="en-US" sz="1200" kern="1200" baseline="0" dirty="0">
                <a:solidFill>
                  <a:schemeClr val="tx1"/>
                </a:solidFill>
                <a:effectLst/>
                <a:latin typeface="+mn-lt"/>
                <a:ea typeface="+mn-ea"/>
                <a:cs typeface="+mn-cs"/>
              </a:rPr>
              <a:t> through lack of understanding fear and mistrust AI</a:t>
            </a:r>
          </a:p>
          <a:p>
            <a:pPr marL="1085850" lvl="2" indent="-171450">
              <a:buFont typeface="Arial" panose="020B0604020202020204" pitchFamily="34" charset="0"/>
              <a:buChar char="•"/>
            </a:pPr>
            <a:r>
              <a:rPr lang="en-US" sz="1200" kern="1200" baseline="0" dirty="0">
                <a:solidFill>
                  <a:schemeClr val="tx1"/>
                </a:solidFill>
                <a:effectLst/>
                <a:latin typeface="+mn-lt"/>
                <a:ea typeface="+mn-ea"/>
                <a:cs typeface="+mn-cs"/>
              </a:rPr>
              <a:t>This could result in potential harm to society</a:t>
            </a:r>
          </a:p>
          <a:p>
            <a:pPr marL="1543050" lvl="3" indent="-171450">
              <a:buFont typeface="Arial" panose="020B0604020202020204" pitchFamily="34" charset="0"/>
              <a:buChar char="•"/>
            </a:pPr>
            <a:r>
              <a:rPr lang="en-US" sz="1200" kern="1200" baseline="0" dirty="0">
                <a:solidFill>
                  <a:schemeClr val="tx1"/>
                </a:solidFill>
                <a:effectLst/>
                <a:latin typeface="+mn-lt"/>
                <a:ea typeface="+mn-ea"/>
                <a:cs typeface="+mn-cs"/>
              </a:rPr>
              <a:t>Rifts between supporters and rejecters</a:t>
            </a:r>
          </a:p>
          <a:p>
            <a:pPr marL="1543050" lvl="3" indent="-171450">
              <a:buFont typeface="Arial" panose="020B0604020202020204" pitchFamily="34" charset="0"/>
              <a:buChar char="•"/>
            </a:pPr>
            <a:r>
              <a:rPr lang="en-US" sz="1200" kern="1200" baseline="0" dirty="0">
                <a:solidFill>
                  <a:schemeClr val="tx1"/>
                </a:solidFill>
                <a:effectLst/>
                <a:latin typeface="+mn-lt"/>
                <a:ea typeface="+mn-ea"/>
                <a:cs typeface="+mn-cs"/>
              </a:rPr>
              <a:t>Most likely not a big issue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10370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Fear Media</a:t>
            </a:r>
          </a:p>
          <a:p>
            <a:pPr marL="628650" lvl="1" indent="-171450">
              <a:buFont typeface="Arial" panose="020B0604020202020204" pitchFamily="34" charset="0"/>
              <a:buChar char="•"/>
            </a:pPr>
            <a:r>
              <a:rPr lang="en-US" dirty="0"/>
              <a:t>Terminator Series</a:t>
            </a:r>
          </a:p>
          <a:p>
            <a:pPr marL="628650" lvl="1" indent="-171450">
              <a:buFont typeface="Arial" panose="020B0604020202020204" pitchFamily="34" charset="0"/>
              <a:buChar char="•"/>
            </a:pPr>
            <a:r>
              <a:rPr lang="en-US" dirty="0"/>
              <a:t>Eagle Eye</a:t>
            </a:r>
          </a:p>
          <a:p>
            <a:pPr marL="628650" lvl="1" indent="-171450">
              <a:buFont typeface="Arial" panose="020B0604020202020204" pitchFamily="34" charset="0"/>
              <a:buChar char="•"/>
            </a:pPr>
            <a:r>
              <a:rPr lang="en-US" dirty="0"/>
              <a:t>I, Robot</a:t>
            </a:r>
          </a:p>
          <a:p>
            <a:pPr marL="628650" lvl="1" indent="-171450">
              <a:buFont typeface="Arial" panose="020B0604020202020204" pitchFamily="34" charset="0"/>
              <a:buChar char="•"/>
            </a:pPr>
            <a:r>
              <a:rPr lang="en-US" dirty="0"/>
              <a:t>Wargames</a:t>
            </a:r>
          </a:p>
          <a:p>
            <a:pPr marL="628650" lvl="1" indent="-171450">
              <a:buFont typeface="Arial" panose="020B0604020202020204" pitchFamily="34" charset="0"/>
              <a:buChar char="•"/>
            </a:pPr>
            <a:r>
              <a:rPr lang="en-US" dirty="0"/>
              <a:t>Matrix Series</a:t>
            </a:r>
          </a:p>
          <a:p>
            <a:pPr marL="628650" lvl="1" indent="-171450">
              <a:buFont typeface="Arial" panose="020B0604020202020204" pitchFamily="34" charset="0"/>
              <a:buChar char="•"/>
            </a:pPr>
            <a:r>
              <a:rPr lang="en-US" dirty="0"/>
              <a:t>A</a:t>
            </a:r>
            <a:r>
              <a:rPr lang="en-US" baseline="0" dirty="0"/>
              <a:t> Space Odyssey</a:t>
            </a:r>
            <a:endParaRPr lang="en-US" dirty="0"/>
          </a:p>
          <a:p>
            <a:r>
              <a:rPr lang="en-US" dirty="0"/>
              <a:t>28.9% robots replacing workforce</a:t>
            </a:r>
          </a:p>
          <a:p>
            <a:r>
              <a:rPr lang="en-US" dirty="0"/>
              <a:t>25.8% trusting AI to do work</a:t>
            </a:r>
          </a:p>
          <a:p>
            <a:r>
              <a:rPr lang="en-US" dirty="0"/>
              <a:t>22.2% AI</a:t>
            </a:r>
          </a:p>
          <a:p>
            <a:r>
              <a:rPr lang="en-US" dirty="0"/>
              <a:t>27.9</a:t>
            </a:r>
            <a:r>
              <a:rPr lang="en-US" baseline="0" dirty="0"/>
              <a:t>% fear AI (WPI IQP report)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44102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49962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http://www.journals.elsevier.com/artificial-intelligence-in-medicine/" TargetMode="External"/><Relationship Id="rId12" Type="http://schemas.openxmlformats.org/officeDocument/2006/relationships/hyperlink" Target="https://www.hpematter.com/issue-no-3-winter-2015/video-bionic-prosthetic-knee-powered-artificial-intelligence" TargetMode="External"/><Relationship Id="rId1" Type="http://schemas.openxmlformats.org/officeDocument/2006/relationships/slideLayout" Target="../slideLayouts/slideLayout2.xml"/><Relationship Id="rId2" Type="http://schemas.openxmlformats.org/officeDocument/2006/relationships/hyperlink" Target="https://www.pinterest.com/nahumespinosa/technological-singularity/" TargetMode="External"/><Relationship Id="rId3" Type="http://schemas.openxmlformats.org/officeDocument/2006/relationships/hyperlink" Target="http://io9.gizmodo.com/bring-the-robot-uprising-to-your-desktop-with-these-wal-1451993999" TargetMode="External"/><Relationship Id="rId4" Type="http://schemas.openxmlformats.org/officeDocument/2006/relationships/hyperlink" Target="https://www.google.com/url?sa=i&amp;rct=j&amp;q=&amp;esrc=s&amp;source=images&amp;cd=&amp;cad=rja&amp;uact=8&amp;ved=0ahUKEwjG7Iyko9LPAhVKziYKHSuYBwIQjRwIBw&amp;url=https://sinister.ly/User-Skynet&amp;psig=AFQjCNEHJ-wjMDVMg_3AMO1nlaSEqZnaiw&amp;ust=1476258949191114" TargetMode="External"/><Relationship Id="rId5" Type="http://schemas.openxmlformats.org/officeDocument/2006/relationships/hyperlink" Target="http://www.denofgeek.com/movies/terminator/39381/terminator-6-is-still-active-says-arnold-schwarzenegger" TargetMode="External"/><Relationship Id="rId6" Type="http://schemas.openxmlformats.org/officeDocument/2006/relationships/hyperlink" Target="http://cacm.acm.org/news/189153-darpa-challenge-greatly-propelled-humanoid-robotics/fulltext" TargetMode="External"/><Relationship Id="rId7" Type="http://schemas.openxmlformats.org/officeDocument/2006/relationships/hyperlink" Target="https://www.wired.com/2015/09/ai-helps-humans-best-humans-help-ai/" TargetMode="External"/><Relationship Id="rId8" Type="http://schemas.openxmlformats.org/officeDocument/2006/relationships/hyperlink" Target="http://www.cbsnews.com/news/demand-for-robots-artificial-intelligence-rising/" TargetMode="External"/><Relationship Id="rId9" Type="http://schemas.openxmlformats.org/officeDocument/2006/relationships/hyperlink" Target="https://web.wpi.edu/Pubs/E-project/Available/E-project-030411-114414/unrestricted/Artificial-Intelligence_Through_the_Eyes_of_the_Public.pdf" TargetMode="External"/><Relationship Id="rId10" Type="http://schemas.openxmlformats.org/officeDocument/2006/relationships/hyperlink" Target="http://news.mit.edu/2015/automating-big-data-analysis-101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huffingtonpost.com/nick-seneca-jankel/ai-vs-human-intelligence-_b_6741814.html" TargetMode="External"/><Relationship Id="rId4" Type="http://schemas.openxmlformats.org/officeDocument/2006/relationships/hyperlink" Target="https://blogs.chapman.edu/wilkinson/2015/10/13/americas-top-fears-2015/" TargetMode="External"/><Relationship Id="rId5" Type="http://schemas.openxmlformats.org/officeDocument/2006/relationships/hyperlink" Target="http://www.parentherald.com/articles/40542/20160502/artificial-intelligence-vs-humanity-future-ai-friend-foe.htm" TargetMode="External"/><Relationship Id="rId6" Type="http://schemas.openxmlformats.org/officeDocument/2006/relationships/hyperlink" Target="http://www.forbes.com/sites/paularmstrongtech/2016/08/17/technology-vs-human-who-is-going-to-win-an-interview-with-gerd-leonhard/%236f7572b15915" TargetMode="External"/><Relationship Id="rId7" Type="http://schemas.openxmlformats.org/officeDocument/2006/relationships/hyperlink" Target="http://www.forbes.com/sites/gregsatell/2016/06/03/3-reasons-to-believe-the-singularity-is-near/%237b01ffd71cbe" TargetMode="External"/><Relationship Id="rId8" Type="http://schemas.openxmlformats.org/officeDocument/2006/relationships/hyperlink" Target="http://globalprioritiesproject.org/wp-content/uploads/2016/04/Report-2016-Executive-Summary-FINAL.pdf" TargetMode="External"/><Relationship Id="rId9" Type="http://schemas.openxmlformats.org/officeDocument/2006/relationships/hyperlink" Target="http://www.techtimes.com/articles/80029/20150828/artificial-intelligence-really-threat-humanity.htm" TargetMode="External"/><Relationship Id="rId10" Type="http://schemas.openxmlformats.org/officeDocument/2006/relationships/hyperlink" Target="http://dx.doi.org/10.1038/scientificamericanmind0915-26" TargetMode="External"/><Relationship Id="rId1" Type="http://schemas.openxmlformats.org/officeDocument/2006/relationships/slideLayout" Target="../slideLayouts/slideLayout2.xml"/><Relationship Id="rId2" Type="http://schemas.openxmlformats.org/officeDocument/2006/relationships/hyperlink" Target="http://www.businessinsider.com/researchers-predictions-future-artificial-intelligence-2015-10/%23because-of-that-michael-littman-says-we-will-have-to-rethink-how-we-value-people-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14</a:t>
            </a:r>
            <a:br>
              <a:rPr lang="en-US" dirty="0" smtClean="0"/>
            </a:br>
            <a:r>
              <a:rPr lang="en-US" dirty="0" smtClean="0"/>
              <a:t>Last Day</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0000" lnSpcReduction="20000"/>
          </a:bodyPr>
          <a:lstStyle/>
          <a:p>
            <a:pPr marL="457200" indent="-457200">
              <a:buFont typeface="+mj-lt"/>
              <a:buAutoNum type="arabicPeriod" startAt="10"/>
            </a:pPr>
            <a:r>
              <a:rPr lang="en-US" sz="1000" i="1" dirty="0"/>
              <a:t>Technological Singularity</a:t>
            </a:r>
            <a:r>
              <a:rPr lang="en-US" sz="1000" dirty="0"/>
              <a:t>. (2016). </a:t>
            </a:r>
            <a:r>
              <a:rPr lang="en-US" sz="1000" i="1" dirty="0"/>
              <a:t>Pinterest</a:t>
            </a:r>
            <a:r>
              <a:rPr lang="en-US" sz="1000" dirty="0"/>
              <a:t>. Retrieved 9 October 2016, from </a:t>
            </a:r>
            <a:r>
              <a:rPr lang="en-US" sz="1000" dirty="0">
                <a:hlinkClick r:id="rId2"/>
              </a:rPr>
              <a:t>https://www.pinterest.com/nahumespinosa/technological-singularity/</a:t>
            </a:r>
            <a:endParaRPr lang="en-US" sz="1000" dirty="0"/>
          </a:p>
          <a:p>
            <a:pPr marL="457200" indent="-457200">
              <a:buFont typeface="+mj-lt"/>
              <a:buAutoNum type="arabicPeriod" startAt="10"/>
            </a:pPr>
            <a:r>
              <a:rPr lang="en-US" sz="1000" i="1" dirty="0"/>
              <a:t>Bring the Robot Uprising to Your Desktop With These Amazing Wallpapers</a:t>
            </a:r>
            <a:r>
              <a:rPr lang="en-US" sz="1000" dirty="0"/>
              <a:t>. (2016). </a:t>
            </a:r>
            <a:r>
              <a:rPr lang="en-US" sz="1000" i="1" dirty="0"/>
              <a:t>Io9.gizmodo.com</a:t>
            </a:r>
            <a:r>
              <a:rPr lang="en-US" sz="1000" dirty="0"/>
              <a:t>. Retrieved 9 October 2016, from </a:t>
            </a:r>
            <a:r>
              <a:rPr lang="en-US" sz="1000" dirty="0">
                <a:hlinkClick r:id="rId3"/>
              </a:rPr>
              <a:t>http://io9.gizmodo.com/bring-the-robot-uprising-to-your-desktop-with-these-wal-1451993999</a:t>
            </a:r>
            <a:endParaRPr lang="en-US" sz="1000" dirty="0"/>
          </a:p>
          <a:p>
            <a:pPr marL="457200" indent="-457200">
              <a:buFont typeface="+mj-lt"/>
              <a:buAutoNum type="arabicPeriod" startAt="10"/>
            </a:pPr>
            <a:r>
              <a:rPr lang="en-US" sz="1000" i="1" dirty="0"/>
              <a:t>sinister.ly</a:t>
            </a:r>
            <a:r>
              <a:rPr lang="en-US" sz="1000" dirty="0"/>
              <a:t>. (2016). </a:t>
            </a:r>
            <a:r>
              <a:rPr lang="en-US" sz="1000" i="1" dirty="0"/>
              <a:t>Google.com</a:t>
            </a:r>
            <a:r>
              <a:rPr lang="en-US" sz="1000" dirty="0"/>
              <a:t>. Retrieved 9 October 2016, from </a:t>
            </a:r>
            <a:r>
              <a:rPr lang="en-US" sz="1000" dirty="0">
                <a:hlinkClick r:id="rId4"/>
              </a:rPr>
              <a:t>https://www.google.com/url?sa=i&amp;rct=j&amp;q=&amp;esrc=s&amp;source=images&amp;cd=&amp;cad=rja&amp;uact=8&amp;ved=0ahUKEwjG7Iyko9LPAhVKziYKHSuYBwIQjRwIBw&amp;url=https%3A%2F%2Fsinister.ly%2FUser-Skynet&amp;psig=AFQjCNEHJ-wjMDVMg_3AMO1nlaSEqZnaiw&amp;ust=1476258949191114</a:t>
            </a:r>
            <a:endParaRPr lang="en-US" sz="1000" dirty="0"/>
          </a:p>
          <a:p>
            <a:pPr marL="457200" indent="-457200">
              <a:buFont typeface="+mj-lt"/>
              <a:buAutoNum type="arabicPeriod" startAt="10"/>
            </a:pPr>
            <a:r>
              <a:rPr lang="en-US" sz="1000" i="1" dirty="0"/>
              <a:t>Terminator 6 is still active, says Arnold Schwarzenegger</a:t>
            </a:r>
            <a:r>
              <a:rPr lang="en-US" sz="1000" dirty="0"/>
              <a:t>. (2016). </a:t>
            </a:r>
            <a:r>
              <a:rPr lang="en-US" sz="1000" i="1" dirty="0"/>
              <a:t>Den of Geek</a:t>
            </a:r>
            <a:r>
              <a:rPr lang="en-US" sz="1000" dirty="0"/>
              <a:t>. Retrieved 9 October 2016, from </a:t>
            </a:r>
            <a:r>
              <a:rPr lang="en-US" sz="1000" dirty="0">
                <a:hlinkClick r:id="rId5"/>
              </a:rPr>
              <a:t>http://www.denofgeek.com/movies/terminator/39381/terminator-6-is-still-active-says-arnold-schwarzenegger</a:t>
            </a:r>
            <a:endParaRPr lang="en-US" sz="1000" dirty="0"/>
          </a:p>
          <a:p>
            <a:pPr marL="457200" indent="-457200">
              <a:buFont typeface="+mj-lt"/>
              <a:buAutoNum type="arabicPeriod" startAt="10"/>
            </a:pPr>
            <a:r>
              <a:rPr lang="en-US" sz="1000" i="1" dirty="0"/>
              <a:t>DARPA Challenge Greatly Propelled Humanoid Robotics</a:t>
            </a:r>
            <a:r>
              <a:rPr lang="en-US" sz="1000" dirty="0"/>
              <a:t>. (2016). </a:t>
            </a:r>
            <a:r>
              <a:rPr lang="en-US" sz="1000" i="1" dirty="0"/>
              <a:t>Cacm.acm.org</a:t>
            </a:r>
            <a:r>
              <a:rPr lang="en-US" sz="1000" dirty="0"/>
              <a:t>. Retrieved 10 October 2016, from </a:t>
            </a:r>
            <a:r>
              <a:rPr lang="en-US" sz="1000" dirty="0">
                <a:hlinkClick r:id="rId6"/>
              </a:rPr>
              <a:t>http://cacm.acm.org/news/189153-darpa-challenge-greatly-propelled-humanoid-robotics/fulltext</a:t>
            </a:r>
            <a:endParaRPr lang="en-US" sz="1000" dirty="0"/>
          </a:p>
          <a:p>
            <a:pPr marL="457200" indent="-457200">
              <a:buFont typeface="+mj-lt"/>
              <a:buAutoNum type="arabicPeriod" startAt="10"/>
            </a:pPr>
            <a:r>
              <a:rPr lang="en-US" sz="1000" dirty="0"/>
              <a:t>Metz, C. (2016). </a:t>
            </a:r>
            <a:r>
              <a:rPr lang="en-US" sz="1000" i="1" dirty="0"/>
              <a:t>AI Helps Humans Best When Humans Help the AI</a:t>
            </a:r>
            <a:r>
              <a:rPr lang="en-US" sz="1000" dirty="0"/>
              <a:t>. </a:t>
            </a:r>
            <a:r>
              <a:rPr lang="en-US" sz="1000" i="1" dirty="0"/>
              <a:t>WIRED</a:t>
            </a:r>
            <a:r>
              <a:rPr lang="en-US" sz="1000" dirty="0"/>
              <a:t>. Retrieved 10 October 2016, from </a:t>
            </a:r>
            <a:r>
              <a:rPr lang="en-US" sz="1000" dirty="0">
                <a:hlinkClick r:id="rId7"/>
              </a:rPr>
              <a:t>https://www.wired.com/2015/09/ai-helps-humans-best-humans-help-ai/</a:t>
            </a:r>
            <a:endParaRPr lang="en-US" sz="1000" dirty="0"/>
          </a:p>
          <a:p>
            <a:pPr marL="457200" indent="-457200">
              <a:buFont typeface="+mj-lt"/>
              <a:buAutoNum type="arabicPeriod" startAt="10"/>
            </a:pPr>
            <a:r>
              <a:rPr lang="en-US" sz="1000" i="1" dirty="0"/>
              <a:t>Demand for robots, artificial intelligence rising</a:t>
            </a:r>
            <a:r>
              <a:rPr lang="en-US" sz="1000" dirty="0"/>
              <a:t>. (2016). </a:t>
            </a:r>
            <a:r>
              <a:rPr lang="en-US" sz="1000" i="1" dirty="0"/>
              <a:t>Cbsnews.com</a:t>
            </a:r>
            <a:r>
              <a:rPr lang="en-US" sz="1000" dirty="0"/>
              <a:t>. Retrieved 9 October 2016, from </a:t>
            </a:r>
            <a:r>
              <a:rPr lang="en-US" sz="1000" dirty="0">
                <a:hlinkClick r:id="rId8"/>
              </a:rPr>
              <a:t>http://www.cbsnews.com/news/demand-for-robots-artificial-intelligence-rising/</a:t>
            </a:r>
            <a:endParaRPr lang="en-US" sz="1000" dirty="0"/>
          </a:p>
          <a:p>
            <a:pPr marL="457200" indent="-457200">
              <a:buFont typeface="+mj-lt"/>
              <a:buAutoNum type="arabicPeriod" startAt="10"/>
            </a:pPr>
            <a:r>
              <a:rPr lang="en-US" sz="1000" dirty="0"/>
              <a:t>Dodd, M., Grant, A., &amp; </a:t>
            </a:r>
            <a:r>
              <a:rPr lang="en-US" sz="1000" dirty="0" err="1"/>
              <a:t>Seruwagi</a:t>
            </a:r>
            <a:r>
              <a:rPr lang="en-US" sz="1000" dirty="0"/>
              <a:t>, L. (2016). </a:t>
            </a:r>
            <a:r>
              <a:rPr lang="en-US" sz="1000" i="1" dirty="0"/>
              <a:t>Artificial Intelligence Through the Eyes of the Public</a:t>
            </a:r>
            <a:r>
              <a:rPr lang="en-US" sz="1000" dirty="0"/>
              <a:t>. </a:t>
            </a:r>
            <a:r>
              <a:rPr lang="en-US" sz="1000" i="1" dirty="0"/>
              <a:t>WPI.edu</a:t>
            </a:r>
            <a:r>
              <a:rPr lang="en-US" sz="1000" dirty="0"/>
              <a:t>. Retrieved 10 October 2016, from </a:t>
            </a:r>
            <a:r>
              <a:rPr lang="en-US" sz="1000" dirty="0">
                <a:hlinkClick r:id="rId9"/>
              </a:rPr>
              <a:t>https://web.wpi.edu/Pubs/E-project/Available/E-project-030411-114414/unrestricted/Artificial-Intelligence_Through_the_Eyes_of_the_Public.pdf</a:t>
            </a:r>
            <a:endParaRPr lang="en-US" sz="1000" dirty="0"/>
          </a:p>
          <a:p>
            <a:pPr marL="457200" indent="-457200">
              <a:buFont typeface="+mj-lt"/>
              <a:buAutoNum type="arabicPeriod" startAt="10"/>
            </a:pPr>
            <a:r>
              <a:rPr lang="en-US" sz="1000" dirty="0"/>
              <a:t>Office, L. (2016). </a:t>
            </a:r>
            <a:r>
              <a:rPr lang="en-US" sz="1000" i="1" dirty="0"/>
              <a:t>Automating big-data analysis</a:t>
            </a:r>
            <a:r>
              <a:rPr lang="en-US" sz="1000" dirty="0"/>
              <a:t>. </a:t>
            </a:r>
            <a:r>
              <a:rPr lang="en-US" sz="1000" i="1" dirty="0"/>
              <a:t>MIT News</a:t>
            </a:r>
            <a:r>
              <a:rPr lang="en-US" sz="1000" dirty="0"/>
              <a:t>. Retrieved 11 October 2016, from </a:t>
            </a:r>
            <a:r>
              <a:rPr lang="en-US" sz="1000" dirty="0">
                <a:hlinkClick r:id="rId10"/>
              </a:rPr>
              <a:t>http://news.mit.edu/2015/automating-big-data-analysis-1016</a:t>
            </a:r>
            <a:endParaRPr lang="en-US" sz="1000" dirty="0"/>
          </a:p>
          <a:p>
            <a:pPr marL="457200" indent="-457200">
              <a:buFont typeface="+mj-lt"/>
              <a:buAutoNum type="arabicPeriod" startAt="10"/>
            </a:pPr>
            <a:r>
              <a:rPr lang="en-US" sz="1000" dirty="0"/>
              <a:t>Medicine, A. &amp; Medicine, A. (2016). </a:t>
            </a:r>
            <a:r>
              <a:rPr lang="en-US" sz="1000" i="1" dirty="0"/>
              <a:t>Artificial Intelligence in Medicine - Journal - Elsevier</a:t>
            </a:r>
            <a:r>
              <a:rPr lang="en-US" sz="1000" dirty="0"/>
              <a:t>. </a:t>
            </a:r>
            <a:r>
              <a:rPr lang="en-US" sz="1000" i="1" dirty="0"/>
              <a:t>Journals.elsevier.com</a:t>
            </a:r>
            <a:r>
              <a:rPr lang="en-US" sz="1000" dirty="0"/>
              <a:t>. Retrieved 11 October 2016, from </a:t>
            </a:r>
            <a:r>
              <a:rPr lang="en-US" sz="1000" dirty="0">
                <a:hlinkClick r:id="rId11"/>
              </a:rPr>
              <a:t>http://www.journals.elsevier.com/artificial-intelligence-in-medicine/</a:t>
            </a:r>
            <a:endParaRPr lang="en-US" sz="1000" dirty="0"/>
          </a:p>
          <a:p>
            <a:pPr marL="457200" indent="-457200">
              <a:buFont typeface="+mj-lt"/>
              <a:buAutoNum type="arabicPeriod" startAt="10"/>
            </a:pPr>
            <a:r>
              <a:rPr lang="en-US" sz="1000" i="1" dirty="0"/>
              <a:t>VIDEO: This Icelandic Company Creates AI-Powered Prosthetic Limbs</a:t>
            </a:r>
            <a:r>
              <a:rPr lang="en-US" sz="1000" dirty="0"/>
              <a:t>. (2016). </a:t>
            </a:r>
            <a:r>
              <a:rPr lang="en-US" sz="1000" i="1" dirty="0"/>
              <a:t>HPE Matter</a:t>
            </a:r>
            <a:r>
              <a:rPr lang="en-US" sz="1000" dirty="0"/>
              <a:t>. Retrieved 11 October 2016, from </a:t>
            </a:r>
            <a:r>
              <a:rPr lang="en-US" sz="1000" dirty="0">
                <a:hlinkClick r:id="rId12"/>
              </a:rPr>
              <a:t>https://www.hpematter.com/issue-no-3-winter-2015/video-bionic-prosthetic-knee-powered-artificial-intelligence</a:t>
            </a:r>
            <a:endParaRPr lang="en-US" sz="1000" dirty="0"/>
          </a:p>
          <a:p>
            <a:pPr marL="457200" indent="-457200">
              <a:buFont typeface="+mj-lt"/>
              <a:buAutoNum type="arabicPeriod" startAt="10"/>
            </a:pPr>
            <a:endParaRPr lang="en-US" sz="1000" dirty="0"/>
          </a:p>
          <a:p>
            <a:pPr marL="457200" indent="-457200">
              <a:buFont typeface="+mj-lt"/>
              <a:buAutoNum type="arabicPeriod" startAt="10"/>
            </a:pPr>
            <a:endParaRPr lang="en-US" sz="1000" dirty="0"/>
          </a:p>
          <a:p>
            <a:pPr marL="457200" indent="-457200">
              <a:buFont typeface="+mj-lt"/>
              <a:buAutoNum type="arabicPeriod" startAt="10"/>
            </a:pPr>
            <a:endParaRPr lang="en-US" sz="1000" dirty="0"/>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194450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118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strike="sngStrike" dirty="0" smtClean="0"/>
              <a:t>Course Evaluations</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a:t>Guest </a:t>
            </a:r>
            <a:r>
              <a:rPr lang="en-US" strike="sngStrike" dirty="0" smtClean="0"/>
              <a:t>Speaker</a:t>
            </a:r>
          </a:p>
          <a:p>
            <a:pPr marL="457200" indent="-457200">
              <a:buFont typeface="+mj-lt"/>
              <a:buAutoNum type="arabicPeriod"/>
            </a:pPr>
            <a:r>
              <a:rPr lang="en-US" dirty="0" smtClean="0"/>
              <a:t>Students’ Choice</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4021089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Choice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CGP Grey - Humans </a:t>
            </a:r>
            <a:r>
              <a:rPr lang="en-US" dirty="0"/>
              <a:t>Need Not Apply (15:00)</a:t>
            </a:r>
          </a:p>
          <a:p>
            <a:r>
              <a:rPr lang="en-US" dirty="0" smtClean="0"/>
              <a:t>Last </a:t>
            </a:r>
            <a:r>
              <a:rPr lang="en-US" dirty="0"/>
              <a:t>Week tonight with John Oliver – Patriot Act, Edward Snowden (33:14</a:t>
            </a:r>
            <a:r>
              <a:rPr lang="en-US" dirty="0" smtClean="0"/>
              <a:t>)</a:t>
            </a:r>
          </a:p>
          <a:p>
            <a:r>
              <a:rPr lang="en-US" dirty="0"/>
              <a:t>Weird Al – It’s All About The Pentiums (3:34) </a:t>
            </a:r>
            <a:endParaRPr lang="en-US" dirty="0" smtClean="0"/>
          </a:p>
          <a:p>
            <a:r>
              <a:rPr lang="en-US" dirty="0"/>
              <a:t>Epic Rap Battles of History: Steve Jobs vs. Bill Gates (If </a:t>
            </a:r>
            <a:r>
              <a:rPr lang="en-US" dirty="0" smtClean="0"/>
              <a:t>ok </a:t>
            </a:r>
            <a:r>
              <a:rPr lang="en-US" dirty="0"/>
              <a:t>with </a:t>
            </a:r>
            <a:r>
              <a:rPr lang="en-US" dirty="0" smtClean="0"/>
              <a:t>lyrics</a:t>
            </a:r>
            <a:r>
              <a:rPr lang="en-US" dirty="0"/>
              <a:t>) (2:47</a:t>
            </a:r>
            <a:r>
              <a:rPr lang="en-US" dirty="0" smtClean="0"/>
              <a:t>)</a:t>
            </a:r>
            <a:endParaRPr lang="en-US" dirty="0" smtClean="0"/>
          </a:p>
          <a:p>
            <a:r>
              <a:rPr lang="en-US" dirty="0" smtClean="0"/>
              <a:t>Which topic did we cover do you think </a:t>
            </a:r>
            <a:r>
              <a:rPr lang="en-US" dirty="0"/>
              <a:t>will be </a:t>
            </a:r>
            <a:r>
              <a:rPr lang="en-US" dirty="0" smtClean="0"/>
              <a:t>most relevant </a:t>
            </a:r>
            <a:r>
              <a:rPr lang="en-US" dirty="0"/>
              <a:t>in the coming </a:t>
            </a:r>
            <a:r>
              <a:rPr lang="en-US" dirty="0" smtClean="0"/>
              <a:t>years?</a:t>
            </a:r>
            <a:endParaRPr lang="en-US" dirty="0" smtClean="0"/>
          </a:p>
          <a:p>
            <a:r>
              <a:rPr lang="en-US" dirty="0" smtClean="0"/>
              <a:t>Emacs – psychoanalyze-pinhead</a:t>
            </a:r>
          </a:p>
          <a:p>
            <a:pPr lvl="1"/>
            <a:r>
              <a:rPr lang="en-US" dirty="0" smtClean="0"/>
              <a:t>doctor (implementation of ELIZA)</a:t>
            </a:r>
          </a:p>
          <a:p>
            <a:pPr lvl="1"/>
            <a:r>
              <a:rPr lang="en-US" dirty="0" smtClean="0"/>
              <a:t>yow (quotes from Zippy </a:t>
            </a:r>
            <a:r>
              <a:rPr lang="en-US" dirty="0"/>
              <a:t>the </a:t>
            </a:r>
            <a:r>
              <a:rPr lang="en-US" dirty="0" smtClean="0"/>
              <a:t>Pinhead </a:t>
            </a:r>
            <a:r>
              <a:rPr lang="en-US" dirty="0" err="1" smtClean="0"/>
              <a:t>zippythepinhead.com</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3565241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14</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Use only BLUE or BLACK ballpoint pen</a:t>
            </a:r>
          </a:p>
          <a:p>
            <a:r>
              <a:rPr lang="en-US" dirty="0"/>
              <a:t>Use an X to mark (Do NOT fill in box)</a:t>
            </a:r>
          </a:p>
          <a:p>
            <a:r>
              <a:rPr lang="en-US" dirty="0" smtClean="0"/>
              <a:t>Course Evaluation</a:t>
            </a:r>
          </a:p>
          <a:p>
            <a:pPr lvl="1"/>
            <a:r>
              <a:rPr lang="en-US" dirty="0" smtClean="0"/>
              <a:t>Write </a:t>
            </a:r>
            <a:r>
              <a:rPr lang="en-US" dirty="0"/>
              <a:t>MY NAME and COURSE TITLE in box at top of form</a:t>
            </a:r>
          </a:p>
          <a:p>
            <a:pPr lvl="1"/>
            <a:r>
              <a:rPr lang="en-US" dirty="0"/>
              <a:t>Keith A. </a:t>
            </a:r>
            <a:r>
              <a:rPr lang="en-US" dirty="0" smtClean="0"/>
              <a:t>Pray</a:t>
            </a:r>
            <a:endParaRPr lang="en-US" dirty="0"/>
          </a:p>
          <a:p>
            <a:pPr lvl="1"/>
            <a:r>
              <a:rPr lang="en-US" dirty="0"/>
              <a:t>CS 3043 Social Implications Of Information Processing</a:t>
            </a:r>
          </a:p>
          <a:p>
            <a:pPr lvl="1"/>
            <a:r>
              <a:rPr lang="en-US" dirty="0"/>
              <a:t>R</a:t>
            </a:r>
            <a:r>
              <a:rPr lang="en-US" dirty="0" smtClean="0"/>
              <a:t>eturn </a:t>
            </a:r>
            <a:r>
              <a:rPr lang="en-US" dirty="0"/>
              <a:t>to Academic Advising Office in Daniels Hall </a:t>
            </a:r>
            <a:endParaRPr lang="en-US" dirty="0" smtClean="0"/>
          </a:p>
          <a:p>
            <a:pPr lvl="1"/>
            <a:r>
              <a:rPr lang="en-US" dirty="0" smtClean="0"/>
              <a:t>Include “</a:t>
            </a:r>
            <a:r>
              <a:rPr lang="en-US" dirty="0"/>
              <a:t>Evaluation Sheet” cover </a:t>
            </a:r>
            <a:r>
              <a:rPr lang="en-US" dirty="0" smtClean="0"/>
              <a:t>letter</a:t>
            </a:r>
          </a:p>
          <a:p>
            <a:r>
              <a:rPr lang="en-US" dirty="0" smtClean="0"/>
              <a:t>TA/SA Evaluation</a:t>
            </a:r>
          </a:p>
          <a:p>
            <a:pPr lvl="1"/>
            <a:r>
              <a:rPr lang="en-US" dirty="0" smtClean="0"/>
              <a:t>Name: Fiona Heaney</a:t>
            </a:r>
          </a:p>
          <a:p>
            <a:pPr lvl="1"/>
            <a:r>
              <a:rPr lang="en-US" dirty="0" smtClean="0"/>
              <a:t>Return to CS Department: Fuller 233</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304590316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4502"/>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strike="sngStrike" dirty="0" smtClean="0"/>
              <a:t>Course Evaluations</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a:t>Guest </a:t>
            </a:r>
            <a:r>
              <a:rPr lang="en-US" strike="sngStrike" dirty="0" smtClean="0"/>
              <a:t>Speaker</a:t>
            </a:r>
          </a:p>
          <a:p>
            <a:pPr marL="457200" indent="-457200">
              <a:buFont typeface="+mj-lt"/>
              <a:buAutoNum type="arabicPeriod"/>
            </a:pPr>
            <a:r>
              <a:rPr lang="en-US" dirty="0" smtClean="0"/>
              <a:t>Students’ Choice</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0496101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 vs humanity</a:t>
            </a:r>
          </a:p>
        </p:txBody>
      </p:sp>
      <p:sp>
        <p:nvSpPr>
          <p:cNvPr id="3" name="Content Placeholder 2"/>
          <p:cNvSpPr>
            <a:spLocks noGrp="1"/>
          </p:cNvSpPr>
          <p:nvPr>
            <p:ph sz="half" idx="1"/>
          </p:nvPr>
        </p:nvSpPr>
        <p:spPr>
          <a:xfrm>
            <a:off x="715781" y="2142017"/>
            <a:ext cx="3733800" cy="3352800"/>
          </a:xfrm>
        </p:spPr>
        <p:txBody>
          <a:bodyPr/>
          <a:lstStyle/>
          <a:p>
            <a:r>
              <a:rPr lang="en-US" dirty="0"/>
              <a:t>Will AI destroy humanity?</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Rene Jacques</a:t>
            </a:r>
          </a:p>
        </p:txBody>
      </p:sp>
      <p:pic>
        <p:nvPicPr>
          <p:cNvPr id="9" name="Picture 8"/>
          <p:cNvPicPr>
            <a:picLocks noChangeAspect="1"/>
          </p:cNvPicPr>
          <p:nvPr/>
        </p:nvPicPr>
        <p:blipFill rotWithShape="1">
          <a:blip r:embed="rId3"/>
          <a:srcRect l="13289" r="3247"/>
          <a:stretch/>
        </p:blipFill>
        <p:spPr>
          <a:xfrm>
            <a:off x="4726983" y="1446168"/>
            <a:ext cx="3731217" cy="2514655"/>
          </a:xfrm>
          <a:prstGeom prst="rect">
            <a:avLst/>
          </a:prstGeom>
        </p:spPr>
      </p:pic>
    </p:spTree>
    <p:extLst>
      <p:ext uri="{BB962C8B-B14F-4D97-AF65-F5344CB8AC3E}">
        <p14:creationId xmlns:p14="http://schemas.microsoft.com/office/powerpoint/2010/main" val="30709150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Applications</a:t>
            </a:r>
          </a:p>
        </p:txBody>
      </p:sp>
      <p:sp>
        <p:nvSpPr>
          <p:cNvPr id="3" name="Content Placeholder 2"/>
          <p:cNvSpPr>
            <a:spLocks noGrp="1"/>
          </p:cNvSpPr>
          <p:nvPr>
            <p:ph sz="half" idx="1"/>
          </p:nvPr>
        </p:nvSpPr>
        <p:spPr/>
        <p:txBody>
          <a:bodyPr/>
          <a:lstStyle/>
          <a:p>
            <a:r>
              <a:rPr lang="en-US" dirty="0"/>
              <a:t>Disaster Relief</a:t>
            </a:r>
          </a:p>
          <a:p>
            <a:pPr lvl="1"/>
            <a:r>
              <a:rPr lang="en-US" dirty="0"/>
              <a:t>ATLAS</a:t>
            </a:r>
          </a:p>
          <a:p>
            <a:r>
              <a:rPr lang="en-US" dirty="0"/>
              <a:t>Prosthetics</a:t>
            </a:r>
          </a:p>
          <a:p>
            <a:pPr lvl="1"/>
            <a:r>
              <a:rPr lang="en-US" dirty="0"/>
              <a:t> </a:t>
            </a:r>
            <a:r>
              <a:rPr lang="en-US" dirty="0" err="1"/>
              <a:t>Össur’s</a:t>
            </a:r>
            <a:r>
              <a:rPr lang="en-US" dirty="0"/>
              <a:t> Smart Knee</a:t>
            </a:r>
          </a:p>
          <a:p>
            <a:r>
              <a:rPr lang="en-US" dirty="0"/>
              <a:t>Medical Care</a:t>
            </a:r>
          </a:p>
          <a:p>
            <a:pPr lvl="1"/>
            <a:r>
              <a:rPr lang="en-US" dirty="0"/>
              <a:t>Clinical Decision Making</a:t>
            </a:r>
          </a:p>
          <a:p>
            <a:r>
              <a:rPr lang="en-US" dirty="0"/>
              <a:t>Data Analysis</a:t>
            </a:r>
          </a:p>
          <a:p>
            <a:pPr lvl="1"/>
            <a:r>
              <a:rPr lang="en-US" dirty="0"/>
              <a:t>Big Data</a:t>
            </a:r>
          </a:p>
          <a:p>
            <a:endParaRPr lang="en-US" dirty="0"/>
          </a:p>
          <a:p>
            <a:endParaRPr lang="en-US" dirty="0"/>
          </a:p>
        </p:txBody>
      </p:sp>
      <p:sp>
        <p:nvSpPr>
          <p:cNvPr id="5" name="Footer Placeholder 4"/>
          <p:cNvSpPr>
            <a:spLocks noGrp="1"/>
          </p:cNvSpPr>
          <p:nvPr>
            <p:ph type="ftr" sz="quarter" idx="11"/>
          </p:nvPr>
        </p:nvSpPr>
        <p:spPr>
          <a:xfrm>
            <a:off x="83713" y="4915995"/>
            <a:ext cx="5562600" cy="146304"/>
          </a:xfrm>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Rene Jacques</a:t>
            </a:r>
          </a:p>
        </p:txBody>
      </p:sp>
      <p:pic>
        <p:nvPicPr>
          <p:cNvPr id="9" name="Picture 8"/>
          <p:cNvPicPr>
            <a:picLocks noChangeAspect="1"/>
          </p:cNvPicPr>
          <p:nvPr/>
        </p:nvPicPr>
        <p:blipFill>
          <a:blip r:embed="rId3"/>
          <a:stretch>
            <a:fillRect/>
          </a:stretch>
        </p:blipFill>
        <p:spPr>
          <a:xfrm>
            <a:off x="4636576" y="1153503"/>
            <a:ext cx="2911098" cy="2911098"/>
          </a:xfrm>
          <a:prstGeom prst="rect">
            <a:avLst/>
          </a:prstGeom>
        </p:spPr>
      </p:pic>
    </p:spTree>
    <p:extLst>
      <p:ext uri="{BB962C8B-B14F-4D97-AF65-F5344CB8AC3E}">
        <p14:creationId xmlns:p14="http://schemas.microsoft.com/office/powerpoint/2010/main" val="4250681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singularity</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Rene Jacques</a:t>
            </a:r>
          </a:p>
        </p:txBody>
      </p:sp>
      <p:pic>
        <p:nvPicPr>
          <p:cNvPr id="10" name="Picture 9"/>
          <p:cNvPicPr>
            <a:picLocks noChangeAspect="1"/>
          </p:cNvPicPr>
          <p:nvPr/>
        </p:nvPicPr>
        <p:blipFill>
          <a:blip r:embed="rId3"/>
          <a:stretch>
            <a:fillRect/>
          </a:stretch>
        </p:blipFill>
        <p:spPr>
          <a:xfrm>
            <a:off x="802145" y="1394087"/>
            <a:ext cx="7529926" cy="2871412"/>
          </a:xfrm>
          <a:prstGeom prst="rect">
            <a:avLst/>
          </a:prstGeom>
        </p:spPr>
      </p:pic>
      <p:sp>
        <p:nvSpPr>
          <p:cNvPr id="3" name="TextBox 2"/>
          <p:cNvSpPr txBox="1"/>
          <p:nvPr/>
        </p:nvSpPr>
        <p:spPr>
          <a:xfrm>
            <a:off x="1398601" y="1492657"/>
            <a:ext cx="4378746" cy="549381"/>
          </a:xfrm>
          <a:prstGeom prst="rect">
            <a:avLst/>
          </a:prstGeom>
          <a:noFill/>
        </p:spPr>
        <p:txBody>
          <a:bodyPr wrap="square" rtlCol="0">
            <a:spAutoFit/>
          </a:bodyPr>
          <a:lstStyle/>
          <a:p>
            <a:pPr marL="457200" indent="-457200">
              <a:lnSpc>
                <a:spcPct val="90000"/>
              </a:lnSpc>
              <a:buFont typeface="Wingdings" panose="05000000000000000000" pitchFamily="2" charset="2"/>
              <a:buChar char="§"/>
            </a:pPr>
            <a:r>
              <a:rPr lang="en-US" sz="1100" dirty="0">
                <a:solidFill>
                  <a:srgbClr val="FF0000"/>
                </a:solidFill>
              </a:rPr>
              <a:t>Human Intellect</a:t>
            </a:r>
          </a:p>
          <a:p>
            <a:pPr marL="457200" indent="-457200">
              <a:lnSpc>
                <a:spcPct val="90000"/>
              </a:lnSpc>
              <a:buFont typeface="Wingdings" panose="05000000000000000000" pitchFamily="2" charset="2"/>
              <a:buChar char="§"/>
            </a:pPr>
            <a:r>
              <a:rPr lang="en-US" sz="1100" dirty="0">
                <a:solidFill>
                  <a:srgbClr val="00A589"/>
                </a:solidFill>
              </a:rPr>
              <a:t>Machine Intelligence</a:t>
            </a:r>
          </a:p>
          <a:p>
            <a:pPr marL="457200" indent="-457200">
              <a:lnSpc>
                <a:spcPct val="90000"/>
              </a:lnSpc>
              <a:buFont typeface="Wingdings" panose="05000000000000000000" pitchFamily="2" charset="2"/>
              <a:buChar char="§"/>
            </a:pPr>
            <a:r>
              <a:rPr lang="en-US" sz="1100" dirty="0">
                <a:solidFill>
                  <a:srgbClr val="194EC3"/>
                </a:solidFill>
              </a:rPr>
              <a:t>Trans-Humans</a:t>
            </a:r>
          </a:p>
        </p:txBody>
      </p:sp>
    </p:spTree>
    <p:extLst>
      <p:ext uri="{BB962C8B-B14F-4D97-AF65-F5344CB8AC3E}">
        <p14:creationId xmlns:p14="http://schemas.microsoft.com/office/powerpoint/2010/main" val="15403950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scenarios</a:t>
            </a:r>
          </a:p>
        </p:txBody>
      </p:sp>
      <p:sp>
        <p:nvSpPr>
          <p:cNvPr id="3" name="Content Placeholder 2"/>
          <p:cNvSpPr>
            <a:spLocks noGrp="1"/>
          </p:cNvSpPr>
          <p:nvPr>
            <p:ph sz="half" idx="1"/>
          </p:nvPr>
        </p:nvSpPr>
        <p:spPr/>
        <p:txBody>
          <a:bodyPr/>
          <a:lstStyle/>
          <a:p>
            <a:r>
              <a:rPr lang="en-US" dirty="0"/>
              <a:t>Skynet</a:t>
            </a:r>
          </a:p>
          <a:p>
            <a:pPr lvl="1"/>
            <a:r>
              <a:rPr lang="en-US" dirty="0"/>
              <a:t>AI destroys humanity</a:t>
            </a:r>
          </a:p>
          <a:p>
            <a:r>
              <a:rPr lang="en-US" dirty="0"/>
              <a:t>Ultron</a:t>
            </a:r>
          </a:p>
          <a:p>
            <a:pPr lvl="1"/>
            <a:r>
              <a:rPr lang="en-US" dirty="0"/>
              <a:t>AI solution to problem hurts humanity</a:t>
            </a:r>
          </a:p>
          <a:p>
            <a:r>
              <a:rPr lang="en-US" dirty="0"/>
              <a:t>Human Misuse/ Misunderstanding</a:t>
            </a:r>
          </a:p>
          <a:p>
            <a:pPr lvl="1"/>
            <a:r>
              <a:rPr lang="en-US" dirty="0"/>
              <a:t>Glitches</a:t>
            </a:r>
          </a:p>
          <a:p>
            <a:pPr lvl="1"/>
            <a:r>
              <a:rPr lang="en-US" dirty="0"/>
              <a:t>Intentional misuse</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Rene Jacques</a:t>
            </a:r>
          </a:p>
        </p:txBody>
      </p:sp>
      <p:pic>
        <p:nvPicPr>
          <p:cNvPr id="9" name="Picture 8"/>
          <p:cNvPicPr>
            <a:picLocks noChangeAspect="1"/>
          </p:cNvPicPr>
          <p:nvPr/>
        </p:nvPicPr>
        <p:blipFill>
          <a:blip r:embed="rId3"/>
          <a:stretch>
            <a:fillRect/>
          </a:stretch>
        </p:blipFill>
        <p:spPr>
          <a:xfrm>
            <a:off x="5247629" y="1272657"/>
            <a:ext cx="2857984" cy="2857984"/>
          </a:xfrm>
          <a:prstGeom prst="rect">
            <a:avLst/>
          </a:prstGeom>
        </p:spPr>
      </p:pic>
    </p:spTree>
    <p:extLst>
      <p:ext uri="{BB962C8B-B14F-4D97-AF65-F5344CB8AC3E}">
        <p14:creationId xmlns:p14="http://schemas.microsoft.com/office/powerpoint/2010/main" val="21544369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AI</a:t>
            </a:r>
          </a:p>
        </p:txBody>
      </p:sp>
      <p:sp>
        <p:nvSpPr>
          <p:cNvPr id="3" name="Content Placeholder 2"/>
          <p:cNvSpPr>
            <a:spLocks noGrp="1"/>
          </p:cNvSpPr>
          <p:nvPr>
            <p:ph sz="half" idx="1"/>
          </p:nvPr>
        </p:nvSpPr>
        <p:spPr>
          <a:xfrm>
            <a:off x="685800" y="1373278"/>
            <a:ext cx="3733800" cy="3352800"/>
          </a:xfrm>
        </p:spPr>
        <p:txBody>
          <a:bodyPr/>
          <a:lstStyle/>
          <a:p>
            <a:r>
              <a:rPr lang="en-US" dirty="0"/>
              <a:t>Sci-fi movies and books have spread the fear of killer AI</a:t>
            </a:r>
          </a:p>
          <a:p>
            <a:pPr lvl="1"/>
            <a:r>
              <a:rPr lang="en-US" dirty="0"/>
              <a:t>Terminator Series</a:t>
            </a:r>
          </a:p>
          <a:p>
            <a:pPr lvl="1"/>
            <a:r>
              <a:rPr lang="en-US" dirty="0"/>
              <a:t>Eagle Eye</a:t>
            </a:r>
          </a:p>
          <a:p>
            <a:pPr lvl="1"/>
            <a:r>
              <a:rPr lang="en-US" dirty="0"/>
              <a:t>I, Robot</a:t>
            </a:r>
          </a:p>
          <a:p>
            <a:pPr lvl="1"/>
            <a:r>
              <a:rPr lang="en-US" dirty="0"/>
              <a:t>Wargames</a:t>
            </a:r>
          </a:p>
          <a:p>
            <a:pPr lvl="1"/>
            <a:r>
              <a:rPr lang="en-US" dirty="0"/>
              <a:t>Matrix Series</a:t>
            </a:r>
          </a:p>
          <a:p>
            <a:pPr lvl="1"/>
            <a:r>
              <a:rPr lang="en-US" dirty="0"/>
              <a:t>A Space Odyssey</a:t>
            </a:r>
          </a:p>
          <a:p>
            <a:pPr marL="0" indent="0">
              <a:buNone/>
            </a:pPr>
            <a:endParaRPr lang="en-US" dirty="0"/>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Rene Jacques</a:t>
            </a:r>
          </a:p>
        </p:txBody>
      </p:sp>
      <p:pic>
        <p:nvPicPr>
          <p:cNvPr id="15" name="Picture 14"/>
          <p:cNvPicPr>
            <a:picLocks noChangeAspect="1"/>
          </p:cNvPicPr>
          <p:nvPr/>
        </p:nvPicPr>
        <p:blipFill rotWithShape="1">
          <a:blip r:embed="rId3"/>
          <a:srcRect l="18747" r="17419"/>
          <a:stretch/>
        </p:blipFill>
        <p:spPr>
          <a:xfrm>
            <a:off x="5374037" y="1352551"/>
            <a:ext cx="3084163" cy="2719680"/>
          </a:xfrm>
          <a:prstGeom prst="rect">
            <a:avLst/>
          </a:prstGeom>
        </p:spPr>
      </p:pic>
    </p:spTree>
    <p:extLst>
      <p:ext uri="{BB962C8B-B14F-4D97-AF65-F5344CB8AC3E}">
        <p14:creationId xmlns:p14="http://schemas.microsoft.com/office/powerpoint/2010/main" val="1912147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584233"/>
            <a:ext cx="3733800" cy="3352800"/>
          </a:xfrm>
        </p:spPr>
        <p:txBody>
          <a:bodyPr/>
          <a:lstStyle/>
          <a:p>
            <a:r>
              <a:rPr lang="en-US" dirty="0"/>
              <a:t>AI will not end humanity</a:t>
            </a:r>
          </a:p>
          <a:p>
            <a:r>
              <a:rPr lang="en-US" dirty="0"/>
              <a:t>Risks can be mitigated</a:t>
            </a:r>
          </a:p>
          <a:p>
            <a:r>
              <a:rPr lang="en-US" dirty="0"/>
              <a:t>Ban AI controlled weapons</a:t>
            </a:r>
          </a:p>
          <a:p>
            <a:endParaRPr lang="en-US" dirty="0"/>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Rene Jacques</a:t>
            </a:r>
          </a:p>
        </p:txBody>
      </p:sp>
      <p:pic>
        <p:nvPicPr>
          <p:cNvPr id="10" name="Picture 9"/>
          <p:cNvPicPr>
            <a:picLocks noChangeAspect="1"/>
          </p:cNvPicPr>
          <p:nvPr/>
        </p:nvPicPr>
        <p:blipFill>
          <a:blip r:embed="rId3"/>
          <a:stretch>
            <a:fillRect/>
          </a:stretch>
        </p:blipFill>
        <p:spPr>
          <a:xfrm>
            <a:off x="4506132" y="1297876"/>
            <a:ext cx="3879109" cy="2909332"/>
          </a:xfrm>
          <a:prstGeom prst="rect">
            <a:avLst/>
          </a:prstGeom>
        </p:spPr>
      </p:pic>
    </p:spTree>
    <p:extLst>
      <p:ext uri="{BB962C8B-B14F-4D97-AF65-F5344CB8AC3E}">
        <p14:creationId xmlns:p14="http://schemas.microsoft.com/office/powerpoint/2010/main" val="986657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sz="1000" i="1" dirty="0"/>
              <a:t>18 artificial intelligence researchers reveal the profound changes coming to our lives</a:t>
            </a:r>
            <a:r>
              <a:rPr lang="en-US" sz="1000" dirty="0"/>
              <a:t>. (2016). </a:t>
            </a:r>
            <a:r>
              <a:rPr lang="en-US" sz="1000" i="1" dirty="0"/>
              <a:t>Business Insider</a:t>
            </a:r>
            <a:r>
              <a:rPr lang="en-US" sz="1000" dirty="0"/>
              <a:t>. Retrieved 9 October 2016, from </a:t>
            </a:r>
            <a:r>
              <a:rPr lang="en-US" sz="1000" dirty="0">
                <a:hlinkClick r:id="rId2"/>
              </a:rPr>
              <a:t>http://www.businessinsider.com/researchers-predictions-future-artificial-intelligence-2015-10/#because-of-that-michael-littman-says-we-will-have-to-rethink-how-we-value-people-18</a:t>
            </a:r>
            <a:endParaRPr lang="en-US" sz="1000" dirty="0"/>
          </a:p>
          <a:p>
            <a:pPr marL="457200" indent="-457200">
              <a:buFont typeface="+mj-lt"/>
              <a:buAutoNum type="arabicPeriod"/>
            </a:pPr>
            <a:r>
              <a:rPr lang="en-US" sz="1000" i="1" dirty="0"/>
              <a:t>AI vs. Human Intelligence: Why Computers Will Never Create Disruptive Innovations</a:t>
            </a:r>
            <a:r>
              <a:rPr lang="en-US" sz="1000" dirty="0"/>
              <a:t>. (2015). </a:t>
            </a:r>
            <a:r>
              <a:rPr lang="en-US" sz="1000" i="1" dirty="0"/>
              <a:t>The Huffington Post</a:t>
            </a:r>
            <a:r>
              <a:rPr lang="en-US" sz="1000" dirty="0"/>
              <a:t>. Retrieved 10 October 2016, from </a:t>
            </a:r>
            <a:r>
              <a:rPr lang="en-US" sz="1000" dirty="0">
                <a:hlinkClick r:id="rId3"/>
              </a:rPr>
              <a:t>http://www.huffingtonpost.com/nick-seneca-jankel/ai-vs-human-intelligence-_b_6741814.html</a:t>
            </a:r>
            <a:endParaRPr lang="en-US" sz="1000" dirty="0"/>
          </a:p>
          <a:p>
            <a:pPr marL="457200" indent="-457200">
              <a:buFont typeface="+mj-lt"/>
              <a:buAutoNum type="arabicPeriod"/>
            </a:pPr>
            <a:r>
              <a:rPr lang="en-US" sz="1000" i="1" dirty="0"/>
              <a:t>America's Top Fears 2015</a:t>
            </a:r>
            <a:r>
              <a:rPr lang="en-US" sz="1000" dirty="0"/>
              <a:t>. (2015). </a:t>
            </a:r>
            <a:r>
              <a:rPr lang="en-US" sz="1000" i="1" dirty="0"/>
              <a:t>Wilkinson College of Arts, Humanities, and Social Sciences</a:t>
            </a:r>
            <a:r>
              <a:rPr lang="en-US" sz="1000" dirty="0"/>
              <a:t>. Retrieved 9 October 2016, from </a:t>
            </a:r>
            <a:r>
              <a:rPr lang="en-US" sz="1000" dirty="0">
                <a:hlinkClick r:id="rId4"/>
              </a:rPr>
              <a:t>https://blogs.chapman.edu/wilkinson/2015/10/13/americas-top-fears-2015/</a:t>
            </a:r>
            <a:endParaRPr lang="en-US" sz="1000" dirty="0"/>
          </a:p>
          <a:p>
            <a:pPr marL="457200" indent="-457200">
              <a:buFont typeface="+mj-lt"/>
              <a:buAutoNum type="arabicPeriod"/>
            </a:pPr>
            <a:r>
              <a:rPr lang="en-US" sz="1000" i="1" dirty="0"/>
              <a:t>Artificial Intelligence VS. Humanity: Is Future AI A Friend Or A Foe?</a:t>
            </a:r>
            <a:r>
              <a:rPr lang="en-US" sz="1000" dirty="0"/>
              <a:t>. (2016). </a:t>
            </a:r>
            <a:r>
              <a:rPr lang="en-US" sz="1000" i="1" dirty="0"/>
              <a:t>Parent Herald</a:t>
            </a:r>
            <a:r>
              <a:rPr lang="en-US" sz="1000" dirty="0"/>
              <a:t>. Retrieved 10 October 2016, from </a:t>
            </a:r>
            <a:r>
              <a:rPr lang="en-US" sz="1000" dirty="0">
                <a:hlinkClick r:id="rId5"/>
              </a:rPr>
              <a:t>http://www.parentherald.com/articles/40542/20160502/artificial-intelligence-vs-humanity-future-ai-friend-foe.htm</a:t>
            </a:r>
            <a:endParaRPr lang="en-US" sz="1000" dirty="0"/>
          </a:p>
          <a:p>
            <a:pPr marL="457200" indent="-457200">
              <a:buFont typeface="+mj-lt"/>
              <a:buAutoNum type="arabicPeriod"/>
            </a:pPr>
            <a:r>
              <a:rPr lang="en-US" sz="1000" i="1" dirty="0"/>
              <a:t>Armstrong, P</a:t>
            </a:r>
            <a:r>
              <a:rPr lang="en-US" sz="1000" dirty="0"/>
              <a:t>. (2016). </a:t>
            </a:r>
            <a:r>
              <a:rPr lang="en-US" sz="1000" i="1" dirty="0"/>
              <a:t>Forbes.com</a:t>
            </a:r>
            <a:r>
              <a:rPr lang="en-US" sz="1000" dirty="0"/>
              <a:t>. Retrieved 10 October 2016, from </a:t>
            </a:r>
            <a:r>
              <a:rPr lang="en-US" sz="1000" dirty="0">
                <a:hlinkClick r:id="rId6"/>
              </a:rPr>
              <a:t>http://www.forbes.com/sites/paularmstrongtech/2016/08/17/technology-vs-human-who-is-going-to-win-an-interview-with-gerd-leonhard/#6f7572b15915</a:t>
            </a:r>
            <a:endParaRPr lang="en-US" sz="1000" dirty="0"/>
          </a:p>
          <a:p>
            <a:pPr marL="457200" indent="-457200">
              <a:buFont typeface="+mj-lt"/>
              <a:buAutoNum type="arabicPeriod"/>
            </a:pPr>
            <a:r>
              <a:rPr lang="en-US" sz="1000" i="1" dirty="0" err="1"/>
              <a:t>Satell</a:t>
            </a:r>
            <a:r>
              <a:rPr lang="en-US" sz="1000" i="1" dirty="0"/>
              <a:t>, G</a:t>
            </a:r>
            <a:r>
              <a:rPr lang="en-US" sz="1000" dirty="0"/>
              <a:t>. (2016). </a:t>
            </a:r>
            <a:r>
              <a:rPr lang="en-US" sz="1000" i="1" dirty="0"/>
              <a:t>Forbes.com</a:t>
            </a:r>
            <a:r>
              <a:rPr lang="en-US" sz="1000" dirty="0"/>
              <a:t>. Retrieved 10 October 2016, from </a:t>
            </a:r>
            <a:r>
              <a:rPr lang="en-US" sz="1000" dirty="0">
                <a:hlinkClick r:id="rId7"/>
              </a:rPr>
              <a:t>http://www.forbes.com/sites/gregsatell/2016/06/03/3-reasons-to-believe-the-singularity-is-near/#7b01ffd71cbe</a:t>
            </a:r>
            <a:endParaRPr lang="en-US" sz="1000" dirty="0"/>
          </a:p>
          <a:p>
            <a:pPr marL="457200" indent="-457200">
              <a:buFont typeface="+mj-lt"/>
              <a:buAutoNum type="arabicPeriod"/>
            </a:pPr>
            <a:r>
              <a:rPr lang="en-US" sz="1000" i="1" dirty="0"/>
              <a:t>Global Catastrophic Risks</a:t>
            </a:r>
            <a:r>
              <a:rPr lang="en-US" sz="1000" dirty="0"/>
              <a:t>. (2016). </a:t>
            </a:r>
            <a:r>
              <a:rPr lang="en-US" sz="1000" i="1" dirty="0"/>
              <a:t>Global Priorities Project</a:t>
            </a:r>
            <a:r>
              <a:rPr lang="en-US" sz="1000" dirty="0"/>
              <a:t>. Retrieved 9 October 2016, from </a:t>
            </a:r>
            <a:r>
              <a:rPr lang="en-US" sz="1000" dirty="0">
                <a:hlinkClick r:id="rId8"/>
              </a:rPr>
              <a:t>http://globalprioritiesproject.org/wp-content/uploads/2016/04/Report-2016-Executive-Summary-FINAL.pdf</a:t>
            </a:r>
            <a:endParaRPr lang="en-US" sz="1000" dirty="0"/>
          </a:p>
          <a:p>
            <a:pPr marL="457200" indent="-457200">
              <a:buFont typeface="+mj-lt"/>
              <a:buAutoNum type="arabicPeriod"/>
            </a:pPr>
            <a:r>
              <a:rPr lang="en-US" sz="1000" i="1" dirty="0"/>
              <a:t>Is Artificial Intelligence Really A Threat To Humanity?</a:t>
            </a:r>
            <a:r>
              <a:rPr lang="en-US" sz="1000" dirty="0"/>
              <a:t>. (2015). </a:t>
            </a:r>
            <a:r>
              <a:rPr lang="en-US" sz="1000" i="1" dirty="0"/>
              <a:t>Tech Times</a:t>
            </a:r>
            <a:r>
              <a:rPr lang="en-US" sz="1000" dirty="0"/>
              <a:t>. Retrieved 9 October 2016, from </a:t>
            </a:r>
            <a:r>
              <a:rPr lang="en-US" sz="1000" dirty="0">
                <a:hlinkClick r:id="rId9"/>
              </a:rPr>
              <a:t>http://www.techtimes.com/articles/80029/20150828/artificial-intelligence-really-threat-humanity.htm</a:t>
            </a:r>
            <a:endParaRPr lang="en-US" sz="1000" dirty="0"/>
          </a:p>
          <a:p>
            <a:pPr marL="457200" indent="-457200">
              <a:buFont typeface="+mj-lt"/>
              <a:buAutoNum type="arabicPeriod"/>
            </a:pPr>
            <a:r>
              <a:rPr lang="en-US" sz="1000" dirty="0"/>
              <a:t>Koch, C. (2015). When Computers Surpass Us. </a:t>
            </a:r>
            <a:r>
              <a:rPr lang="en-US" sz="1000" i="1" dirty="0"/>
              <a:t>Scientific American Mind</a:t>
            </a:r>
            <a:r>
              <a:rPr lang="en-US" sz="1000" dirty="0"/>
              <a:t>, </a:t>
            </a:r>
            <a:r>
              <a:rPr lang="en-US" sz="1000" i="1" dirty="0"/>
              <a:t>26</a:t>
            </a:r>
            <a:r>
              <a:rPr lang="en-US" sz="1000" dirty="0"/>
              <a:t>(5), 26-29. </a:t>
            </a:r>
            <a:r>
              <a:rPr lang="en-US" sz="1000" dirty="0">
                <a:hlinkClick r:id="rId10"/>
              </a:rPr>
              <a:t>http://dx.doi.org/10.1038/scientificamericanmind0915-26</a:t>
            </a:r>
            <a:endParaRPr lang="en-US" sz="1000" dirty="0"/>
          </a:p>
          <a:p>
            <a:pPr marL="457200" indent="-457200">
              <a:buFont typeface="+mj-lt"/>
              <a:buAutoNum type="arabicPeriod"/>
            </a:pPr>
            <a:endParaRPr lang="en-US" sz="1000" dirty="0"/>
          </a:p>
          <a:p>
            <a:pPr marL="457200" indent="-457200">
              <a:buFont typeface="+mj-lt"/>
              <a:buAutoNum type="arabicPeriod"/>
            </a:pPr>
            <a:endParaRPr lang="en-US" sz="1000" dirty="0"/>
          </a:p>
          <a:p>
            <a:pPr marL="457200" indent="-457200">
              <a:buFont typeface="+mj-lt"/>
              <a:buAutoNum type="arabicPeriod"/>
            </a:pPr>
            <a:endParaRPr lang="en-US" sz="1000" dirty="0"/>
          </a:p>
          <a:p>
            <a:pPr marL="457200" indent="-457200">
              <a:buFont typeface="+mj-lt"/>
              <a:buAutoNum type="arabicPeriod"/>
            </a:pPr>
            <a:endParaRPr lang="en-US" sz="1000" dirty="0"/>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5802748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42462</TotalTime>
  <Words>2100</Words>
  <Application>Microsoft Macintosh PowerPoint</Application>
  <PresentationFormat>On-screen Show (16:9)</PresentationFormat>
  <Paragraphs>245</Paragraphs>
  <Slides>14</Slides>
  <Notes>12</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Red Radial 16x9</vt:lpstr>
      <vt:lpstr>Class 14 Last Day</vt:lpstr>
      <vt:lpstr>Overview</vt:lpstr>
      <vt:lpstr>Artificial Intelligence vs humanity</vt:lpstr>
      <vt:lpstr>AI Applications</vt:lpstr>
      <vt:lpstr>The singularity</vt:lpstr>
      <vt:lpstr>Possible scenarios</vt:lpstr>
      <vt:lpstr>Fear of AI</vt:lpstr>
      <vt:lpstr>Conclusion</vt:lpstr>
      <vt:lpstr>References</vt:lpstr>
      <vt:lpstr>References</vt:lpstr>
      <vt:lpstr>Overview</vt:lpstr>
      <vt:lpstr>Students’ Choice</vt:lpstr>
      <vt:lpstr>Class 14 The End</vt:lpstr>
      <vt:lpstr>Evaluations</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316</cp:revision>
  <cp:lastPrinted>2014-10-13T02:14:09Z</cp:lastPrinted>
  <dcterms:created xsi:type="dcterms:W3CDTF">2014-08-25T02:19:16Z</dcterms:created>
  <dcterms:modified xsi:type="dcterms:W3CDTF">2016-10-14T02:28:50Z</dcterms:modified>
</cp:coreProperties>
</file>