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handoutMasterIdLst>
    <p:handoutMasterId r:id="rId40"/>
  </p:handoutMasterIdLst>
  <p:sldIdLst>
    <p:sldId id="256" r:id="rId2"/>
    <p:sldId id="259" r:id="rId3"/>
    <p:sldId id="277" r:id="rId4"/>
    <p:sldId id="287" r:id="rId5"/>
    <p:sldId id="288" r:id="rId6"/>
    <p:sldId id="286" r:id="rId7"/>
    <p:sldId id="335" r:id="rId8"/>
    <p:sldId id="336" r:id="rId9"/>
    <p:sldId id="337" r:id="rId10"/>
    <p:sldId id="338" r:id="rId11"/>
    <p:sldId id="339" r:id="rId12"/>
    <p:sldId id="310" r:id="rId13"/>
    <p:sldId id="311" r:id="rId14"/>
    <p:sldId id="312" r:id="rId15"/>
    <p:sldId id="313" r:id="rId16"/>
    <p:sldId id="314" r:id="rId17"/>
    <p:sldId id="315" r:id="rId18"/>
    <p:sldId id="316" r:id="rId19"/>
    <p:sldId id="317" r:id="rId20"/>
    <p:sldId id="318" r:id="rId21"/>
    <p:sldId id="319" r:id="rId22"/>
    <p:sldId id="320" r:id="rId23"/>
    <p:sldId id="321" r:id="rId24"/>
    <p:sldId id="322" r:id="rId25"/>
    <p:sldId id="323" r:id="rId26"/>
    <p:sldId id="324" r:id="rId27"/>
    <p:sldId id="325" r:id="rId28"/>
    <p:sldId id="326" r:id="rId29"/>
    <p:sldId id="327" r:id="rId30"/>
    <p:sldId id="328" r:id="rId31"/>
    <p:sldId id="329" r:id="rId32"/>
    <p:sldId id="330" r:id="rId33"/>
    <p:sldId id="331" r:id="rId34"/>
    <p:sldId id="332" r:id="rId35"/>
    <p:sldId id="333" r:id="rId36"/>
    <p:sldId id="334" r:id="rId37"/>
    <p:sldId id="269"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E5B815C9-4D06-5C4A-92CD-7189A3430B49}">
          <p14:sldIdLst>
            <p14:sldId id="256"/>
            <p14:sldId id="259"/>
            <p14:sldId id="277"/>
            <p14:sldId id="287"/>
            <p14:sldId id="288"/>
            <p14:sldId id="286"/>
          </p14:sldIdLst>
        </p14:section>
        <p14:section name="Students" id="{7AEC99C5-6AD7-4C48-9541-C71471BFF483}">
          <p14:sldIdLst>
            <p14:sldId id="335"/>
            <p14:sldId id="336"/>
            <p14:sldId id="337"/>
            <p14:sldId id="338"/>
            <p14:sldId id="33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Lst>
        </p14:section>
        <p14:section name="Common" id="{5F5BD8AD-FCBB-DD40-9D0D-1E96422641E9}">
          <p14:sldIdLst>
            <p14:sldId id="26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25" autoAdjust="0"/>
    <p:restoredTop sz="74783" autoAdjust="0"/>
  </p:normalViewPr>
  <p:slideViewPr>
    <p:cSldViewPr snapToGrid="0" snapToObjects="1">
      <p:cViewPr varScale="1">
        <p:scale>
          <a:sx n="115" d="100"/>
          <a:sy n="115" d="100"/>
        </p:scale>
        <p:origin x="-808" y="-96"/>
      </p:cViewPr>
      <p:guideLst>
        <p:guide orient="horz" pos="1620"/>
        <p:guide pos="2880"/>
      </p:guideLst>
    </p:cSldViewPr>
  </p:slideViewPr>
  <p:notesTextViewPr>
    <p:cViewPr>
      <p:scale>
        <a:sx n="100" d="100"/>
        <a:sy n="100" d="100"/>
      </p:scale>
      <p:origin x="0" y="0"/>
    </p:cViewPr>
  </p:notesTextViewPr>
  <p:sorterViewPr>
    <p:cViewPr>
      <p:scale>
        <a:sx n="154" d="100"/>
        <a:sy n="154"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2016-04-20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2016-04-20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pitchFamily="-109" charset="0"/>
                <a:ea typeface="ＭＳ Ｐゴシック" pitchFamily="-109" charset="-128"/>
                <a:cs typeface="ＭＳ Ｐゴシック" pitchFamily="-109" charset="-128"/>
              </a:rPr>
              <a:t>Here’s the title slide. Excited already, aren’t you?</a:t>
            </a:r>
          </a:p>
          <a:p>
            <a:pPr eaLnBrk="1" hangingPunct="1"/>
            <a:r>
              <a:rPr lang="en-US" dirty="0" smtClean="0">
                <a:latin typeface="Arial" pitchFamily="-109" charset="0"/>
                <a:ea typeface="ＭＳ Ｐゴシック" pitchFamily="-109" charset="-128"/>
                <a:cs typeface="ＭＳ Ｐゴシック" pitchFamily="-109" charset="-128"/>
              </a:rPr>
              <a:t>Last paper average: </a:t>
            </a:r>
            <a:r>
              <a:rPr lang="en-US" sz="1200" b="0" i="0" u="none" strike="noStrike" kern="1200" dirty="0" smtClean="0">
                <a:solidFill>
                  <a:schemeClr val="tx1"/>
                </a:solidFill>
                <a:effectLst/>
                <a:latin typeface="+mn-lt"/>
                <a:ea typeface="+mn-ea"/>
                <a:cs typeface="+mn-cs"/>
              </a:rPr>
              <a:t>4.5</a:t>
            </a:r>
            <a:r>
              <a:rPr lang="en-US" sz="1200" b="0" i="0" u="none" strike="noStrike" kern="1200" baseline="0" dirty="0" smtClean="0">
                <a:solidFill>
                  <a:schemeClr val="tx1"/>
                </a:solidFill>
                <a:effectLst/>
                <a:latin typeface="+mn-lt"/>
                <a:ea typeface="+mn-ea"/>
                <a:cs typeface="+mn-cs"/>
              </a:rPr>
              <a:t> -</a:t>
            </a:r>
            <a:r>
              <a:rPr lang="en-US" dirty="0" smtClean="0"/>
              <a:t> </a:t>
            </a:r>
            <a:r>
              <a:rPr lang="en-US" sz="1200" b="0" i="0" u="none" strike="noStrike" kern="1200" dirty="0" smtClean="0">
                <a:solidFill>
                  <a:schemeClr val="tx1"/>
                </a:solidFill>
                <a:effectLst/>
                <a:latin typeface="+mn-lt"/>
                <a:ea typeface="+mn-ea"/>
                <a:cs typeface="+mn-cs"/>
              </a:rPr>
              <a:t>5.5</a:t>
            </a:r>
            <a:r>
              <a:rPr lang="en-US" dirty="0" smtClean="0"/>
              <a:t> - </a:t>
            </a:r>
            <a:r>
              <a:rPr lang="en-US" sz="1200" b="0" i="0" u="none" strike="noStrike" kern="1200" dirty="0" smtClean="0">
                <a:solidFill>
                  <a:schemeClr val="tx1"/>
                </a:solidFill>
                <a:effectLst/>
                <a:latin typeface="+mn-lt"/>
                <a:ea typeface="+mn-ea"/>
                <a:cs typeface="+mn-cs"/>
              </a:rPr>
              <a:t>5</a:t>
            </a:r>
            <a:r>
              <a:rPr lang="en-US" dirty="0" smtClean="0"/>
              <a:t> - </a:t>
            </a:r>
            <a:r>
              <a:rPr lang="en-US" sz="1200" b="0" i="0" u="none" strike="noStrike" kern="1200" dirty="0" smtClean="0">
                <a:solidFill>
                  <a:schemeClr val="tx1"/>
                </a:solidFill>
                <a:effectLst/>
                <a:latin typeface="+mn-lt"/>
                <a:ea typeface="+mn-ea"/>
                <a:cs typeface="+mn-cs"/>
              </a:rPr>
              <a:t>6</a:t>
            </a:r>
            <a:r>
              <a:rPr lang="en-US" dirty="0" smtClean="0"/>
              <a:t> – </a:t>
            </a:r>
            <a:r>
              <a:rPr lang="en-US" sz="1200" b="0" i="0" u="none" strike="noStrike" kern="1200" dirty="0" smtClean="0">
                <a:solidFill>
                  <a:schemeClr val="tx1"/>
                </a:solidFill>
                <a:effectLst/>
                <a:latin typeface="+mn-lt"/>
                <a:ea typeface="+mn-ea"/>
                <a:cs typeface="+mn-cs"/>
              </a:rPr>
              <a:t>6 – 6.5</a:t>
            </a:r>
            <a:endParaRPr lang="en-US" dirty="0" smtClean="0">
              <a:latin typeface="Arial" pitchFamily="-109" charset="0"/>
              <a:ea typeface="ＭＳ Ｐゴシック" pitchFamily="-109" charset="-128"/>
              <a:cs typeface="ＭＳ Ｐゴシック" pitchFamily="-109" charset="-128"/>
            </a:endParaRPr>
          </a:p>
          <a:p>
            <a:pPr eaLnBrk="1" hangingPunct="1"/>
            <a:r>
              <a:rPr lang="en-US" baseline="0" dirty="0" smtClean="0">
                <a:latin typeface="Arial" pitchFamily="-109" charset="0"/>
                <a:ea typeface="ＭＳ Ｐゴシック" pitchFamily="-109" charset="-128"/>
                <a:cs typeface="ＭＳ Ｐゴシック" pitchFamily="-109" charset="-128"/>
              </a:rPr>
              <a:t>Total </a:t>
            </a:r>
            <a:r>
              <a:rPr lang="en-US" baseline="0" dirty="0" smtClean="0">
                <a:latin typeface="Arial" pitchFamily="-109" charset="0"/>
                <a:ea typeface="ＭＳ Ｐゴシック" pitchFamily="-109" charset="-128"/>
                <a:cs typeface="ＭＳ Ｐゴシック" pitchFamily="-109" charset="-128"/>
              </a:rPr>
              <a:t>points not counting extra credit so far: </a:t>
            </a:r>
            <a:r>
              <a:rPr lang="en-US" sz="1200" b="0" i="0" u="none" strike="noStrike" kern="1200" dirty="0" smtClean="0">
                <a:solidFill>
                  <a:schemeClr val="tx1"/>
                </a:solidFill>
                <a:effectLst/>
                <a:latin typeface="+mn-lt"/>
                <a:ea typeface="+mn-ea"/>
                <a:cs typeface="+mn-cs"/>
              </a:rPr>
              <a:t>28</a:t>
            </a:r>
            <a:r>
              <a:rPr lang="en-US" dirty="0" smtClean="0"/>
              <a:t> –</a:t>
            </a:r>
            <a:r>
              <a:rPr lang="en-US" baseline="0" dirty="0" smtClean="0"/>
              <a:t> 50 – </a:t>
            </a:r>
            <a:r>
              <a:rPr lang="en-US" sz="1200" b="0" i="0" u="none" strike="noStrike" kern="1200" baseline="0" dirty="0" smtClean="0">
                <a:solidFill>
                  <a:schemeClr val="tx1"/>
                </a:solidFill>
                <a:effectLst/>
                <a:latin typeface="+mn-lt"/>
                <a:ea typeface="+mn-ea"/>
                <a:cs typeface="+mn-cs"/>
              </a:rPr>
              <a:t>64.5</a:t>
            </a:r>
            <a:endParaRPr lang="en-US" baseline="0" dirty="0" smtClean="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is absolutely</a:t>
            </a:r>
            <a:r>
              <a:rPr lang="en-US" baseline="0" dirty="0"/>
              <a:t> a very useful and potentially beneficial technology, but is a double-edged sword due to the risks presented by not carefully planning the implementation of the AI.</a:t>
            </a:r>
          </a:p>
          <a:p>
            <a:endParaRPr lang="en-US" baseline="0" dirty="0"/>
          </a:p>
          <a:p>
            <a:r>
              <a:rPr lang="en-US" baseline="0" dirty="0"/>
              <a:t>If implemented safely, using task-specific AIs that use techniques that provide creative results without being truly creative, they’re harmless, and can create things far better than a human could, just as a self-driving cars can reach a point where they are far better drivers than a human could. These AIs would still require professionals to create and fine-tune them, and could easily produce the same beneficial effects brought about by factory automation.</a:t>
            </a:r>
          </a:p>
          <a:p>
            <a:endParaRPr lang="en-US" baseline="0" dirty="0"/>
          </a:p>
          <a:p>
            <a:r>
              <a:rPr lang="en-US" baseline="0" dirty="0"/>
              <a:t>But the path toward creating truly creative AIs needs to be tread carefully. Those AIs are what would cause social upheaval by replacing human workers in every field, and are very dangerous if society is not prepared.</a:t>
            </a:r>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523778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Summary, make this slide</a:t>
            </a:r>
            <a:r>
              <a:rPr lang="en-US" baseline="0" dirty="0" smtClean="0"/>
              <a:t> quick</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Artificial</a:t>
            </a:r>
            <a:r>
              <a:rPr lang="en-US" baseline="0" dirty="0" smtClean="0"/>
              <a:t> General Intelligence is AI that can perform any intellectual task a human can, usually by learning to by itself through</a:t>
            </a:r>
          </a:p>
          <a:p>
            <a:r>
              <a:rPr lang="en-US" baseline="0" dirty="0" smtClean="0"/>
              <a:t>General purpose learning algorithms</a:t>
            </a:r>
          </a:p>
          <a:p>
            <a:r>
              <a:rPr lang="en-US" baseline="0" dirty="0" smtClean="0"/>
              <a:t>Narrow AI is AI that has been specifically built to solve one problem, even if it learns to solve that problem better and better over time</a:t>
            </a:r>
          </a:p>
          <a:p>
            <a:pPr marL="171450" indent="-171450">
              <a:buFontTx/>
              <a:buChar char="-"/>
            </a:pPr>
            <a:r>
              <a:rPr lang="en-US" baseline="0" dirty="0" smtClean="0"/>
              <a:t>IBM Deep Blue beating </a:t>
            </a:r>
            <a:r>
              <a:rPr lang="en-US" baseline="0" dirty="0" err="1" smtClean="0"/>
              <a:t>Karry</a:t>
            </a:r>
            <a:r>
              <a:rPr lang="en-US" baseline="0" dirty="0" smtClean="0"/>
              <a:t> Kasparov in Chess</a:t>
            </a:r>
          </a:p>
          <a:p>
            <a:pPr marL="171450" indent="-171450">
              <a:buFontTx/>
              <a:buChar char="-"/>
            </a:pPr>
            <a:r>
              <a:rPr lang="en-US" baseline="0" dirty="0" smtClean="0"/>
              <a:t>IBM Watson beating Jeopardy players</a:t>
            </a:r>
          </a:p>
          <a:p>
            <a:pPr marL="0" indent="0">
              <a:buFontTx/>
              <a:buNone/>
            </a:pPr>
            <a:r>
              <a:rPr lang="en-US" baseline="0" dirty="0" smtClean="0"/>
              <a:t>Reinforcement learning:</a:t>
            </a:r>
          </a:p>
          <a:p>
            <a:pPr marL="0" indent="0">
              <a:buFontTx/>
              <a:buNone/>
            </a:pPr>
            <a:r>
              <a:rPr lang="en-US" baseline="0" dirty="0" smtClean="0"/>
              <a:t>System has a view of the environment, and makes observations based on the environment it is given to analyze</a:t>
            </a:r>
          </a:p>
          <a:p>
            <a:pPr marL="0" indent="0">
              <a:buFontTx/>
              <a:buNone/>
            </a:pPr>
            <a:r>
              <a:rPr lang="en-US" baseline="0" dirty="0" smtClean="0"/>
              <a:t>Makes action that it think will best achieve its goal</a:t>
            </a:r>
          </a:p>
          <a:p>
            <a:pPr marL="0" indent="0">
              <a:buFontTx/>
              <a:buNone/>
            </a:pPr>
            <a:r>
              <a:rPr lang="en-US" baseline="0" dirty="0" smtClean="0"/>
              <a:t>Environment changes, and new observations are made</a:t>
            </a:r>
          </a:p>
          <a:p>
            <a:pPr marL="0" indent="0">
              <a:buFontTx/>
              <a:buNone/>
            </a:pPr>
            <a:endParaRPr lang="en-US" baseline="0" dirty="0" smtClean="0"/>
          </a:p>
          <a:p>
            <a:pPr marL="0" indent="0">
              <a:buFontTx/>
              <a:buNone/>
            </a:pPr>
            <a:r>
              <a:rPr lang="en-US" baseline="0" dirty="0" smtClean="0"/>
              <a:t>This is the same as the human dopamine system, and is the key to intelligence</a:t>
            </a:r>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DQN: A combination</a:t>
            </a:r>
            <a:r>
              <a:rPr lang="en-US" baseline="0" dirty="0" smtClean="0"/>
              <a:t> of reinforcement learning and a deep neural network</a:t>
            </a:r>
          </a:p>
          <a:p>
            <a:pPr marL="171450" indent="-171450">
              <a:buFontTx/>
              <a:buChar char="-"/>
            </a:pPr>
            <a:r>
              <a:rPr lang="en-US" baseline="0" dirty="0" smtClean="0"/>
              <a:t>Neural networks are a huge number of simple, yet highly interconnected, processing nodes</a:t>
            </a:r>
          </a:p>
          <a:p>
            <a:pPr marL="171450" indent="-171450">
              <a:buFontTx/>
              <a:buChar char="-"/>
            </a:pPr>
            <a:r>
              <a:rPr lang="en-US" baseline="0" dirty="0" smtClean="0"/>
              <a:t>Modeled loosely after human neural structure</a:t>
            </a:r>
          </a:p>
          <a:p>
            <a:pPr marL="171450" indent="-171450">
              <a:buFontTx/>
              <a:buChar char="-"/>
            </a:pPr>
            <a:r>
              <a:rPr lang="en-US" baseline="0" dirty="0" smtClean="0"/>
              <a:t>Each node takes a number of weighted inputs, and gives an output</a:t>
            </a:r>
          </a:p>
          <a:p>
            <a:pPr marL="171450" indent="-171450">
              <a:buFontTx/>
              <a:buChar char="-"/>
            </a:pPr>
            <a:r>
              <a:rPr lang="en-US" baseline="0" dirty="0" smtClean="0"/>
              <a:t>When we take a plethora of these and connect them in layers, we get a neural network</a:t>
            </a:r>
          </a:p>
          <a:p>
            <a:pPr marL="171450" indent="-171450">
              <a:buFontTx/>
              <a:buChar char="-"/>
            </a:pPr>
            <a:r>
              <a:rPr lang="en-US" baseline="0" dirty="0" smtClean="0"/>
              <a:t>The neural network changes weights between nodes as it learns and finds the ideal path to a successful approach</a:t>
            </a:r>
          </a:p>
          <a:p>
            <a:pPr marL="171450" indent="-171450">
              <a:buFontTx/>
              <a:buChar char="-"/>
            </a:pPr>
            <a:endParaRPr lang="en-US" baseline="0" dirty="0" smtClean="0"/>
          </a:p>
          <a:p>
            <a:pPr marL="0" indent="0">
              <a:buFontTx/>
              <a:buNone/>
            </a:pPr>
            <a:r>
              <a:rPr lang="en-US" baseline="0" dirty="0" smtClean="0"/>
              <a:t>The same algorithm was used for all 49 Atari games. </a:t>
            </a:r>
          </a:p>
          <a:p>
            <a:pPr marL="0" indent="0">
              <a:buFontTx/>
              <a:buNone/>
            </a:pPr>
            <a:r>
              <a:rPr lang="en-US" baseline="0" dirty="0" smtClean="0"/>
              <a:t>Played hundreds of games, started off bad, ended up very skilled like in picture. </a:t>
            </a:r>
          </a:p>
          <a:p>
            <a:pPr marL="0" indent="0">
              <a:buFontTx/>
              <a:buNone/>
            </a:pPr>
            <a:r>
              <a:rPr lang="en-US" baseline="0" dirty="0" smtClean="0"/>
              <a:t>Achieved more than 75% of professional human player in 29 of the games</a:t>
            </a:r>
          </a:p>
        </p:txBody>
      </p:sp>
      <p:sp>
        <p:nvSpPr>
          <p:cNvPr id="4" name="Slide Number Placeholder 3"/>
          <p:cNvSpPr>
            <a:spLocks noGrp="1"/>
          </p:cNvSpPr>
          <p:nvPr>
            <p:ph type="sldNum" sz="quarter" idx="10"/>
          </p:nvPr>
        </p:nvSpPr>
        <p:spPr/>
        <p:txBody>
          <a:bodyPr/>
          <a:lstStyle/>
          <a:p>
            <a:fld id="{270700B2-88B9-1642-B8EB-F86842378D04}" type="slidenum">
              <a:rPr lang="en-US" smtClean="0"/>
              <a:t>14</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Complexity</a:t>
            </a:r>
            <a:r>
              <a:rPr lang="en-US" baseline="0" dirty="0" smtClean="0"/>
              <a:t> of Go</a:t>
            </a:r>
          </a:p>
          <a:p>
            <a:pPr marL="171450" indent="-171450">
              <a:buFontTx/>
              <a:buChar char="-"/>
            </a:pPr>
            <a:r>
              <a:rPr lang="en-US" baseline="0" dirty="0" smtClean="0"/>
              <a:t>250 legal moves per position, 150 moves to a game</a:t>
            </a:r>
          </a:p>
          <a:p>
            <a:pPr marL="171450" indent="-171450">
              <a:buFontTx/>
              <a:buChar char="-"/>
            </a:pPr>
            <a:r>
              <a:rPr lang="en-US" baseline="0" dirty="0" smtClean="0"/>
              <a:t>More move positions than atoms in the universe</a:t>
            </a:r>
          </a:p>
          <a:p>
            <a:pPr marL="171450" indent="-171450">
              <a:buFontTx/>
              <a:buChar char="-"/>
            </a:pPr>
            <a:r>
              <a:rPr lang="en-US" baseline="0" dirty="0" smtClean="0"/>
              <a:t>A googol more complex than chess</a:t>
            </a:r>
          </a:p>
          <a:p>
            <a:pPr marL="171450" indent="-171450">
              <a:buFontTx/>
              <a:buChar char="-"/>
            </a:pPr>
            <a:r>
              <a:rPr lang="en-US" baseline="0" dirty="0" smtClean="0"/>
              <a:t>Professional players often describe their reasoning behind a good move is intuition (gut feel); that the pieces had a “good shape”</a:t>
            </a:r>
          </a:p>
          <a:p>
            <a:pPr marL="171450" indent="-171450">
              <a:buFontTx/>
              <a:buChar char="-"/>
            </a:pPr>
            <a:r>
              <a:rPr lang="en-US" baseline="0" dirty="0" smtClean="0"/>
              <a:t>Standard tree search of all possible moves is computationally impossible</a:t>
            </a:r>
          </a:p>
          <a:p>
            <a:pPr marL="171450" indent="-171450">
              <a:buFontTx/>
              <a:buChar char="-"/>
            </a:pPr>
            <a:endParaRPr lang="en-US" baseline="0" dirty="0" smtClean="0"/>
          </a:p>
          <a:p>
            <a:pPr marL="171450" indent="-171450">
              <a:buFontTx/>
              <a:buChar char="-"/>
            </a:pPr>
            <a:r>
              <a:rPr lang="en-US" baseline="0" dirty="0" smtClean="0"/>
              <a:t>Researchers believed AI that could compete with Go professionals was at least another decade away</a:t>
            </a:r>
          </a:p>
        </p:txBody>
      </p:sp>
      <p:sp>
        <p:nvSpPr>
          <p:cNvPr id="4" name="Slide Number Placeholder 3"/>
          <p:cNvSpPr>
            <a:spLocks noGrp="1"/>
          </p:cNvSpPr>
          <p:nvPr>
            <p:ph type="sldNum" sz="quarter" idx="10"/>
          </p:nvPr>
        </p:nvSpPr>
        <p:spPr/>
        <p:txBody>
          <a:bodyPr/>
          <a:lstStyle/>
          <a:p>
            <a:fld id="{270700B2-88B9-1642-B8EB-F86842378D04}" type="slidenum">
              <a:rPr lang="en-US" smtClean="0"/>
              <a:t>15</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Implementation</a:t>
            </a:r>
          </a:p>
          <a:p>
            <a:pPr marL="171450" indent="-171450">
              <a:buFontTx/>
              <a:buChar char="-"/>
            </a:pPr>
            <a:r>
              <a:rPr lang="en-US" baseline="0" dirty="0" smtClean="0"/>
              <a:t>Monte Carlo: A tree search with heuristics (deep neural networks)</a:t>
            </a:r>
          </a:p>
          <a:p>
            <a:pPr marL="628650" lvl="1" indent="-171450">
              <a:buFontTx/>
              <a:buChar char="-"/>
            </a:pPr>
            <a:r>
              <a:rPr lang="en-US" baseline="0" dirty="0" smtClean="0"/>
              <a:t>When win, Monte Carlo updates stats to remember winning path</a:t>
            </a:r>
          </a:p>
          <a:p>
            <a:pPr marL="171450" indent="-171450">
              <a:buFontTx/>
              <a:buChar char="-"/>
            </a:pPr>
            <a:r>
              <a:rPr lang="en-US" baseline="0" dirty="0" smtClean="0"/>
              <a:t>Combined with DNNs: </a:t>
            </a:r>
          </a:p>
          <a:p>
            <a:pPr marL="628650" lvl="1" indent="-171450">
              <a:buFontTx/>
              <a:buChar char="-"/>
            </a:pPr>
            <a:r>
              <a:rPr lang="en-US" baseline="0" dirty="0" smtClean="0"/>
              <a:t>Policy network predicts set of most likely next moves (limits breadth)</a:t>
            </a:r>
          </a:p>
          <a:p>
            <a:pPr marL="628650" lvl="1" indent="-171450">
              <a:buFontTx/>
              <a:buChar char="-"/>
            </a:pPr>
            <a:r>
              <a:rPr lang="en-US" baseline="0" dirty="0" smtClean="0"/>
              <a:t>Value network limits search depth, guesses what will lead to best outcome</a:t>
            </a:r>
          </a:p>
          <a:p>
            <a:pPr marL="0" indent="0">
              <a:buFontTx/>
              <a:buNone/>
            </a:pPr>
            <a:r>
              <a:rPr lang="en-US" baseline="0" dirty="0" smtClean="0"/>
              <a:t>Uses reinforcement learning to get better (played against itself)</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Generated thousands of less moves per turn than </a:t>
            </a:r>
            <a:r>
              <a:rPr lang="en-US" baseline="0" dirty="0" err="1" smtClean="0"/>
              <a:t>DeepBlue</a:t>
            </a:r>
            <a:r>
              <a:rPr lang="en-US" baseline="0" dirty="0" smtClean="0"/>
              <a:t>! More efficient</a:t>
            </a:r>
          </a:p>
          <a:p>
            <a:pPr marL="0" indent="0">
              <a:buFontTx/>
              <a:buNone/>
            </a:pP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a:t>
            </a:r>
            <a:r>
              <a:rPr lang="en-US" baseline="0" dirty="0" smtClean="0"/>
              <a:t> about graphic</a:t>
            </a:r>
          </a:p>
          <a:p>
            <a:endParaRPr lang="en-US" dirty="0" smtClean="0"/>
          </a:p>
          <a:p>
            <a:r>
              <a:rPr lang="en-US" b="1" dirty="0" smtClean="0"/>
              <a:t>“Solve Intelligence.</a:t>
            </a:r>
            <a:r>
              <a:rPr lang="en-US" b="1" baseline="0" dirty="0" smtClean="0"/>
              <a:t> Use it to solve everything else.”</a:t>
            </a:r>
          </a:p>
          <a:p>
            <a:r>
              <a:rPr lang="en-US" baseline="0" dirty="0" smtClean="0"/>
              <a:t>This raises concerns, do we want something of human level intelligence in machines?</a:t>
            </a:r>
          </a:p>
          <a:p>
            <a:r>
              <a:rPr lang="en-US" baseline="0" dirty="0" smtClean="0"/>
              <a:t>Ethical concerns:</a:t>
            </a:r>
          </a:p>
          <a:p>
            <a:pPr marL="171450" indent="-171450">
              <a:buFontTx/>
              <a:buChar char="-"/>
            </a:pPr>
            <a:r>
              <a:rPr lang="en-US" baseline="0" dirty="0" smtClean="0"/>
              <a:t>If we create a computer that can make decisions of free will, then is it ethical to control it and prevent it from making decisions out of free will?</a:t>
            </a:r>
          </a:p>
          <a:p>
            <a:pPr marL="171450" indent="-171450">
              <a:buFontTx/>
              <a:buChar char="-"/>
            </a:pPr>
            <a:r>
              <a:rPr lang="en-US" baseline="0" dirty="0" smtClean="0"/>
              <a:t>How can we assure a general learning machine is benevolent?</a:t>
            </a:r>
          </a:p>
          <a:p>
            <a:pPr marL="171450" indent="-171450">
              <a:buFontTx/>
              <a:buChar char="-"/>
            </a:pPr>
            <a:r>
              <a:rPr lang="en-US" baseline="0" dirty="0" smtClean="0"/>
              <a:t>If AGI surpasses humans in all capabilities, where does that leave us? Obsolete?</a:t>
            </a:r>
          </a:p>
          <a:p>
            <a:pPr marL="171450" indent="-171450">
              <a:buFontTx/>
              <a:buChar char="-"/>
            </a:pPr>
            <a:endParaRPr lang="en-US" baseline="0" dirty="0" smtClean="0"/>
          </a:p>
          <a:p>
            <a:pPr marL="0" indent="0">
              <a:buFontTx/>
              <a:buNone/>
            </a:pPr>
            <a:r>
              <a:rPr lang="en-US" baseline="0" dirty="0" smtClean="0"/>
              <a:t>Fear of AI hampers AI development  - Microsoft director of Research Chris Bishop</a:t>
            </a:r>
          </a:p>
          <a:p>
            <a:pPr marL="171450" indent="-171450">
              <a:buFontTx/>
              <a:buChar char="-"/>
            </a:pPr>
            <a:r>
              <a:rPr lang="en-US" baseline="0" dirty="0" smtClean="0"/>
              <a:t>Both Stephen Hawking, </a:t>
            </a:r>
            <a:r>
              <a:rPr lang="en-US" baseline="0" dirty="0" err="1" smtClean="0"/>
              <a:t>Elon</a:t>
            </a:r>
            <a:r>
              <a:rPr lang="en-US" baseline="0" dirty="0" smtClean="0"/>
              <a:t> Musk, Bill Gates have publicly announced the risk they think the development of AGI poses</a:t>
            </a: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270700B2-88B9-1642-B8EB-F86842378D04}" type="slidenum">
              <a:rPr lang="en-US" smtClean="0"/>
              <a:t>17</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computing power increase, general purpose learning machines can learn more faster</a:t>
            </a:r>
          </a:p>
          <a:p>
            <a:pPr marL="171450" indent="-171450">
              <a:buFontTx/>
              <a:buChar char="-"/>
            </a:pPr>
            <a:r>
              <a:rPr lang="en-US" baseline="0" dirty="0" err="1" smtClean="0"/>
              <a:t>AlphaGo</a:t>
            </a:r>
            <a:r>
              <a:rPr lang="en-US" baseline="0" dirty="0" smtClean="0"/>
              <a:t> was only possible because of the use of Google’s extensive cloud resources for intensive training</a:t>
            </a:r>
          </a:p>
          <a:p>
            <a:pPr marL="171450" indent="-171450">
              <a:buFontTx/>
              <a:buChar char="-"/>
            </a:pPr>
            <a:endParaRPr lang="en-US" baseline="0" dirty="0" smtClean="0"/>
          </a:p>
          <a:p>
            <a:pPr marL="0" indent="0">
              <a:buFontTx/>
              <a:buNone/>
            </a:pPr>
            <a:r>
              <a:rPr lang="en-US" baseline="0" dirty="0" smtClean="0"/>
              <a:t>Go was considered the Holy Grail of A.I. due to its complexity, it has been conquered</a:t>
            </a:r>
          </a:p>
          <a:p>
            <a:pPr marL="0" indent="0">
              <a:buFontTx/>
              <a:buNone/>
            </a:pPr>
            <a:r>
              <a:rPr lang="en-US" baseline="0" dirty="0" smtClean="0"/>
              <a:t>Still a decade away from AGI</a:t>
            </a:r>
          </a:p>
          <a:p>
            <a:pPr marL="0" indent="0">
              <a:buFontTx/>
              <a:buNone/>
            </a:pPr>
            <a:r>
              <a:rPr lang="en-US" baseline="0" dirty="0" smtClean="0"/>
              <a:t>There is a lot of data in the world, and AGI can utilize this data to learn and develop patterns to solve problems</a:t>
            </a:r>
          </a:p>
          <a:p>
            <a:pPr marL="0" indent="0">
              <a:buFontTx/>
              <a:buNone/>
            </a:pPr>
            <a:r>
              <a:rPr lang="en-US" baseline="0" dirty="0" smtClean="0"/>
              <a:t>	E.g. Analyzing genomes to discover and combat genetic diseases</a:t>
            </a:r>
          </a:p>
          <a:p>
            <a:pPr marL="0" indent="0">
              <a:buFontTx/>
              <a:buNone/>
            </a:pPr>
            <a:r>
              <a:rPr lang="en-US" baseline="0" dirty="0" smtClean="0"/>
              <a:t>We should be cautious, as our computing power increases exponentially each year, so does the power of artificial intelligence</a:t>
            </a:r>
          </a:p>
          <a:p>
            <a:pPr marL="0" indent="0">
              <a:buFontTx/>
              <a:buNone/>
            </a:pPr>
            <a:endParaRPr lang="en-US" dirty="0" smtClean="0"/>
          </a:p>
          <a:p>
            <a:pPr marL="0" indent="0">
              <a:buFontTx/>
              <a:buNone/>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18</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give a brief overview of this presentation, first</a:t>
            </a:r>
            <a:r>
              <a:rPr lang="en-US" baseline="0" dirty="0" smtClean="0"/>
              <a:t> I will be going over autonomous vehicles and an event that caused a large spike in the development of autonomous vehicles. Next, I will go over humanoid robots and the goals that are being targeted presently. With both of these fields, I will be focusing on DARPA’s involvement and challenges. Lastly, I will be analyzing humans’ perceptions of robots and how that has influenced how robots have developed.</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2986110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Beginning</a:t>
            </a:r>
            <a:r>
              <a:rPr lang="en-US" baseline="0" dirty="0" smtClean="0"/>
              <a:t> in 2009, </a:t>
            </a:r>
            <a:r>
              <a:rPr lang="en-US" dirty="0" smtClean="0"/>
              <a:t>Google’s self-driving</a:t>
            </a:r>
            <a:r>
              <a:rPr lang="en-US" baseline="0" dirty="0" smtClean="0"/>
              <a:t> cars have driven over 1.5 million miles through city streets [1]</a:t>
            </a:r>
          </a:p>
          <a:p>
            <a:pPr marL="628650" lvl="1" indent="-171450">
              <a:buFont typeface="Arial" panose="020B0604020202020204" pitchFamily="34" charset="0"/>
              <a:buChar char="•"/>
            </a:pPr>
            <a:r>
              <a:rPr lang="en-US" baseline="0" dirty="0" smtClean="0"/>
              <a:t>Google has stated that the overall goal of this project is to reduce accidents and increase safety on the roads</a:t>
            </a:r>
          </a:p>
          <a:p>
            <a:pPr marL="628650" lvl="1" indent="-171450">
              <a:buFont typeface="Arial" panose="020B0604020202020204" pitchFamily="34" charset="0"/>
              <a:buChar char="•"/>
            </a:pPr>
            <a:r>
              <a:rPr lang="en-US" baseline="0" dirty="0" smtClean="0"/>
              <a:t>Google’s website has directly stated that some inspiration lies in DARPA’s Grand Challenges in the mid 2000s</a:t>
            </a:r>
          </a:p>
          <a:p>
            <a:pPr marL="171450" indent="-171450">
              <a:buFont typeface="Arial" panose="020B0604020202020204" pitchFamily="34" charset="0"/>
              <a:buChar char="•"/>
            </a:pPr>
            <a:r>
              <a:rPr lang="en-US" dirty="0" smtClean="0"/>
              <a:t>DARPA’s Grand Challenge was the originator of the “self-driving car revolution” [2] in 2004</a:t>
            </a:r>
          </a:p>
          <a:p>
            <a:pPr marL="628650" lvl="1" indent="-171450">
              <a:buFont typeface="Arial" panose="020B0604020202020204" pitchFamily="34" charset="0"/>
              <a:buChar char="•"/>
            </a:pPr>
            <a:r>
              <a:rPr lang="en-US" dirty="0" smtClean="0"/>
              <a:t>DARPA</a:t>
            </a:r>
            <a:r>
              <a:rPr lang="en-US" baseline="0" dirty="0" smtClean="0"/>
              <a:t> stands for the “Defense Advanced Research Projects Agency”</a:t>
            </a:r>
          </a:p>
          <a:p>
            <a:pPr marL="1085850" lvl="2" indent="-171450">
              <a:buFont typeface="Arial" panose="020B0604020202020204" pitchFamily="34" charset="0"/>
              <a:buChar char="•"/>
            </a:pPr>
            <a:r>
              <a:rPr lang="en-US" baseline="0" dirty="0" smtClean="0"/>
              <a:t>Partnered with the Department of Defense</a:t>
            </a:r>
          </a:p>
          <a:p>
            <a:pPr marL="1085850" lvl="2" indent="-171450">
              <a:buFont typeface="Arial" panose="020B0604020202020204" pitchFamily="34" charset="0"/>
              <a:buChar char="•"/>
            </a:pPr>
            <a:r>
              <a:rPr lang="en-US" baseline="0" dirty="0" smtClean="0"/>
              <a:t>Mission: “to make pivotal investments in breakthrough technologies for national security” [4]</a:t>
            </a:r>
            <a:endParaRPr lang="en-US" dirty="0" smtClean="0"/>
          </a:p>
          <a:p>
            <a:pPr marL="628650" lvl="1" indent="-171450">
              <a:buFont typeface="Arial" panose="020B0604020202020204" pitchFamily="34" charset="0"/>
              <a:buChar char="•"/>
            </a:pPr>
            <a:r>
              <a:rPr lang="en-US" dirty="0" smtClean="0"/>
              <a:t>Original</a:t>
            </a:r>
            <a:r>
              <a:rPr lang="en-US" baseline="0" dirty="0" smtClean="0"/>
              <a:t> event involved 15 self-driving cars going through 142 mile course between California and Nevada</a:t>
            </a:r>
          </a:p>
          <a:p>
            <a:pPr marL="628650" lvl="1" indent="-171450">
              <a:buFont typeface="Arial" panose="020B0604020202020204" pitchFamily="34" charset="0"/>
              <a:buChar char="•"/>
            </a:pPr>
            <a:r>
              <a:rPr lang="en-US" baseline="0" dirty="0" smtClean="0"/>
              <a:t>Teams competed to complete the course in less than 10 hours for a $1 million prize</a:t>
            </a:r>
          </a:p>
          <a:p>
            <a:pPr marL="628650" lvl="1" indent="-171450">
              <a:buFont typeface="Arial" panose="020B0604020202020204" pitchFamily="34" charset="0"/>
              <a:buChar char="•"/>
            </a:pPr>
            <a:r>
              <a:rPr lang="en-US" baseline="0" dirty="0" smtClean="0"/>
              <a:t>Meant to help technology for autonomous vehicles that could be used to help transport cargo and supplies in military zones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Challenge events include: driving, egress,</a:t>
            </a:r>
            <a:r>
              <a:rPr lang="en-US" baseline="0" dirty="0" smtClean="0"/>
              <a:t> opening and going through a door, turning a valve, drilling through a wall to remove a prescribed shape, traversing rubble, going up stairs, and a “surprise” event [5]</a:t>
            </a:r>
          </a:p>
          <a:p>
            <a:pPr marL="171450" indent="-171450">
              <a:buFont typeface="Arial" panose="020B0604020202020204" pitchFamily="34" charset="0"/>
              <a:buChar char="•"/>
            </a:pPr>
            <a:r>
              <a:rPr lang="en-US" baseline="0" dirty="0" smtClean="0"/>
              <a:t>Overall, these events are meant to mimic human capabilities in some form or another</a:t>
            </a:r>
          </a:p>
          <a:p>
            <a:pPr marL="171450" indent="-171450">
              <a:buFont typeface="Arial" panose="020B0604020202020204" pitchFamily="34" charset="0"/>
              <a:buChar char="•"/>
            </a:pPr>
            <a:r>
              <a:rPr lang="en-US" baseline="0" dirty="0" smtClean="0"/>
              <a:t>Ultimately, according the DARPA Robotics Challenge website, this challenge is meant to “</a:t>
            </a:r>
            <a:r>
              <a:rPr lang="en-US" sz="1200" b="0" i="0" kern="1200" dirty="0" smtClean="0">
                <a:solidFill>
                  <a:schemeClr val="tx1"/>
                </a:solidFill>
                <a:effectLst/>
                <a:latin typeface="+mn-lt"/>
                <a:ea typeface="+mn-ea"/>
                <a:cs typeface="+mn-cs"/>
              </a:rPr>
              <a:t>generate groundbreaking research and development in hardware and software that will enable future robots, in tandem with human counterparts, to perform the most hazardous activities in disaster zones, thus reducing casualties and saving lives” [5].</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Atlas is an anthropomorphic robot designed by Boston</a:t>
            </a:r>
            <a:r>
              <a:rPr lang="en-US" sz="1200" b="0" i="0" kern="1200" baseline="0" dirty="0" smtClean="0">
                <a:solidFill>
                  <a:schemeClr val="tx1"/>
                </a:solidFill>
                <a:effectLst/>
                <a:latin typeface="+mn-lt"/>
                <a:ea typeface="+mn-ea"/>
                <a:cs typeface="+mn-cs"/>
              </a:rPr>
              <a:t> Dynamics</a:t>
            </a:r>
          </a:p>
          <a:p>
            <a:pPr marL="628650" lvl="1" indent="-171450">
              <a:buFont typeface="Arial" panose="020B0604020202020204" pitchFamily="34" charset="0"/>
              <a:buChar char="•"/>
            </a:pPr>
            <a:r>
              <a:rPr lang="en-US" b="0" i="0" kern="1200" baseline="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Articulated, sensate hands will enable Atlas to use tools designed for human use. Atlas includes 28 hydraulically-actuated degrees of freedom, two hands, arms, legs, feet and a torso” [6].</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“Atlas can walk </a:t>
            </a:r>
            <a:r>
              <a:rPr lang="en-US" sz="1200" b="0" i="0" kern="1200" dirty="0" err="1" smtClean="0">
                <a:solidFill>
                  <a:schemeClr val="tx1"/>
                </a:solidFill>
                <a:effectLst/>
                <a:latin typeface="+mn-lt"/>
                <a:ea typeface="+mn-ea"/>
                <a:cs typeface="+mn-cs"/>
              </a:rPr>
              <a:t>bipedally</a:t>
            </a:r>
            <a:r>
              <a:rPr lang="en-US" sz="1200" b="0" i="0" kern="1200" dirty="0" smtClean="0">
                <a:solidFill>
                  <a:schemeClr val="tx1"/>
                </a:solidFill>
                <a:effectLst/>
                <a:latin typeface="+mn-lt"/>
                <a:ea typeface="+mn-ea"/>
                <a:cs typeface="+mn-cs"/>
              </a:rPr>
              <a:t> leaving the upper limbs free to lift, carry, and manipulate the environment. In extremely challenging terrain, Atlas is strong and coordinated enough to climb using hands and feet, to pick its way through congested spaces” [6].</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496692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“Humans seem to have a particular curiosity about understanding and simulating nature in general, and, specifically, human beings” [7].</a:t>
            </a:r>
          </a:p>
          <a:p>
            <a:pPr marL="171450" indent="-171450">
              <a:buFont typeface="Arial" panose="020B0604020202020204" pitchFamily="34" charset="0"/>
              <a:buChar char="•"/>
            </a:pPr>
            <a:r>
              <a:rPr lang="en-US" dirty="0" smtClean="0"/>
              <a:t>“</a:t>
            </a:r>
            <a:r>
              <a:rPr lang="en-US" sz="1200" b="0" i="0" kern="1200" dirty="0" smtClean="0">
                <a:solidFill>
                  <a:schemeClr val="tx1"/>
                </a:solidFill>
                <a:effectLst/>
                <a:latin typeface="+mn-lt"/>
                <a:ea typeface="+mn-ea"/>
                <a:cs typeface="+mn-cs"/>
              </a:rPr>
              <a:t>Since its origin, which can be dated back to 1956, AI research has been strongly inspired and motivated by human intelligence; human thinking and problem-solving dominated until the late 1980s, whereby chess-playing, theorem-proving, planning and similar ‘cognitive’ skills were considered to exemplify human intelligence and were proposed as benchmarks for designing systems that should either simulate human intelligence (weak AI) or become intelligent (strong AI)” [7].</a:t>
            </a:r>
          </a:p>
          <a:p>
            <a:pPr marL="171450" indent="-171450">
              <a:buFont typeface="Arial" panose="020B0604020202020204" pitchFamily="34" charset="0"/>
              <a:buChar char="•"/>
            </a:pPr>
            <a:r>
              <a:rPr lang="en-US" dirty="0" smtClean="0"/>
              <a:t>“</a:t>
            </a:r>
            <a:r>
              <a:rPr lang="en-US" sz="1200" b="0" i="0" kern="1200" dirty="0" smtClean="0">
                <a:solidFill>
                  <a:schemeClr val="tx1"/>
                </a:solidFill>
                <a:effectLst/>
                <a:latin typeface="+mn-lt"/>
                <a:ea typeface="+mn-ea"/>
                <a:cs typeface="+mn-cs"/>
              </a:rPr>
              <a:t>More recently, sensorimotor skills emphasizing the embodied nature of human intelligence (including locomotion, object manipulation, etc.) are considered to be the more fundamental but certainly more biologically and developmentally plausible milestones that researchers are aiming at, highlighting the close relationships between mind, body and environment” [7].</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“In fact, as social creatures, it is often our default behavior to anthropomorphize moving robots” [8].</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Furthermore,</a:t>
            </a:r>
            <a:r>
              <a:rPr lang="en-US" sz="1200" b="0" i="0" kern="1200" baseline="0" dirty="0" smtClean="0">
                <a:solidFill>
                  <a:schemeClr val="tx1"/>
                </a:solidFill>
                <a:effectLst/>
                <a:latin typeface="+mn-lt"/>
                <a:ea typeface="+mn-ea"/>
                <a:cs typeface="+mn-cs"/>
              </a:rPr>
              <a:t> robots have developed into a partnership role with humans.</a:t>
            </a:r>
          </a:p>
          <a:p>
            <a:pPr marL="628650" lvl="1"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More and more, they are meant for aiding humans with tasks to either improve life or reduce risk.</a:t>
            </a:r>
          </a:p>
          <a:p>
            <a:pPr marL="628650" lvl="1"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This was a large reason for the DARPA Grand Challenge – keep soldiers safe when transporting goods in dangerous areas.</a:t>
            </a:r>
          </a:p>
          <a:p>
            <a:pPr marL="628650" lvl="1"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Furthermore, more and more robots are emerging to aid in various tasks, such as telepresence (often with humanoid robots), helping the elderly, aiding in social tasks humans have (resulting in the term “social robot” [8]), or being used for entertainment in some form or another.</a:t>
            </a:r>
          </a:p>
          <a:p>
            <a:pPr marL="628650" lvl="1"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To summarize, robots are being viewed more and more as partners, largely due to their </a:t>
            </a:r>
            <a:r>
              <a:rPr lang="en-US" sz="1200" b="0" i="0" kern="1200" baseline="0" dirty="0" err="1" smtClean="0">
                <a:solidFill>
                  <a:schemeClr val="tx1"/>
                </a:solidFill>
                <a:effectLst/>
                <a:latin typeface="+mn-lt"/>
                <a:ea typeface="+mn-ea"/>
                <a:cs typeface="+mn-cs"/>
              </a:rPr>
              <a:t>anthropromorphic</a:t>
            </a:r>
            <a:r>
              <a:rPr lang="en-US" sz="1200" b="0" i="0" kern="1200" baseline="0" dirty="0" smtClean="0">
                <a:solidFill>
                  <a:schemeClr val="tx1"/>
                </a:solidFill>
                <a:effectLst/>
                <a:latin typeface="+mn-lt"/>
                <a:ea typeface="+mn-ea"/>
                <a:cs typeface="+mn-cs"/>
              </a:rPr>
              <a:t> traits.</a:t>
            </a:r>
          </a:p>
        </p:txBody>
      </p:sp>
      <p:sp>
        <p:nvSpPr>
          <p:cNvPr id="4" name="Slide Number Placeholder 3"/>
          <p:cNvSpPr>
            <a:spLocks noGrp="1"/>
          </p:cNvSpPr>
          <p:nvPr>
            <p:ph type="sldNum" sz="quarter" idx="10"/>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3928120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Movies such as these depict robots surpassing and either surprising or killing humanity.</a:t>
            </a: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This results in a fear of giving robots too many capabilities or too much control</a:t>
            </a: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Furthermore, with the drone controversy, namely over privacy, concerns are raised over the government or another entity using this technology for undesirable purposes.</a:t>
            </a:r>
          </a:p>
          <a:p>
            <a:pPr marL="628650" lvl="1"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As an example, spying on citizens.</a:t>
            </a:r>
          </a:p>
          <a:p>
            <a:pPr marL="171450" lvl="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Ultimately, these factors of fear keep some robotic technologies at bay.</a:t>
            </a:r>
          </a:p>
        </p:txBody>
      </p:sp>
      <p:sp>
        <p:nvSpPr>
          <p:cNvPr id="4" name="Slide Number Placeholder 3"/>
          <p:cNvSpPr>
            <a:spLocks noGrp="1"/>
          </p:cNvSpPr>
          <p:nvPr>
            <p:ph type="sldNum" sz="quarter" idx="10"/>
          </p:nvPr>
        </p:nvSpPr>
        <p:spPr/>
        <p:txBody>
          <a:bodyPr/>
          <a:lstStyle/>
          <a:p>
            <a:fld id="{270700B2-88B9-1642-B8EB-F86842378D04}" type="slidenum">
              <a:rPr lang="en-US" smtClean="0"/>
              <a:t>24</a:t>
            </a:fld>
            <a:endParaRPr lang="en-US"/>
          </a:p>
        </p:txBody>
      </p:sp>
    </p:spTree>
    <p:extLst>
      <p:ext uri="{BB962C8B-B14F-4D97-AF65-F5344CB8AC3E}">
        <p14:creationId xmlns:p14="http://schemas.microsoft.com/office/powerpoint/2010/main" val="4060544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To summarize, there are numerous organizations,</a:t>
            </a:r>
            <a:r>
              <a:rPr lang="en-US" baseline="0" dirty="0" smtClean="0"/>
              <a:t> governmental or not, influencing modern robotics.</a:t>
            </a:r>
          </a:p>
          <a:p>
            <a:pPr marL="628650" lvl="1" indent="-171450">
              <a:buFont typeface="Arial" panose="020B0604020202020204" pitchFamily="34" charset="0"/>
              <a:buChar char="•"/>
            </a:pPr>
            <a:r>
              <a:rPr lang="en-US" baseline="0" dirty="0" smtClean="0"/>
              <a:t>DARPA is one example that is helping to lead robotics to keeping humans safe and reducing the risks they encounter.</a:t>
            </a:r>
          </a:p>
          <a:p>
            <a:pPr marL="628650" lvl="1" indent="-171450">
              <a:buFont typeface="Arial" panose="020B0604020202020204" pitchFamily="34" charset="0"/>
              <a:buChar char="•"/>
            </a:pPr>
            <a:r>
              <a:rPr lang="en-US" baseline="0" dirty="0" smtClean="0"/>
              <a:t>Their Grand and Urban challenges aimed to aid soldiers on the battlefield.</a:t>
            </a:r>
          </a:p>
          <a:p>
            <a:pPr marL="628650" lvl="1" indent="-171450">
              <a:buFont typeface="Arial" panose="020B0604020202020204" pitchFamily="34" charset="0"/>
              <a:buChar char="•"/>
            </a:pPr>
            <a:r>
              <a:rPr lang="en-US" baseline="0" dirty="0" smtClean="0"/>
              <a:t>The Robotics Challenge sought to create robots for disaster relief.</a:t>
            </a:r>
          </a:p>
          <a:p>
            <a:pPr marL="628650" lvl="1" indent="-171450">
              <a:buFont typeface="Arial" panose="020B0604020202020204" pitchFamily="34" charset="0"/>
              <a:buChar char="•"/>
            </a:pPr>
            <a:r>
              <a:rPr lang="en-US" baseline="0" dirty="0" smtClean="0"/>
              <a:t>In turn, they have also created a “revolution” in autonomous vehicles and humanoid robots.</a:t>
            </a:r>
          </a:p>
          <a:p>
            <a:pPr marL="628650" lvl="1" indent="-171450">
              <a:buFont typeface="Arial" panose="020B0604020202020204" pitchFamily="34" charset="0"/>
              <a:buChar char="•"/>
            </a:pPr>
            <a:r>
              <a:rPr lang="en-US" baseline="0" dirty="0" smtClean="0"/>
              <a:t>This also results in other companies adding this technology to their products.</a:t>
            </a:r>
          </a:p>
          <a:p>
            <a:pPr marL="1085850" lvl="2" indent="-171450">
              <a:buFont typeface="Arial" panose="020B0604020202020204" pitchFamily="34" charset="0"/>
              <a:buChar char="•"/>
            </a:pPr>
            <a:r>
              <a:rPr lang="en-US" baseline="0" dirty="0" smtClean="0"/>
              <a:t>As an example, many cars now have some sort of automated braking, lane departure correction, etc.</a:t>
            </a:r>
          </a:p>
          <a:p>
            <a:pPr marL="171450" lvl="0" indent="-171450">
              <a:buFont typeface="Arial" panose="020B0604020202020204" pitchFamily="34" charset="0"/>
              <a:buChar char="•"/>
            </a:pPr>
            <a:r>
              <a:rPr lang="en-US" baseline="0" dirty="0" smtClean="0"/>
              <a:t>This can be further sourced to how humans perceive robots.</a:t>
            </a:r>
          </a:p>
          <a:p>
            <a:pPr marL="628650" lvl="1" indent="-171450">
              <a:buFont typeface="Arial" panose="020B0604020202020204" pitchFamily="34" charset="0"/>
              <a:buChar char="•"/>
            </a:pPr>
            <a:r>
              <a:rPr lang="en-US" baseline="0" dirty="0" smtClean="0"/>
              <a:t>They are often given anthropomorphic traits out of humanity’s simple desire to better understand and emulate humans.</a:t>
            </a:r>
          </a:p>
          <a:p>
            <a:pPr marL="628650" lvl="1" indent="-171450">
              <a:buFont typeface="Arial" panose="020B0604020202020204" pitchFamily="34" charset="0"/>
              <a:buChar char="•"/>
            </a:pPr>
            <a:r>
              <a:rPr lang="en-US" baseline="0" dirty="0" smtClean="0"/>
              <a:t>As such, they are more and more becoming partners to humans.</a:t>
            </a:r>
          </a:p>
          <a:p>
            <a:pPr marL="628650" lvl="1" indent="-171450">
              <a:buFont typeface="Arial" panose="020B0604020202020204" pitchFamily="34" charset="0"/>
              <a:buChar char="•"/>
            </a:pPr>
            <a:r>
              <a:rPr lang="en-US" baseline="0" dirty="0" smtClean="0"/>
              <a:t>However, the media presence keeps some technologies in check</a:t>
            </a:r>
          </a:p>
          <a:p>
            <a:pPr marL="628650" lvl="1" indent="-171450">
              <a:buFont typeface="Arial" panose="020B0604020202020204" pitchFamily="34" charset="0"/>
              <a:buChar char="•"/>
            </a:pPr>
            <a:r>
              <a:rPr lang="en-US" baseline="0" dirty="0" smtClean="0"/>
              <a:t>Fear of robots not performing in desirable ways results in these robots being designed in such a way to prevent undesirable results, as defined by society.</a:t>
            </a:r>
          </a:p>
          <a:p>
            <a:pPr marL="171450" lvl="0" indent="-171450">
              <a:buFont typeface="Arial" panose="020B0604020202020204" pitchFamily="34" charset="0"/>
              <a:buChar char="•"/>
            </a:pPr>
            <a:r>
              <a:rPr lang="en-US" baseline="0" dirty="0" smtClean="0"/>
              <a:t>Ultimately, a combination of government and societal influence is desirable.</a:t>
            </a:r>
          </a:p>
          <a:p>
            <a:pPr marL="628650" lvl="1" indent="-171450">
              <a:buFont typeface="Arial" panose="020B0604020202020204" pitchFamily="34" charset="0"/>
              <a:buChar char="•"/>
            </a:pPr>
            <a:r>
              <a:rPr lang="en-US" baseline="0" dirty="0" smtClean="0"/>
              <a:t>The past has shown that government influence has resulted in numerous technological innovations, even further than what has been discussed in this presentation.</a:t>
            </a:r>
          </a:p>
          <a:p>
            <a:pPr marL="628650" lvl="1" indent="-171450">
              <a:buFont typeface="Arial" panose="020B0604020202020204" pitchFamily="34" charset="0"/>
              <a:buChar char="•"/>
            </a:pPr>
            <a:r>
              <a:rPr lang="en-US" baseline="0" dirty="0" smtClean="0"/>
              <a:t>This technology also moves into commercial businesses, which is then further refined for public use and benefit.</a:t>
            </a:r>
          </a:p>
          <a:p>
            <a:pPr marL="628650" lvl="1" indent="-171450">
              <a:buFont typeface="Arial" panose="020B0604020202020204" pitchFamily="34" charset="0"/>
              <a:buChar char="•"/>
            </a:pPr>
            <a:r>
              <a:rPr lang="en-US" baseline="0" dirty="0" smtClean="0"/>
              <a:t>However, society control, through both media and personal beliefs, is also needed to ensure this type of technology is not abused and is properly constructed.</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25</a:t>
            </a:fld>
            <a:endParaRPr lang="en-US"/>
          </a:p>
        </p:txBody>
      </p:sp>
    </p:spTree>
    <p:extLst>
      <p:ext uri="{BB962C8B-B14F-4D97-AF65-F5344CB8AC3E}">
        <p14:creationId xmlns:p14="http://schemas.microsoft.com/office/powerpoint/2010/main" val="2727842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dirty="0" smtClean="0"/>
              <a:t>Statistics from</a:t>
            </a:r>
            <a:r>
              <a:rPr lang="en-US" baseline="0" dirty="0" smtClean="0"/>
              <a:t> National Bureau of Labor Statistics</a:t>
            </a:r>
            <a:endParaRPr lang="en-US" dirty="0" smtClean="0"/>
          </a:p>
          <a:p>
            <a:pPr>
              <a:buFontTx/>
              <a:buChar char="-"/>
            </a:pPr>
            <a:r>
              <a:rPr lang="en-US" dirty="0" smtClean="0"/>
              <a:t>3.9 percent is lower than any other</a:t>
            </a:r>
            <a:r>
              <a:rPr lang="en-US" baseline="0" dirty="0" smtClean="0"/>
              <a:t> grouping except sales (3.3%) and farming/fishing/forestry (1.9%)</a:t>
            </a:r>
          </a:p>
          <a:p>
            <a:pPr>
              <a:buFontTx/>
              <a:buChar char="-"/>
            </a:pPr>
            <a:r>
              <a:rPr lang="en-US" dirty="0" smtClean="0"/>
              <a:t>$46 is higher</a:t>
            </a:r>
            <a:r>
              <a:rPr lang="en-US" baseline="0" dirty="0" smtClean="0"/>
              <a:t> than any other grouping</a:t>
            </a:r>
          </a:p>
          <a:p>
            <a:pPr>
              <a:buFontTx/>
              <a:buChar char="-"/>
            </a:pPr>
            <a:r>
              <a:rPr lang="en-US" baseline="0" dirty="0" smtClean="0"/>
              <a:t>Of 21 groupings, only three others were negative (architecture/engineering, business/financial, and sales)</a:t>
            </a:r>
          </a:p>
          <a:p>
            <a:pPr>
              <a:buFontTx/>
              <a:buChar char="-"/>
            </a:pPr>
            <a:r>
              <a:rPr lang="en-US" baseline="0" dirty="0" err="1" smtClean="0"/>
              <a:t>Unweighted</a:t>
            </a:r>
            <a:r>
              <a:rPr lang="en-US" baseline="0" dirty="0" smtClean="0"/>
              <a:t> average is $141 in favor of union members</a:t>
            </a:r>
          </a:p>
          <a:p>
            <a:pPr>
              <a:buFontTx/>
              <a:buNone/>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pPr/>
              <a:t>27</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Individual</a:t>
            </a:r>
            <a:r>
              <a:rPr lang="en-US" baseline="0" dirty="0" smtClean="0"/>
              <a:t> workers are easily replaceable and have no real leverage, but as a group they can make demands.</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pPr/>
              <a:t>28</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pPr/>
              <a:t>29</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Restrictions</a:t>
            </a:r>
            <a:r>
              <a:rPr lang="en-US" baseline="0" dirty="0" smtClean="0"/>
              <a:t> on flexibility:</a:t>
            </a:r>
          </a:p>
          <a:p>
            <a:pPr>
              <a:buFontTx/>
              <a:buChar char="-"/>
            </a:pPr>
            <a:r>
              <a:rPr lang="en-US" baseline="0" dirty="0" smtClean="0"/>
              <a:t>Salaries often decided by formula of education and experience, not value added</a:t>
            </a:r>
          </a:p>
          <a:p>
            <a:pPr>
              <a:buFontTx/>
              <a:buChar char="-"/>
            </a:pPr>
            <a:r>
              <a:rPr lang="en-US" baseline="0" dirty="0" smtClean="0"/>
              <a:t>Restrictions on who can do “union jobs” and how fast</a:t>
            </a:r>
          </a:p>
          <a:p>
            <a:pPr>
              <a:buFontTx/>
              <a:buChar char="-"/>
            </a:pPr>
            <a:r>
              <a:rPr lang="en-US" baseline="0" dirty="0" smtClean="0"/>
              <a:t>Bureaucracy makes things slow</a:t>
            </a:r>
          </a:p>
          <a:p>
            <a:pPr>
              <a:buFontTx/>
              <a:buNone/>
            </a:pPr>
            <a:r>
              <a:rPr lang="en-US" baseline="0" dirty="0" smtClean="0"/>
              <a:t>Dues:</a:t>
            </a:r>
          </a:p>
          <a:p>
            <a:pPr>
              <a:buFontTx/>
              <a:buNone/>
            </a:pPr>
            <a:r>
              <a:rPr lang="en-US" baseline="0" dirty="0" smtClean="0"/>
              <a:t>- IWW ranges from $11 to $33 per month, depending on income</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pPr/>
              <a:t>30</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dirty="0" smtClean="0"/>
              <a:t>Rework this slide title</a:t>
            </a:r>
          </a:p>
          <a:p>
            <a:pPr>
              <a:buFontTx/>
              <a:buChar char="-"/>
            </a:pPr>
            <a:r>
              <a:rPr lang="en-US" dirty="0" smtClean="0"/>
              <a:t>Find reference for underpaid statement</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pPr/>
              <a:t>31</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Guilds are very similar to licensed professional organizations,</a:t>
            </a:r>
            <a:r>
              <a:rPr lang="en-US" baseline="0" dirty="0" smtClean="0"/>
              <a:t> but with less legal restrictions. They offer educational opportunities, certifications, access to legal help and professional Identity Insurance</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pPr/>
              <a:t>32</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dirty="0" smtClean="0"/>
              <a:t>“Industrial Workers of the World”</a:t>
            </a:r>
          </a:p>
          <a:p>
            <a:pPr>
              <a:buFontTx/>
              <a:buChar char="-"/>
            </a:pPr>
            <a:r>
              <a:rPr lang="en-US" dirty="0" smtClean="0"/>
              <a:t>Some</a:t>
            </a:r>
            <a:r>
              <a:rPr lang="en-US" baseline="0" dirty="0" smtClean="0"/>
              <a:t> focus on the usual “I want to get paid more” aspect, but less</a:t>
            </a:r>
          </a:p>
          <a:p>
            <a:pPr>
              <a:buFontTx/>
              <a:buChar char="-"/>
            </a:pPr>
            <a:r>
              <a:rPr lang="en-US" baseline="0" dirty="0" smtClean="0"/>
              <a:t>Try to solve problems on an individual level where possible</a:t>
            </a:r>
          </a:p>
          <a:p>
            <a:pPr>
              <a:buFontTx/>
              <a:buChar char="-"/>
            </a:pPr>
            <a:r>
              <a:rPr lang="en-US" dirty="0" smtClean="0"/>
              <a:t>Workers managing themselves</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pPr/>
              <a:t>33</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Broad strokes overview: unions offer some benefits, but not enough to</a:t>
            </a:r>
            <a:r>
              <a:rPr lang="en-US" baseline="0" dirty="0" smtClean="0"/>
              <a:t> make them clearly worthwhile. Organizations like ACM, IEEE, and the BCB offer many of the “softer” benefits with less restrictions.</a:t>
            </a:r>
          </a:p>
          <a:p>
            <a:endParaRPr lang="en-US" baseline="0" dirty="0" smtClean="0"/>
          </a:p>
          <a:p>
            <a:r>
              <a:rPr lang="en-US" baseline="0" dirty="0" smtClean="0"/>
              <a:t>However, if or when software engineers become more common and demand falls off, unionization could become much more attractive. </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pPr/>
              <a:t>34</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37</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split into groups of 4-5 for this.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109" charset="0"/>
                <a:ea typeface="ＭＳ Ｐゴシック" pitchFamily="-109" charset="-128"/>
                <a:cs typeface="ＭＳ Ｐゴシック" pitchFamily="-109" charset="-128"/>
              </a:rPr>
              <a:t>Fill time with Work Discussion on Course Web Site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Arial" pitchFamily="-109" charset="0"/>
              <a:ea typeface="ＭＳ Ｐゴシック" pitchFamily="-109" charset="-128"/>
              <a:cs typeface="ＭＳ Ｐゴシック" pitchFamily="-109" charset="-128"/>
            </a:endParaRPr>
          </a:p>
          <a:p>
            <a:r>
              <a:rPr lang="en-US" dirty="0" smtClean="0"/>
              <a:t>Maybe watch video:</a:t>
            </a:r>
          </a:p>
          <a:p>
            <a:r>
              <a:rPr lang="en-US" dirty="0" smtClean="0"/>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Humans Need Not Apply </a:t>
            </a:r>
            <a:r>
              <a:rPr lang="en-US" b="1" dirty="0" smtClean="0"/>
              <a:t>(15:00) – </a:t>
            </a:r>
            <a:r>
              <a:rPr lang="en-US" b="1" dirty="0" smtClean="0"/>
              <a:t>2014-08-13</a:t>
            </a:r>
            <a:endParaRPr lang="en-US" dirty="0" smtClean="0"/>
          </a:p>
          <a:p>
            <a:r>
              <a:rPr lang="en-US" sz="1200" kern="1200" dirty="0" smtClean="0">
                <a:solidFill>
                  <a:schemeClr val="tx1"/>
                </a:solidFill>
                <a:latin typeface="+mn-lt"/>
                <a:ea typeface="+mn-ea"/>
                <a:cs typeface="+mn-cs"/>
              </a:rPr>
              <a:t>http://</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=7Pq-S557XQU</a:t>
            </a:r>
          </a:p>
          <a:p>
            <a:r>
              <a:rPr lang="en-US" sz="1200" kern="1200" dirty="0" smtClean="0">
                <a:solidFill>
                  <a:schemeClr val="tx1"/>
                </a:solidFill>
                <a:latin typeface="+mn-lt"/>
                <a:ea typeface="+mn-ea"/>
                <a:cs typeface="+mn-cs"/>
              </a:rPr>
              <a:t>Last access </a:t>
            </a:r>
            <a:r>
              <a:rPr lang="en-US" sz="1200" kern="1200" dirty="0" smtClean="0">
                <a:solidFill>
                  <a:schemeClr val="tx1"/>
                </a:solidFill>
                <a:latin typeface="+mn-lt"/>
                <a:ea typeface="+mn-ea"/>
                <a:cs typeface="+mn-cs"/>
              </a:rPr>
              <a:t>2016-</a:t>
            </a:r>
            <a:r>
              <a:rPr lang="en-US" sz="1200" kern="1200" dirty="0" smtClean="0">
                <a:solidFill>
                  <a:schemeClr val="tx1"/>
                </a:solidFill>
                <a:latin typeface="+mn-lt"/>
                <a:ea typeface="+mn-ea"/>
                <a:cs typeface="+mn-cs"/>
              </a:rPr>
              <a:t>04-</a:t>
            </a:r>
            <a:r>
              <a:rPr lang="en-US" sz="1200" kern="1200" dirty="0" smtClean="0">
                <a:solidFill>
                  <a:schemeClr val="tx1"/>
                </a:solidFill>
                <a:latin typeface="+mn-lt"/>
                <a:ea typeface="+mn-ea"/>
                <a:cs typeface="+mn-cs"/>
              </a:rPr>
              <a:t>22</a:t>
            </a:r>
            <a:endParaRPr lang="en-US" sz="1200" kern="1200" dirty="0" smtClean="0">
              <a:solidFill>
                <a:schemeClr val="tx1"/>
              </a:solidFill>
              <a:latin typeface="+mn-lt"/>
              <a:ea typeface="+mn-ea"/>
              <a:cs typeface="+mn-cs"/>
            </a:endParaRPr>
          </a:p>
          <a:p>
            <a:endParaRPr lang="en-US" dirty="0" smtClean="0"/>
          </a:p>
          <a:p>
            <a:r>
              <a:rPr lang="en-US" dirty="0" smtClean="0"/>
              <a:t>Look at:</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BBC Intelligent Machines</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http://</a:t>
            </a:r>
            <a:r>
              <a:rPr lang="en-US" b="0" dirty="0" err="1" smtClean="0"/>
              <a:t>www.bbc.com</a:t>
            </a:r>
            <a:r>
              <a:rPr lang="en-US" b="0" dirty="0" smtClean="0"/>
              <a:t>/news/technology-33978561</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BBC Likelihood of robot taking your job</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http://</a:t>
            </a:r>
            <a:r>
              <a:rPr lang="en-US" b="0" dirty="0" err="1" smtClean="0"/>
              <a:t>www.bbc.com</a:t>
            </a:r>
            <a:r>
              <a:rPr lang="en-US" b="0" dirty="0" smtClean="0"/>
              <a:t>/news/technology-34066941</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Find out what your DNA says about you and your family.</a:t>
            </a:r>
            <a:endParaRPr lang="en-US"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https://www.23andme.com</a:t>
            </a:r>
            <a:r>
              <a:rPr lang="en-US" b="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Maybe move to personal info day</a:t>
            </a:r>
            <a:endParaRPr lang="en-US" b="0" dirty="0" smtClean="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3504621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charset="0"/>
                <a:ea typeface="ＭＳ Ｐゴシック" charset="-128"/>
                <a:cs typeface="ＭＳ Ｐゴシック" charset="-128"/>
              </a:rPr>
              <a:t>Review</a:t>
            </a:r>
            <a:r>
              <a:rPr lang="en-US" baseline="0" dirty="0" smtClean="0">
                <a:latin typeface="Arial" charset="0"/>
                <a:ea typeface="ＭＳ Ｐゴシック" charset="-128"/>
                <a:cs typeface="ＭＳ Ｐゴシック" charset="-128"/>
              </a:rPr>
              <a:t> Group Assignment Details.</a:t>
            </a:r>
            <a:endParaRPr lang="en-US" dirty="0" smtClean="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smtClean="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Existing</a:t>
            </a:r>
            <a:r>
              <a:rPr lang="en-US" baseline="0" dirty="0"/>
              <a:t> creative AIs fall into a few categories – those that exhibit creative behavior without true creativity, and those that utilize some of the same underlying processes as humans do to think creatively.</a:t>
            </a:r>
          </a:p>
          <a:p>
            <a:endParaRPr lang="en-US" baseline="0" dirty="0"/>
          </a:p>
          <a:p>
            <a:r>
              <a:rPr lang="en-US" baseline="0" dirty="0"/>
              <a:t>Genetic algorithms are an example of the former. The algorithms are an AI technique where a large population of random items are generated, and then each generation, the top performing percentage acts as parents for the next generation. This can generate optimized solutions for problems relatively easily. However, they aren’t creative, in the same way that the process of evolution isn’t creative. There’s no guiding creativity or plan or final vision, as the process just relies on probability, and ‘environmental pressure’ in the form of evaluating the performance of each member of the population.</a:t>
            </a:r>
          </a:p>
          <a:p>
            <a:endParaRPr lang="en-US" baseline="0" dirty="0"/>
          </a:p>
          <a:p>
            <a:r>
              <a:rPr lang="en-US" baseline="0" dirty="0"/>
              <a:t>For example, genetic algorithms were used to program a 100-gate Field-Programmable Gate Array (FPGA) to distinguish between a 1kHz and 10kHz tone. After 4000 generations, the circuit could respond properly, and further training for only a few hundred more generations allowed it to react to vocal ‘stop’ and ‘go’ commands as well.  The chip also only used 37 of its 100 logic gates, compared to the thousands that would be in a specialized audio chip. In fact, 5 of those gates were in a separate, self-contained loop, and the algorithm’s solution took advantage of interference created by small defects in the FPGA.</a:t>
            </a:r>
          </a:p>
          <a:p>
            <a:endParaRPr lang="en-US" baseline="0" dirty="0"/>
          </a:p>
          <a:p>
            <a:r>
              <a:rPr lang="en-US" baseline="0" dirty="0"/>
              <a:t>NASA has also used genetic algorithms to design antenna for a spacecraft, that exhibited better performance than any design a human would arrive at. The two best antenna designs are pictured on the right.</a:t>
            </a:r>
          </a:p>
          <a:p>
            <a:endParaRPr lang="en-US" baseline="0" dirty="0"/>
          </a:p>
          <a:p>
            <a:r>
              <a:rPr lang="en-US" baseline="0" dirty="0"/>
              <a:t>Creative AI also has applications in the arts. AARON was an AI created by Harold Cohen, a painter and computer scientist. The intelligence was created to act as a partner in coloring the works he drew. Some of its works are now in galleries. However, it is relatively limited in its painting style based on the heuristic it was designed with, and only really experiments with the colors it uses.</a:t>
            </a:r>
          </a:p>
          <a:p>
            <a:endParaRPr lang="en-US" baseline="0" dirty="0"/>
          </a:p>
          <a:p>
            <a:r>
              <a:rPr lang="en-US" baseline="0" dirty="0"/>
              <a:t>Google’s </a:t>
            </a:r>
            <a:r>
              <a:rPr lang="en-US" baseline="0" dirty="0" err="1"/>
              <a:t>DeepDream</a:t>
            </a:r>
            <a:r>
              <a:rPr lang="en-US" baseline="0" dirty="0"/>
              <a:t> is a little different. It doesn’t act particularly creatively. But what it does do is perform pattern recognition and matching extremely we, and use that to enhance particular features it recognizes in an image. These are both important parts of how we think creatively, and this is an important step in creating creative AIs.</a:t>
            </a:r>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154161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lot of the technologies that will have a big impact in creating creative AIs, or at least AIs that can accomplish creative tasks, are still being developed.</a:t>
            </a:r>
          </a:p>
          <a:p>
            <a:endParaRPr lang="en-US" baseline="0" dirty="0"/>
          </a:p>
          <a:p>
            <a:r>
              <a:rPr lang="en-US" baseline="0" dirty="0"/>
              <a:t>Genetic algorithms, though not creative, can perform creative optimizations not possible by a human, and could absolutely replace humans in the phases of the engineering design process, both for software and hardware. However, one of the current limitations is the time and processing power required to run the algorithm. Research into genetic algorithm implementations that take advantage of the unique properties of quantum computing to speed up the process.</a:t>
            </a:r>
          </a:p>
          <a:p>
            <a:endParaRPr lang="en-US" baseline="0" dirty="0"/>
          </a:p>
          <a:p>
            <a:r>
              <a:rPr lang="en-US" baseline="0" dirty="0"/>
              <a:t>Neural networks, due to their similarity to the brain, are another area being looked toward for more advanced AI. One particularly interesting technology here is spiking neural networks, which more accurately replicate neurons by operating the network continuously, and the neurons in the network, when triggered, spike and reset over a period of time in the same way biological neurons do. This primary benefit of this is that information can be encoded and learned via the timing of the spikes, instead of only the values of the impulses, allowing networks to learn the features with less nodes. An example of this can be seen in the graphic on the right, which is a four second recording of the neural spikes in 30 neurons from a monkey’s visual cortex. The timing of the spikes is what is used to encode information, not the absolute electric potential of each neuron at each point in time, and is what spiking neural networks try to replicate.</a:t>
            </a:r>
          </a:p>
          <a:p>
            <a:endParaRPr lang="en-US" baseline="0" dirty="0"/>
          </a:p>
          <a:p>
            <a:r>
              <a:rPr lang="en-US" baseline="0" dirty="0"/>
              <a:t>Additionally, networks are growing larger. Microsoft and Google are using networks with anywhere from hundreds to thousands of layers, with varying performance results. Microsoft recently took the crown of best image classification network from Google using a network with 150 layers.</a:t>
            </a:r>
          </a:p>
          <a:p>
            <a:endParaRPr lang="en-US" baseline="0" dirty="0"/>
          </a:p>
          <a:p>
            <a:r>
              <a:rPr lang="en-US" baseline="0" dirty="0"/>
              <a:t>And, like with genetic algorithms, methods for creating and training neural networks using quantum computing are being developed, which may lead to much faster and larger networks than conventional computing would allow.</a:t>
            </a: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3987562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impacts of creative AI is difficult to quantify, simply because it’s a new frontier. Some elements we can base predictions off of past automation efforts – such as the automation of manufacturing processes with robots. This didn’t result in a net loss of jobs – it merely shifted them from manufacturing to design and maintenance of the automation. It’s likely that task-specific AI methods such as genetic algorithms, and even AIs similar to Google’s </a:t>
            </a:r>
            <a:r>
              <a:rPr lang="en-US" baseline="0" dirty="0" err="1"/>
              <a:t>AlphaGo</a:t>
            </a:r>
            <a:r>
              <a:rPr lang="en-US" baseline="0" dirty="0"/>
              <a:t> or IBM’s Watson targeted at </a:t>
            </a:r>
            <a:r>
              <a:rPr lang="en-US" baseline="0" dirty="0" err="1"/>
              <a:t>commercializable</a:t>
            </a:r>
            <a:r>
              <a:rPr lang="en-US" baseline="0" dirty="0"/>
              <a:t> problems, would lead to similar results. They’re very task specific, and therefore wouldn’t be able to be used for different problems encountered without modifications. They’d still require upkeep and design like manufacturing automation.</a:t>
            </a:r>
          </a:p>
          <a:p>
            <a:endParaRPr lang="en-US" baseline="0" dirty="0"/>
          </a:p>
          <a:p>
            <a:r>
              <a:rPr lang="en-US" baseline="0" dirty="0"/>
              <a:t>However, a truly creative AI poses a lot of dangers. By virtue of it’s creativity, it would have the flexibility to address the unpredictable problems an engineer, or a scientist may face. I hesitate to use the term conscious AIs to describe them, because it’s beyond the scope of this presentation, but a conscious AI would fall into the category of ‘truly creative’.</a:t>
            </a:r>
          </a:p>
          <a:p>
            <a:endParaRPr lang="en-US" baseline="0" dirty="0"/>
          </a:p>
          <a:p>
            <a:r>
              <a:rPr lang="en-US" baseline="0" dirty="0"/>
              <a:t>Whatever form truly creative AIs would take, the only professions that would not be at risk of being replaced by artificial intelligence would be subjective professions such as art and music, where the products can only be evaluated subjectively, and thus AIs would have little advantage except for the speed at which they could create works.</a:t>
            </a:r>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3842786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smtClean="0"/>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smtClean="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smtClean="0"/>
              <a:t>© 2016 Keith A. Pray</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smtClean="0"/>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extLst>
      <p:ext uri="{BB962C8B-B14F-4D97-AF65-F5344CB8AC3E}">
        <p14:creationId xmlns:p14="http://schemas.microsoft.com/office/powerpoint/2010/main" val="20763039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 2016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smtClean="0"/>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2016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 2016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 2016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 2016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en-US" smtClean="0"/>
              <a:t>© 2016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smtClean="0"/>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smtClean="0"/>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smtClean="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smtClean="0"/>
              <a:t>© 2016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smtClean="0">
                  <a:solidFill>
                    <a:schemeClr val="tx1"/>
                  </a:solidFill>
                </a:rPr>
                <a:t>CS 3043 Social Implications Of Computing</a:t>
              </a:r>
              <a:endParaRPr lang="en-US" dirty="0">
                <a:solidFill>
                  <a:schemeClr val="tx1"/>
                </a:solidFill>
              </a:endParaRP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8.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hyperlink" Target="https://googleblog.blogspot.nl/2016/01/alphago-machine-learning-game-go.html" TargetMode="External"/><Relationship Id="rId4" Type="http://schemas.openxmlformats.org/officeDocument/2006/relationships/hyperlink" Target="http://www.nature.com/nature/journal/v518/n7540/full/nature14236.html" TargetMode="External"/><Relationship Id="rId5" Type="http://schemas.openxmlformats.org/officeDocument/2006/relationships/hyperlink" Target="http://www.nature.com/nature/journal/v529/n7587/full/nature16961.html" TargetMode="External"/><Relationship Id="rId6" Type="http://schemas.openxmlformats.org/officeDocument/2006/relationships/hyperlink" Target="http://www.kdnuggets.com/2015/01/deep-learning-explanation-what-how-why.html" TargetMode="External"/><Relationship Id="rId7" Type="http://schemas.openxmlformats.org/officeDocument/2006/relationships/hyperlink" Target="https://jeffbradberry.com/posts/2015/09/intro-to-monte-carlo-tree-search/" TargetMode="External"/><Relationship Id="rId8" Type="http://schemas.openxmlformats.org/officeDocument/2006/relationships/hyperlink" Target="http://googleresearch.blogspot.com/2016/01/alphago-mastering-ancient-game-of-go.html" TargetMode="External"/><Relationship Id="rId9" Type="http://schemas.openxmlformats.org/officeDocument/2006/relationships/hyperlink" Target="https://cdn1.vox-cdn.com/thumbor/cxHFEPUtYJkaAz2Uf0dV5qLtc90=/cdn0.vox-cdn.com/uploads/chorus_asset/file/6160055/akrales_160307_0970_a_0127.0.png" TargetMode="External"/><Relationship Id="rId10" Type="http://schemas.openxmlformats.org/officeDocument/2006/relationships/hyperlink" Target="http://s1.ibtimes.com/sites/www.ibtimes.com/files/2016/03/12/alphago.jpg" TargetMode="External"/><Relationship Id="rId11" Type="http://schemas.openxmlformats.org/officeDocument/2006/relationships/hyperlink" Target="http://www.iflscience.com/technology/fear-artificial-intelligence-hampering-its-development" TargetMode="External"/><Relationship Id="rId1" Type="http://schemas.openxmlformats.org/officeDocument/2006/relationships/slideLayout" Target="../slideLayouts/slideLayout2.xml"/><Relationship Id="rId2" Type="http://schemas.openxmlformats.org/officeDocument/2006/relationships/hyperlink" Target="https://www.youtube.com/watch?v=rbsqaJwpu6A"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openxmlformats.org/officeDocument/2006/relationships/hyperlink" Target="http://techcrunch.com/2012/11/01/want-to-unionize-developers-focus-on-workplace-democracy/" TargetMode="External"/><Relationship Id="rId4" Type="http://schemas.openxmlformats.org/officeDocument/2006/relationships/hyperlink" Target="http://www.unitetheunion.org/how-we-help/list-of-sectors/graphical-paper-media--information-technology/" TargetMode="External"/><Relationship Id="rId5" Type="http://schemas.openxmlformats.org/officeDocument/2006/relationships/hyperlink" Target="http://www.bls.gov/news.release/union2.nr0.htm" TargetMode="External"/><Relationship Id="rId6" Type="http://schemas.openxmlformats.org/officeDocument/2006/relationships/hyperlink" Target="http://www.bls.gov/news.release/union2.t03.htm" TargetMode="External"/><Relationship Id="rId7" Type="http://schemas.openxmlformats.org/officeDocument/2006/relationships/hyperlink" Target="http://www.bls.gov/news.release/union2.t04.htm" TargetMode="External"/><Relationship Id="rId8" Type="http://schemas.openxmlformats.org/officeDocument/2006/relationships/hyperlink" Target="https://www.unionplus.org/about/labor-unions/benefits-union-membership" TargetMode="External"/><Relationship Id="rId9" Type="http://schemas.openxmlformats.org/officeDocument/2006/relationships/hyperlink" Target="http://www.cbsnews.com/news/silicon-valley-software-engineers-accuse-google-apple-intel-adobe-of-collusion/" TargetMode="External"/><Relationship Id="rId1" Type="http://schemas.openxmlformats.org/officeDocument/2006/relationships/slideLayout" Target="../slideLayouts/slideLayout2.xml"/><Relationship Id="rId2" Type="http://schemas.openxmlformats.org/officeDocument/2006/relationships/hyperlink" Target="http://www.iww.org/unions/dept500/iu560"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dreamstime.com/royalty-free-stock-images-d-man-standing-top-growth-business-graph-looking-red-bar-chart-over-white-background-reflection-image30896559" TargetMode="External"/><Relationship Id="rId4" Type="http://schemas.openxmlformats.org/officeDocument/2006/relationships/hyperlink" Target="http://akronbuildingtrades.org/work-union/" TargetMode="External"/><Relationship Id="rId5" Type="http://schemas.openxmlformats.org/officeDocument/2006/relationships/hyperlink" Target="http://www.newsbusters.org/blogs/noel-sheppard/2012/08/04/far-left-propaganda-machine-moveonorg-casts-public-service-ad-non-uni" TargetMode="External"/><Relationship Id="rId6" Type="http://schemas.openxmlformats.org/officeDocument/2006/relationships/hyperlink" Target="http://www.bcs.org/" TargetMode="External"/><Relationship Id="rId7" Type="http://schemas.openxmlformats.org/officeDocument/2006/relationships/hyperlink" Target="http://pd4pictures.com/pages/i/improve-icon/" TargetMode="External"/><Relationship Id="rId8" Type="http://schemas.openxmlformats.org/officeDocument/2006/relationships/hyperlink" Target="http://www.clipartbest.com/balancing-scale-clipart" TargetMode="External"/><Relationship Id="rId9" Type="http://schemas.openxmlformats.org/officeDocument/2006/relationships/hyperlink" Target="http://www.fastcompany.com/1722687/are-silicon-valleys-engineers-underpaid" TargetMode="External"/><Relationship Id="rId10" Type="http://schemas.openxmlformats.org/officeDocument/2006/relationships/hyperlink" Target="http://www.dreamstime.com/stock-photo-business-man-pile-money-vector-illustration-cartoon-image35110170" TargetMode="External"/><Relationship Id="rId1" Type="http://schemas.openxmlformats.org/officeDocument/2006/relationships/slideLayout" Target="../slideLayouts/slideLayout2.xml"/><Relationship Id="rId2" Type="http://schemas.openxmlformats.org/officeDocument/2006/relationships/hyperlink" Target="https://pollardtrumpets.wordpress.com/2011/05/16/peter-pollard-welcome-to-the-guild-of-master-craftsmen/"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smtClean="0"/>
              <a:t>Keith A. Pray</a:t>
            </a:r>
          </a:p>
          <a:p>
            <a:pPr algn="r"/>
            <a:r>
              <a:rPr lang="en-US" dirty="0" smtClean="0"/>
              <a:t>Instructor</a:t>
            </a:r>
          </a:p>
          <a:p>
            <a:pPr algn="r"/>
            <a:endParaRPr lang="en-US" dirty="0"/>
          </a:p>
          <a:p>
            <a:r>
              <a:rPr lang="en-US" sz="2000" dirty="0" err="1"/>
              <a:t>s</a:t>
            </a:r>
            <a:r>
              <a:rPr lang="en-US" sz="2000" dirty="0" err="1" smtClean="0"/>
              <a:t>ocialimps.keithpray.net</a:t>
            </a:r>
            <a:endParaRPr lang="en-US" sz="2000" dirty="0"/>
          </a:p>
        </p:txBody>
      </p:sp>
      <p:sp>
        <p:nvSpPr>
          <p:cNvPr id="2" name="Title 1"/>
          <p:cNvSpPr>
            <a:spLocks noGrp="1"/>
          </p:cNvSpPr>
          <p:nvPr>
            <p:ph type="ctrTitle"/>
          </p:nvPr>
        </p:nvSpPr>
        <p:spPr/>
        <p:txBody>
          <a:bodyPr/>
          <a:lstStyle/>
          <a:p>
            <a:r>
              <a:rPr lang="en-US" dirty="0" smtClean="0"/>
              <a:t>Class 11</a:t>
            </a:r>
            <a:br>
              <a:rPr lang="en-US" dirty="0" smtClean="0"/>
            </a:br>
            <a:r>
              <a:rPr lang="en-US" dirty="0" smtClean="0"/>
              <a:t>Work</a:t>
            </a:r>
            <a:endParaRPr lang="en-US" dirty="0"/>
          </a:p>
        </p:txBody>
      </p:sp>
      <p:sp>
        <p:nvSpPr>
          <p:cNvPr id="4" name="Footer Placeholder 3"/>
          <p:cNvSpPr>
            <a:spLocks noGrp="1"/>
          </p:cNvSpPr>
          <p:nvPr>
            <p:ph type="ftr" sz="quarter" idx="3"/>
          </p:nvPr>
        </p:nvSpPr>
        <p:spPr/>
        <p:txBody>
          <a:bodyPr/>
          <a:lstStyle/>
          <a:p>
            <a:r>
              <a:rPr lang="en-US" smtClean="0"/>
              <a:t>© 2016 Keith A. Pray</a:t>
            </a:r>
            <a:endParaRPr lang="en-US" dirty="0"/>
          </a:p>
        </p:txBody>
      </p:sp>
    </p:spTree>
    <p:extLst>
      <p:ext uri="{BB962C8B-B14F-4D97-AF65-F5344CB8AC3E}">
        <p14:creationId xmlns:p14="http://schemas.microsoft.com/office/powerpoint/2010/main" val="24493412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Conclusions</a:t>
            </a:r>
          </a:p>
        </p:txBody>
      </p:sp>
      <p:sp>
        <p:nvSpPr>
          <p:cNvPr id="3" name="Content Placeholder 2"/>
          <p:cNvSpPr>
            <a:spLocks noGrp="1"/>
          </p:cNvSpPr>
          <p:nvPr>
            <p:ph sz="half" idx="1"/>
          </p:nvPr>
        </p:nvSpPr>
        <p:spPr>
          <a:xfrm>
            <a:off x="685800" y="1352551"/>
            <a:ext cx="7772400" cy="3352800"/>
          </a:xfrm>
        </p:spPr>
        <p:txBody>
          <a:bodyPr/>
          <a:lstStyle/>
          <a:p>
            <a:r>
              <a:rPr lang="en-US" dirty="0"/>
              <a:t>Using AI techniques for optimization of existing work is likely to be beneficial</a:t>
            </a:r>
          </a:p>
          <a:p>
            <a:pPr lvl="1"/>
            <a:r>
              <a:rPr lang="en-US" dirty="0"/>
              <a:t>Will allow better designs than a human could create</a:t>
            </a:r>
          </a:p>
          <a:p>
            <a:pPr lvl="1"/>
            <a:r>
              <a:rPr lang="en-US" dirty="0"/>
              <a:t>Created designs still need human supervision for testing</a:t>
            </a:r>
          </a:p>
          <a:p>
            <a:pPr lvl="1"/>
            <a:r>
              <a:rPr lang="en-US" dirty="0"/>
              <a:t>These AIs would be task-specific, and require manpower to design and maintain</a:t>
            </a:r>
          </a:p>
          <a:p>
            <a:r>
              <a:rPr lang="en-US" dirty="0"/>
              <a:t>Truly creative AI is dangerous</a:t>
            </a:r>
          </a:p>
          <a:p>
            <a:pPr lvl="1"/>
            <a:r>
              <a:rPr lang="en-US" dirty="0"/>
              <a:t>Could lead to the elimination of entire fields of employment via AI replacement</a:t>
            </a:r>
          </a:p>
          <a:p>
            <a:pPr lvl="1"/>
            <a:r>
              <a:rPr lang="en-US" dirty="0"/>
              <a:t>Need careful planning to prevent mass unemployment</a:t>
            </a:r>
          </a:p>
        </p:txBody>
      </p:sp>
      <p:sp>
        <p:nvSpPr>
          <p:cNvPr id="5" name="Footer Placeholder 4"/>
          <p:cNvSpPr>
            <a:spLocks noGrp="1"/>
          </p:cNvSpPr>
          <p:nvPr>
            <p:ph type="ftr" sz="quarter" idx="11"/>
          </p:nvPr>
        </p:nvSpPr>
        <p:spPr/>
        <p:txBody>
          <a:bodyPr/>
          <a:lstStyle/>
          <a:p>
            <a:r>
              <a:rPr lang="en-US"/>
              <a:t>© 2016 Keith A. Pray</a:t>
            </a:r>
          </a:p>
        </p:txBody>
      </p:sp>
      <p:sp>
        <p:nvSpPr>
          <p:cNvPr id="6" name="Slide Number Placeholder 5"/>
          <p:cNvSpPr>
            <a:spLocks noGrp="1"/>
          </p:cNvSpPr>
          <p:nvPr>
            <p:ph type="sldNum" sz="quarter" idx="12"/>
          </p:nvPr>
        </p:nvSpPr>
        <p:spPr/>
        <p:txBody>
          <a:bodyPr/>
          <a:lstStyle/>
          <a:p>
            <a:fld id="{A2A17EAB-8B51-5C40-8776-6683E51FA7A0}" type="slidenum">
              <a:rPr lang="en-US" smtClean="0"/>
              <a:t>10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Alec Thompson</a:t>
            </a:r>
          </a:p>
        </p:txBody>
      </p:sp>
    </p:spTree>
    <p:extLst>
      <p:ext uri="{BB962C8B-B14F-4D97-AF65-F5344CB8AC3E}">
        <p14:creationId xmlns:p14="http://schemas.microsoft.com/office/powerpoint/2010/main" val="30791995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40000" lnSpcReduction="20000"/>
          </a:bodyPr>
          <a:lstStyle/>
          <a:p>
            <a:pPr marL="0" indent="0">
              <a:buNone/>
            </a:pPr>
            <a:r>
              <a:rPr lang="en-US" dirty="0"/>
              <a:t>[1] A. Bellows, “On the Origin of Circuits,” </a:t>
            </a:r>
            <a:r>
              <a:rPr lang="en-US" i="1" dirty="0"/>
              <a:t>Damn Interesting</a:t>
            </a:r>
            <a:r>
              <a:rPr lang="en-US" dirty="0"/>
              <a:t>, 10-Dec-2013. [Online]. Available at: http://www.damninteresting.com/on-the-origin-of-circuits/. [Accessed: 19-Apr-2016].</a:t>
            </a:r>
          </a:p>
          <a:p>
            <a:pPr marL="0" indent="0">
              <a:buNone/>
            </a:pPr>
            <a:r>
              <a:rPr lang="en-US" dirty="0"/>
              <a:t>[2] J. Wakefield, “Intelligent Machines: AI art is taking on the experts,” </a:t>
            </a:r>
            <a:r>
              <a:rPr lang="en-US" i="1" dirty="0"/>
              <a:t>BBC News</a:t>
            </a:r>
            <a:r>
              <a:rPr lang="en-US" dirty="0"/>
              <a:t>, 18-Sep-2015. [Online]. Available at: http://www.bbc.com/news/technology-33677271. [Accessed: 19-Apr-2016].</a:t>
            </a:r>
          </a:p>
          <a:p>
            <a:pPr marL="0" indent="0">
              <a:buNone/>
            </a:pPr>
            <a:r>
              <a:rPr lang="en-US" dirty="0"/>
              <a:t>[3] F. T. Hong, “The role of pattern recognition in creative problem solving: A case study in search of new mathematics for biology,” </a:t>
            </a:r>
            <a:r>
              <a:rPr lang="en-US" i="1" dirty="0"/>
              <a:t>Progress in Biophysics and Molecular Biology</a:t>
            </a:r>
            <a:r>
              <a:rPr lang="en-US" dirty="0"/>
              <a:t>, vol. 113, no. 1, pp. 181–215, Apr. 2013.</a:t>
            </a:r>
          </a:p>
          <a:p>
            <a:pPr marL="0" indent="0">
              <a:buNone/>
            </a:pPr>
            <a:r>
              <a:rPr lang="en-US" dirty="0"/>
              <a:t>[4] A. </a:t>
            </a:r>
            <a:r>
              <a:rPr lang="en-US" dirty="0" err="1"/>
              <a:t>Mordvintsev</a:t>
            </a:r>
            <a:r>
              <a:rPr lang="en-US" dirty="0"/>
              <a:t>, C. </a:t>
            </a:r>
            <a:r>
              <a:rPr lang="en-US" dirty="0" err="1"/>
              <a:t>Olah</a:t>
            </a:r>
            <a:r>
              <a:rPr lang="en-US" dirty="0"/>
              <a:t>, and M. </a:t>
            </a:r>
            <a:r>
              <a:rPr lang="en-US" dirty="0" err="1"/>
              <a:t>Tyka</a:t>
            </a:r>
            <a:r>
              <a:rPr lang="en-US" dirty="0"/>
              <a:t>, “</a:t>
            </a:r>
            <a:r>
              <a:rPr lang="en-US" dirty="0" err="1"/>
              <a:t>Inceptionism</a:t>
            </a:r>
            <a:r>
              <a:rPr lang="en-US" dirty="0"/>
              <a:t>: Going Deeper into Neural Networks,” </a:t>
            </a:r>
            <a:r>
              <a:rPr lang="en-US" i="1" dirty="0"/>
              <a:t>Research Blog</a:t>
            </a:r>
            <a:r>
              <a:rPr lang="en-US" dirty="0"/>
              <a:t>, 17-Jun-2015. [Online]. Available at: http://googleresearch.blogspot.com/2015/06/inceptionism-going-deeper-into-neural.html. [Accessed: 19-Apr-2016].</a:t>
            </a:r>
          </a:p>
          <a:p>
            <a:pPr marL="0" indent="0">
              <a:buNone/>
            </a:pPr>
            <a:r>
              <a:rPr lang="en-US" dirty="0"/>
              <a:t>[5] H. Wang, J. Liu, J. </a:t>
            </a:r>
            <a:r>
              <a:rPr lang="en-US" dirty="0" err="1"/>
              <a:t>Zhi</a:t>
            </a:r>
            <a:r>
              <a:rPr lang="en-US" dirty="0"/>
              <a:t>, and C. Fu, “The Improvement of Quantum Genetic Algorithm and Its Application on Function Optimization,” </a:t>
            </a:r>
            <a:r>
              <a:rPr lang="en-US" i="1" dirty="0"/>
              <a:t>Mathematical Problems in Engineering</a:t>
            </a:r>
            <a:r>
              <a:rPr lang="en-US" dirty="0"/>
              <a:t>, vol. 2013, pp. 1–10, 2013.</a:t>
            </a:r>
          </a:p>
          <a:p>
            <a:pPr marL="0" indent="0">
              <a:buNone/>
            </a:pPr>
            <a:r>
              <a:rPr lang="en-US" dirty="0"/>
              <a:t>[6] J. </a:t>
            </a:r>
            <a:r>
              <a:rPr lang="en-US" dirty="0" err="1"/>
              <a:t>Vreeken</a:t>
            </a:r>
            <a:r>
              <a:rPr lang="en-US" dirty="0"/>
              <a:t>, “Spiking neural networks, an introduction,” </a:t>
            </a:r>
            <a:r>
              <a:rPr lang="en-US" i="1" dirty="0"/>
              <a:t>Exploratory Data Analysis</a:t>
            </a:r>
            <a:r>
              <a:rPr lang="en-US" dirty="0"/>
              <a:t>, 2002. [Online]. Available at: http://eda.mmci.uni-saarland.de/pubs/2002/spiking_neural_networks_an_introduction-vreeken.pdf. [Accessed: 19-Apr-2016].</a:t>
            </a:r>
          </a:p>
          <a:p>
            <a:pPr marL="0" indent="0">
              <a:buNone/>
            </a:pPr>
            <a:r>
              <a:rPr lang="en-US" dirty="0"/>
              <a:t>[7] A. Linn, “Microsoft researchers win ImageNet computer vision challenge - Next at Microsoft,” </a:t>
            </a:r>
            <a:r>
              <a:rPr lang="en-US" i="1" dirty="0"/>
              <a:t>Next at Microsoft</a:t>
            </a:r>
            <a:r>
              <a:rPr lang="en-US" dirty="0"/>
              <a:t>, 10-Dec-2015. [Online]. Available at: http://blogs.microsoft.com/next/2015/12/10/microsoft-researchers-win-imagenet-computer-vision-challenge/. [Accessed: 19-Apr-2016].</a:t>
            </a:r>
          </a:p>
          <a:p>
            <a:pPr marL="0" indent="0">
              <a:buNone/>
            </a:pPr>
            <a:r>
              <a:rPr lang="en-US" dirty="0"/>
              <a:t>[8] B. Ricks and D. Ventura, “Training a Quantum Neural Network,” </a:t>
            </a:r>
            <a:r>
              <a:rPr lang="en-US" i="1" dirty="0"/>
              <a:t>NIPS Proceedings</a:t>
            </a:r>
            <a:r>
              <a:rPr lang="en-US" dirty="0"/>
              <a:t>. [Online]. Available at: http://papers.nips.cc/paper/2363-training-a-quantum-neural-network.pdf. [Accessed: 20-Apr-2016].</a:t>
            </a:r>
          </a:p>
          <a:p>
            <a:pPr marL="0" indent="0">
              <a:buNone/>
            </a:pPr>
            <a:r>
              <a:rPr lang="en-US" dirty="0"/>
              <a:t>[9] W. Leontief and F. </a:t>
            </a:r>
            <a:r>
              <a:rPr lang="en-US" dirty="0" err="1"/>
              <a:t>Duchin</a:t>
            </a:r>
            <a:r>
              <a:rPr lang="en-US" dirty="0"/>
              <a:t>, “The Impacts of Automation on Employment, 1963-2000. Final Report.,” rep.</a:t>
            </a:r>
          </a:p>
          <a:p>
            <a:pPr marL="0" indent="0">
              <a:buNone/>
            </a:pPr>
            <a:r>
              <a:rPr lang="en-US" dirty="0"/>
              <a:t>[10] E. </a:t>
            </a:r>
            <a:r>
              <a:rPr lang="en-US" dirty="0" err="1"/>
              <a:t>Brynjolfsson</a:t>
            </a:r>
            <a:r>
              <a:rPr lang="en-US" dirty="0"/>
              <a:t> and A. McAfee, “</a:t>
            </a:r>
            <a:r>
              <a:rPr lang="en-US" dirty="0" err="1"/>
              <a:t>Brynjolfsson</a:t>
            </a:r>
            <a:r>
              <a:rPr lang="en-US" dirty="0"/>
              <a:t> and McAfee: The jobs that AI can't replace,” </a:t>
            </a:r>
            <a:r>
              <a:rPr lang="en-US" i="1" dirty="0"/>
              <a:t>BBC News</a:t>
            </a:r>
            <a:r>
              <a:rPr lang="en-US" dirty="0"/>
              <a:t>, 13-Sep-2015. [Online]. Available at: http://www.bbc.com/news/technology-34175290. [Accessed: 20-Apr-2016].</a:t>
            </a:r>
          </a:p>
        </p:txBody>
      </p:sp>
      <p:sp>
        <p:nvSpPr>
          <p:cNvPr id="4" name="Footer Placeholder 3"/>
          <p:cNvSpPr>
            <a:spLocks noGrp="1"/>
          </p:cNvSpPr>
          <p:nvPr>
            <p:ph type="ftr" sz="quarter" idx="11"/>
          </p:nvPr>
        </p:nvSpPr>
        <p:spPr/>
        <p:txBody>
          <a:bodyPr/>
          <a:lstStyle/>
          <a:p>
            <a:r>
              <a:rPr lang="en-US"/>
              <a:t>© 2016 Keith A. Pray</a:t>
            </a:r>
          </a:p>
        </p:txBody>
      </p:sp>
      <p:sp>
        <p:nvSpPr>
          <p:cNvPr id="5" name="Slide Number Placeholder 4"/>
          <p:cNvSpPr>
            <a:spLocks noGrp="1"/>
          </p:cNvSpPr>
          <p:nvPr>
            <p:ph type="sldNum" sz="quarter" idx="12"/>
          </p:nvPr>
        </p:nvSpPr>
        <p:spPr/>
        <p:txBody>
          <a:bodyPr/>
          <a:lstStyle/>
          <a:p>
            <a:fld id="{A2A17EAB-8B51-5C40-8776-6683E51FA7A0}" type="slidenum">
              <a:rPr lang="en-US" smtClean="0"/>
              <a:t>11</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&lt;Your Name&gt;</a:t>
            </a:r>
          </a:p>
        </p:txBody>
      </p:sp>
    </p:spTree>
    <p:extLst>
      <p:ext uri="{BB962C8B-B14F-4D97-AF65-F5344CB8AC3E}">
        <p14:creationId xmlns:p14="http://schemas.microsoft.com/office/powerpoint/2010/main" val="8467644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AlphaGO</a:t>
            </a:r>
            <a:endParaRPr lang="en-US" dirty="0"/>
          </a:p>
        </p:txBody>
      </p:sp>
      <p:sp>
        <p:nvSpPr>
          <p:cNvPr id="3" name="Content Placeholder 2"/>
          <p:cNvSpPr>
            <a:spLocks noGrp="1"/>
          </p:cNvSpPr>
          <p:nvPr>
            <p:ph sz="half" idx="1"/>
          </p:nvPr>
        </p:nvSpPr>
        <p:spPr/>
        <p:txBody>
          <a:bodyPr/>
          <a:lstStyle/>
          <a:p>
            <a:r>
              <a:rPr lang="en-US" dirty="0" smtClean="0"/>
              <a:t>Artificial General Intelligence</a:t>
            </a:r>
          </a:p>
          <a:p>
            <a:r>
              <a:rPr lang="en-US" dirty="0" smtClean="0"/>
              <a:t>Precursor to </a:t>
            </a:r>
            <a:r>
              <a:rPr lang="en-US" dirty="0" err="1" smtClean="0"/>
              <a:t>AlphaGo</a:t>
            </a:r>
            <a:endParaRPr lang="en-US" dirty="0" smtClean="0"/>
          </a:p>
          <a:p>
            <a:r>
              <a:rPr lang="en-US" dirty="0" smtClean="0"/>
              <a:t>The Challenge of Go</a:t>
            </a:r>
          </a:p>
          <a:p>
            <a:r>
              <a:rPr lang="en-US" dirty="0" err="1" smtClean="0"/>
              <a:t>AlphaGo</a:t>
            </a:r>
            <a:endParaRPr lang="en-US" dirty="0" smtClean="0"/>
          </a:p>
          <a:p>
            <a:r>
              <a:rPr lang="en-US" dirty="0" smtClean="0"/>
              <a:t>Limitations &amp; Concerns</a:t>
            </a:r>
          </a:p>
          <a:p>
            <a:r>
              <a:rPr lang="en-US" dirty="0" smtClean="0"/>
              <a:t>Conclusions</a:t>
            </a:r>
          </a:p>
          <a:p>
            <a:endParaRPr lang="en-US" dirty="0"/>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Zachary Robbins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[9]</a:t>
            </a:r>
            <a:endParaRPr lang="en-US" sz="1200" dirty="0">
              <a:solidFill>
                <a:schemeClr val="tx1"/>
              </a:solidFill>
            </a:endParaRPr>
          </a:p>
        </p:txBody>
      </p:sp>
      <p:pic>
        <p:nvPicPr>
          <p:cNvPr id="10" name="Picture 9"/>
          <p:cNvPicPr>
            <a:picLocks noChangeAspect="1"/>
          </p:cNvPicPr>
          <p:nvPr/>
        </p:nvPicPr>
        <p:blipFill>
          <a:blip r:embed="rId3"/>
          <a:stretch>
            <a:fillRect/>
          </a:stretch>
        </p:blipFill>
        <p:spPr>
          <a:xfrm>
            <a:off x="4165600" y="1199747"/>
            <a:ext cx="4702306" cy="3130952"/>
          </a:xfrm>
          <a:prstGeom prst="rect">
            <a:avLst/>
          </a:prstGeom>
        </p:spPr>
      </p:pic>
    </p:spTree>
    <p:extLst>
      <p:ext uri="{BB962C8B-B14F-4D97-AF65-F5344CB8AC3E}">
        <p14:creationId xmlns:p14="http://schemas.microsoft.com/office/powerpoint/2010/main" val="11803890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Artificial general intelligence</a:t>
            </a:r>
            <a:endParaRPr lang="en-US" dirty="0"/>
          </a:p>
        </p:txBody>
      </p:sp>
      <p:sp>
        <p:nvSpPr>
          <p:cNvPr id="3" name="Content Placeholder 2"/>
          <p:cNvSpPr>
            <a:spLocks noGrp="1"/>
          </p:cNvSpPr>
          <p:nvPr>
            <p:ph sz="half" idx="1"/>
          </p:nvPr>
        </p:nvSpPr>
        <p:spPr>
          <a:xfrm>
            <a:off x="685800" y="1352551"/>
            <a:ext cx="3351626" cy="3352800"/>
          </a:xfrm>
        </p:spPr>
        <p:txBody>
          <a:bodyPr/>
          <a:lstStyle/>
          <a:p>
            <a:r>
              <a:rPr lang="en-US" dirty="0" smtClean="0"/>
              <a:t>AGI </a:t>
            </a:r>
            <a:r>
              <a:rPr lang="en-US" dirty="0" err="1" smtClean="0"/>
              <a:t>vs</a:t>
            </a:r>
            <a:r>
              <a:rPr lang="en-US" dirty="0" smtClean="0"/>
              <a:t> Narrow AI</a:t>
            </a:r>
          </a:p>
          <a:p>
            <a:pPr lvl="1"/>
            <a:r>
              <a:rPr lang="en-US" dirty="0" smtClean="0"/>
              <a:t>IBM </a:t>
            </a:r>
            <a:r>
              <a:rPr lang="en-US" dirty="0" err="1" smtClean="0"/>
              <a:t>DeepBlue</a:t>
            </a:r>
            <a:r>
              <a:rPr lang="en-US" dirty="0" smtClean="0"/>
              <a:t>, Watson</a:t>
            </a:r>
          </a:p>
          <a:p>
            <a:r>
              <a:rPr lang="en-US" dirty="0" smtClean="0"/>
              <a:t>AGI = General Purpose Learning Machines</a:t>
            </a:r>
          </a:p>
          <a:p>
            <a:r>
              <a:rPr lang="en-US" dirty="0" smtClean="0"/>
              <a:t>Reinforcement learning</a:t>
            </a:r>
          </a:p>
          <a:p>
            <a:pPr lvl="1"/>
            <a:r>
              <a:rPr lang="en-US" dirty="0" smtClean="0"/>
              <a:t>Human dopamine system</a:t>
            </a:r>
          </a:p>
          <a:p>
            <a:pPr lvl="1"/>
            <a:r>
              <a:rPr lang="en-US" dirty="0" smtClean="0"/>
              <a:t>The key to intelligence</a:t>
            </a:r>
          </a:p>
          <a:p>
            <a:r>
              <a:rPr lang="en-US" dirty="0"/>
              <a:t>Google </a:t>
            </a:r>
            <a:r>
              <a:rPr lang="en-US" dirty="0" err="1" smtClean="0"/>
              <a:t>DeepMind</a:t>
            </a:r>
            <a:endParaRPr lang="en-US" dirty="0" smtClean="0"/>
          </a:p>
          <a:p>
            <a:pPr lvl="1"/>
            <a:r>
              <a:rPr lang="en-US" dirty="0" smtClean="0"/>
              <a:t>Mission: Create AGI</a:t>
            </a:r>
            <a:endParaRPr lang="en-US" dirty="0"/>
          </a:p>
          <a:p>
            <a:endParaRPr lang="en-US" dirty="0"/>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Zachary Robbins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[1]</a:t>
            </a:r>
            <a:endParaRPr lang="en-US" sz="1200" dirty="0">
              <a:solidFill>
                <a:schemeClr val="tx1"/>
              </a:solidFill>
            </a:endParaRPr>
          </a:p>
        </p:txBody>
      </p:sp>
      <p:pic>
        <p:nvPicPr>
          <p:cNvPr id="10" name="Content Placeholder 9" descr="Screen Shot 2016-04-21 at 2.36.44 AM.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3"/>
          <a:stretch/>
        </p:blipFill>
        <p:spPr>
          <a:xfrm>
            <a:off x="4037426" y="1276350"/>
            <a:ext cx="4989370" cy="2844801"/>
          </a:xfrm>
        </p:spPr>
      </p:pic>
    </p:spTree>
    <p:extLst>
      <p:ext uri="{BB962C8B-B14F-4D97-AF65-F5344CB8AC3E}">
        <p14:creationId xmlns:p14="http://schemas.microsoft.com/office/powerpoint/2010/main" val="28902517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Precursor to </a:t>
            </a:r>
            <a:r>
              <a:rPr lang="en-US" dirty="0" err="1" smtClean="0"/>
              <a:t>Alphago</a:t>
            </a:r>
            <a:endParaRPr lang="en-US" dirty="0"/>
          </a:p>
        </p:txBody>
      </p:sp>
      <p:sp>
        <p:nvSpPr>
          <p:cNvPr id="3" name="Content Placeholder 2"/>
          <p:cNvSpPr>
            <a:spLocks noGrp="1"/>
          </p:cNvSpPr>
          <p:nvPr>
            <p:ph sz="half" idx="1"/>
          </p:nvPr>
        </p:nvSpPr>
        <p:spPr/>
        <p:txBody>
          <a:bodyPr/>
          <a:lstStyle/>
          <a:p>
            <a:r>
              <a:rPr lang="en-US" dirty="0" smtClean="0"/>
              <a:t>Created by Google </a:t>
            </a:r>
            <a:r>
              <a:rPr lang="en-US" dirty="0" err="1" smtClean="0"/>
              <a:t>DeepMind</a:t>
            </a:r>
            <a:endParaRPr lang="en-US" dirty="0" smtClean="0"/>
          </a:p>
          <a:p>
            <a:r>
              <a:rPr lang="en-US" dirty="0" smtClean="0"/>
              <a:t>DQN = Deep Q-Network</a:t>
            </a:r>
          </a:p>
          <a:p>
            <a:pPr lvl="1"/>
            <a:r>
              <a:rPr lang="en-US" dirty="0" smtClean="0"/>
              <a:t>Reinforcement learning</a:t>
            </a:r>
          </a:p>
          <a:p>
            <a:pPr lvl="1"/>
            <a:r>
              <a:rPr lang="en-US" dirty="0" smtClean="0"/>
              <a:t>Deep neural </a:t>
            </a:r>
            <a:r>
              <a:rPr lang="en-US" dirty="0"/>
              <a:t>n</a:t>
            </a:r>
            <a:r>
              <a:rPr lang="en-US" dirty="0" smtClean="0"/>
              <a:t>etwork</a:t>
            </a:r>
            <a:endParaRPr lang="en-US" dirty="0"/>
          </a:p>
          <a:p>
            <a:r>
              <a:rPr lang="en-US" dirty="0" smtClean="0"/>
              <a:t>Received only pixels and score as inputs</a:t>
            </a:r>
          </a:p>
          <a:p>
            <a:r>
              <a:rPr lang="en-US" dirty="0" smtClean="0"/>
              <a:t>Same algorithm, 49 Atari games</a:t>
            </a:r>
          </a:p>
          <a:p>
            <a:pPr lvl="1"/>
            <a:r>
              <a:rPr lang="en-US" dirty="0" smtClean="0"/>
              <a:t>Training w/ hundreds of iterations</a:t>
            </a:r>
          </a:p>
          <a:p>
            <a:pPr lvl="1"/>
            <a:r>
              <a:rPr lang="en-US" dirty="0" smtClean="0"/>
              <a:t>Reached professional level</a:t>
            </a:r>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Zachary Robbins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t>[1], [3], [5]</a:t>
            </a:r>
            <a:endParaRPr lang="en-US" sz="1200" dirty="0">
              <a:solidFill>
                <a:schemeClr val="tx1"/>
              </a:solidFill>
            </a:endParaRPr>
          </a:p>
        </p:txBody>
      </p:sp>
      <p:pic>
        <p:nvPicPr>
          <p:cNvPr id="10" name="Picture 9" descr="atari.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3104" y="686724"/>
            <a:ext cx="3255596" cy="4018627"/>
          </a:xfrm>
          <a:prstGeom prst="rect">
            <a:avLst/>
          </a:prstGeom>
        </p:spPr>
      </p:pic>
    </p:spTree>
    <p:extLst>
      <p:ext uri="{BB962C8B-B14F-4D97-AF65-F5344CB8AC3E}">
        <p14:creationId xmlns:p14="http://schemas.microsoft.com/office/powerpoint/2010/main" val="4789576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Challenge of GO</a:t>
            </a:r>
            <a:endParaRPr lang="en-US" dirty="0"/>
          </a:p>
        </p:txBody>
      </p:sp>
      <p:sp>
        <p:nvSpPr>
          <p:cNvPr id="3" name="Content Placeholder 2"/>
          <p:cNvSpPr>
            <a:spLocks noGrp="1"/>
          </p:cNvSpPr>
          <p:nvPr>
            <p:ph sz="half" idx="1"/>
          </p:nvPr>
        </p:nvSpPr>
        <p:spPr/>
        <p:txBody>
          <a:bodyPr>
            <a:normAutofit/>
          </a:bodyPr>
          <a:lstStyle/>
          <a:p>
            <a:r>
              <a:rPr lang="en-US" dirty="0" smtClean="0"/>
              <a:t>Complexity of Go</a:t>
            </a:r>
          </a:p>
          <a:p>
            <a:pPr lvl="1"/>
            <a:r>
              <a:rPr lang="en-US" dirty="0" smtClean="0"/>
              <a:t>Number of positions ≈ 250</a:t>
            </a:r>
            <a:r>
              <a:rPr lang="en-US" sz="1400" baseline="30000" dirty="0" smtClean="0"/>
              <a:t>150</a:t>
            </a:r>
            <a:endParaRPr lang="en-US" dirty="0" smtClean="0"/>
          </a:p>
          <a:p>
            <a:pPr lvl="1"/>
            <a:r>
              <a:rPr lang="en-US" dirty="0" smtClean="0"/>
              <a:t>A game of intuition</a:t>
            </a:r>
          </a:p>
          <a:p>
            <a:r>
              <a:rPr lang="en-US" dirty="0" smtClean="0"/>
              <a:t>Considered one of the grand challenges of reaching AGI</a:t>
            </a:r>
          </a:p>
          <a:p>
            <a:r>
              <a:rPr lang="en-US" dirty="0" smtClean="0"/>
              <a:t>Wasn’t expected to reach competition level for 10 years</a:t>
            </a:r>
          </a:p>
          <a:p>
            <a:pPr marL="411535" lvl="2" indent="0">
              <a:buNone/>
            </a:pPr>
            <a:endParaRPr lang="en-US" dirty="0" smtClean="0"/>
          </a:p>
          <a:p>
            <a:pPr lvl="2"/>
            <a:endParaRPr lang="en-US" dirty="0" smtClean="0"/>
          </a:p>
          <a:p>
            <a:pPr marL="411535" lvl="2" indent="0">
              <a:buNone/>
            </a:pPr>
            <a:endParaRPr lang="en-US" dirty="0" smtClean="0"/>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Zachary Robbins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[2], [4], [7], [8]</a:t>
            </a:r>
            <a:endParaRPr lang="en-US" sz="1200" dirty="0">
              <a:solidFill>
                <a:schemeClr val="tx1"/>
              </a:solidFill>
            </a:endParaRPr>
          </a:p>
        </p:txBody>
      </p:sp>
      <p:pic>
        <p:nvPicPr>
          <p:cNvPr id="9" name="Picture 8"/>
          <p:cNvPicPr>
            <a:picLocks noChangeAspect="1"/>
          </p:cNvPicPr>
          <p:nvPr/>
        </p:nvPicPr>
        <p:blipFill>
          <a:blip r:embed="rId3"/>
          <a:stretch>
            <a:fillRect/>
          </a:stretch>
        </p:blipFill>
        <p:spPr>
          <a:xfrm>
            <a:off x="4150963" y="1181100"/>
            <a:ext cx="4837733" cy="3225800"/>
          </a:xfrm>
          <a:prstGeom prst="rect">
            <a:avLst/>
          </a:prstGeom>
        </p:spPr>
      </p:pic>
    </p:spTree>
    <p:extLst>
      <p:ext uri="{BB962C8B-B14F-4D97-AF65-F5344CB8AC3E}">
        <p14:creationId xmlns:p14="http://schemas.microsoft.com/office/powerpoint/2010/main" val="12507345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Alphago</a:t>
            </a:r>
            <a:endParaRPr lang="en-US" dirty="0"/>
          </a:p>
        </p:txBody>
      </p:sp>
      <p:sp>
        <p:nvSpPr>
          <p:cNvPr id="3" name="Content Placeholder 2"/>
          <p:cNvSpPr>
            <a:spLocks noGrp="1"/>
          </p:cNvSpPr>
          <p:nvPr>
            <p:ph sz="half" idx="1"/>
          </p:nvPr>
        </p:nvSpPr>
        <p:spPr/>
        <p:txBody>
          <a:bodyPr/>
          <a:lstStyle/>
          <a:p>
            <a:r>
              <a:rPr lang="en-US" dirty="0"/>
              <a:t>Implementation</a:t>
            </a:r>
          </a:p>
          <a:p>
            <a:pPr lvl="1"/>
            <a:r>
              <a:rPr lang="en-US" dirty="0"/>
              <a:t>Monte-Carlo Tree Search using Deep Neural Networks</a:t>
            </a:r>
          </a:p>
          <a:p>
            <a:pPr lvl="2"/>
            <a:r>
              <a:rPr lang="en-US" dirty="0"/>
              <a:t>Policy Network</a:t>
            </a:r>
          </a:p>
          <a:p>
            <a:pPr lvl="2"/>
            <a:r>
              <a:rPr lang="en-US" dirty="0"/>
              <a:t>Value Network</a:t>
            </a:r>
          </a:p>
          <a:p>
            <a:r>
              <a:rPr lang="en-US" dirty="0"/>
              <a:t>Results</a:t>
            </a:r>
          </a:p>
          <a:p>
            <a:pPr lvl="1"/>
            <a:r>
              <a:rPr lang="en-US" dirty="0"/>
              <a:t>Won 494 of 495 CPU </a:t>
            </a:r>
            <a:r>
              <a:rPr lang="en-US" dirty="0" smtClean="0"/>
              <a:t>games</a:t>
            </a:r>
          </a:p>
          <a:p>
            <a:pPr lvl="1"/>
            <a:r>
              <a:rPr lang="en-US" dirty="0" smtClean="0"/>
              <a:t>European </a:t>
            </a:r>
            <a:r>
              <a:rPr lang="en-US" dirty="0"/>
              <a:t>Champion Fan </a:t>
            </a:r>
            <a:r>
              <a:rPr lang="en-US" dirty="0" err="1"/>
              <a:t>Hui</a:t>
            </a:r>
            <a:endParaRPr lang="en-US" dirty="0"/>
          </a:p>
          <a:p>
            <a:pPr lvl="1"/>
            <a:r>
              <a:rPr lang="en-US" dirty="0"/>
              <a:t>World Champion Lee </a:t>
            </a:r>
            <a:r>
              <a:rPr lang="en-US" dirty="0" err="1"/>
              <a:t>Sedol</a:t>
            </a:r>
            <a:endParaRPr lang="en-US" dirty="0"/>
          </a:p>
          <a:p>
            <a:endParaRPr lang="en-US" dirty="0"/>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Zachary Robbins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[2], [4], [6], [7]</a:t>
            </a:r>
          </a:p>
        </p:txBody>
      </p:sp>
      <p:pic>
        <p:nvPicPr>
          <p:cNvPr id="13" name="Picture 5" descr="nature16961-f1.jpg"/>
          <p:cNvPicPr>
            <a:picLocks noChangeAspect="1"/>
          </p:cNvPicPr>
          <p:nvPr/>
        </p:nvPicPr>
        <p:blipFill rotWithShape="1">
          <a:blip r:embed="rId3">
            <a:extLst>
              <a:ext uri="{28A0092B-C50C-407E-A947-70E740481C1C}">
                <a14:useLocalDpi xmlns:a14="http://schemas.microsoft.com/office/drawing/2010/main" val="0"/>
              </a:ext>
            </a:extLst>
          </a:blip>
          <a:srcRect l="64035"/>
          <a:stretch/>
        </p:blipFill>
        <p:spPr bwMode="auto">
          <a:xfrm>
            <a:off x="4927600" y="680113"/>
            <a:ext cx="3937000" cy="401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8741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 &amp; concerns</a:t>
            </a:r>
            <a:endParaRPr lang="en-US" dirty="0"/>
          </a:p>
        </p:txBody>
      </p:sp>
      <p:sp>
        <p:nvSpPr>
          <p:cNvPr id="3" name="Content Placeholder 2"/>
          <p:cNvSpPr>
            <a:spLocks noGrp="1"/>
          </p:cNvSpPr>
          <p:nvPr>
            <p:ph sz="half" idx="1"/>
          </p:nvPr>
        </p:nvSpPr>
        <p:spPr>
          <a:xfrm>
            <a:off x="685800" y="1352551"/>
            <a:ext cx="4216400" cy="3352800"/>
          </a:xfrm>
        </p:spPr>
        <p:txBody>
          <a:bodyPr/>
          <a:lstStyle/>
          <a:p>
            <a:r>
              <a:rPr lang="en-US" dirty="0" smtClean="0"/>
              <a:t>Limitations of </a:t>
            </a:r>
            <a:r>
              <a:rPr lang="en-US" dirty="0" err="1" smtClean="0"/>
              <a:t>AlphaGo</a:t>
            </a:r>
            <a:endParaRPr lang="en-US" dirty="0" smtClean="0"/>
          </a:p>
          <a:p>
            <a:pPr lvl="1"/>
            <a:r>
              <a:rPr lang="en-US" dirty="0"/>
              <a:t>Huge data set needed to train</a:t>
            </a:r>
          </a:p>
          <a:p>
            <a:pPr lvl="1"/>
            <a:r>
              <a:rPr lang="en-US" dirty="0"/>
              <a:t>Time + computing power</a:t>
            </a:r>
          </a:p>
          <a:p>
            <a:pPr lvl="1"/>
            <a:r>
              <a:rPr lang="en-US" dirty="0"/>
              <a:t>Tailored for </a:t>
            </a:r>
            <a:r>
              <a:rPr lang="en-US" dirty="0" smtClean="0"/>
              <a:t>Go, not truly general purpose</a:t>
            </a:r>
          </a:p>
          <a:p>
            <a:r>
              <a:rPr lang="en-US" dirty="0" smtClean="0"/>
              <a:t>Ethical concerns</a:t>
            </a:r>
          </a:p>
          <a:p>
            <a:r>
              <a:rPr lang="en-US" dirty="0" smtClean="0"/>
              <a:t>Fear of AI hampers development</a:t>
            </a:r>
          </a:p>
          <a:p>
            <a:pPr lvl="1"/>
            <a:r>
              <a:rPr lang="en-US" dirty="0" err="1" smtClean="0"/>
              <a:t>Elon</a:t>
            </a:r>
            <a:r>
              <a:rPr lang="en-US" dirty="0" smtClean="0"/>
              <a:t> Musk, Stephen Hawking, Bill Gates</a:t>
            </a:r>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Zachary Robbins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[2], [4], [7], [10]</a:t>
            </a:r>
            <a:endParaRPr lang="en-US" sz="1200" dirty="0">
              <a:solidFill>
                <a:schemeClr val="tx1"/>
              </a:solidFill>
            </a:endParaRPr>
          </a:p>
        </p:txBody>
      </p:sp>
      <p:pic>
        <p:nvPicPr>
          <p:cNvPr id="10" name="Picture 9" descr="D:\Shilpa\2016\Jan\20\Nature16961\nature16961-f4.jpg"/>
          <p:cNvPicPr>
            <a:picLocks noChangeAspect="1" noChangeArrowheads="1"/>
          </p:cNvPicPr>
          <p:nvPr/>
        </p:nvPicPr>
        <p:blipFill rotWithShape="1">
          <a:blip r:embed="rId3">
            <a:extLst>
              <a:ext uri="{28A0092B-C50C-407E-A947-70E740481C1C}">
                <a14:useLocalDpi xmlns:a14="http://schemas.microsoft.com/office/drawing/2010/main" val="0"/>
              </a:ext>
            </a:extLst>
          </a:blip>
          <a:srcRect r="62302"/>
          <a:stretch/>
        </p:blipFill>
        <p:spPr bwMode="auto">
          <a:xfrm>
            <a:off x="5182901" y="965200"/>
            <a:ext cx="3843894" cy="3768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0448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sz="half" idx="1"/>
          </p:nvPr>
        </p:nvSpPr>
        <p:spPr/>
        <p:txBody>
          <a:bodyPr/>
          <a:lstStyle/>
          <a:p>
            <a:r>
              <a:rPr lang="en-US" dirty="0" smtClean="0"/>
              <a:t>Correlation between computing power and learning capabilities</a:t>
            </a:r>
          </a:p>
          <a:p>
            <a:r>
              <a:rPr lang="en-US" dirty="0" smtClean="0"/>
              <a:t>We are still a long way away from AGI</a:t>
            </a:r>
          </a:p>
          <a:p>
            <a:r>
              <a:rPr lang="en-US" dirty="0" smtClean="0"/>
              <a:t>AGI has potential for solving problems through use of big data</a:t>
            </a:r>
          </a:p>
          <a:p>
            <a:r>
              <a:rPr lang="en-US" dirty="0" smtClean="0"/>
              <a:t>However, we should be cautious</a:t>
            </a:r>
          </a:p>
          <a:p>
            <a:pPr lvl="1"/>
            <a:r>
              <a:rPr lang="en-US" dirty="0" smtClean="0"/>
              <a:t>Abide by a standards of ethics for A.I. Development</a:t>
            </a:r>
            <a:endParaRPr lang="en-US" dirty="0"/>
          </a:p>
          <a:p>
            <a:endParaRPr lang="en-US" dirty="0"/>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Zachary Robbins</a:t>
            </a:r>
            <a:endParaRPr lang="en-US" sz="1400" dirty="0">
              <a:solidFill>
                <a:schemeClr val="tx1"/>
              </a:solidFill>
              <a:latin typeface="+mj-lt"/>
            </a:endParaRPr>
          </a:p>
        </p:txBody>
      </p:sp>
    </p:spTree>
    <p:extLst>
      <p:ext uri="{BB962C8B-B14F-4D97-AF65-F5344CB8AC3E}">
        <p14:creationId xmlns:p14="http://schemas.microsoft.com/office/powerpoint/2010/main" val="41950959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dirty="0" smtClean="0"/>
              <a:t>[1] The Theory </a:t>
            </a:r>
            <a:r>
              <a:rPr lang="en-US" dirty="0"/>
              <a:t>of Everything, </a:t>
            </a:r>
            <a:r>
              <a:rPr lang="en-US" dirty="0">
                <a:hlinkClick r:id="rId2"/>
              </a:rPr>
              <a:t>https://www.youtube.com/watch?v=</a:t>
            </a:r>
            <a:r>
              <a:rPr lang="en-US" dirty="0" smtClean="0">
                <a:hlinkClick r:id="rId2"/>
              </a:rPr>
              <a:t>rbsqaJwpu6A</a:t>
            </a:r>
            <a:r>
              <a:rPr lang="en-US" dirty="0" smtClean="0"/>
              <a:t> (Accessed 4/21/16)</a:t>
            </a:r>
          </a:p>
          <a:p>
            <a:pPr marL="0" indent="0">
              <a:buNone/>
            </a:pPr>
            <a:r>
              <a:rPr lang="en-US" dirty="0" smtClean="0"/>
              <a:t>[2] </a:t>
            </a:r>
            <a:r>
              <a:rPr lang="en-US" dirty="0">
                <a:hlinkClick r:id="rId3"/>
              </a:rPr>
              <a:t>https://googleblog.blogspot.nl/2016/01/alphago-machine-learning-game-</a:t>
            </a:r>
            <a:r>
              <a:rPr lang="en-US" dirty="0" smtClean="0">
                <a:hlinkClick r:id="rId3"/>
              </a:rPr>
              <a:t>go.html</a:t>
            </a:r>
            <a:r>
              <a:rPr lang="en-US" dirty="0" smtClean="0"/>
              <a:t> (Accessed 4/21/16)</a:t>
            </a:r>
          </a:p>
          <a:p>
            <a:pPr marL="0" indent="0">
              <a:buNone/>
            </a:pPr>
            <a:r>
              <a:rPr lang="en-US" dirty="0" smtClean="0"/>
              <a:t>[3] </a:t>
            </a:r>
            <a:r>
              <a:rPr lang="en-US" dirty="0">
                <a:hlinkClick r:id="rId4"/>
              </a:rPr>
              <a:t>http://www.nature.com/nature/journal/v518/n7540/full/nature14236.</a:t>
            </a:r>
            <a:r>
              <a:rPr lang="en-US" dirty="0" smtClean="0">
                <a:hlinkClick r:id="rId4"/>
              </a:rPr>
              <a:t>html</a:t>
            </a:r>
            <a:r>
              <a:rPr lang="en-US" dirty="0" smtClean="0"/>
              <a:t> </a:t>
            </a:r>
            <a:r>
              <a:rPr lang="en-US" dirty="0"/>
              <a:t>(Accessed 4/21/16</a:t>
            </a:r>
            <a:r>
              <a:rPr lang="en-US" dirty="0" smtClean="0"/>
              <a:t>)</a:t>
            </a:r>
          </a:p>
          <a:p>
            <a:pPr marL="0" indent="0">
              <a:buNone/>
            </a:pPr>
            <a:r>
              <a:rPr lang="en-US" dirty="0" smtClean="0"/>
              <a:t>[4] </a:t>
            </a:r>
            <a:r>
              <a:rPr lang="en-US" dirty="0">
                <a:hlinkClick r:id="rId5"/>
              </a:rPr>
              <a:t>http://www.nature.com/nature/journal/v529/n7587/full/nature16961.</a:t>
            </a:r>
            <a:r>
              <a:rPr lang="en-US" dirty="0" smtClean="0">
                <a:hlinkClick r:id="rId5"/>
              </a:rPr>
              <a:t>html</a:t>
            </a:r>
            <a:r>
              <a:rPr lang="en-US" dirty="0" smtClean="0"/>
              <a:t> (Accessed 4/21/16)</a:t>
            </a:r>
          </a:p>
          <a:p>
            <a:pPr marL="0" indent="0">
              <a:buNone/>
            </a:pPr>
            <a:r>
              <a:rPr lang="en-US" dirty="0" smtClean="0"/>
              <a:t>[5</a:t>
            </a:r>
            <a:r>
              <a:rPr lang="en-US" dirty="0"/>
              <a:t>] </a:t>
            </a:r>
            <a:r>
              <a:rPr lang="en-US" dirty="0">
                <a:hlinkClick r:id="rId6"/>
              </a:rPr>
              <a:t>http://www.kdnuggets.com/2015/01/deep-learning-explanation-what-how-</a:t>
            </a:r>
            <a:r>
              <a:rPr lang="en-US" dirty="0" smtClean="0">
                <a:hlinkClick r:id="rId6"/>
              </a:rPr>
              <a:t>why.html</a:t>
            </a:r>
            <a:r>
              <a:rPr lang="en-US" dirty="0" smtClean="0"/>
              <a:t> (Accessed 4/21/16)</a:t>
            </a:r>
            <a:endParaRPr lang="en-US" dirty="0"/>
          </a:p>
          <a:p>
            <a:pPr marL="0" indent="0">
              <a:buNone/>
            </a:pPr>
            <a:r>
              <a:rPr lang="en-US" dirty="0" smtClean="0"/>
              <a:t>[6</a:t>
            </a:r>
            <a:r>
              <a:rPr lang="en-US" dirty="0"/>
              <a:t>] </a:t>
            </a:r>
            <a:r>
              <a:rPr lang="en-US" dirty="0">
                <a:hlinkClick r:id="rId7"/>
              </a:rPr>
              <a:t>https://jeffbradberry.com/posts/2015/09/intro-to-monte-carlo-tree-search</a:t>
            </a:r>
            <a:r>
              <a:rPr lang="en-US" dirty="0" smtClean="0">
                <a:hlinkClick r:id="rId7"/>
              </a:rPr>
              <a:t>/</a:t>
            </a:r>
            <a:r>
              <a:rPr lang="en-US" dirty="0" smtClean="0"/>
              <a:t> (Accessed 4/21/16)</a:t>
            </a:r>
          </a:p>
          <a:p>
            <a:pPr marL="0" indent="0">
              <a:buNone/>
            </a:pPr>
            <a:r>
              <a:rPr lang="en-US" dirty="0"/>
              <a:t>[7] </a:t>
            </a:r>
            <a:r>
              <a:rPr lang="en-US" dirty="0">
                <a:hlinkClick r:id="rId8"/>
              </a:rPr>
              <a:t>http://googleresearch.blogspot.com/2016/01/alphago-mastering-ancient-game-of-</a:t>
            </a:r>
            <a:r>
              <a:rPr lang="en-US" dirty="0" smtClean="0">
                <a:hlinkClick r:id="rId8"/>
              </a:rPr>
              <a:t>go.html</a:t>
            </a:r>
            <a:r>
              <a:rPr lang="en-US" dirty="0" smtClean="0"/>
              <a:t> (Accessed 4/21/16)</a:t>
            </a:r>
          </a:p>
          <a:p>
            <a:pPr marL="0" indent="0">
              <a:buNone/>
            </a:pPr>
            <a:r>
              <a:rPr lang="en-US" dirty="0"/>
              <a:t>[8] </a:t>
            </a:r>
            <a:r>
              <a:rPr lang="en-US" dirty="0">
                <a:hlinkClick r:id="rId9"/>
              </a:rPr>
              <a:t>https://cdn1.vox-cdn.com/thumbor/cxHFEPUtYJkaAz2Uf0dV5qLtc90=/cdn0.vox-cdn.com/uploads/chorus_asset/file/6160055/akrales_160307_0970_a_0127.0.</a:t>
            </a:r>
            <a:r>
              <a:rPr lang="en-US" dirty="0" smtClean="0">
                <a:hlinkClick r:id="rId9"/>
              </a:rPr>
              <a:t>png</a:t>
            </a:r>
            <a:r>
              <a:rPr lang="en-US" dirty="0" smtClean="0"/>
              <a:t> (Accessed 4/21/16)</a:t>
            </a:r>
          </a:p>
          <a:p>
            <a:pPr marL="0" indent="0">
              <a:buNone/>
            </a:pPr>
            <a:r>
              <a:rPr lang="en-US" dirty="0"/>
              <a:t>[9] </a:t>
            </a:r>
            <a:r>
              <a:rPr lang="en-US" dirty="0">
                <a:hlinkClick r:id="rId10"/>
              </a:rPr>
              <a:t>http://s1.ibtimes.com/sites/www.ibtimes.com/files/2016/03/12/</a:t>
            </a:r>
            <a:r>
              <a:rPr lang="en-US" dirty="0" smtClean="0">
                <a:hlinkClick r:id="rId10"/>
              </a:rPr>
              <a:t>alphago.jpg</a:t>
            </a:r>
            <a:r>
              <a:rPr lang="en-US" dirty="0" smtClean="0"/>
              <a:t> (Accessed 4/21/16)</a:t>
            </a:r>
          </a:p>
          <a:p>
            <a:pPr marL="0" indent="0">
              <a:buNone/>
            </a:pPr>
            <a:r>
              <a:rPr lang="en-US" dirty="0"/>
              <a:t>[10] </a:t>
            </a:r>
            <a:r>
              <a:rPr lang="en-US" dirty="0">
                <a:hlinkClick r:id="rId11"/>
              </a:rPr>
              <a:t>http://www.iflscience.com/technology/fear-artificial-intelligence-hampering-its-</a:t>
            </a:r>
            <a:r>
              <a:rPr lang="en-US" dirty="0" smtClean="0">
                <a:hlinkClick r:id="rId11"/>
              </a:rPr>
              <a:t>development</a:t>
            </a:r>
            <a:r>
              <a:rPr lang="en-US" dirty="0" smtClean="0"/>
              <a:t> (Accessed 4/21/16)</a:t>
            </a:r>
          </a:p>
        </p:txBody>
      </p:sp>
      <p:sp>
        <p:nvSpPr>
          <p:cNvPr id="4" name="Footer Placeholder 3"/>
          <p:cNvSpPr>
            <a:spLocks noGrp="1"/>
          </p:cNvSpPr>
          <p:nvPr>
            <p:ph type="ftr" sz="quarter" idx="11"/>
          </p:nvPr>
        </p:nvSpPr>
        <p:spPr/>
        <p:txBody>
          <a:bodyPr/>
          <a:lstStyle/>
          <a:p>
            <a:r>
              <a:rPr lang="en-US" smtClean="0"/>
              <a:t>© 2016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19</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Zachary Robbins</a:t>
            </a:r>
            <a:endParaRPr lang="en-US" sz="1400" dirty="0">
              <a:solidFill>
                <a:schemeClr val="tx1"/>
              </a:solidFill>
              <a:latin typeface="+mj-lt"/>
            </a:endParaRPr>
          </a:p>
        </p:txBody>
      </p:sp>
    </p:spTree>
    <p:extLst>
      <p:ext uri="{BB962C8B-B14F-4D97-AF65-F5344CB8AC3E}">
        <p14:creationId xmlns:p14="http://schemas.microsoft.com/office/powerpoint/2010/main" val="9421502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smtClean="0"/>
              <a:t>Overview</a:t>
            </a:r>
            <a:endParaRPr lang="en-US" dirty="0"/>
          </a:p>
        </p:txBody>
      </p:sp>
      <p:sp>
        <p:nvSpPr>
          <p:cNvPr id="7" name="Content Placeholder 6"/>
          <p:cNvSpPr>
            <a:spLocks noGrp="1"/>
          </p:cNvSpPr>
          <p:nvPr>
            <p:ph idx="1"/>
          </p:nvPr>
        </p:nvSpPr>
        <p:spPr/>
        <p:txBody>
          <a:bodyPr/>
          <a:lstStyle/>
          <a:p>
            <a:pPr marL="457200" indent="-457200">
              <a:buFont typeface="+mj-lt"/>
              <a:buAutoNum type="arabicPeriod"/>
            </a:pPr>
            <a:r>
              <a:rPr lang="en-US" dirty="0" smtClean="0"/>
              <a:t>Review</a:t>
            </a:r>
          </a:p>
          <a:p>
            <a:pPr marL="457200" indent="-457200">
              <a:buFont typeface="+mj-lt"/>
              <a:buAutoNum type="arabicPeriod"/>
            </a:pPr>
            <a:r>
              <a:rPr lang="en-US" dirty="0" smtClean="0"/>
              <a:t>Assignment</a:t>
            </a:r>
          </a:p>
          <a:p>
            <a:pPr marL="457200" indent="-457200">
              <a:buFont typeface="+mj-lt"/>
              <a:buAutoNum type="arabicPeriod"/>
            </a:pPr>
            <a:r>
              <a:rPr lang="en-US" dirty="0" smtClean="0"/>
              <a:t>Students Present</a:t>
            </a:r>
          </a:p>
        </p:txBody>
      </p:sp>
      <p:sp>
        <p:nvSpPr>
          <p:cNvPr id="4" name="Footer Placeholder 3"/>
          <p:cNvSpPr>
            <a:spLocks noGrp="1"/>
          </p:cNvSpPr>
          <p:nvPr>
            <p:ph type="ftr" sz="quarter" idx="11"/>
          </p:nvPr>
        </p:nvSpPr>
        <p:spPr/>
        <p:txBody>
          <a:bodyPr/>
          <a:lstStyle/>
          <a:p>
            <a:r>
              <a:rPr lang="en-US" smtClean="0"/>
              <a:t>© 2016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2</a:t>
            </a:fld>
            <a:endParaRPr lang="en-US"/>
          </a:p>
        </p:txBody>
      </p:sp>
    </p:spTree>
    <p:extLst>
      <p:ext uri="{BB962C8B-B14F-4D97-AF65-F5344CB8AC3E}">
        <p14:creationId xmlns:p14="http://schemas.microsoft.com/office/powerpoint/2010/main" val="27115020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Society Guiding Robotic Development</a:t>
            </a:r>
            <a:endParaRPr lang="en-US" dirty="0"/>
          </a:p>
        </p:txBody>
      </p:sp>
      <p:sp>
        <p:nvSpPr>
          <p:cNvPr id="3" name="Content Placeholder 2"/>
          <p:cNvSpPr>
            <a:spLocks noGrp="1"/>
          </p:cNvSpPr>
          <p:nvPr>
            <p:ph sz="half" idx="1"/>
          </p:nvPr>
        </p:nvSpPr>
        <p:spPr/>
        <p:txBody>
          <a:bodyPr/>
          <a:lstStyle/>
          <a:p>
            <a:r>
              <a:rPr lang="en-US" dirty="0" smtClean="0"/>
              <a:t>Overview</a:t>
            </a:r>
          </a:p>
          <a:p>
            <a:pPr lvl="1"/>
            <a:r>
              <a:rPr lang="en-US" sz="1600" dirty="0" smtClean="0"/>
              <a:t>Autonomous vehicles</a:t>
            </a:r>
          </a:p>
          <a:p>
            <a:pPr lvl="1"/>
            <a:r>
              <a:rPr lang="en-US" sz="1600" dirty="0" smtClean="0"/>
              <a:t>Humanoid robots</a:t>
            </a:r>
          </a:p>
          <a:p>
            <a:pPr lvl="1"/>
            <a:r>
              <a:rPr lang="en-US" sz="1600" dirty="0" smtClean="0"/>
              <a:t>Focus on DARPA</a:t>
            </a:r>
          </a:p>
          <a:p>
            <a:pPr lvl="1"/>
            <a:r>
              <a:rPr lang="en-US" sz="1600" dirty="0" smtClean="0"/>
              <a:t>Human perceptions of robots and how they influence robotic development</a:t>
            </a:r>
          </a:p>
          <a:p>
            <a:pPr lvl="1"/>
            <a:endParaRPr lang="en-US" dirty="0"/>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Gre</a:t>
            </a:r>
            <a:r>
              <a:rPr lang="en-US" sz="1400" dirty="0" smtClean="0">
                <a:latin typeface="+mj-lt"/>
              </a:rPr>
              <a:t>g Port</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[10]</a:t>
            </a:r>
            <a:endParaRPr lang="en-US" sz="1200" dirty="0">
              <a:solidFill>
                <a:schemeClr val="tx1"/>
              </a:solidFill>
            </a:endParaRPr>
          </a:p>
        </p:txBody>
      </p:sp>
      <p:sp>
        <p:nvSpPr>
          <p:cNvPr id="9" name="Content Placeholder 8"/>
          <p:cNvSpPr>
            <a:spLocks noGrp="1"/>
          </p:cNvSpPr>
          <p:nvPr>
            <p:ph sz="half" idx="2"/>
          </p:nvPr>
        </p:nvSpPr>
        <p:spPr/>
        <p:txBody>
          <a:bodyPr/>
          <a:lstStyle/>
          <a:p>
            <a:endParaRPr lang="en-US"/>
          </a:p>
        </p:txBody>
      </p:sp>
      <p:pic>
        <p:nvPicPr>
          <p:cNvPr id="10" name="Picture 9"/>
          <p:cNvPicPr>
            <a:picLocks noChangeAspect="1"/>
          </p:cNvPicPr>
          <p:nvPr/>
        </p:nvPicPr>
        <p:blipFill>
          <a:blip r:embed="rId3"/>
          <a:stretch>
            <a:fillRect/>
          </a:stretch>
        </p:blipFill>
        <p:spPr>
          <a:xfrm>
            <a:off x="4581092" y="1546670"/>
            <a:ext cx="3983580" cy="2646482"/>
          </a:xfrm>
          <a:prstGeom prst="rect">
            <a:avLst/>
          </a:prstGeom>
        </p:spPr>
      </p:pic>
      <p:sp>
        <p:nvSpPr>
          <p:cNvPr id="4" name="TextBox 3"/>
          <p:cNvSpPr txBox="1"/>
          <p:nvPr/>
        </p:nvSpPr>
        <p:spPr>
          <a:xfrm>
            <a:off x="5722620" y="4282440"/>
            <a:ext cx="2011680" cy="313932"/>
          </a:xfrm>
          <a:prstGeom prst="rect">
            <a:avLst/>
          </a:prstGeom>
          <a:noFill/>
        </p:spPr>
        <p:txBody>
          <a:bodyPr wrap="square" rtlCol="0">
            <a:spAutoFit/>
          </a:bodyPr>
          <a:lstStyle/>
          <a:p>
            <a:pPr algn="ctr">
              <a:lnSpc>
                <a:spcPct val="90000"/>
              </a:lnSpc>
            </a:pPr>
            <a:r>
              <a:rPr lang="en-US" sz="1600" dirty="0" err="1" smtClean="0"/>
              <a:t>MegaBot</a:t>
            </a:r>
            <a:r>
              <a:rPr lang="en-US" sz="1600" dirty="0" smtClean="0"/>
              <a:t> Mk. II [10]</a:t>
            </a:r>
            <a:endParaRPr lang="en-US" sz="1600" dirty="0"/>
          </a:p>
        </p:txBody>
      </p:sp>
    </p:spTree>
    <p:extLst>
      <p:ext uri="{BB962C8B-B14F-4D97-AF65-F5344CB8AC3E}">
        <p14:creationId xmlns:p14="http://schemas.microsoft.com/office/powerpoint/2010/main" val="4981694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Autonomous Vehicles – Influence and Modern Example</a:t>
            </a:r>
            <a:endParaRPr lang="en-US" dirty="0"/>
          </a:p>
        </p:txBody>
      </p:sp>
      <p:sp>
        <p:nvSpPr>
          <p:cNvPr id="3" name="Content Placeholder 2"/>
          <p:cNvSpPr>
            <a:spLocks noGrp="1"/>
          </p:cNvSpPr>
          <p:nvPr>
            <p:ph sz="half" idx="1"/>
          </p:nvPr>
        </p:nvSpPr>
        <p:spPr/>
        <p:txBody>
          <a:bodyPr/>
          <a:lstStyle/>
          <a:p>
            <a:r>
              <a:rPr lang="en-US" dirty="0" smtClean="0"/>
              <a:t>Google self-driving car</a:t>
            </a:r>
          </a:p>
          <a:p>
            <a:pPr lvl="1"/>
            <a:r>
              <a:rPr lang="en-US" sz="1600" dirty="0" smtClean="0"/>
              <a:t>Began in 2009</a:t>
            </a:r>
          </a:p>
          <a:p>
            <a:pPr lvl="1"/>
            <a:r>
              <a:rPr lang="en-US" sz="1600" dirty="0" smtClean="0"/>
              <a:t>Meant to reduce accidents</a:t>
            </a:r>
          </a:p>
          <a:p>
            <a:pPr lvl="1"/>
            <a:r>
              <a:rPr lang="en-US" sz="1600" dirty="0" smtClean="0"/>
              <a:t>Inspired by DARPA Grand Challenges</a:t>
            </a:r>
            <a:endParaRPr lang="en-US" dirty="0" smtClean="0"/>
          </a:p>
          <a:p>
            <a:r>
              <a:rPr lang="en-US" dirty="0" smtClean="0"/>
              <a:t>DARPA Grand Challenge/Urban Challenge</a:t>
            </a:r>
          </a:p>
          <a:p>
            <a:pPr lvl="1"/>
            <a:r>
              <a:rPr lang="en-US" sz="1600" dirty="0" smtClean="0"/>
              <a:t>Autonomous vehicle race</a:t>
            </a:r>
          </a:p>
          <a:p>
            <a:pPr lvl="1"/>
            <a:r>
              <a:rPr lang="en-US" sz="1600" dirty="0" smtClean="0"/>
              <a:t>Event has ranged from race across tough terrain to city driving</a:t>
            </a:r>
            <a:endParaRPr lang="en-US" dirty="0" smtClean="0"/>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Gre</a:t>
            </a:r>
            <a:r>
              <a:rPr lang="en-US" sz="1400" dirty="0" smtClean="0">
                <a:latin typeface="+mj-lt"/>
              </a:rPr>
              <a:t>g Port</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[1], [2], [3], [4]</a:t>
            </a:r>
            <a:endParaRPr lang="en-US" sz="1200" dirty="0">
              <a:solidFill>
                <a:schemeClr val="tx1"/>
              </a:solidFill>
            </a:endParaRPr>
          </a:p>
        </p:txBody>
      </p:sp>
      <p:pic>
        <p:nvPicPr>
          <p:cNvPr id="9" name="Picture 8"/>
          <p:cNvPicPr>
            <a:picLocks noChangeAspect="1"/>
          </p:cNvPicPr>
          <p:nvPr/>
        </p:nvPicPr>
        <p:blipFill>
          <a:blip r:embed="rId3"/>
          <a:stretch>
            <a:fillRect/>
          </a:stretch>
        </p:blipFill>
        <p:spPr>
          <a:xfrm>
            <a:off x="5432259" y="932442"/>
            <a:ext cx="2318082" cy="1738562"/>
          </a:xfrm>
          <a:prstGeom prst="rect">
            <a:avLst/>
          </a:prstGeom>
        </p:spPr>
      </p:pic>
      <p:pic>
        <p:nvPicPr>
          <p:cNvPr id="10" name="Picture 9"/>
          <p:cNvPicPr>
            <a:picLocks noChangeAspect="1"/>
          </p:cNvPicPr>
          <p:nvPr/>
        </p:nvPicPr>
        <p:blipFill>
          <a:blip r:embed="rId4"/>
          <a:stretch>
            <a:fillRect/>
          </a:stretch>
        </p:blipFill>
        <p:spPr>
          <a:xfrm>
            <a:off x="5331579" y="3076928"/>
            <a:ext cx="2519442" cy="1679628"/>
          </a:xfrm>
          <a:prstGeom prst="rect">
            <a:avLst/>
          </a:prstGeom>
        </p:spPr>
      </p:pic>
      <p:sp>
        <p:nvSpPr>
          <p:cNvPr id="11" name="TextBox 10"/>
          <p:cNvSpPr txBox="1"/>
          <p:nvPr/>
        </p:nvSpPr>
        <p:spPr>
          <a:xfrm>
            <a:off x="5331578" y="2683035"/>
            <a:ext cx="2609263" cy="313932"/>
          </a:xfrm>
          <a:prstGeom prst="rect">
            <a:avLst/>
          </a:prstGeom>
          <a:noFill/>
        </p:spPr>
        <p:txBody>
          <a:bodyPr wrap="square" rtlCol="0">
            <a:spAutoFit/>
          </a:bodyPr>
          <a:lstStyle/>
          <a:p>
            <a:pPr algn="ctr">
              <a:lnSpc>
                <a:spcPct val="90000"/>
              </a:lnSpc>
            </a:pPr>
            <a:r>
              <a:rPr lang="en-US" sz="1600" dirty="0" smtClean="0"/>
              <a:t>DARPA Urban </a:t>
            </a:r>
            <a:r>
              <a:rPr lang="en-US" sz="1600" dirty="0"/>
              <a:t>C</a:t>
            </a:r>
            <a:r>
              <a:rPr lang="en-US" sz="1600" dirty="0" smtClean="0"/>
              <a:t>hallenge [3]</a:t>
            </a:r>
            <a:endParaRPr lang="en-US" sz="1600" dirty="0"/>
          </a:p>
        </p:txBody>
      </p:sp>
      <p:sp>
        <p:nvSpPr>
          <p:cNvPr id="12" name="TextBox 11"/>
          <p:cNvSpPr txBox="1"/>
          <p:nvPr/>
        </p:nvSpPr>
        <p:spPr>
          <a:xfrm>
            <a:off x="5339599" y="4724400"/>
            <a:ext cx="2609263" cy="313932"/>
          </a:xfrm>
          <a:prstGeom prst="rect">
            <a:avLst/>
          </a:prstGeom>
          <a:noFill/>
        </p:spPr>
        <p:txBody>
          <a:bodyPr wrap="square" rtlCol="0">
            <a:spAutoFit/>
          </a:bodyPr>
          <a:lstStyle/>
          <a:p>
            <a:pPr algn="ctr">
              <a:lnSpc>
                <a:spcPct val="90000"/>
              </a:lnSpc>
            </a:pPr>
            <a:r>
              <a:rPr lang="en-US" sz="1600" dirty="0" smtClean="0"/>
              <a:t>DARPA Grand Challenge [2]</a:t>
            </a:r>
            <a:endParaRPr lang="en-US" sz="1600" dirty="0"/>
          </a:p>
        </p:txBody>
      </p:sp>
    </p:spTree>
    <p:extLst>
      <p:ext uri="{BB962C8B-B14F-4D97-AF65-F5344CB8AC3E}">
        <p14:creationId xmlns:p14="http://schemas.microsoft.com/office/powerpoint/2010/main" val="20558360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Humanoid Robotics – Where they came from; Where they Are going</a:t>
            </a:r>
            <a:endParaRPr lang="en-US" dirty="0"/>
          </a:p>
        </p:txBody>
      </p:sp>
      <p:sp>
        <p:nvSpPr>
          <p:cNvPr id="3" name="Content Placeholder 2"/>
          <p:cNvSpPr>
            <a:spLocks noGrp="1"/>
          </p:cNvSpPr>
          <p:nvPr>
            <p:ph sz="half" idx="1"/>
          </p:nvPr>
        </p:nvSpPr>
        <p:spPr/>
        <p:txBody>
          <a:bodyPr/>
          <a:lstStyle/>
          <a:p>
            <a:r>
              <a:rPr lang="en-US" dirty="0" smtClean="0"/>
              <a:t>DARPA Robotics Challenge</a:t>
            </a:r>
          </a:p>
          <a:p>
            <a:pPr lvl="1"/>
            <a:r>
              <a:rPr lang="en-US" sz="1600" dirty="0" smtClean="0"/>
              <a:t>Several events meant to test these robots</a:t>
            </a:r>
          </a:p>
          <a:p>
            <a:pPr lvl="1"/>
            <a:r>
              <a:rPr lang="en-US" sz="1600" dirty="0" smtClean="0"/>
              <a:t>Challenge designed to foster innovations for disaster aid</a:t>
            </a:r>
          </a:p>
          <a:p>
            <a:r>
              <a:rPr lang="en-US" dirty="0" smtClean="0"/>
              <a:t>Atlas</a:t>
            </a:r>
          </a:p>
          <a:p>
            <a:pPr lvl="1"/>
            <a:r>
              <a:rPr lang="en-US" sz="1600" dirty="0" smtClean="0"/>
              <a:t>Used by several teams</a:t>
            </a:r>
          </a:p>
          <a:p>
            <a:pPr lvl="1"/>
            <a:r>
              <a:rPr lang="en-US" sz="1600" dirty="0" smtClean="0"/>
              <a:t>Humanoid robot capable of bipedal walking</a:t>
            </a:r>
          </a:p>
          <a:p>
            <a:pPr lvl="1"/>
            <a:r>
              <a:rPr lang="en-US" sz="1600" dirty="0"/>
              <a:t>28 hydraulically-actuated degrees of freedom, two hands, arms, legs, feet and a torso</a:t>
            </a:r>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Gre</a:t>
            </a:r>
            <a:r>
              <a:rPr lang="en-US" sz="1400" dirty="0" smtClean="0">
                <a:latin typeface="+mj-lt"/>
              </a:rPr>
              <a:t>g Port</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[5], [6]</a:t>
            </a:r>
            <a:endParaRPr lang="en-US" sz="1200" dirty="0">
              <a:solidFill>
                <a:schemeClr val="tx1"/>
              </a:solidFill>
            </a:endParaRPr>
          </a:p>
        </p:txBody>
      </p:sp>
      <p:pic>
        <p:nvPicPr>
          <p:cNvPr id="9" name="Picture 8"/>
          <p:cNvPicPr>
            <a:picLocks noChangeAspect="1"/>
          </p:cNvPicPr>
          <p:nvPr/>
        </p:nvPicPr>
        <p:blipFill>
          <a:blip r:embed="rId3"/>
          <a:stretch>
            <a:fillRect/>
          </a:stretch>
        </p:blipFill>
        <p:spPr>
          <a:xfrm>
            <a:off x="5533187" y="1138886"/>
            <a:ext cx="2281848" cy="3510536"/>
          </a:xfrm>
          <a:prstGeom prst="rect">
            <a:avLst/>
          </a:prstGeom>
        </p:spPr>
      </p:pic>
      <p:sp>
        <p:nvSpPr>
          <p:cNvPr id="10" name="Content Placeholder 9"/>
          <p:cNvSpPr>
            <a:spLocks noGrp="1"/>
          </p:cNvSpPr>
          <p:nvPr>
            <p:ph sz="half" idx="2"/>
          </p:nvPr>
        </p:nvSpPr>
        <p:spPr/>
        <p:txBody>
          <a:bodyPr/>
          <a:lstStyle/>
          <a:p>
            <a:endParaRPr lang="en-US"/>
          </a:p>
        </p:txBody>
      </p:sp>
      <p:sp>
        <p:nvSpPr>
          <p:cNvPr id="11" name="TextBox 10"/>
          <p:cNvSpPr txBox="1"/>
          <p:nvPr/>
        </p:nvSpPr>
        <p:spPr>
          <a:xfrm>
            <a:off x="5492419" y="4596054"/>
            <a:ext cx="2418762" cy="535531"/>
          </a:xfrm>
          <a:prstGeom prst="rect">
            <a:avLst/>
          </a:prstGeom>
          <a:noFill/>
        </p:spPr>
        <p:txBody>
          <a:bodyPr wrap="square" rtlCol="0">
            <a:spAutoFit/>
          </a:bodyPr>
          <a:lstStyle/>
          <a:p>
            <a:pPr algn="ctr">
              <a:lnSpc>
                <a:spcPct val="90000"/>
              </a:lnSpc>
            </a:pPr>
            <a:r>
              <a:rPr lang="en-US" sz="1600" dirty="0" smtClean="0"/>
              <a:t>Boston Dynamics’ Atlas Robot [6]</a:t>
            </a:r>
            <a:endParaRPr lang="en-US" sz="1600" dirty="0"/>
          </a:p>
        </p:txBody>
      </p:sp>
    </p:spTree>
    <p:extLst>
      <p:ext uri="{BB962C8B-B14F-4D97-AF65-F5344CB8AC3E}">
        <p14:creationId xmlns:p14="http://schemas.microsoft.com/office/powerpoint/2010/main" val="12841158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Perception of Robots - General</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Humans have a desire to better understand and emulate human intelligence. </a:t>
            </a:r>
          </a:p>
          <a:p>
            <a:pPr lvl="1"/>
            <a:r>
              <a:rPr lang="en-US" dirty="0" smtClean="0"/>
              <a:t>AI</a:t>
            </a:r>
          </a:p>
          <a:p>
            <a:pPr lvl="1"/>
            <a:r>
              <a:rPr lang="en-US" dirty="0" smtClean="0"/>
              <a:t>Robot motion</a:t>
            </a:r>
          </a:p>
          <a:p>
            <a:r>
              <a:rPr lang="en-US" dirty="0" smtClean="0"/>
              <a:t>Humans also have tendency to anthropomorphize objects</a:t>
            </a:r>
          </a:p>
          <a:p>
            <a:pPr lvl="1"/>
            <a:r>
              <a:rPr lang="en-US" dirty="0" smtClean="0"/>
              <a:t>Leads to human traits in robots</a:t>
            </a:r>
          </a:p>
          <a:p>
            <a:pPr lvl="1"/>
            <a:r>
              <a:rPr lang="en-US" dirty="0" smtClean="0"/>
              <a:t>Also leads to human-like robots</a:t>
            </a:r>
          </a:p>
          <a:p>
            <a:r>
              <a:rPr lang="en-US" dirty="0" smtClean="0"/>
              <a:t>Robots as partners</a:t>
            </a:r>
          </a:p>
          <a:p>
            <a:pPr lvl="1"/>
            <a:r>
              <a:rPr lang="en-US" dirty="0" smtClean="0"/>
              <a:t>Aid humans in tasks</a:t>
            </a:r>
          </a:p>
          <a:p>
            <a:pPr lvl="1"/>
            <a:r>
              <a:rPr lang="en-US" dirty="0" smtClean="0"/>
              <a:t>Autonomous vehicles</a:t>
            </a:r>
          </a:p>
          <a:p>
            <a:pPr lvl="1"/>
            <a:r>
              <a:rPr lang="en-US" dirty="0" smtClean="0"/>
              <a:t>Elderly assistance</a:t>
            </a:r>
          </a:p>
          <a:p>
            <a:pPr lvl="1"/>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Gre</a:t>
            </a:r>
            <a:r>
              <a:rPr lang="en-US" sz="1400" dirty="0" smtClean="0">
                <a:latin typeface="+mj-lt"/>
              </a:rPr>
              <a:t>g Port</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[7], [8]</a:t>
            </a:r>
            <a:endParaRPr lang="en-US" sz="1200" dirty="0">
              <a:solidFill>
                <a:schemeClr val="tx1"/>
              </a:solidFill>
            </a:endParaRPr>
          </a:p>
        </p:txBody>
      </p:sp>
      <p:pic>
        <p:nvPicPr>
          <p:cNvPr id="10" name="Content Placeholder 9"/>
          <p:cNvPicPr>
            <a:picLocks noGrp="1" noChangeAspect="1"/>
          </p:cNvPicPr>
          <p:nvPr>
            <p:ph sz="half" idx="2"/>
          </p:nvPr>
        </p:nvPicPr>
        <p:blipFill>
          <a:blip r:embed="rId3"/>
          <a:stretch>
            <a:fillRect/>
          </a:stretch>
        </p:blipFill>
        <p:spPr>
          <a:xfrm>
            <a:off x="4724400" y="2180359"/>
            <a:ext cx="3733800" cy="1697181"/>
          </a:xfrm>
          <a:prstGeom prst="rect">
            <a:avLst/>
          </a:prstGeom>
        </p:spPr>
      </p:pic>
    </p:spTree>
    <p:extLst>
      <p:ext uri="{BB962C8B-B14F-4D97-AF65-F5344CB8AC3E}">
        <p14:creationId xmlns:p14="http://schemas.microsoft.com/office/powerpoint/2010/main" val="2159081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Perception of Robots - Media</a:t>
            </a:r>
            <a:endParaRPr lang="en-US" dirty="0"/>
          </a:p>
        </p:txBody>
      </p:sp>
      <p:sp>
        <p:nvSpPr>
          <p:cNvPr id="3" name="Content Placeholder 2"/>
          <p:cNvSpPr>
            <a:spLocks noGrp="1"/>
          </p:cNvSpPr>
          <p:nvPr>
            <p:ph sz="half" idx="1"/>
          </p:nvPr>
        </p:nvSpPr>
        <p:spPr/>
        <p:txBody>
          <a:bodyPr>
            <a:normAutofit/>
          </a:bodyPr>
          <a:lstStyle/>
          <a:p>
            <a:r>
              <a:rPr lang="en-US" dirty="0" smtClean="0"/>
              <a:t>Movies</a:t>
            </a:r>
          </a:p>
          <a:p>
            <a:pPr lvl="1"/>
            <a:r>
              <a:rPr lang="en-US" dirty="0" smtClean="0"/>
              <a:t>Terminator</a:t>
            </a:r>
          </a:p>
          <a:p>
            <a:pPr lvl="1"/>
            <a:r>
              <a:rPr lang="en-US" dirty="0" smtClean="0"/>
              <a:t>I, Robot</a:t>
            </a:r>
          </a:p>
          <a:p>
            <a:pPr lvl="1"/>
            <a:r>
              <a:rPr lang="en-US" dirty="0" smtClean="0"/>
              <a:t>Movies like these establish fear of robots being able to do too much</a:t>
            </a:r>
          </a:p>
          <a:p>
            <a:r>
              <a:rPr lang="en-US" dirty="0" smtClean="0"/>
              <a:t>News</a:t>
            </a:r>
          </a:p>
          <a:p>
            <a:pPr lvl="1"/>
            <a:r>
              <a:rPr lang="en-US" dirty="0" smtClean="0"/>
              <a:t>Drones</a:t>
            </a:r>
          </a:p>
          <a:p>
            <a:pPr lvl="1"/>
            <a:r>
              <a:rPr lang="en-US" dirty="0" smtClean="0"/>
              <a:t>Fear of government using technology for own agenda or invading privacy</a:t>
            </a:r>
            <a:endParaRPr lang="en-US" dirty="0"/>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Gre</a:t>
            </a:r>
            <a:r>
              <a:rPr lang="en-US" sz="1400" dirty="0" smtClean="0">
                <a:latin typeface="+mj-lt"/>
              </a:rPr>
              <a:t>g Port</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[11], [12], [13], [14]</a:t>
            </a:r>
            <a:endParaRPr lang="en-US" sz="1200" dirty="0">
              <a:solidFill>
                <a:schemeClr val="tx1"/>
              </a:solidFill>
            </a:endParaRPr>
          </a:p>
        </p:txBody>
      </p:sp>
      <p:pic>
        <p:nvPicPr>
          <p:cNvPr id="14" name="Content Placeholder 13"/>
          <p:cNvPicPr>
            <a:picLocks noGrp="1" noChangeAspect="1"/>
          </p:cNvPicPr>
          <p:nvPr>
            <p:ph sz="half" idx="2"/>
          </p:nvPr>
        </p:nvPicPr>
        <p:blipFill>
          <a:blip r:embed="rId3"/>
          <a:stretch>
            <a:fillRect/>
          </a:stretch>
        </p:blipFill>
        <p:spPr>
          <a:xfrm>
            <a:off x="5025755" y="1851660"/>
            <a:ext cx="3131090" cy="2354580"/>
          </a:xfrm>
          <a:prstGeom prst="rect">
            <a:avLst/>
          </a:prstGeom>
        </p:spPr>
      </p:pic>
      <p:sp>
        <p:nvSpPr>
          <p:cNvPr id="16" name="TextBox 15"/>
          <p:cNvSpPr txBox="1"/>
          <p:nvPr/>
        </p:nvSpPr>
        <p:spPr>
          <a:xfrm>
            <a:off x="5334000" y="4282440"/>
            <a:ext cx="2651760" cy="313932"/>
          </a:xfrm>
          <a:prstGeom prst="rect">
            <a:avLst/>
          </a:prstGeom>
          <a:noFill/>
        </p:spPr>
        <p:txBody>
          <a:bodyPr wrap="square" rtlCol="0">
            <a:spAutoFit/>
          </a:bodyPr>
          <a:lstStyle/>
          <a:p>
            <a:pPr algn="ctr">
              <a:lnSpc>
                <a:spcPct val="90000"/>
              </a:lnSpc>
            </a:pPr>
            <a:r>
              <a:rPr lang="en-US" sz="1600" dirty="0" smtClean="0"/>
              <a:t>800 Series Terminator [14]</a:t>
            </a:r>
            <a:endParaRPr lang="en-US" sz="1600" dirty="0"/>
          </a:p>
        </p:txBody>
      </p:sp>
    </p:spTree>
    <p:extLst>
      <p:ext uri="{BB962C8B-B14F-4D97-AF65-F5344CB8AC3E}">
        <p14:creationId xmlns:p14="http://schemas.microsoft.com/office/powerpoint/2010/main" val="28303512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smtClean="0"/>
              <a:t>Organizations and government play large role in robotic development</a:t>
            </a:r>
          </a:p>
          <a:p>
            <a:pPr lvl="1"/>
            <a:r>
              <a:rPr lang="en-US" dirty="0" smtClean="0"/>
              <a:t>Technology trickles from government sponsored programs to society</a:t>
            </a:r>
          </a:p>
          <a:p>
            <a:pPr lvl="1"/>
            <a:r>
              <a:rPr lang="en-US" dirty="0" smtClean="0"/>
              <a:t>Large technological strides made this way</a:t>
            </a:r>
          </a:p>
          <a:p>
            <a:pPr lvl="1"/>
            <a:r>
              <a:rPr lang="en-US" dirty="0" smtClean="0"/>
              <a:t>So far proven to be generally good</a:t>
            </a:r>
          </a:p>
          <a:p>
            <a:r>
              <a:rPr lang="en-US" dirty="0" smtClean="0"/>
              <a:t>Society’s perception of robots has impact</a:t>
            </a:r>
          </a:p>
          <a:p>
            <a:pPr lvl="1"/>
            <a:r>
              <a:rPr lang="en-US" dirty="0" smtClean="0"/>
              <a:t>Human desire to replicate human attributes</a:t>
            </a:r>
          </a:p>
          <a:p>
            <a:pPr lvl="1"/>
            <a:r>
              <a:rPr lang="en-US" dirty="0" smtClean="0"/>
              <a:t>Human fear of too powerful of AI</a:t>
            </a:r>
          </a:p>
          <a:p>
            <a:pPr lvl="1"/>
            <a:r>
              <a:rPr lang="en-US" dirty="0" smtClean="0"/>
              <a:t>Keeps robotic technology in check</a:t>
            </a:r>
          </a:p>
          <a:p>
            <a:r>
              <a:rPr lang="en-US" dirty="0" smtClean="0"/>
              <a:t>Ultimately, government should have influence, but needs society to keep it in check</a:t>
            </a:r>
          </a:p>
          <a:p>
            <a:pPr lvl="1"/>
            <a:r>
              <a:rPr lang="en-US" dirty="0" smtClean="0"/>
              <a:t>Government provides funding and stimulates innovation</a:t>
            </a:r>
          </a:p>
          <a:p>
            <a:pPr lvl="1"/>
            <a:r>
              <a:rPr lang="en-US" dirty="0" smtClean="0"/>
              <a:t>Society prevents undesirable results</a:t>
            </a:r>
          </a:p>
          <a:p>
            <a:pPr lvl="1"/>
            <a:endParaRPr lang="en-US" dirty="0"/>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Gre</a:t>
            </a:r>
            <a:r>
              <a:rPr lang="en-US" sz="1400" dirty="0" smtClean="0">
                <a:latin typeface="+mj-lt"/>
              </a:rPr>
              <a:t>g Port</a:t>
            </a:r>
            <a:endParaRPr lang="en-US" sz="1400" dirty="0">
              <a:solidFill>
                <a:schemeClr val="tx1"/>
              </a:solidFill>
              <a:latin typeface="+mj-lt"/>
            </a:endParaRPr>
          </a:p>
        </p:txBody>
      </p:sp>
      <p:pic>
        <p:nvPicPr>
          <p:cNvPr id="9" name="Picture 8"/>
          <p:cNvPicPr>
            <a:picLocks noChangeAspect="1"/>
          </p:cNvPicPr>
          <p:nvPr/>
        </p:nvPicPr>
        <p:blipFill>
          <a:blip r:embed="rId3"/>
          <a:stretch>
            <a:fillRect/>
          </a:stretch>
        </p:blipFill>
        <p:spPr>
          <a:xfrm>
            <a:off x="4910604" y="2165685"/>
            <a:ext cx="3361392" cy="1726532"/>
          </a:xfrm>
          <a:prstGeom prst="rect">
            <a:avLst/>
          </a:prstGeom>
        </p:spPr>
      </p:pic>
      <p:sp>
        <p:nvSpPr>
          <p:cNvPr id="10" name="Content Placeholder 9"/>
          <p:cNvSpPr>
            <a:spLocks noGrp="1"/>
          </p:cNvSpPr>
          <p:nvPr>
            <p:ph sz="half" idx="2"/>
          </p:nvPr>
        </p:nvSpPr>
        <p:spPr/>
        <p:txBody>
          <a:bodyPr>
            <a:normAutofit fontScale="85000" lnSpcReduction="20000"/>
          </a:bodyPr>
          <a:lstStyle/>
          <a:p>
            <a:endParaRPr lang="en-US"/>
          </a:p>
        </p:txBody>
      </p:sp>
      <p:sp>
        <p:nvSpPr>
          <p:cNvPr id="11" name="TextBox 10"/>
          <p:cNvSpPr txBox="1"/>
          <p:nvPr/>
        </p:nvSpPr>
        <p:spPr>
          <a:xfrm>
            <a:off x="5492419" y="3982440"/>
            <a:ext cx="2418762" cy="313932"/>
          </a:xfrm>
          <a:prstGeom prst="rect">
            <a:avLst/>
          </a:prstGeom>
          <a:noFill/>
        </p:spPr>
        <p:txBody>
          <a:bodyPr wrap="square" rtlCol="0">
            <a:spAutoFit/>
          </a:bodyPr>
          <a:lstStyle/>
          <a:p>
            <a:pPr algn="ctr">
              <a:lnSpc>
                <a:spcPct val="90000"/>
              </a:lnSpc>
            </a:pPr>
            <a:r>
              <a:rPr lang="en-US" sz="1600" dirty="0" smtClean="0"/>
              <a:t>DARPA’s Logo [9]</a:t>
            </a:r>
            <a:endParaRPr lang="en-US" sz="1600" dirty="0"/>
          </a:p>
        </p:txBody>
      </p:sp>
    </p:spTree>
    <p:extLst>
      <p:ext uri="{BB962C8B-B14F-4D97-AF65-F5344CB8AC3E}">
        <p14:creationId xmlns:p14="http://schemas.microsoft.com/office/powerpoint/2010/main" val="32980518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228600" y="1186317"/>
            <a:ext cx="8506326" cy="3777916"/>
          </a:xfrm>
        </p:spPr>
        <p:txBody>
          <a:bodyPr>
            <a:noAutofit/>
          </a:bodyPr>
          <a:lstStyle/>
          <a:p>
            <a:pPr marL="0" indent="0">
              <a:spcBef>
                <a:spcPts val="0"/>
              </a:spcBef>
              <a:buNone/>
            </a:pPr>
            <a:r>
              <a:rPr lang="en-US" sz="1000" dirty="0" smtClean="0"/>
              <a:t>[1] </a:t>
            </a:r>
            <a:r>
              <a:rPr lang="en-US" sz="1000" dirty="0"/>
              <a:t>"Google Self-Driving Car Project." </a:t>
            </a:r>
            <a:r>
              <a:rPr lang="en-US" sz="1000" i="1" dirty="0"/>
              <a:t>Google Self-Driving Car Project</a:t>
            </a:r>
            <a:r>
              <a:rPr lang="en-US" sz="1000" dirty="0"/>
              <a:t>. Google, </a:t>
            </a:r>
            <a:r>
              <a:rPr lang="en-US" sz="1000" dirty="0" err="1"/>
              <a:t>n.d.</a:t>
            </a:r>
            <a:r>
              <a:rPr lang="en-US" sz="1000" dirty="0"/>
              <a:t> Web. </a:t>
            </a:r>
            <a:r>
              <a:rPr lang="en-US" sz="1000" dirty="0" smtClean="0"/>
              <a:t>21 </a:t>
            </a:r>
            <a:r>
              <a:rPr lang="en-US" sz="1000" dirty="0"/>
              <a:t>Apr. 2016. &lt;https://www.google.com/selfdrivingcar</a:t>
            </a:r>
            <a:r>
              <a:rPr lang="en-US" sz="1000" dirty="0" smtClean="0"/>
              <a:t>/&gt;.</a:t>
            </a:r>
          </a:p>
          <a:p>
            <a:pPr marL="0" indent="0">
              <a:spcBef>
                <a:spcPts val="0"/>
              </a:spcBef>
              <a:buNone/>
            </a:pPr>
            <a:r>
              <a:rPr lang="en-US" sz="1000" dirty="0" smtClean="0"/>
              <a:t>[2] </a:t>
            </a:r>
            <a:r>
              <a:rPr lang="en-US" sz="1000" dirty="0"/>
              <a:t>Chow, By Denise. "DARPA and Drone Cars: How the US Military Spawned </a:t>
            </a:r>
            <a:r>
              <a:rPr lang="en-US" sz="1000" dirty="0" smtClean="0"/>
              <a:t>Self-Driving </a:t>
            </a:r>
            <a:r>
              <a:rPr lang="en-US" sz="1000" dirty="0"/>
              <a:t>Car Revolution." </a:t>
            </a:r>
            <a:r>
              <a:rPr lang="en-US" sz="1000" i="1" dirty="0" err="1"/>
              <a:t>LiveScience</a:t>
            </a:r>
            <a:r>
              <a:rPr lang="en-US" sz="1000" dirty="0"/>
              <a:t>. </a:t>
            </a:r>
            <a:r>
              <a:rPr lang="en-US" sz="1000" dirty="0" err="1"/>
              <a:t>TechMedia</a:t>
            </a:r>
            <a:r>
              <a:rPr lang="en-US" sz="1000" dirty="0"/>
              <a:t> Network, 21 Mar. 2014. </a:t>
            </a:r>
            <a:endParaRPr lang="en-US" sz="1000" dirty="0" smtClean="0"/>
          </a:p>
          <a:p>
            <a:pPr marL="0" indent="0">
              <a:spcBef>
                <a:spcPts val="0"/>
              </a:spcBef>
              <a:buNone/>
            </a:pPr>
            <a:r>
              <a:rPr lang="en-US" sz="1000" dirty="0"/>
              <a:t>	</a:t>
            </a:r>
            <a:r>
              <a:rPr lang="en-US" sz="1000" dirty="0" smtClean="0"/>
              <a:t>Web</a:t>
            </a:r>
            <a:r>
              <a:rPr lang="en-US" sz="1000" dirty="0"/>
              <a:t>. </a:t>
            </a:r>
            <a:r>
              <a:rPr lang="en-US" sz="1000" dirty="0" smtClean="0"/>
              <a:t>21 </a:t>
            </a:r>
            <a:r>
              <a:rPr lang="en-US" sz="1000" dirty="0"/>
              <a:t>Apr. </a:t>
            </a:r>
            <a:r>
              <a:rPr lang="en-US" sz="1000" dirty="0" smtClean="0"/>
              <a:t>2016. &lt;http</a:t>
            </a:r>
            <a:r>
              <a:rPr lang="en-US" sz="1000" dirty="0"/>
              <a:t>://</a:t>
            </a:r>
            <a:r>
              <a:rPr lang="en-US" sz="1000" dirty="0" smtClean="0"/>
              <a:t>www.livescience.com/44272-darpa-self-driving-car-revolution.html&gt;.</a:t>
            </a:r>
            <a:r>
              <a:rPr lang="en-US" sz="1000" dirty="0"/>
              <a:t/>
            </a:r>
            <a:br>
              <a:rPr lang="en-US" sz="1000" dirty="0"/>
            </a:br>
            <a:r>
              <a:rPr lang="en-US" sz="1000" dirty="0" smtClean="0"/>
              <a:t>[3] </a:t>
            </a:r>
            <a:r>
              <a:rPr lang="en-US" sz="1000" dirty="0"/>
              <a:t>"Urban Challenge." </a:t>
            </a:r>
            <a:r>
              <a:rPr lang="en-US" sz="1000" i="1" dirty="0"/>
              <a:t>DARPA</a:t>
            </a:r>
            <a:r>
              <a:rPr lang="en-US" sz="1000" dirty="0"/>
              <a:t>. DARPA, </a:t>
            </a:r>
            <a:r>
              <a:rPr lang="en-US" sz="1000" dirty="0" err="1"/>
              <a:t>n.d.</a:t>
            </a:r>
            <a:r>
              <a:rPr lang="en-US" sz="1000" dirty="0"/>
              <a:t> Web. 21 Apr. 2016. </a:t>
            </a:r>
            <a:r>
              <a:rPr lang="en-US" sz="1000" dirty="0" smtClean="0"/>
              <a:t>&lt;</a:t>
            </a:r>
            <a:r>
              <a:rPr lang="en-US" sz="1000" dirty="0"/>
              <a:t>http://archive.darpa.mil/grandchallenge</a:t>
            </a:r>
            <a:r>
              <a:rPr lang="en-US" sz="1000" dirty="0" smtClean="0"/>
              <a:t>/&gt;.</a:t>
            </a:r>
          </a:p>
          <a:p>
            <a:pPr marL="0" indent="0">
              <a:spcBef>
                <a:spcPts val="0"/>
              </a:spcBef>
              <a:buNone/>
            </a:pPr>
            <a:r>
              <a:rPr lang="en-US" sz="1000" dirty="0" smtClean="0"/>
              <a:t>[4] </a:t>
            </a:r>
            <a:r>
              <a:rPr lang="en-US" sz="1000" dirty="0"/>
              <a:t>"About DARPA." </a:t>
            </a:r>
            <a:r>
              <a:rPr lang="en-US" sz="1000" i="1" dirty="0"/>
              <a:t>DARPA</a:t>
            </a:r>
            <a:r>
              <a:rPr lang="en-US" sz="1000" dirty="0"/>
              <a:t>. DARPA, </a:t>
            </a:r>
            <a:r>
              <a:rPr lang="en-US" sz="1000" dirty="0" err="1"/>
              <a:t>n.d.</a:t>
            </a:r>
            <a:r>
              <a:rPr lang="en-US" sz="1000" dirty="0"/>
              <a:t> Web. 21 Apr. 2016. </a:t>
            </a:r>
            <a:r>
              <a:rPr lang="en-US" sz="1000" dirty="0" smtClean="0"/>
              <a:t> &lt;</a:t>
            </a:r>
            <a:r>
              <a:rPr lang="en-US" sz="1000" dirty="0"/>
              <a:t>http://www.darpa.mil/about-us/about-darpa</a:t>
            </a:r>
            <a:r>
              <a:rPr lang="en-US" sz="1000" dirty="0" smtClean="0"/>
              <a:t>&gt;.</a:t>
            </a:r>
          </a:p>
          <a:p>
            <a:pPr marL="0" indent="0">
              <a:spcBef>
                <a:spcPts val="0"/>
              </a:spcBef>
              <a:buNone/>
            </a:pPr>
            <a:r>
              <a:rPr lang="en-US" sz="1000" dirty="0" smtClean="0"/>
              <a:t>[5] </a:t>
            </a:r>
            <a:r>
              <a:rPr lang="en-US" sz="1000" dirty="0"/>
              <a:t>"What Is the DARPA Robotics Challenge (DRC)?" </a:t>
            </a:r>
            <a:r>
              <a:rPr lang="en-US" sz="1000" i="1" dirty="0"/>
              <a:t>DARPA Robotics Challenge</a:t>
            </a:r>
            <a:r>
              <a:rPr lang="en-US" sz="1000" dirty="0"/>
              <a:t>. DARPA, </a:t>
            </a:r>
            <a:r>
              <a:rPr lang="en-US" sz="1000" dirty="0" err="1" smtClean="0"/>
              <a:t>n.d</a:t>
            </a:r>
            <a:r>
              <a:rPr lang="en-US" sz="1000" dirty="0" err="1"/>
              <a:t>.</a:t>
            </a:r>
            <a:r>
              <a:rPr lang="en-US" sz="1000" dirty="0"/>
              <a:t> Web. 21 Apr. 2016. </a:t>
            </a:r>
            <a:endParaRPr lang="en-US" sz="1000" dirty="0" smtClean="0"/>
          </a:p>
          <a:p>
            <a:pPr marL="0" indent="0">
              <a:spcBef>
                <a:spcPts val="0"/>
              </a:spcBef>
              <a:buNone/>
            </a:pPr>
            <a:r>
              <a:rPr lang="en-US" sz="1000" dirty="0"/>
              <a:t>	</a:t>
            </a:r>
            <a:r>
              <a:rPr lang="en-US" sz="1000" dirty="0" smtClean="0"/>
              <a:t>&lt;http</a:t>
            </a:r>
            <a:r>
              <a:rPr lang="en-US" sz="1000" dirty="0"/>
              <a:t>://www.theroboticschallenge.org/overview</a:t>
            </a:r>
            <a:r>
              <a:rPr lang="en-US" sz="1000" dirty="0" smtClean="0"/>
              <a:t>&gt;.</a:t>
            </a:r>
          </a:p>
          <a:p>
            <a:pPr marL="0" indent="0">
              <a:spcBef>
                <a:spcPts val="0"/>
              </a:spcBef>
              <a:buNone/>
            </a:pPr>
            <a:r>
              <a:rPr lang="en-US" sz="1000" dirty="0" smtClean="0"/>
              <a:t>[6] </a:t>
            </a:r>
            <a:r>
              <a:rPr lang="en-US" sz="1000" dirty="0"/>
              <a:t>"Atlas - The Agile Anthropomorphic Robot." </a:t>
            </a:r>
            <a:r>
              <a:rPr lang="en-US" sz="1000" i="1" dirty="0"/>
              <a:t>Boston Dynamics: Dedicated to the </a:t>
            </a:r>
            <a:r>
              <a:rPr lang="en-US" sz="1000" i="1" dirty="0" smtClean="0"/>
              <a:t>Science </a:t>
            </a:r>
            <a:r>
              <a:rPr lang="en-US" sz="1000" i="1" dirty="0"/>
              <a:t>and Art of How Things Move.</a:t>
            </a:r>
            <a:r>
              <a:rPr lang="en-US" sz="1000" dirty="0"/>
              <a:t> Boston </a:t>
            </a:r>
            <a:r>
              <a:rPr lang="en-US" sz="1000" dirty="0" smtClean="0"/>
              <a:t>Dynamics</a:t>
            </a:r>
            <a:r>
              <a:rPr lang="en-US" sz="1000" dirty="0"/>
              <a:t>, </a:t>
            </a:r>
            <a:r>
              <a:rPr lang="en-US" sz="1000" dirty="0" err="1"/>
              <a:t>n.d.</a:t>
            </a:r>
            <a:r>
              <a:rPr lang="en-US" sz="1000" dirty="0"/>
              <a:t> Web. 21 </a:t>
            </a:r>
            <a:endParaRPr lang="en-US" sz="1000" dirty="0" smtClean="0"/>
          </a:p>
          <a:p>
            <a:pPr marL="0" indent="0">
              <a:spcBef>
                <a:spcPts val="0"/>
              </a:spcBef>
              <a:buNone/>
            </a:pPr>
            <a:r>
              <a:rPr lang="en-US" sz="1000" dirty="0"/>
              <a:t>	</a:t>
            </a:r>
            <a:r>
              <a:rPr lang="en-US" sz="1000" dirty="0" smtClean="0"/>
              <a:t>Apr</a:t>
            </a:r>
            <a:r>
              <a:rPr lang="en-US" sz="1000" dirty="0"/>
              <a:t>. </a:t>
            </a:r>
            <a:r>
              <a:rPr lang="en-US" sz="1000" dirty="0" smtClean="0"/>
              <a:t>2016</a:t>
            </a:r>
            <a:r>
              <a:rPr lang="en-US" sz="1000" dirty="0"/>
              <a:t>. </a:t>
            </a:r>
            <a:r>
              <a:rPr lang="en-US" sz="1000" dirty="0" smtClean="0"/>
              <a:t>&lt;</a:t>
            </a:r>
            <a:r>
              <a:rPr lang="en-US" sz="1000" dirty="0"/>
              <a:t>http://www.bostondynamics.com/robot_Atlas.html</a:t>
            </a:r>
            <a:r>
              <a:rPr lang="en-US" sz="1000" dirty="0" smtClean="0"/>
              <a:t>&gt;.</a:t>
            </a:r>
          </a:p>
          <a:p>
            <a:pPr marL="0" indent="0">
              <a:spcBef>
                <a:spcPts val="0"/>
              </a:spcBef>
              <a:buNone/>
            </a:pPr>
            <a:r>
              <a:rPr lang="en-US" sz="1000" dirty="0" smtClean="0"/>
              <a:t>[7] </a:t>
            </a:r>
            <a:r>
              <a:rPr lang="en-US" sz="1000" dirty="0" err="1"/>
              <a:t>Dautenhahn</a:t>
            </a:r>
            <a:r>
              <a:rPr lang="en-US" sz="1000" dirty="0"/>
              <a:t>, Kerstin. "Socially Intelligent Robots: Dimensions of Human–robot </a:t>
            </a:r>
            <a:r>
              <a:rPr lang="en-US" sz="1000" dirty="0" smtClean="0"/>
              <a:t>Interaction</a:t>
            </a:r>
            <a:r>
              <a:rPr lang="en-US" sz="1000" dirty="0"/>
              <a:t>." </a:t>
            </a:r>
            <a:r>
              <a:rPr lang="en-US" sz="1000" i="1" dirty="0"/>
              <a:t>Philosophical Transactions of the </a:t>
            </a:r>
            <a:r>
              <a:rPr lang="en-US" sz="1000" i="1" dirty="0" smtClean="0"/>
              <a:t>Royal </a:t>
            </a:r>
            <a:r>
              <a:rPr lang="en-US" sz="1000" i="1" dirty="0"/>
              <a:t>Society B: </a:t>
            </a:r>
            <a:endParaRPr lang="en-US" sz="1000" i="1" dirty="0" smtClean="0"/>
          </a:p>
          <a:p>
            <a:pPr marL="0" indent="0">
              <a:spcBef>
                <a:spcPts val="0"/>
              </a:spcBef>
              <a:buNone/>
            </a:pPr>
            <a:r>
              <a:rPr lang="en-US" sz="1000" i="1" dirty="0"/>
              <a:t>	</a:t>
            </a:r>
            <a:r>
              <a:rPr lang="en-US" sz="1000" i="1" dirty="0" smtClean="0"/>
              <a:t>Biological Sciences</a:t>
            </a:r>
            <a:r>
              <a:rPr lang="en-US" sz="1000" dirty="0" smtClean="0"/>
              <a:t>. The </a:t>
            </a:r>
            <a:r>
              <a:rPr lang="en-US" sz="1000" dirty="0"/>
              <a:t>Royal Society, 13 Feb. 2007. Web. 21 Apr. 2016. </a:t>
            </a:r>
            <a:r>
              <a:rPr lang="en-US" sz="1000" dirty="0" smtClean="0"/>
              <a:t>&lt;</a:t>
            </a:r>
            <a:r>
              <a:rPr lang="en-US" sz="1000" dirty="0"/>
              <a:t>http://www.ncbi.nlm.nih.gov/pmc/articles/PMC2346526</a:t>
            </a:r>
            <a:r>
              <a:rPr lang="en-US" sz="1000" dirty="0" smtClean="0"/>
              <a:t>/&gt;.</a:t>
            </a:r>
          </a:p>
          <a:p>
            <a:pPr marL="0" indent="0">
              <a:spcBef>
                <a:spcPts val="0"/>
              </a:spcBef>
              <a:buNone/>
            </a:pPr>
            <a:r>
              <a:rPr lang="en-US" sz="1000" dirty="0" smtClean="0"/>
              <a:t>[8] </a:t>
            </a:r>
            <a:r>
              <a:rPr lang="en-US" sz="1000" dirty="0"/>
              <a:t>Knight, Heather. "How Humans Respond to Robots: Building Public Policy through Good Design." </a:t>
            </a:r>
            <a:r>
              <a:rPr lang="en-US" sz="1000" i="1" dirty="0"/>
              <a:t>Brookings</a:t>
            </a:r>
            <a:r>
              <a:rPr lang="en-US" sz="1000" dirty="0"/>
              <a:t>. The </a:t>
            </a:r>
            <a:r>
              <a:rPr lang="en-US" sz="1000" dirty="0" smtClean="0"/>
              <a:t>Brookings Institution</a:t>
            </a:r>
            <a:r>
              <a:rPr lang="en-US" sz="1000" dirty="0"/>
              <a:t>, </a:t>
            </a:r>
            <a:r>
              <a:rPr lang="en-US" sz="1000" dirty="0" err="1"/>
              <a:t>n.d.</a:t>
            </a:r>
            <a:r>
              <a:rPr lang="en-US" sz="1000" dirty="0"/>
              <a:t> Web. 21 </a:t>
            </a:r>
            <a:endParaRPr lang="en-US" sz="1000" dirty="0" smtClean="0"/>
          </a:p>
          <a:p>
            <a:pPr marL="0" indent="0">
              <a:spcBef>
                <a:spcPts val="0"/>
              </a:spcBef>
              <a:buNone/>
            </a:pPr>
            <a:r>
              <a:rPr lang="en-US" sz="1000" dirty="0"/>
              <a:t>	</a:t>
            </a:r>
            <a:r>
              <a:rPr lang="en-US" sz="1000" dirty="0" smtClean="0"/>
              <a:t>Apr</a:t>
            </a:r>
            <a:r>
              <a:rPr lang="en-US" sz="1000" dirty="0"/>
              <a:t>. 2016. </a:t>
            </a:r>
            <a:r>
              <a:rPr lang="en-US" sz="1000" dirty="0" smtClean="0"/>
              <a:t>&lt;</a:t>
            </a:r>
            <a:r>
              <a:rPr lang="en-US" sz="1000" dirty="0"/>
              <a:t>http://</a:t>
            </a:r>
            <a:r>
              <a:rPr lang="en-US" sz="1000" dirty="0" smtClean="0"/>
              <a:t>www.brookings.edu/research/reports2/2014/07/how-humans-	respond-to-robots&gt;.</a:t>
            </a:r>
          </a:p>
          <a:p>
            <a:pPr marL="0" indent="0">
              <a:spcBef>
                <a:spcPts val="0"/>
              </a:spcBef>
              <a:buNone/>
            </a:pPr>
            <a:r>
              <a:rPr lang="en-US" sz="1000" dirty="0" smtClean="0"/>
              <a:t>[9] DARPA Logo image: </a:t>
            </a:r>
            <a:r>
              <a:rPr lang="en-US" sz="1000" dirty="0"/>
              <a:t>"DARPA." </a:t>
            </a:r>
            <a:r>
              <a:rPr lang="en-US" sz="1000" i="1" dirty="0"/>
              <a:t>Wikipedia</a:t>
            </a:r>
            <a:r>
              <a:rPr lang="en-US" sz="1000" dirty="0"/>
              <a:t>. Wikimedia Foundation, </a:t>
            </a:r>
            <a:r>
              <a:rPr lang="en-US" sz="1000" dirty="0" err="1"/>
              <a:t>n.d.</a:t>
            </a:r>
            <a:r>
              <a:rPr lang="en-US" sz="1000" dirty="0"/>
              <a:t> Web. 21 Apr. 2016. </a:t>
            </a:r>
            <a:r>
              <a:rPr lang="en-US" sz="1000" dirty="0" smtClean="0"/>
              <a:t>&lt;</a:t>
            </a:r>
            <a:r>
              <a:rPr lang="en-US" sz="1000" dirty="0"/>
              <a:t>https://en.wikipedia.org/wiki/DARPA</a:t>
            </a:r>
            <a:r>
              <a:rPr lang="en-US" sz="1000" dirty="0" smtClean="0"/>
              <a:t>&gt;.</a:t>
            </a:r>
          </a:p>
          <a:p>
            <a:pPr marL="0" indent="0">
              <a:spcBef>
                <a:spcPts val="0"/>
              </a:spcBef>
              <a:buNone/>
            </a:pPr>
            <a:r>
              <a:rPr lang="en-US" sz="1000" dirty="0" smtClean="0"/>
              <a:t>[10] </a:t>
            </a:r>
            <a:r>
              <a:rPr lang="en-US" sz="1000" dirty="0" err="1" smtClean="0"/>
              <a:t>MegaBot</a:t>
            </a:r>
            <a:r>
              <a:rPr lang="en-US" sz="1000" dirty="0" smtClean="0"/>
              <a:t> Mk. II Image: </a:t>
            </a:r>
            <a:r>
              <a:rPr lang="en-US" sz="1000" dirty="0"/>
              <a:t>Staff, By Live Science. "Photos: Massive 'Battle Bot' Gears Up for Robot Duel." </a:t>
            </a:r>
            <a:r>
              <a:rPr lang="en-US" sz="1000" i="1" dirty="0" err="1"/>
              <a:t>LiveScience</a:t>
            </a:r>
            <a:r>
              <a:rPr lang="en-US" sz="1000" dirty="0"/>
              <a:t>. 	</a:t>
            </a:r>
            <a:r>
              <a:rPr lang="en-US" sz="1000" dirty="0" err="1" smtClean="0"/>
              <a:t>TechMedia</a:t>
            </a:r>
            <a:r>
              <a:rPr lang="en-US" sz="1000" dirty="0" smtClean="0"/>
              <a:t> </a:t>
            </a:r>
            <a:r>
              <a:rPr lang="en-US" sz="1000" dirty="0"/>
              <a:t>Network, 19 Aug. 2015. </a:t>
            </a:r>
            <a:endParaRPr lang="en-US" sz="1000" dirty="0" smtClean="0"/>
          </a:p>
          <a:p>
            <a:pPr marL="0" indent="0">
              <a:spcBef>
                <a:spcPts val="0"/>
              </a:spcBef>
              <a:buNone/>
            </a:pPr>
            <a:r>
              <a:rPr lang="en-US" sz="1000" dirty="0"/>
              <a:t>	</a:t>
            </a:r>
            <a:r>
              <a:rPr lang="en-US" sz="1000" dirty="0" smtClean="0"/>
              <a:t>Web</a:t>
            </a:r>
            <a:r>
              <a:rPr lang="en-US" sz="1000" dirty="0"/>
              <a:t>. 21 Apr. 2016. &lt;http://</a:t>
            </a:r>
            <a:r>
              <a:rPr lang="en-US" sz="1000" dirty="0" smtClean="0"/>
              <a:t>www.livescience.com/51909-megabots-battle-robot-photos.html&gt;.</a:t>
            </a:r>
          </a:p>
          <a:p>
            <a:pPr marL="0" indent="0">
              <a:spcBef>
                <a:spcPts val="0"/>
              </a:spcBef>
              <a:buNone/>
            </a:pPr>
            <a:r>
              <a:rPr lang="en-US" sz="1000" dirty="0" smtClean="0"/>
              <a:t>[11] </a:t>
            </a:r>
            <a:r>
              <a:rPr lang="en-US" sz="1000" dirty="0"/>
              <a:t>"The Terminator (1984)." </a:t>
            </a:r>
            <a:r>
              <a:rPr lang="en-US" sz="1000" i="1" dirty="0"/>
              <a:t>IMDb</a:t>
            </a:r>
            <a:r>
              <a:rPr lang="en-US" sz="1000" dirty="0"/>
              <a:t>. IMDb.com, </a:t>
            </a:r>
            <a:r>
              <a:rPr lang="en-US" sz="1000" dirty="0" err="1"/>
              <a:t>n.d.</a:t>
            </a:r>
            <a:r>
              <a:rPr lang="en-US" sz="1000" dirty="0"/>
              <a:t> Web. 22 Apr. 2016. &lt;http://www.imdb.com/title/tt0088247</a:t>
            </a:r>
            <a:r>
              <a:rPr lang="en-US" sz="1000" dirty="0" smtClean="0"/>
              <a:t>/&gt;.</a:t>
            </a:r>
          </a:p>
          <a:p>
            <a:pPr marL="0" indent="0">
              <a:spcBef>
                <a:spcPts val="0"/>
              </a:spcBef>
              <a:buNone/>
            </a:pPr>
            <a:r>
              <a:rPr lang="en-US" sz="1000" dirty="0" smtClean="0"/>
              <a:t>[12] </a:t>
            </a:r>
            <a:r>
              <a:rPr lang="en-US" sz="1000" dirty="0"/>
              <a:t>"I, Robot (2004)." </a:t>
            </a:r>
            <a:r>
              <a:rPr lang="en-US" sz="1000" i="1" dirty="0"/>
              <a:t>IMDb</a:t>
            </a:r>
            <a:r>
              <a:rPr lang="en-US" sz="1000" dirty="0"/>
              <a:t>. IMDb.com, </a:t>
            </a:r>
            <a:r>
              <a:rPr lang="en-US" sz="1000" dirty="0" err="1"/>
              <a:t>n.d.</a:t>
            </a:r>
            <a:r>
              <a:rPr lang="en-US" sz="1000" dirty="0"/>
              <a:t> Web. 22 Apr. 2016. &lt;http://www.imdb.com/title/tt0343818</a:t>
            </a:r>
            <a:r>
              <a:rPr lang="en-US" sz="1000" dirty="0" smtClean="0"/>
              <a:t>/&gt;.</a:t>
            </a:r>
          </a:p>
          <a:p>
            <a:pPr marL="0" indent="0">
              <a:spcBef>
                <a:spcPts val="0"/>
              </a:spcBef>
              <a:buNone/>
            </a:pPr>
            <a:r>
              <a:rPr lang="en-US" sz="1000" dirty="0" smtClean="0"/>
              <a:t>[13] </a:t>
            </a:r>
            <a:r>
              <a:rPr lang="en-US" sz="1000" dirty="0"/>
              <a:t>K, K. "A Looming Threat." </a:t>
            </a:r>
            <a:r>
              <a:rPr lang="en-US" sz="1000" i="1" dirty="0"/>
              <a:t>The Economist</a:t>
            </a:r>
            <a:r>
              <a:rPr lang="en-US" sz="1000" dirty="0"/>
              <a:t>. The Economist Newspaper, 19 Mar. 2015. Web. 22 Apr. 2016. </a:t>
            </a:r>
            <a:endParaRPr lang="en-US" sz="1000" dirty="0" smtClean="0"/>
          </a:p>
          <a:p>
            <a:pPr marL="0" indent="0">
              <a:spcBef>
                <a:spcPts val="0"/>
              </a:spcBef>
              <a:buNone/>
            </a:pPr>
            <a:r>
              <a:rPr lang="en-US" sz="1000" dirty="0"/>
              <a:t>	</a:t>
            </a:r>
            <a:r>
              <a:rPr lang="en-US" sz="1000" dirty="0" smtClean="0"/>
              <a:t>&lt;</a:t>
            </a:r>
            <a:r>
              <a:rPr lang="en-US" sz="1000" dirty="0"/>
              <a:t>http://www.economist.com/blogs/democracyinamerica/2015/03/drones-and-privacy</a:t>
            </a:r>
            <a:r>
              <a:rPr lang="en-US" sz="1000" dirty="0" smtClean="0"/>
              <a:t>&gt;.</a:t>
            </a:r>
          </a:p>
          <a:p>
            <a:pPr marL="0" indent="0">
              <a:spcBef>
                <a:spcPts val="0"/>
              </a:spcBef>
              <a:buNone/>
            </a:pPr>
            <a:r>
              <a:rPr lang="en-US" sz="1000" dirty="0" smtClean="0"/>
              <a:t>[14] Terminator </a:t>
            </a:r>
            <a:r>
              <a:rPr lang="en-US" sz="1000" dirty="0" err="1" smtClean="0"/>
              <a:t>image:</a:t>
            </a:r>
            <a:r>
              <a:rPr lang="en-US" sz="1000" dirty="0" err="1"/>
              <a:t>"Terminator</a:t>
            </a:r>
            <a:r>
              <a:rPr lang="en-US" sz="1000" dirty="0"/>
              <a:t> (character Concept)." </a:t>
            </a:r>
            <a:r>
              <a:rPr lang="en-US" sz="1000" i="1" dirty="0"/>
              <a:t>Wikipedia</a:t>
            </a:r>
            <a:r>
              <a:rPr lang="en-US" sz="1000" dirty="0"/>
              <a:t>. Wikimedia Foundation, </a:t>
            </a:r>
            <a:r>
              <a:rPr lang="en-US" sz="1000" dirty="0" err="1"/>
              <a:t>n.d.</a:t>
            </a:r>
            <a:r>
              <a:rPr lang="en-US" sz="1000" dirty="0"/>
              <a:t> Web. 22 Apr. 2016. </a:t>
            </a:r>
            <a:endParaRPr lang="en-US" sz="1000" dirty="0" smtClean="0"/>
          </a:p>
          <a:p>
            <a:pPr marL="0" indent="0">
              <a:spcBef>
                <a:spcPts val="0"/>
              </a:spcBef>
              <a:buNone/>
            </a:pPr>
            <a:r>
              <a:rPr lang="en-US" sz="1000" dirty="0"/>
              <a:t>	</a:t>
            </a:r>
            <a:r>
              <a:rPr lang="en-US" sz="1000" dirty="0" smtClean="0"/>
              <a:t>&lt;https</a:t>
            </a:r>
            <a:r>
              <a:rPr lang="en-US" sz="1000" dirty="0"/>
              <a:t>://en.wikipedia.org/wiki/Terminator_(character_concept)&gt;.</a:t>
            </a:r>
            <a:endParaRPr lang="en-US" sz="1000" dirty="0" smtClean="0"/>
          </a:p>
        </p:txBody>
      </p:sp>
      <p:sp>
        <p:nvSpPr>
          <p:cNvPr id="4" name="Footer Placeholder 3"/>
          <p:cNvSpPr>
            <a:spLocks noGrp="1"/>
          </p:cNvSpPr>
          <p:nvPr>
            <p:ph type="ftr" sz="quarter" idx="11"/>
          </p:nvPr>
        </p:nvSpPr>
        <p:spPr/>
        <p:txBody>
          <a:bodyPr/>
          <a:lstStyle/>
          <a:p>
            <a:r>
              <a:rPr lang="en-US" smtClean="0"/>
              <a:t>© 2016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26</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Greg Port</a:t>
            </a:r>
            <a:endParaRPr lang="en-US" sz="1400" dirty="0">
              <a:solidFill>
                <a:schemeClr val="tx1"/>
              </a:solidFill>
              <a:latin typeface="+mj-lt"/>
            </a:endParaRPr>
          </a:p>
        </p:txBody>
      </p:sp>
    </p:spTree>
    <p:extLst>
      <p:ext uri="{BB962C8B-B14F-4D97-AF65-F5344CB8AC3E}">
        <p14:creationId xmlns:p14="http://schemas.microsoft.com/office/powerpoint/2010/main" val="40182440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Unions in the Software Industry</a:t>
            </a:r>
            <a:endParaRPr lang="en-US" dirty="0"/>
          </a:p>
        </p:txBody>
      </p:sp>
      <p:sp>
        <p:nvSpPr>
          <p:cNvPr id="3" name="Content Placeholder 2"/>
          <p:cNvSpPr>
            <a:spLocks noGrp="1"/>
          </p:cNvSpPr>
          <p:nvPr>
            <p:ph sz="half" idx="1"/>
          </p:nvPr>
        </p:nvSpPr>
        <p:spPr/>
        <p:txBody>
          <a:bodyPr/>
          <a:lstStyle/>
          <a:p>
            <a:r>
              <a:rPr lang="en-US" dirty="0" smtClean="0"/>
              <a:t>Very few tech workers are union members</a:t>
            </a:r>
          </a:p>
          <a:p>
            <a:pPr lvl="1"/>
            <a:r>
              <a:rPr lang="en-US" dirty="0" smtClean="0"/>
              <a:t>3.9% membership rate for “computer and mathematical occupations” [5]</a:t>
            </a:r>
          </a:p>
          <a:p>
            <a:pPr lvl="1"/>
            <a:r>
              <a:rPr lang="en-US" dirty="0" smtClean="0"/>
              <a:t>16.8% for all “professional and related occupations” [5]</a:t>
            </a:r>
          </a:p>
          <a:p>
            <a:r>
              <a:rPr lang="en-US" dirty="0" smtClean="0"/>
              <a:t>Unionized tech workers make less money</a:t>
            </a:r>
          </a:p>
          <a:p>
            <a:pPr lvl="1"/>
            <a:r>
              <a:rPr lang="en-US" dirty="0" smtClean="0"/>
              <a:t>$46 per week less on average [6]</a:t>
            </a:r>
            <a:endParaRPr lang="en-US" dirty="0"/>
          </a:p>
        </p:txBody>
      </p:sp>
      <p:sp>
        <p:nvSpPr>
          <p:cNvPr id="4" name="Content Placeholder 3"/>
          <p:cNvSpPr>
            <a:spLocks noGrp="1"/>
          </p:cNvSpPr>
          <p:nvPr>
            <p:ph sz="half" idx="2"/>
          </p:nvPr>
        </p:nvSpPr>
        <p:spPr>
          <a:ln>
            <a:noFill/>
          </a:ln>
        </p:spPr>
        <p:txBody>
          <a:bodyPr anchor="ctr"/>
          <a:lstStyle/>
          <a:p>
            <a:pPr marL="0" indent="0" algn="ctr">
              <a:buNone/>
            </a:pPr>
            <a:endParaRPr lang="en-US" dirty="0"/>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pPr/>
              <a:t>27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Rick Wight</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[5, 6]</a:t>
            </a:r>
            <a:endParaRPr lang="en-US" sz="1200" dirty="0">
              <a:solidFill>
                <a:schemeClr val="tx1"/>
              </a:solidFill>
            </a:endParaRPr>
          </a:p>
        </p:txBody>
      </p:sp>
    </p:spTree>
    <p:extLst>
      <p:ext uri="{BB962C8B-B14F-4D97-AF65-F5344CB8AC3E}">
        <p14:creationId xmlns:p14="http://schemas.microsoft.com/office/powerpoint/2010/main" val="1960994472"/>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Traditional benefits of unions</a:t>
            </a:r>
            <a:endParaRPr lang="en-US" dirty="0"/>
          </a:p>
        </p:txBody>
      </p:sp>
      <p:sp>
        <p:nvSpPr>
          <p:cNvPr id="3" name="Content Placeholder 2"/>
          <p:cNvSpPr>
            <a:spLocks noGrp="1"/>
          </p:cNvSpPr>
          <p:nvPr>
            <p:ph sz="half" idx="1"/>
          </p:nvPr>
        </p:nvSpPr>
        <p:spPr/>
        <p:txBody>
          <a:bodyPr/>
          <a:lstStyle/>
          <a:p>
            <a:r>
              <a:rPr lang="en-US" dirty="0" smtClean="0"/>
              <a:t>Give workers collective bargaining power</a:t>
            </a:r>
          </a:p>
          <a:p>
            <a:r>
              <a:rPr lang="en-US" dirty="0" smtClean="0"/>
              <a:t>Various discounts</a:t>
            </a:r>
          </a:p>
          <a:p>
            <a:pPr lvl="1"/>
            <a:r>
              <a:rPr lang="en-US" dirty="0" smtClean="0"/>
              <a:t>Legal help</a:t>
            </a:r>
          </a:p>
          <a:p>
            <a:pPr lvl="1"/>
            <a:r>
              <a:rPr lang="en-US" dirty="0" smtClean="0"/>
              <a:t>Scholarships</a:t>
            </a:r>
          </a:p>
          <a:p>
            <a:pPr lvl="1"/>
            <a:r>
              <a:rPr lang="en-US" dirty="0" smtClean="0"/>
              <a:t>Financial services</a:t>
            </a:r>
            <a:endParaRPr lang="en-US" dirty="0"/>
          </a:p>
        </p:txBody>
      </p:sp>
      <p:pic>
        <p:nvPicPr>
          <p:cNvPr id="10" name="Content Placeholder 9" descr="union_yes_sign_616.png"/>
          <p:cNvPicPr>
            <a:picLocks noGrp="1" noChangeAspect="1"/>
          </p:cNvPicPr>
          <p:nvPr>
            <p:ph sz="half" idx="2"/>
          </p:nvPr>
        </p:nvPicPr>
        <p:blipFill>
          <a:blip r:embed="rId3"/>
          <a:srcRect t="-13142" b="-13142"/>
          <a:stretch>
            <a:fillRect/>
          </a:stretch>
        </p:blipFill>
        <p:spPr>
          <a:xfrm>
            <a:off x="4700428" y="1352551"/>
            <a:ext cx="3757772" cy="3374326"/>
          </a:xfrm>
          <a:prstGeom prst="roundRect">
            <a:avLst>
              <a:gd name="adj" fmla="val 8594"/>
            </a:avLst>
          </a:prstGeom>
          <a:solidFill>
            <a:srgbClr val="FFFFFF">
              <a:shade val="85000"/>
            </a:srgbClr>
          </a:solidFill>
          <a:ln>
            <a:noFill/>
          </a:ln>
          <a:effectLst>
            <a:reflection stA="0" endPos="0" dir="5400000" sy="-100000" algn="bl" rotWithShape="0"/>
          </a:effectLst>
        </p:spPr>
      </p:pic>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pPr/>
              <a:t>28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Rick Wight</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[7, 11]</a:t>
            </a:r>
            <a:endParaRPr lang="en-US" sz="1200" dirty="0">
              <a:solidFill>
                <a:schemeClr val="tx1"/>
              </a:solidFill>
            </a:endParaRPr>
          </a:p>
        </p:txBody>
      </p:sp>
    </p:spTree>
    <p:extLst>
      <p:ext uri="{BB962C8B-B14F-4D97-AF65-F5344CB8AC3E}">
        <p14:creationId xmlns:p14="http://schemas.microsoft.com/office/powerpoint/2010/main" val="83534697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software different?</a:t>
            </a:r>
            <a:endParaRPr lang="en-US" dirty="0"/>
          </a:p>
        </p:txBody>
      </p:sp>
      <p:sp>
        <p:nvSpPr>
          <p:cNvPr id="3" name="Content Placeholder 2"/>
          <p:cNvSpPr>
            <a:spLocks noGrp="1"/>
          </p:cNvSpPr>
          <p:nvPr>
            <p:ph sz="half" idx="1"/>
          </p:nvPr>
        </p:nvSpPr>
        <p:spPr/>
        <p:txBody>
          <a:bodyPr/>
          <a:lstStyle/>
          <a:p>
            <a:r>
              <a:rPr lang="en-US" dirty="0" smtClean="0"/>
              <a:t>Software engineers are in demand</a:t>
            </a:r>
          </a:p>
          <a:p>
            <a:pPr lvl="1"/>
            <a:r>
              <a:rPr lang="en-US" dirty="0" smtClean="0"/>
              <a:t>High salaries</a:t>
            </a:r>
          </a:p>
          <a:p>
            <a:pPr lvl="1"/>
            <a:r>
              <a:rPr lang="en-US" dirty="0" smtClean="0"/>
              <a:t>Individuals have leverage</a:t>
            </a:r>
          </a:p>
          <a:p>
            <a:r>
              <a:rPr lang="en-US" dirty="0" smtClean="0"/>
              <a:t>Big gap between good and bad employees</a:t>
            </a:r>
          </a:p>
          <a:p>
            <a:endParaRPr lang="en-US" dirty="0"/>
          </a:p>
        </p:txBody>
      </p:sp>
      <p:pic>
        <p:nvPicPr>
          <p:cNvPr id="10" name="Content Placeholder 9" descr="business-man-pile-money-vector-illustration-cartoon-35110170.jpg"/>
          <p:cNvPicPr>
            <a:picLocks noGrp="1" noChangeAspect="1"/>
          </p:cNvPicPr>
          <p:nvPr>
            <p:ph sz="half" idx="2"/>
          </p:nvPr>
        </p:nvPicPr>
        <p:blipFill>
          <a:blip r:embed="rId3"/>
          <a:srcRect l="-15458" r="-15458"/>
          <a:stretch>
            <a:fillRect/>
          </a:stretch>
        </p:blipFill>
        <p:spPr>
          <a:ln>
            <a:noFill/>
          </a:ln>
        </p:spPr>
      </p:pic>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pPr/>
              <a:t>29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Rick Wight</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[17]</a:t>
            </a:r>
            <a:endParaRPr lang="en-US" sz="1200" dirty="0">
              <a:solidFill>
                <a:schemeClr val="tx1"/>
              </a:solidFill>
            </a:endParaRPr>
          </a:p>
        </p:txBody>
      </p:sp>
    </p:spTree>
    <p:extLst>
      <p:ext uri="{BB962C8B-B14F-4D97-AF65-F5344CB8AC3E}">
        <p14:creationId xmlns:p14="http://schemas.microsoft.com/office/powerpoint/2010/main" val="1989173818"/>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 2016 Keith A. Pray</a:t>
            </a:r>
            <a:endParaRPr lang="en-US"/>
          </a:p>
        </p:txBody>
      </p:sp>
      <p:pic>
        <p:nvPicPr>
          <p:cNvPr id="8" name="Picture 7"/>
          <p:cNvPicPr>
            <a:picLocks noChangeAspect="1"/>
          </p:cNvPicPr>
          <p:nvPr/>
        </p:nvPicPr>
        <p:blipFill>
          <a:blip r:embed="rId3"/>
          <a:stretch>
            <a:fillRect/>
          </a:stretch>
        </p:blipFill>
        <p:spPr>
          <a:xfrm>
            <a:off x="769130" y="299507"/>
            <a:ext cx="8128000" cy="2527300"/>
          </a:xfrm>
          <a:prstGeom prst="rect">
            <a:avLst/>
          </a:prstGeom>
        </p:spPr>
      </p:pic>
      <p:pic>
        <p:nvPicPr>
          <p:cNvPr id="9" name="Picture 8"/>
          <p:cNvPicPr>
            <a:picLocks noChangeAspect="1"/>
          </p:cNvPicPr>
          <p:nvPr/>
        </p:nvPicPr>
        <p:blipFill>
          <a:blip r:embed="rId4"/>
          <a:stretch>
            <a:fillRect/>
          </a:stretch>
        </p:blipFill>
        <p:spPr>
          <a:xfrm>
            <a:off x="1858656" y="2826807"/>
            <a:ext cx="7038474" cy="2286000"/>
          </a:xfrm>
          <a:prstGeom prst="rect">
            <a:avLst/>
          </a:prstGeom>
        </p:spPr>
      </p:pic>
      <p:sp>
        <p:nvSpPr>
          <p:cNvPr id="10" name="TextBox 9"/>
          <p:cNvSpPr txBox="1"/>
          <p:nvPr/>
        </p:nvSpPr>
        <p:spPr>
          <a:xfrm>
            <a:off x="1382374" y="2785412"/>
            <a:ext cx="438582" cy="2327395"/>
          </a:xfrm>
          <a:prstGeom prst="rect">
            <a:avLst/>
          </a:prstGeom>
          <a:noFill/>
        </p:spPr>
        <p:txBody>
          <a:bodyPr vert="vert270" wrap="none" rtlCol="0">
            <a:spAutoFit/>
          </a:bodyPr>
          <a:lstStyle/>
          <a:p>
            <a:pPr>
              <a:lnSpc>
                <a:spcPct val="90000"/>
              </a:lnSpc>
            </a:pPr>
            <a:r>
              <a:rPr lang="en-US" dirty="0"/>
              <a:t>http://</a:t>
            </a:r>
            <a:r>
              <a:rPr lang="en-US" dirty="0" err="1"/>
              <a:t>xkcd.com</a:t>
            </a:r>
            <a:r>
              <a:rPr lang="en-US" dirty="0"/>
              <a:t>/554</a:t>
            </a:r>
            <a:r>
              <a:rPr lang="en-US" dirty="0" smtClean="0"/>
              <a:t>/</a:t>
            </a:r>
            <a:endParaRPr lang="en-US" dirty="0"/>
          </a:p>
        </p:txBody>
      </p:sp>
      <p:sp>
        <p:nvSpPr>
          <p:cNvPr id="2" name="Slide Number Placeholder 1"/>
          <p:cNvSpPr>
            <a:spLocks noGrp="1"/>
          </p:cNvSpPr>
          <p:nvPr>
            <p:ph type="sldNum" sz="quarter" idx="12"/>
          </p:nvPr>
        </p:nvSpPr>
        <p:spPr/>
        <p:txBody>
          <a:bodyPr/>
          <a:lstStyle/>
          <a:p>
            <a:fld id="{A2A17EAB-8B51-5C40-8776-6683E51FA7A0}" type="slidenum">
              <a:rPr lang="en-US" smtClean="0"/>
              <a:t>3</a:t>
            </a:fld>
            <a:endParaRPr lang="en-US"/>
          </a:p>
        </p:txBody>
      </p:sp>
    </p:spTree>
    <p:extLst>
      <p:ext uri="{BB962C8B-B14F-4D97-AF65-F5344CB8AC3E}">
        <p14:creationId xmlns:p14="http://schemas.microsoft.com/office/powerpoint/2010/main" val="16817598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Traditional downsides of unions</a:t>
            </a:r>
            <a:endParaRPr lang="en-US" dirty="0"/>
          </a:p>
        </p:txBody>
      </p:sp>
      <p:sp>
        <p:nvSpPr>
          <p:cNvPr id="3" name="Content Placeholder 2"/>
          <p:cNvSpPr>
            <a:spLocks noGrp="1"/>
          </p:cNvSpPr>
          <p:nvPr>
            <p:ph sz="half" idx="1"/>
          </p:nvPr>
        </p:nvSpPr>
        <p:spPr/>
        <p:txBody>
          <a:bodyPr/>
          <a:lstStyle/>
          <a:p>
            <a:r>
              <a:rPr lang="en-US" dirty="0" smtClean="0"/>
              <a:t>Can restrict personal flexibility</a:t>
            </a:r>
          </a:p>
          <a:p>
            <a:r>
              <a:rPr lang="en-US" dirty="0" smtClean="0"/>
              <a:t>Heavy emphasis on seniority</a:t>
            </a:r>
          </a:p>
          <a:p>
            <a:r>
              <a:rPr lang="en-US" dirty="0" smtClean="0"/>
              <a:t>Members must pay dues</a:t>
            </a:r>
            <a:endParaRPr lang="en-US" dirty="0"/>
          </a:p>
        </p:txBody>
      </p:sp>
      <p:pic>
        <p:nvPicPr>
          <p:cNvPr id="9" name="Content Placeholder 8" descr="Union No 804.jpg"/>
          <p:cNvPicPr>
            <a:picLocks noGrp="1" noChangeAspect="1"/>
          </p:cNvPicPr>
          <p:nvPr>
            <p:ph sz="half" idx="2"/>
          </p:nvPr>
        </p:nvPicPr>
        <p:blipFill>
          <a:blip r:embed="rId3"/>
          <a:srcRect t="-12807" b="-12807"/>
          <a:stretch>
            <a:fillRect/>
          </a:stretch>
        </p:blipFill>
        <p:spPr>
          <a:prstGeom prst="roundRect">
            <a:avLst>
              <a:gd name="adj" fmla="val 8594"/>
            </a:avLst>
          </a:prstGeom>
          <a:solidFill>
            <a:srgbClr val="FFFFFF">
              <a:shade val="85000"/>
            </a:srgbClr>
          </a:solidFill>
          <a:ln>
            <a:noFill/>
          </a:ln>
          <a:effectLst>
            <a:reflection stA="0" endPos="0" dir="5400000" sy="-100000" algn="bl" rotWithShape="0"/>
          </a:effectLst>
        </p:spPr>
      </p:pic>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pPr/>
              <a:t>30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Rick Wight</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t>[12]</a:t>
            </a:r>
            <a:endParaRPr lang="en-US" sz="1200" dirty="0">
              <a:solidFill>
                <a:schemeClr val="tx1"/>
              </a:solidFill>
            </a:endParaRPr>
          </a:p>
        </p:txBody>
      </p:sp>
    </p:spTree>
    <p:extLst>
      <p:ext uri="{BB962C8B-B14F-4D97-AF65-F5344CB8AC3E}">
        <p14:creationId xmlns:p14="http://schemas.microsoft.com/office/powerpoint/2010/main" val="2947435043"/>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that enough?</a:t>
            </a:r>
            <a:endParaRPr lang="en-US" dirty="0"/>
          </a:p>
        </p:txBody>
      </p:sp>
      <p:sp>
        <p:nvSpPr>
          <p:cNvPr id="3" name="Content Placeholder 2"/>
          <p:cNvSpPr>
            <a:spLocks noGrp="1"/>
          </p:cNvSpPr>
          <p:nvPr>
            <p:ph sz="half" idx="1"/>
          </p:nvPr>
        </p:nvSpPr>
        <p:spPr/>
        <p:txBody>
          <a:bodyPr/>
          <a:lstStyle/>
          <a:p>
            <a:r>
              <a:rPr lang="en-US" dirty="0" smtClean="0"/>
              <a:t>Software engineers are arguably underpaid relative to their contributions</a:t>
            </a:r>
          </a:p>
          <a:p>
            <a:r>
              <a:rPr lang="en-US" dirty="0" smtClean="0"/>
              <a:t>Companies can take advantage of employees</a:t>
            </a:r>
          </a:p>
          <a:p>
            <a:pPr lvl="1"/>
            <a:r>
              <a:rPr lang="en-US" dirty="0" smtClean="0"/>
              <a:t>2014 collusion case</a:t>
            </a:r>
          </a:p>
          <a:p>
            <a:r>
              <a:rPr lang="en-US" dirty="0" smtClean="0"/>
              <a:t>What will the future bring?</a:t>
            </a:r>
          </a:p>
          <a:p>
            <a:endParaRPr lang="en-US" dirty="0"/>
          </a:p>
        </p:txBody>
      </p:sp>
      <p:pic>
        <p:nvPicPr>
          <p:cNvPr id="9" name="Content Placeholder 8" descr="d-man-standing-top-growth-business-graph-looking-red-bar-chart-over-white-background-reflection-30896559.jpg"/>
          <p:cNvPicPr>
            <a:picLocks noGrp="1" noChangeAspect="1"/>
          </p:cNvPicPr>
          <p:nvPr>
            <p:ph sz="half" idx="2"/>
          </p:nvPr>
        </p:nvPicPr>
        <p:blipFill>
          <a:blip r:embed="rId3"/>
          <a:srcRect l="-6565" r="-6565"/>
          <a:stretch>
            <a:fillRect/>
          </a:stretch>
        </p:blipFill>
        <p:spPr>
          <a:ln>
            <a:noFill/>
          </a:ln>
        </p:spPr>
      </p:pic>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pPr/>
              <a:t>31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Rick Wight</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[8, 10, 16]</a:t>
            </a:r>
            <a:endParaRPr lang="en-US" sz="1200" dirty="0">
              <a:solidFill>
                <a:schemeClr val="tx1"/>
              </a:solidFill>
            </a:endParaRPr>
          </a:p>
        </p:txBody>
      </p:sp>
    </p:spTree>
    <p:extLst>
      <p:ext uri="{BB962C8B-B14F-4D97-AF65-F5344CB8AC3E}">
        <p14:creationId xmlns:p14="http://schemas.microsoft.com/office/powerpoint/2010/main" val="2795777791"/>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Alternatives to unions</a:t>
            </a:r>
            <a:endParaRPr lang="en-US" dirty="0"/>
          </a:p>
        </p:txBody>
      </p:sp>
      <p:sp>
        <p:nvSpPr>
          <p:cNvPr id="3" name="Content Placeholder 2"/>
          <p:cNvSpPr>
            <a:spLocks noGrp="1"/>
          </p:cNvSpPr>
          <p:nvPr>
            <p:ph sz="half" idx="1"/>
          </p:nvPr>
        </p:nvSpPr>
        <p:spPr/>
        <p:txBody>
          <a:bodyPr/>
          <a:lstStyle/>
          <a:p>
            <a:r>
              <a:rPr lang="en-US" dirty="0" smtClean="0"/>
              <a:t>Licensed Professionals</a:t>
            </a:r>
          </a:p>
          <a:p>
            <a:pPr lvl="1"/>
            <a:r>
              <a:rPr lang="en-US" dirty="0" smtClean="0"/>
              <a:t>Covered in book</a:t>
            </a:r>
          </a:p>
          <a:p>
            <a:r>
              <a:rPr lang="en-US" dirty="0" smtClean="0"/>
              <a:t>Guilds</a:t>
            </a:r>
          </a:p>
          <a:p>
            <a:pPr lvl="1"/>
            <a:r>
              <a:rPr lang="en-US" dirty="0" smtClean="0"/>
              <a:t>British Computing Society</a:t>
            </a:r>
          </a:p>
          <a:p>
            <a:endParaRPr lang="en-US" dirty="0" smtClean="0"/>
          </a:p>
        </p:txBody>
      </p:sp>
      <p:pic>
        <p:nvPicPr>
          <p:cNvPr id="9" name="Content Placeholder 8" descr="guild-logo1.jpg"/>
          <p:cNvPicPr>
            <a:picLocks noGrp="1" noChangeAspect="1"/>
          </p:cNvPicPr>
          <p:nvPr>
            <p:ph sz="half" idx="2"/>
          </p:nvPr>
        </p:nvPicPr>
        <p:blipFill>
          <a:blip r:embed="rId3"/>
          <a:srcRect l="-5682" r="-5682"/>
          <a:stretch>
            <a:fillRect/>
          </a:stretch>
        </p:blipFill>
        <p:spPr>
          <a:ln>
            <a:noFill/>
          </a:ln>
        </p:spPr>
      </p:pic>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pPr/>
              <a:t>32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Rick Wight</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t>[9, 13]</a:t>
            </a:r>
            <a:endParaRPr lang="en-US" sz="1200" dirty="0">
              <a:solidFill>
                <a:schemeClr val="tx1"/>
              </a:solidFill>
            </a:endParaRPr>
          </a:p>
        </p:txBody>
      </p:sp>
    </p:spTree>
    <p:extLst>
      <p:ext uri="{BB962C8B-B14F-4D97-AF65-F5344CB8AC3E}">
        <p14:creationId xmlns:p14="http://schemas.microsoft.com/office/powerpoint/2010/main" val="159609139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make unions better</a:t>
            </a:r>
            <a:endParaRPr lang="en-US" dirty="0"/>
          </a:p>
        </p:txBody>
      </p:sp>
      <p:sp>
        <p:nvSpPr>
          <p:cNvPr id="3" name="Content Placeholder 2"/>
          <p:cNvSpPr>
            <a:spLocks noGrp="1"/>
          </p:cNvSpPr>
          <p:nvPr>
            <p:ph sz="half" idx="1"/>
          </p:nvPr>
        </p:nvSpPr>
        <p:spPr/>
        <p:txBody>
          <a:bodyPr/>
          <a:lstStyle/>
          <a:p>
            <a:r>
              <a:rPr lang="en-US" dirty="0" smtClean="0"/>
              <a:t>“Workplace democracy”</a:t>
            </a:r>
          </a:p>
          <a:p>
            <a:r>
              <a:rPr lang="en-US" dirty="0" smtClean="0"/>
              <a:t>Decentralized model</a:t>
            </a:r>
          </a:p>
          <a:p>
            <a:pPr lvl="1"/>
            <a:r>
              <a:rPr lang="en-US" dirty="0" smtClean="0"/>
              <a:t>Companies don’t need to be officially unionized</a:t>
            </a:r>
          </a:p>
          <a:p>
            <a:r>
              <a:rPr lang="en-US" dirty="0" smtClean="0"/>
              <a:t>Emphasis on improving workplaces and working conditions</a:t>
            </a:r>
          </a:p>
          <a:p>
            <a:endParaRPr lang="en-US" dirty="0" smtClean="0"/>
          </a:p>
        </p:txBody>
      </p:sp>
      <p:pic>
        <p:nvPicPr>
          <p:cNvPr id="9" name="Content Placeholder 8" descr="6628768-A-green-button-with-the-word-Improve-on-it-Stock-Photo-improve-improvement-self.jpg"/>
          <p:cNvPicPr>
            <a:picLocks noGrp="1" noChangeAspect="1"/>
          </p:cNvPicPr>
          <p:nvPr>
            <p:ph sz="half" idx="2"/>
          </p:nvPr>
        </p:nvPicPr>
        <p:blipFill>
          <a:blip r:embed="rId3"/>
          <a:srcRect l="-3883" r="-3883"/>
          <a:stretch>
            <a:fillRect/>
          </a:stretch>
        </p:blipFill>
        <p:spPr>
          <a:ln>
            <a:noFill/>
          </a:ln>
        </p:spPr>
      </p:pic>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pPr/>
              <a:t>33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Rick Wight</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[2, 14]</a:t>
            </a:r>
            <a:endParaRPr lang="en-US" sz="1200" dirty="0">
              <a:solidFill>
                <a:schemeClr val="tx1"/>
              </a:solidFill>
            </a:endParaRPr>
          </a:p>
        </p:txBody>
      </p:sp>
    </p:spTree>
    <p:extLst>
      <p:ext uri="{BB962C8B-B14F-4D97-AF65-F5344CB8AC3E}">
        <p14:creationId xmlns:p14="http://schemas.microsoft.com/office/powerpoint/2010/main" val="96359721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sz="half" idx="1"/>
          </p:nvPr>
        </p:nvSpPr>
        <p:spPr/>
        <p:txBody>
          <a:bodyPr/>
          <a:lstStyle/>
          <a:p>
            <a:r>
              <a:rPr lang="en-US" dirty="0" smtClean="0"/>
              <a:t>Little urgency for Software Engineers to unionize</a:t>
            </a:r>
          </a:p>
          <a:p>
            <a:r>
              <a:rPr lang="en-US" dirty="0" smtClean="0"/>
              <a:t>“Right choice” probably depends on individual situation</a:t>
            </a:r>
          </a:p>
          <a:p>
            <a:r>
              <a:rPr lang="en-US" dirty="0" smtClean="0"/>
              <a:t>If job markets shift, unionization becomes more beneficial</a:t>
            </a:r>
          </a:p>
        </p:txBody>
      </p:sp>
      <p:pic>
        <p:nvPicPr>
          <p:cNvPr id="9" name="Content Placeholder 8" descr="niXnnrp8T.jpeg"/>
          <p:cNvPicPr>
            <a:picLocks noGrp="1" noChangeAspect="1"/>
          </p:cNvPicPr>
          <p:nvPr>
            <p:ph sz="half" idx="2"/>
          </p:nvPr>
        </p:nvPicPr>
        <p:blipFill>
          <a:blip r:embed="rId3"/>
          <a:srcRect l="-5682" r="-5682"/>
          <a:stretch>
            <a:fillRect/>
          </a:stretch>
        </p:blipFill>
        <p:spPr>
          <a:ln>
            <a:noFill/>
          </a:ln>
        </p:spPr>
      </p:pic>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pPr/>
              <a:t>34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Rick Wight</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[15]</a:t>
            </a:r>
            <a:endParaRPr lang="en-US" sz="1200" dirty="0">
              <a:solidFill>
                <a:schemeClr val="tx1"/>
              </a:solidFill>
            </a:endParaRPr>
          </a:p>
        </p:txBody>
      </p:sp>
    </p:spTree>
    <p:extLst>
      <p:ext uri="{BB962C8B-B14F-4D97-AF65-F5344CB8AC3E}">
        <p14:creationId xmlns:p14="http://schemas.microsoft.com/office/powerpoint/2010/main" val="1534999602"/>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47500" lnSpcReduction="20000"/>
          </a:bodyPr>
          <a:lstStyle/>
          <a:p>
            <a:pPr marL="0" indent="0">
              <a:buNone/>
            </a:pPr>
            <a:r>
              <a:rPr lang="en-US" dirty="0" smtClean="0"/>
              <a:t>[1] "Communications, Computer, and Software Workers Industrial Union 560." Industrial Workers of the World. </a:t>
            </a:r>
            <a:r>
              <a:rPr lang="en-US" dirty="0" err="1" smtClean="0"/>
              <a:t>N.p</a:t>
            </a:r>
            <a:r>
              <a:rPr lang="en-US" dirty="0" smtClean="0"/>
              <a:t>., </a:t>
            </a:r>
            <a:r>
              <a:rPr lang="en-US" dirty="0" err="1" smtClean="0"/>
              <a:t>n.d</a:t>
            </a:r>
            <a:r>
              <a:rPr lang="en-US" dirty="0" smtClean="0"/>
              <a:t>. Web. 21 Apr. 2016. </a:t>
            </a:r>
            <a:r>
              <a:rPr lang="en-US" dirty="0" smtClean="0">
                <a:hlinkClick r:id="rId2"/>
              </a:rPr>
              <a:t>http://www.iww.org/unions/dept500/iu560</a:t>
            </a:r>
            <a:r>
              <a:rPr lang="en-US" dirty="0" smtClean="0"/>
              <a:t>.</a:t>
            </a:r>
          </a:p>
          <a:p>
            <a:pPr marL="0" indent="0">
              <a:buNone/>
            </a:pPr>
            <a:r>
              <a:rPr lang="en-US" dirty="0" smtClean="0"/>
              <a:t>[2] Finley, </a:t>
            </a:r>
            <a:r>
              <a:rPr lang="en-US" dirty="0" err="1" smtClean="0"/>
              <a:t>Klint</a:t>
            </a:r>
            <a:r>
              <a:rPr lang="en-US" dirty="0" smtClean="0"/>
              <a:t>. "Want To Unionize Developers? Focus On Workplace Democracy." </a:t>
            </a:r>
            <a:r>
              <a:rPr lang="en-US" dirty="0" err="1" smtClean="0"/>
              <a:t>TechCrunch</a:t>
            </a:r>
            <a:r>
              <a:rPr lang="en-US" dirty="0" smtClean="0"/>
              <a:t>. </a:t>
            </a:r>
            <a:r>
              <a:rPr lang="en-US" dirty="0" err="1" smtClean="0"/>
              <a:t>N.p</a:t>
            </a:r>
            <a:r>
              <a:rPr lang="en-US" dirty="0" smtClean="0"/>
              <a:t>., 01 Nov. 2012. Web. 21 Apr. 2016. </a:t>
            </a:r>
            <a:r>
              <a:rPr lang="en-US" dirty="0" smtClean="0">
                <a:hlinkClick r:id="rId3"/>
              </a:rPr>
              <a:t>http://techcrunch.com/2012/11/01/want-to-unionize-developers-focus-on-workplace-democracy/</a:t>
            </a:r>
            <a:r>
              <a:rPr lang="en-US" dirty="0" smtClean="0"/>
              <a:t>.</a:t>
            </a:r>
          </a:p>
          <a:p>
            <a:pPr marL="0" indent="0">
              <a:buNone/>
            </a:pPr>
            <a:r>
              <a:rPr lang="en-US" dirty="0" smtClean="0"/>
              <a:t>[3] "Graphical, Paper, Media &amp; Information Technology." Graphical, Paper, Media &amp; Information Technology. </a:t>
            </a:r>
            <a:r>
              <a:rPr lang="en-US" dirty="0" err="1" smtClean="0"/>
              <a:t>N.p</a:t>
            </a:r>
            <a:r>
              <a:rPr lang="en-US" dirty="0" smtClean="0"/>
              <a:t>., </a:t>
            </a:r>
            <a:r>
              <a:rPr lang="en-US" dirty="0" err="1" smtClean="0"/>
              <a:t>n.d</a:t>
            </a:r>
            <a:r>
              <a:rPr lang="en-US" dirty="0" smtClean="0"/>
              <a:t>. Web. 21 Apr. 2016. </a:t>
            </a:r>
            <a:r>
              <a:rPr lang="en-US" dirty="0" err="1" smtClean="0">
                <a:hlinkClick r:id="rId4"/>
              </a:rPr>
              <a:t>http://www.unitetheunion.org/how-we-help/list-of-sectors/graphical-paper-media--information-technology/</a:t>
            </a:r>
            <a:r>
              <a:rPr lang="en-US" dirty="0" err="1" smtClean="0"/>
              <a:t>.</a:t>
            </a:r>
            <a:endParaRPr lang="en-US" dirty="0" smtClean="0"/>
          </a:p>
          <a:p>
            <a:pPr marL="0" indent="0">
              <a:buNone/>
            </a:pPr>
            <a:r>
              <a:rPr lang="en-US" dirty="0" smtClean="0"/>
              <a:t>[4] "Union Members Summary." U.S. Bureau of Labor Statistics. U.S. Bureau of Labor Statistics, 28 Jan. 2016. Web. 21 Apr. 2016. </a:t>
            </a:r>
            <a:r>
              <a:rPr lang="en-US" dirty="0" smtClean="0">
                <a:hlinkClick r:id="rId5"/>
              </a:rPr>
              <a:t>http://www.bls.gov/news.release/union2.nr0.htm</a:t>
            </a:r>
            <a:r>
              <a:rPr lang="en-US" dirty="0" smtClean="0"/>
              <a:t>.</a:t>
            </a:r>
          </a:p>
          <a:p>
            <a:pPr marL="0" indent="0">
              <a:buNone/>
            </a:pPr>
            <a:r>
              <a:rPr lang="en-US" dirty="0" smtClean="0"/>
              <a:t>[5] "Table 3. Union Affiliation of Employed Wage and Salary Workers by Occupation and Industry." U.S. Bureau of Labor Statistics. U.S. Bureau of Labor Statistics, 28 Jan. 2016. Web. 21 Apr. 2016. </a:t>
            </a:r>
            <a:r>
              <a:rPr lang="en-US" dirty="0" smtClean="0">
                <a:hlinkClick r:id="rId6"/>
              </a:rPr>
              <a:t>http://www.bls.gov/news.release/union2.t03.htm</a:t>
            </a:r>
            <a:r>
              <a:rPr lang="en-US" dirty="0" smtClean="0"/>
              <a:t>.</a:t>
            </a:r>
          </a:p>
          <a:p>
            <a:pPr marL="0" indent="0">
              <a:buNone/>
            </a:pPr>
            <a:r>
              <a:rPr lang="en-US" dirty="0" smtClean="0"/>
              <a:t>[6] "Table 4. Median Weekly Earnings of Full-time Wage and Salary Workers by Union Affiliation, Occupation, and Industry." U.S. Bureau of Labor Statistics. U.S. Bureau of Labor Statistics, 28 Jan. 2016. Web. 21 Apr. 2016. </a:t>
            </a:r>
            <a:r>
              <a:rPr lang="en-US" dirty="0" smtClean="0">
                <a:hlinkClick r:id="rId7"/>
              </a:rPr>
              <a:t>http://www.bls.gov/news.release/union2.t04.htm</a:t>
            </a:r>
            <a:r>
              <a:rPr lang="en-US" dirty="0" smtClean="0"/>
              <a:t>.</a:t>
            </a:r>
          </a:p>
          <a:p>
            <a:pPr marL="0" indent="0">
              <a:buNone/>
            </a:pPr>
            <a:r>
              <a:rPr lang="en-US" dirty="0" smtClean="0"/>
              <a:t>[7] "Union Plus." Benefits of Union Membership. </a:t>
            </a:r>
            <a:r>
              <a:rPr lang="en-US" dirty="0" err="1" smtClean="0"/>
              <a:t>N.p</a:t>
            </a:r>
            <a:r>
              <a:rPr lang="en-US" dirty="0" smtClean="0"/>
              <a:t>., </a:t>
            </a:r>
            <a:r>
              <a:rPr lang="en-US" dirty="0" err="1" smtClean="0"/>
              <a:t>n.d</a:t>
            </a:r>
            <a:r>
              <a:rPr lang="en-US" dirty="0" smtClean="0"/>
              <a:t>. Web. 21 Apr. 2016. </a:t>
            </a:r>
            <a:r>
              <a:rPr lang="en-US" dirty="0" err="1" smtClean="0">
                <a:hlinkClick r:id="rId8"/>
              </a:rPr>
              <a:t>https://www.unionplus.org/about/labor-unions/benefits-union-membership</a:t>
            </a:r>
            <a:r>
              <a:rPr lang="en-US" dirty="0" err="1" smtClean="0"/>
              <a:t>.</a:t>
            </a:r>
            <a:endParaRPr lang="en-US" dirty="0" smtClean="0"/>
          </a:p>
          <a:p>
            <a:pPr marL="0" indent="0">
              <a:buNone/>
            </a:pPr>
            <a:r>
              <a:rPr lang="en-US" dirty="0" smtClean="0"/>
              <a:t>[8] "Silicon Valley Software Engineers Accuse Google, Apple, Intel, Adobe of Collusion." </a:t>
            </a:r>
            <a:r>
              <a:rPr lang="en-US" dirty="0" err="1" smtClean="0"/>
              <a:t>CBSNews</a:t>
            </a:r>
            <a:r>
              <a:rPr lang="en-US" dirty="0" smtClean="0"/>
              <a:t>. CBS Interactive, 22 Apr. 2014. Web. 21 Apr. 2016. </a:t>
            </a:r>
            <a:r>
              <a:rPr lang="en-US" dirty="0" err="1" smtClean="0">
                <a:hlinkClick r:id="rId9"/>
              </a:rPr>
              <a:t>http://www.cbsnews.com/news/silicon-valley-software-engineers-accuse-google-apple-intel-adobe-of-collusion/</a:t>
            </a:r>
            <a:r>
              <a:rPr lang="en-US" dirty="0" err="1" smtClean="0"/>
              <a:t>.</a:t>
            </a:r>
            <a:endParaRPr lang="en-US" dirty="0" smtClean="0"/>
          </a:p>
        </p:txBody>
      </p:sp>
      <p:sp>
        <p:nvSpPr>
          <p:cNvPr id="4" name="Footer Placeholder 3"/>
          <p:cNvSpPr>
            <a:spLocks noGrp="1"/>
          </p:cNvSpPr>
          <p:nvPr>
            <p:ph type="ftr" sz="quarter" idx="11"/>
          </p:nvPr>
        </p:nvSpPr>
        <p:spPr/>
        <p:txBody>
          <a:bodyPr/>
          <a:lstStyle/>
          <a:p>
            <a:r>
              <a:rPr lang="en-US" dirty="0" smtClean="0"/>
              <a:t>© 2016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pPr/>
              <a:t>35</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Rick Wight</a:t>
            </a:r>
            <a:endParaRPr lang="en-US" sz="1400" dirty="0">
              <a:solidFill>
                <a:schemeClr val="tx1"/>
              </a:solidFill>
              <a:latin typeface="+mj-lt"/>
            </a:endParaRPr>
          </a:p>
        </p:txBody>
      </p:sp>
    </p:spTree>
    <p:extLst>
      <p:ext uri="{BB962C8B-B14F-4D97-AF65-F5344CB8AC3E}">
        <p14:creationId xmlns:p14="http://schemas.microsoft.com/office/powerpoint/2010/main" val="904058190"/>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47500" lnSpcReduction="20000"/>
          </a:bodyPr>
          <a:lstStyle/>
          <a:p>
            <a:pPr marL="0" indent="0">
              <a:buNone/>
            </a:pPr>
            <a:r>
              <a:rPr lang="en-US" dirty="0" smtClean="0"/>
              <a:t>[9] Guild Logo 1. Digital image. </a:t>
            </a:r>
            <a:r>
              <a:rPr lang="en-US" dirty="0" err="1" smtClean="0"/>
              <a:t>N.p</a:t>
            </a:r>
            <a:r>
              <a:rPr lang="en-US" dirty="0" smtClean="0"/>
              <a:t>., </a:t>
            </a:r>
            <a:r>
              <a:rPr lang="en-US" dirty="0" err="1" smtClean="0"/>
              <a:t>n.d</a:t>
            </a:r>
            <a:r>
              <a:rPr lang="en-US" dirty="0" smtClean="0"/>
              <a:t>. Web. 22 Apr. 2016. </a:t>
            </a:r>
            <a:r>
              <a:rPr lang="en-US" dirty="0" smtClean="0">
                <a:hlinkClick r:id="rId2"/>
              </a:rPr>
              <a:t>https://pollardtrumpets.wordpress.com/2011/05/16/peter-pollard-welcome-to-the-guild-of-master-craftsmen/</a:t>
            </a:r>
            <a:r>
              <a:rPr lang="en-US" dirty="0" smtClean="0"/>
              <a:t>.</a:t>
            </a:r>
          </a:p>
          <a:p>
            <a:pPr marL="0" indent="0">
              <a:buNone/>
            </a:pPr>
            <a:r>
              <a:rPr lang="en-US" dirty="0" smtClean="0"/>
              <a:t>[10] D-man-standing-top-business-graph. Digital image. </a:t>
            </a:r>
            <a:r>
              <a:rPr lang="en-US" dirty="0" err="1" smtClean="0"/>
              <a:t>Dreamstime</a:t>
            </a:r>
            <a:r>
              <a:rPr lang="en-US" dirty="0" smtClean="0"/>
              <a:t>. </a:t>
            </a:r>
            <a:r>
              <a:rPr lang="en-US" dirty="0" err="1" smtClean="0"/>
              <a:t>N.p</a:t>
            </a:r>
            <a:r>
              <a:rPr lang="en-US" dirty="0" smtClean="0"/>
              <a:t>., </a:t>
            </a:r>
            <a:r>
              <a:rPr lang="en-US" dirty="0" err="1" smtClean="0"/>
              <a:t>n.d</a:t>
            </a:r>
            <a:r>
              <a:rPr lang="en-US" dirty="0" smtClean="0"/>
              <a:t>. Web. 22 Apr. 2016. </a:t>
            </a:r>
            <a:r>
              <a:rPr lang="en-US" dirty="0" smtClean="0">
                <a:hlinkClick r:id="rId3"/>
              </a:rPr>
              <a:t>http://www.dreamstime.com/royalty-free-stock-images-d-man-standing-top-growth-business-graph-looking-red-bar-chart-over-white-background-reflection-image30896559</a:t>
            </a:r>
            <a:r>
              <a:rPr lang="en-US" dirty="0" smtClean="0"/>
              <a:t>.</a:t>
            </a:r>
          </a:p>
          <a:p>
            <a:pPr marL="0" indent="0">
              <a:buNone/>
            </a:pPr>
            <a:r>
              <a:rPr lang="en-US" dirty="0" smtClean="0"/>
              <a:t>[11] Union Yes Sign. Digital image. Akron Building Trades. </a:t>
            </a:r>
            <a:r>
              <a:rPr lang="en-US" dirty="0" err="1" smtClean="0"/>
              <a:t>N.p</a:t>
            </a:r>
            <a:r>
              <a:rPr lang="en-US" dirty="0" smtClean="0"/>
              <a:t>., </a:t>
            </a:r>
            <a:r>
              <a:rPr lang="en-US" dirty="0" err="1" smtClean="0"/>
              <a:t>n.d</a:t>
            </a:r>
            <a:r>
              <a:rPr lang="en-US" dirty="0" smtClean="0"/>
              <a:t>. Web. 22 Apr. 2016. </a:t>
            </a:r>
            <a:r>
              <a:rPr lang="en-US" dirty="0" smtClean="0">
                <a:hlinkClick r:id="rId4"/>
              </a:rPr>
              <a:t>http://akronbuildingtrades.org/work-union/</a:t>
            </a:r>
            <a:r>
              <a:rPr lang="en-US" dirty="0" smtClean="0"/>
              <a:t>.</a:t>
            </a:r>
          </a:p>
          <a:p>
            <a:pPr marL="0" indent="0">
              <a:buNone/>
            </a:pPr>
            <a:r>
              <a:rPr lang="en-US" dirty="0" smtClean="0"/>
              <a:t>[12] Union No. Digital image. </a:t>
            </a:r>
            <a:r>
              <a:rPr lang="en-US" dirty="0" err="1" smtClean="0"/>
              <a:t>Newsbusters</a:t>
            </a:r>
            <a:r>
              <a:rPr lang="en-US" dirty="0" smtClean="0"/>
              <a:t>. </a:t>
            </a:r>
            <a:r>
              <a:rPr lang="en-US" dirty="0" err="1" smtClean="0"/>
              <a:t>N.p</a:t>
            </a:r>
            <a:r>
              <a:rPr lang="en-US" dirty="0" smtClean="0"/>
              <a:t>., </a:t>
            </a:r>
            <a:r>
              <a:rPr lang="en-US" dirty="0" err="1" smtClean="0"/>
              <a:t>n.d</a:t>
            </a:r>
            <a:r>
              <a:rPr lang="en-US" dirty="0" smtClean="0"/>
              <a:t>. Web. 22 Apr. 2016. </a:t>
            </a:r>
            <a:r>
              <a:rPr lang="en-US" dirty="0" smtClean="0">
                <a:hlinkClick r:id="rId5"/>
              </a:rPr>
              <a:t>http://www.newsbusters.org/blogs/noel-sheppard/2012/08/04/far-left-propaganda-machine-moveonorg-casts-public-service-ad-non-uni</a:t>
            </a:r>
            <a:r>
              <a:rPr lang="en-US" dirty="0" smtClean="0"/>
              <a:t>.</a:t>
            </a:r>
          </a:p>
          <a:p>
            <a:pPr marL="0" indent="0">
              <a:buNone/>
            </a:pPr>
            <a:r>
              <a:rPr lang="en-US" dirty="0" smtClean="0"/>
              <a:t>[13] "BCS - The Chartered Institute for IT." BCS - The Chartered Institute for IT. </a:t>
            </a:r>
            <a:r>
              <a:rPr lang="en-US" dirty="0" err="1" smtClean="0"/>
              <a:t>N.p</a:t>
            </a:r>
            <a:r>
              <a:rPr lang="en-US" dirty="0" smtClean="0"/>
              <a:t>., </a:t>
            </a:r>
            <a:r>
              <a:rPr lang="en-US" dirty="0" err="1" smtClean="0"/>
              <a:t>n.d</a:t>
            </a:r>
            <a:r>
              <a:rPr lang="en-US" dirty="0" smtClean="0"/>
              <a:t>. Web. 22 Apr. 2016. </a:t>
            </a:r>
            <a:r>
              <a:rPr lang="en-US" dirty="0" smtClean="0">
                <a:hlinkClick r:id="rId6"/>
              </a:rPr>
              <a:t>http://www.bcs.org/</a:t>
            </a:r>
            <a:r>
              <a:rPr lang="en-US" dirty="0" smtClean="0"/>
              <a:t>.</a:t>
            </a:r>
          </a:p>
          <a:p>
            <a:pPr marL="0" indent="0">
              <a:buNone/>
            </a:pPr>
            <a:r>
              <a:rPr lang="en-US" dirty="0" smtClean="0"/>
              <a:t>[14] Improvement Icon. Digital image. Pd4 Pictures. </a:t>
            </a:r>
            <a:r>
              <a:rPr lang="en-US" dirty="0" err="1" smtClean="0"/>
              <a:t>N.p</a:t>
            </a:r>
            <a:r>
              <a:rPr lang="en-US" dirty="0" smtClean="0"/>
              <a:t>., </a:t>
            </a:r>
            <a:r>
              <a:rPr lang="en-US" dirty="0" err="1" smtClean="0"/>
              <a:t>n.d</a:t>
            </a:r>
            <a:r>
              <a:rPr lang="en-US" dirty="0" smtClean="0"/>
              <a:t>. Web. 22 Apr. 2016. </a:t>
            </a:r>
            <a:r>
              <a:rPr lang="en-US" dirty="0" smtClean="0">
                <a:hlinkClick r:id="rId7"/>
              </a:rPr>
              <a:t>http://pd4pictures.com/pages/i/improve-icon/</a:t>
            </a:r>
            <a:r>
              <a:rPr lang="en-US" dirty="0" smtClean="0"/>
              <a:t>.</a:t>
            </a:r>
          </a:p>
          <a:p>
            <a:pPr marL="0" indent="0">
              <a:buNone/>
            </a:pPr>
            <a:r>
              <a:rPr lang="en-US" dirty="0" smtClean="0"/>
              <a:t>[15] Balancing Scale. Digital image. Clipart Best. </a:t>
            </a:r>
            <a:r>
              <a:rPr lang="en-US" dirty="0" err="1" smtClean="0"/>
              <a:t>N.p</a:t>
            </a:r>
            <a:r>
              <a:rPr lang="en-US" dirty="0" smtClean="0"/>
              <a:t>., </a:t>
            </a:r>
            <a:r>
              <a:rPr lang="en-US" dirty="0" err="1" smtClean="0"/>
              <a:t>n.d</a:t>
            </a:r>
            <a:r>
              <a:rPr lang="en-US" dirty="0" smtClean="0"/>
              <a:t>. Web. 22 Apr. 2016. </a:t>
            </a:r>
            <a:r>
              <a:rPr lang="en-US" dirty="0" smtClean="0">
                <a:hlinkClick r:id="rId8"/>
              </a:rPr>
              <a:t>http://www.clipartbest.com/balancing-scale-clipart</a:t>
            </a:r>
            <a:r>
              <a:rPr lang="en-US" dirty="0" smtClean="0"/>
              <a:t>.</a:t>
            </a:r>
          </a:p>
          <a:p>
            <a:pPr marL="0" indent="0">
              <a:buNone/>
            </a:pPr>
            <a:r>
              <a:rPr lang="en-US" dirty="0" smtClean="0"/>
              <a:t>[16] </a:t>
            </a:r>
            <a:r>
              <a:rPr lang="en-US" dirty="0" err="1" smtClean="0"/>
              <a:t>Manjoo</a:t>
            </a:r>
            <a:r>
              <a:rPr lang="en-US" dirty="0" smtClean="0"/>
              <a:t>, </a:t>
            </a:r>
            <a:r>
              <a:rPr lang="en-US" dirty="0" err="1" smtClean="0"/>
              <a:t>Farhad</a:t>
            </a:r>
            <a:r>
              <a:rPr lang="en-US" dirty="0" smtClean="0"/>
              <a:t>. "Are Silicon Valley's Engineers Underpaid?" Fast Company. </a:t>
            </a:r>
            <a:r>
              <a:rPr lang="en-US" dirty="0" err="1" smtClean="0"/>
              <a:t>N.p</a:t>
            </a:r>
            <a:r>
              <a:rPr lang="en-US" dirty="0" smtClean="0"/>
              <a:t>., Mar. 2011. Web. 22 Apr. 2016. </a:t>
            </a:r>
            <a:r>
              <a:rPr lang="en-US" dirty="0" smtClean="0">
                <a:hlinkClick r:id="rId9"/>
              </a:rPr>
              <a:t>http://www.fastcompany.com/1722687/are-silicon-valleys-engineers-underpaid</a:t>
            </a:r>
            <a:r>
              <a:rPr lang="en-US" dirty="0" smtClean="0"/>
              <a:t>.</a:t>
            </a:r>
          </a:p>
          <a:p>
            <a:pPr marL="0" indent="0">
              <a:buNone/>
            </a:pPr>
            <a:r>
              <a:rPr lang="en-US" dirty="0" smtClean="0"/>
              <a:t>[17] Businessman with a Pile of Money. Digital image. </a:t>
            </a:r>
            <a:r>
              <a:rPr lang="en-US" dirty="0" err="1" smtClean="0"/>
              <a:t>Dreamstime</a:t>
            </a:r>
            <a:r>
              <a:rPr lang="en-US" dirty="0" smtClean="0"/>
              <a:t>. </a:t>
            </a:r>
            <a:r>
              <a:rPr lang="en-US" dirty="0" err="1" smtClean="0"/>
              <a:t>N.p</a:t>
            </a:r>
            <a:r>
              <a:rPr lang="en-US" dirty="0" smtClean="0"/>
              <a:t>., </a:t>
            </a:r>
            <a:r>
              <a:rPr lang="en-US" dirty="0" err="1" smtClean="0"/>
              <a:t>n.d</a:t>
            </a:r>
            <a:r>
              <a:rPr lang="en-US" dirty="0" smtClean="0"/>
              <a:t>. Web. 22 Apr. 2016. </a:t>
            </a:r>
            <a:r>
              <a:rPr lang="en-US" dirty="0" smtClean="0">
                <a:hlinkClick r:id="rId10"/>
              </a:rPr>
              <a:t>http://www.dreamstime.com/stock-photo-business-man-pile-money-vector-illustration-cartoon-image35110170</a:t>
            </a:r>
            <a:r>
              <a:rPr lang="en-US" dirty="0" smtClean="0"/>
              <a:t>.</a:t>
            </a:r>
          </a:p>
        </p:txBody>
      </p:sp>
      <p:sp>
        <p:nvSpPr>
          <p:cNvPr id="4" name="Footer Placeholder 3"/>
          <p:cNvSpPr>
            <a:spLocks noGrp="1"/>
          </p:cNvSpPr>
          <p:nvPr>
            <p:ph type="ftr" sz="quarter" idx="11"/>
          </p:nvPr>
        </p:nvSpPr>
        <p:spPr/>
        <p:txBody>
          <a:bodyPr/>
          <a:lstStyle/>
          <a:p>
            <a:r>
              <a:rPr lang="en-US" dirty="0" smtClean="0"/>
              <a:t>© 2016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pPr/>
              <a:t>36</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Rick Wight</a:t>
            </a:r>
            <a:endParaRPr lang="en-US" sz="1400" dirty="0">
              <a:solidFill>
                <a:schemeClr val="tx1"/>
              </a:solidFill>
              <a:latin typeface="+mj-lt"/>
            </a:endParaRPr>
          </a:p>
        </p:txBody>
      </p:sp>
    </p:spTree>
    <p:extLst>
      <p:ext uri="{BB962C8B-B14F-4D97-AF65-F5344CB8AC3E}">
        <p14:creationId xmlns:p14="http://schemas.microsoft.com/office/powerpoint/2010/main" val="2066382334"/>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smtClean="0"/>
              <a:t>Keith A. Pray</a:t>
            </a:r>
          </a:p>
          <a:p>
            <a:pPr algn="r"/>
            <a:r>
              <a:rPr lang="en-US" dirty="0" smtClean="0"/>
              <a:t>Instructor</a:t>
            </a:r>
          </a:p>
          <a:p>
            <a:pPr algn="r"/>
            <a:endParaRPr lang="en-US" dirty="0"/>
          </a:p>
          <a:p>
            <a:r>
              <a:rPr lang="en-US" sz="2000" dirty="0" err="1"/>
              <a:t>s</a:t>
            </a:r>
            <a:r>
              <a:rPr lang="en-US" sz="2000" dirty="0" err="1" smtClean="0"/>
              <a:t>ocialimps.keithpray.net</a:t>
            </a:r>
            <a:endParaRPr lang="en-US" sz="2000" dirty="0"/>
          </a:p>
        </p:txBody>
      </p:sp>
      <p:sp>
        <p:nvSpPr>
          <p:cNvPr id="2" name="Title 1"/>
          <p:cNvSpPr>
            <a:spLocks noGrp="1"/>
          </p:cNvSpPr>
          <p:nvPr>
            <p:ph type="ctrTitle"/>
          </p:nvPr>
        </p:nvSpPr>
        <p:spPr/>
        <p:txBody>
          <a:bodyPr/>
          <a:lstStyle/>
          <a:p>
            <a:pPr algn="l"/>
            <a:r>
              <a:rPr lang="en-US" dirty="0" smtClean="0"/>
              <a:t>Class 11</a:t>
            </a:r>
            <a:br>
              <a:rPr lang="en-US" dirty="0" smtClean="0"/>
            </a:br>
            <a:r>
              <a:rPr lang="en-US" dirty="0" smtClean="0"/>
              <a:t>The End</a:t>
            </a:r>
            <a:endParaRPr lang="en-US" dirty="0"/>
          </a:p>
        </p:txBody>
      </p:sp>
      <p:sp>
        <p:nvSpPr>
          <p:cNvPr id="4" name="Footer Placeholder 3"/>
          <p:cNvSpPr>
            <a:spLocks noGrp="1"/>
          </p:cNvSpPr>
          <p:nvPr>
            <p:ph type="ftr" sz="quarter" idx="3"/>
          </p:nvPr>
        </p:nvSpPr>
        <p:spPr/>
        <p:txBody>
          <a:bodyPr/>
          <a:lstStyle/>
          <a:p>
            <a:r>
              <a:rPr lang="en-US" smtClean="0"/>
              <a:t>© 2016 Keith A. Pray</a:t>
            </a:r>
            <a:endParaRPr lang="en-US" dirty="0"/>
          </a:p>
        </p:txBody>
      </p:sp>
    </p:spTree>
    <p:extLst>
      <p:ext uri="{BB962C8B-B14F-4D97-AF65-F5344CB8AC3E}">
        <p14:creationId xmlns:p14="http://schemas.microsoft.com/office/powerpoint/2010/main" val="36757978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Quiz</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a:t>List 2 ways IT can lead to organizational change.</a:t>
            </a:r>
          </a:p>
          <a:p>
            <a:pPr marL="457200" indent="-457200">
              <a:buFont typeface="+mj-lt"/>
              <a:buAutoNum type="arabicPeriod"/>
            </a:pPr>
            <a:r>
              <a:rPr lang="en-US" dirty="0"/>
              <a:t>List 4 ways a Video Game Producer may protect its IP and what specific IP each protects.</a:t>
            </a:r>
          </a:p>
          <a:p>
            <a:pPr marL="457200" indent="-457200">
              <a:buFont typeface="+mj-lt"/>
              <a:buAutoNum type="arabicPeriod"/>
            </a:pPr>
            <a:r>
              <a:rPr lang="en-US" dirty="0"/>
              <a:t>List a computing technology that can be used to protect an individual’s privacy.</a:t>
            </a:r>
          </a:p>
          <a:p>
            <a:pPr marL="457200" indent="-457200">
              <a:buFont typeface="+mj-lt"/>
              <a:buAutoNum type="arabicPeriod"/>
            </a:pPr>
            <a:r>
              <a:rPr lang="en-US" dirty="0"/>
              <a:t>List a computing technology that can be used to intrude upon an individual’s privacy</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 2016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a:t>
            </a:fld>
            <a:endParaRPr lang="en-US"/>
          </a:p>
        </p:txBody>
      </p:sp>
    </p:spTree>
    <p:extLst>
      <p:ext uri="{BB962C8B-B14F-4D97-AF65-F5344CB8AC3E}">
        <p14:creationId xmlns:p14="http://schemas.microsoft.com/office/powerpoint/2010/main" val="39349911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842866"/>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smtClean="0"/>
              <a:t>Overview</a:t>
            </a:r>
            <a:endParaRPr lang="en-US" dirty="0"/>
          </a:p>
        </p:txBody>
      </p:sp>
      <p:sp>
        <p:nvSpPr>
          <p:cNvPr id="7" name="Content Placeholder 6"/>
          <p:cNvSpPr>
            <a:spLocks noGrp="1"/>
          </p:cNvSpPr>
          <p:nvPr>
            <p:ph idx="1"/>
          </p:nvPr>
        </p:nvSpPr>
        <p:spPr/>
        <p:txBody>
          <a:bodyPr/>
          <a:lstStyle/>
          <a:p>
            <a:pPr marL="457200" indent="-457200">
              <a:buFont typeface="+mj-lt"/>
              <a:buAutoNum type="arabicPeriod"/>
            </a:pPr>
            <a:r>
              <a:rPr lang="en-US" dirty="0" smtClean="0"/>
              <a:t>Review</a:t>
            </a:r>
          </a:p>
          <a:p>
            <a:pPr marL="457200" indent="-457200">
              <a:buFont typeface="+mj-lt"/>
              <a:buAutoNum type="arabicPeriod"/>
            </a:pPr>
            <a:r>
              <a:rPr lang="en-US" dirty="0" smtClean="0"/>
              <a:t>Assignment</a:t>
            </a:r>
          </a:p>
          <a:p>
            <a:pPr marL="457200" indent="-457200">
              <a:buFont typeface="+mj-lt"/>
              <a:buAutoNum type="arabicPeriod"/>
            </a:pPr>
            <a:r>
              <a:rPr lang="en-US" dirty="0" smtClean="0"/>
              <a:t>Students Present</a:t>
            </a:r>
          </a:p>
        </p:txBody>
      </p:sp>
      <p:sp>
        <p:nvSpPr>
          <p:cNvPr id="4" name="Footer Placeholder 3"/>
          <p:cNvSpPr>
            <a:spLocks noGrp="1"/>
          </p:cNvSpPr>
          <p:nvPr>
            <p:ph type="ftr" sz="quarter" idx="11"/>
          </p:nvPr>
        </p:nvSpPr>
        <p:spPr/>
        <p:txBody>
          <a:bodyPr/>
          <a:lstStyle/>
          <a:p>
            <a:r>
              <a:rPr lang="en-US" smtClean="0"/>
              <a:t>© 2016 Keith A. Pray</a:t>
            </a:r>
            <a:endParaRPr lang="en-US" dirty="0"/>
          </a:p>
        </p:txBody>
      </p:sp>
      <p:sp>
        <p:nvSpPr>
          <p:cNvPr id="2" name="Slide Number Placeholder 1"/>
          <p:cNvSpPr>
            <a:spLocks noGrp="1"/>
          </p:cNvSpPr>
          <p:nvPr>
            <p:ph type="sldNum" sz="quarter" idx="12"/>
          </p:nvPr>
        </p:nvSpPr>
        <p:spPr/>
        <p:txBody>
          <a:bodyPr/>
          <a:lstStyle/>
          <a:p>
            <a:fld id="{A2A17EAB-8B51-5C40-8776-6683E51FA7A0}" type="slidenum">
              <a:rPr lang="en-US" smtClean="0"/>
              <a:t>5</a:t>
            </a:fld>
            <a:endParaRPr lang="en-US"/>
          </a:p>
        </p:txBody>
      </p:sp>
    </p:spTree>
    <p:extLst>
      <p:ext uri="{BB962C8B-B14F-4D97-AF65-F5344CB8AC3E}">
        <p14:creationId xmlns:p14="http://schemas.microsoft.com/office/powerpoint/2010/main" val="26436247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270219"/>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smtClean="0"/>
              <a:t>Overview</a:t>
            </a:r>
            <a:endParaRPr lang="en-US" dirty="0"/>
          </a:p>
        </p:txBody>
      </p:sp>
      <p:sp>
        <p:nvSpPr>
          <p:cNvPr id="7" name="Content Placeholder 6"/>
          <p:cNvSpPr>
            <a:spLocks noGrp="1"/>
          </p:cNvSpPr>
          <p:nvPr>
            <p:ph idx="1"/>
          </p:nvPr>
        </p:nvSpPr>
        <p:spPr/>
        <p:txBody>
          <a:bodyPr/>
          <a:lstStyle/>
          <a:p>
            <a:pPr marL="457200" indent="-457200">
              <a:buFont typeface="+mj-lt"/>
              <a:buAutoNum type="arabicPeriod"/>
            </a:pPr>
            <a:r>
              <a:rPr lang="en-US" dirty="0" smtClean="0"/>
              <a:t>Review</a:t>
            </a:r>
          </a:p>
          <a:p>
            <a:pPr marL="457200" indent="-457200">
              <a:buFont typeface="+mj-lt"/>
              <a:buAutoNum type="arabicPeriod"/>
            </a:pPr>
            <a:r>
              <a:rPr lang="en-US" dirty="0" smtClean="0"/>
              <a:t>Assignment</a:t>
            </a:r>
          </a:p>
          <a:p>
            <a:pPr marL="457200" indent="-457200">
              <a:buFont typeface="+mj-lt"/>
              <a:buAutoNum type="arabicPeriod"/>
            </a:pPr>
            <a:r>
              <a:rPr lang="en-US" dirty="0" smtClean="0"/>
              <a:t>Students Present</a:t>
            </a:r>
          </a:p>
        </p:txBody>
      </p:sp>
      <p:sp>
        <p:nvSpPr>
          <p:cNvPr id="4" name="Footer Placeholder 3"/>
          <p:cNvSpPr>
            <a:spLocks noGrp="1"/>
          </p:cNvSpPr>
          <p:nvPr>
            <p:ph type="ftr" sz="quarter" idx="11"/>
          </p:nvPr>
        </p:nvSpPr>
        <p:spPr/>
        <p:txBody>
          <a:bodyPr/>
          <a:lstStyle/>
          <a:p>
            <a:r>
              <a:rPr lang="en-US" smtClean="0"/>
              <a:t>© 2016 Keith A. Pray</a:t>
            </a:r>
            <a:endParaRPr lang="en-US" dirty="0"/>
          </a:p>
        </p:txBody>
      </p:sp>
      <p:sp>
        <p:nvSpPr>
          <p:cNvPr id="2" name="Slide Number Placeholder 1"/>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34799899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Existing creative artificial intelligence</a:t>
            </a:r>
          </a:p>
        </p:txBody>
      </p:sp>
      <p:sp>
        <p:nvSpPr>
          <p:cNvPr id="3" name="Content Placeholder 2"/>
          <p:cNvSpPr>
            <a:spLocks noGrp="1"/>
          </p:cNvSpPr>
          <p:nvPr>
            <p:ph sz="half" idx="1"/>
          </p:nvPr>
        </p:nvSpPr>
        <p:spPr/>
        <p:txBody>
          <a:bodyPr>
            <a:normAutofit lnSpcReduction="10000"/>
          </a:bodyPr>
          <a:lstStyle/>
          <a:p>
            <a:r>
              <a:rPr lang="en-US" dirty="0"/>
              <a:t>Genetic algorithms</a:t>
            </a:r>
          </a:p>
          <a:p>
            <a:pPr lvl="1"/>
            <a:r>
              <a:rPr lang="en-US" dirty="0"/>
              <a:t>FPGA programmed to distinguish between two frequencies [1]</a:t>
            </a:r>
          </a:p>
          <a:p>
            <a:pPr lvl="1"/>
            <a:r>
              <a:rPr lang="en-US" dirty="0"/>
              <a:t>Designing antennas for spacecraft [1]</a:t>
            </a:r>
          </a:p>
          <a:p>
            <a:r>
              <a:rPr lang="en-US" dirty="0"/>
              <a:t>AARON</a:t>
            </a:r>
          </a:p>
          <a:p>
            <a:pPr lvl="1"/>
            <a:r>
              <a:rPr lang="en-US" dirty="0"/>
              <a:t>Produced works that are now in galleries [2]</a:t>
            </a:r>
          </a:p>
          <a:p>
            <a:pPr lvl="1"/>
            <a:r>
              <a:rPr lang="en-US" dirty="0"/>
              <a:t>Relatively limited, only exhibits experimentation with color [2]</a:t>
            </a:r>
          </a:p>
          <a:p>
            <a:r>
              <a:rPr lang="en-US" dirty="0"/>
              <a:t>Google </a:t>
            </a:r>
            <a:r>
              <a:rPr lang="en-US" dirty="0" err="1"/>
              <a:t>DeepDream</a:t>
            </a:r>
            <a:endParaRPr lang="en-US" dirty="0"/>
          </a:p>
          <a:p>
            <a:pPr lvl="1"/>
            <a:r>
              <a:rPr lang="en-US" dirty="0"/>
              <a:t>Pattern and matching recognition vital part of creativity [3]</a:t>
            </a:r>
          </a:p>
          <a:p>
            <a:pPr lvl="1"/>
            <a:r>
              <a:rPr lang="en-US" dirty="0"/>
              <a:t>Enhances features in images [4]</a:t>
            </a:r>
          </a:p>
        </p:txBody>
      </p:sp>
      <p:sp>
        <p:nvSpPr>
          <p:cNvPr id="5" name="Footer Placeholder 4"/>
          <p:cNvSpPr>
            <a:spLocks noGrp="1"/>
          </p:cNvSpPr>
          <p:nvPr>
            <p:ph type="ftr" sz="quarter" idx="11"/>
          </p:nvPr>
        </p:nvSpPr>
        <p:spPr/>
        <p:txBody>
          <a:bodyPr/>
          <a:lstStyle/>
          <a:p>
            <a:r>
              <a:rPr lang="en-US"/>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Alec Thompson</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http://cdn.damninteresting.com/wp-content/uploads/2007/06/nasa_antennae.jpg</a:t>
            </a:r>
            <a:endParaRPr lang="en-US" sz="1200" dirty="0">
              <a:solidFill>
                <a:schemeClr val="tx1"/>
              </a:solidFill>
            </a:endParaRPr>
          </a:p>
        </p:txBody>
      </p:sp>
      <p:pic>
        <p:nvPicPr>
          <p:cNvPr id="1026" name="Picture 2" descr="http://cdn.damninteresting.com/wp-content/uploads/2007/06/nasa_antenna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8724" y="1357814"/>
            <a:ext cx="2105152" cy="3347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0856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AI Technologies</a:t>
            </a:r>
          </a:p>
        </p:txBody>
      </p:sp>
      <p:sp>
        <p:nvSpPr>
          <p:cNvPr id="3" name="Content Placeholder 2"/>
          <p:cNvSpPr>
            <a:spLocks noGrp="1"/>
          </p:cNvSpPr>
          <p:nvPr>
            <p:ph sz="half" idx="1"/>
          </p:nvPr>
        </p:nvSpPr>
        <p:spPr/>
        <p:txBody>
          <a:bodyPr/>
          <a:lstStyle/>
          <a:p>
            <a:r>
              <a:rPr lang="en-US" dirty="0"/>
              <a:t>Genetic Algorithms</a:t>
            </a:r>
          </a:p>
          <a:p>
            <a:pPr lvl="1"/>
            <a:r>
              <a:rPr lang="en-US" dirty="0"/>
              <a:t>Not true creativity</a:t>
            </a:r>
          </a:p>
          <a:p>
            <a:pPr lvl="1"/>
            <a:r>
              <a:rPr lang="en-US" dirty="0"/>
              <a:t>Can perform optimization impossible by humans [2]</a:t>
            </a:r>
          </a:p>
          <a:p>
            <a:pPr lvl="1"/>
            <a:r>
              <a:rPr lang="en-US" dirty="0"/>
              <a:t>Quantum computing is applicable [5]</a:t>
            </a:r>
          </a:p>
          <a:p>
            <a:r>
              <a:rPr lang="en-US" dirty="0"/>
              <a:t>Neural networks</a:t>
            </a:r>
          </a:p>
          <a:p>
            <a:pPr lvl="1"/>
            <a:r>
              <a:rPr lang="en-US" dirty="0"/>
              <a:t>Spiking neural networks [6]</a:t>
            </a:r>
          </a:p>
          <a:p>
            <a:pPr lvl="1"/>
            <a:r>
              <a:rPr lang="en-US" dirty="0"/>
              <a:t>Larger and deeper networks, with hundreds to thousands of layers [7]</a:t>
            </a:r>
          </a:p>
          <a:p>
            <a:pPr lvl="1"/>
            <a:r>
              <a:rPr lang="en-US" dirty="0"/>
              <a:t>Quantum Neural Networks are being developed [8]</a:t>
            </a:r>
          </a:p>
        </p:txBody>
      </p:sp>
      <p:sp>
        <p:nvSpPr>
          <p:cNvPr id="5" name="Footer Placeholder 4"/>
          <p:cNvSpPr>
            <a:spLocks noGrp="1"/>
          </p:cNvSpPr>
          <p:nvPr>
            <p:ph type="ftr" sz="quarter" idx="11"/>
          </p:nvPr>
        </p:nvSpPr>
        <p:spPr/>
        <p:txBody>
          <a:bodyPr/>
          <a:lstStyle/>
          <a:p>
            <a:r>
              <a:rPr lang="en-US"/>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Alec Thompson</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J. </a:t>
            </a:r>
            <a:r>
              <a:rPr lang="en-US" sz="1200" dirty="0" err="1"/>
              <a:t>Vreeken</a:t>
            </a:r>
            <a:r>
              <a:rPr lang="en-US" sz="1200" dirty="0"/>
              <a:t>, “Spiking neural networks, an introduction,”</a:t>
            </a:r>
            <a:endParaRPr lang="en-US" sz="1200" dirty="0">
              <a:solidFill>
                <a:schemeClr val="tx1"/>
              </a:solidFill>
            </a:endParaRPr>
          </a:p>
        </p:txBody>
      </p:sp>
      <p:pic>
        <p:nvPicPr>
          <p:cNvPr id="9" name="Picture 8"/>
          <p:cNvPicPr>
            <a:picLocks noChangeAspect="1"/>
          </p:cNvPicPr>
          <p:nvPr/>
        </p:nvPicPr>
        <p:blipFill>
          <a:blip r:embed="rId3"/>
          <a:stretch>
            <a:fillRect/>
          </a:stretch>
        </p:blipFill>
        <p:spPr>
          <a:xfrm>
            <a:off x="4733266" y="1025854"/>
            <a:ext cx="3724934" cy="3131194"/>
          </a:xfrm>
          <a:prstGeom prst="rect">
            <a:avLst/>
          </a:prstGeom>
        </p:spPr>
      </p:pic>
      <p:sp>
        <p:nvSpPr>
          <p:cNvPr id="11" name="TextBox 10"/>
          <p:cNvSpPr txBox="1"/>
          <p:nvPr/>
        </p:nvSpPr>
        <p:spPr>
          <a:xfrm>
            <a:off x="4618278" y="4166986"/>
            <a:ext cx="3954909" cy="424732"/>
          </a:xfrm>
          <a:prstGeom prst="rect">
            <a:avLst/>
          </a:prstGeom>
          <a:noFill/>
        </p:spPr>
        <p:txBody>
          <a:bodyPr wrap="square" rtlCol="0">
            <a:spAutoFit/>
          </a:bodyPr>
          <a:lstStyle/>
          <a:p>
            <a:pPr>
              <a:lnSpc>
                <a:spcPct val="90000"/>
              </a:lnSpc>
            </a:pPr>
            <a:r>
              <a:rPr lang="en-US" sz="1200" dirty="0"/>
              <a:t>The timing of neural spikes in a monkey’s visual cortex encodes information being processed</a:t>
            </a:r>
          </a:p>
        </p:txBody>
      </p:sp>
    </p:spTree>
    <p:extLst>
      <p:ext uri="{BB962C8B-B14F-4D97-AF65-F5344CB8AC3E}">
        <p14:creationId xmlns:p14="http://schemas.microsoft.com/office/powerpoint/2010/main" val="36637818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Impacts of creative </a:t>
            </a:r>
            <a:r>
              <a:rPr lang="en-US" dirty="0" err="1"/>
              <a:t>ai</a:t>
            </a:r>
            <a:endParaRPr lang="en-US" dirty="0"/>
          </a:p>
        </p:txBody>
      </p:sp>
      <p:sp>
        <p:nvSpPr>
          <p:cNvPr id="3" name="Content Placeholder 2"/>
          <p:cNvSpPr>
            <a:spLocks noGrp="1"/>
          </p:cNvSpPr>
          <p:nvPr>
            <p:ph sz="half" idx="1"/>
          </p:nvPr>
        </p:nvSpPr>
        <p:spPr>
          <a:xfrm>
            <a:off x="685800" y="1352551"/>
            <a:ext cx="7772400" cy="3352800"/>
          </a:xfrm>
        </p:spPr>
        <p:txBody>
          <a:bodyPr>
            <a:normAutofit/>
          </a:bodyPr>
          <a:lstStyle/>
          <a:p>
            <a:r>
              <a:rPr lang="en-US" dirty="0"/>
              <a:t>Automation of workforce</a:t>
            </a:r>
          </a:p>
          <a:p>
            <a:pPr lvl="1"/>
            <a:r>
              <a:rPr lang="en-US" dirty="0"/>
              <a:t>Manufacturing has been automated through robotics, </a:t>
            </a:r>
            <a:r>
              <a:rPr lang="en-US"/>
              <a:t>not using AI yet</a:t>
            </a:r>
            <a:endParaRPr lang="en-US" dirty="0"/>
          </a:p>
          <a:p>
            <a:pPr lvl="1"/>
            <a:r>
              <a:rPr lang="en-US" dirty="0"/>
              <a:t>Doesn’t necessarily create a net loss of jobs [9]</a:t>
            </a:r>
          </a:p>
          <a:p>
            <a:pPr lvl="1"/>
            <a:r>
              <a:rPr lang="en-US" dirty="0"/>
              <a:t>Fields requiring problem solving to address unpredictable problems should be safe [10]</a:t>
            </a:r>
          </a:p>
          <a:p>
            <a:r>
              <a:rPr lang="en-US" dirty="0"/>
              <a:t>Replacement of creative jobs</a:t>
            </a:r>
          </a:p>
          <a:p>
            <a:pPr lvl="1"/>
            <a:r>
              <a:rPr lang="en-US" dirty="0"/>
              <a:t>No job is safe from a truly creative AI [10]</a:t>
            </a:r>
          </a:p>
          <a:p>
            <a:pPr lvl="1"/>
            <a:r>
              <a:rPr lang="en-US" dirty="0"/>
              <a:t>‘Subjective’ professions (humanities and arts) are less at risk [10]</a:t>
            </a:r>
          </a:p>
          <a:p>
            <a:pPr lvl="1"/>
            <a:r>
              <a:rPr lang="en-US" dirty="0"/>
              <a:t>Could lead to a situation where AIs are programming each new generation of AIs </a:t>
            </a:r>
          </a:p>
        </p:txBody>
      </p:sp>
      <p:sp>
        <p:nvSpPr>
          <p:cNvPr id="5" name="Footer Placeholder 4"/>
          <p:cNvSpPr>
            <a:spLocks noGrp="1"/>
          </p:cNvSpPr>
          <p:nvPr>
            <p:ph type="ftr" sz="quarter" idx="11"/>
          </p:nvPr>
        </p:nvSpPr>
        <p:spPr/>
        <p:txBody>
          <a:bodyPr/>
          <a:lstStyle/>
          <a:p>
            <a:r>
              <a:rPr lang="en-US"/>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Alec Thompson</a:t>
            </a:r>
          </a:p>
        </p:txBody>
      </p:sp>
    </p:spTree>
    <p:extLst>
      <p:ext uri="{BB962C8B-B14F-4D97-AF65-F5344CB8AC3E}">
        <p14:creationId xmlns:p14="http://schemas.microsoft.com/office/powerpoint/2010/main" val="490145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21389</TotalTime>
  <Words>6436</Words>
  <Application>Microsoft Macintosh PowerPoint</Application>
  <PresentationFormat>On-screen Show (16:9)</PresentationFormat>
  <Paragraphs>618</Paragraphs>
  <Slides>37</Slides>
  <Notes>32</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Red Radial 16x9</vt:lpstr>
      <vt:lpstr>Class 11 Work</vt:lpstr>
      <vt:lpstr>Overview</vt:lpstr>
      <vt:lpstr>PowerPoint Presentation</vt:lpstr>
      <vt:lpstr>Group Quiz</vt:lpstr>
      <vt:lpstr>Overview</vt:lpstr>
      <vt:lpstr>Overview</vt:lpstr>
      <vt:lpstr>Existing creative artificial intelligence</vt:lpstr>
      <vt:lpstr>Future AI Technologies</vt:lpstr>
      <vt:lpstr>Impacts of creative ai</vt:lpstr>
      <vt:lpstr>Conclusions</vt:lpstr>
      <vt:lpstr>References</vt:lpstr>
      <vt:lpstr>AlphaGO</vt:lpstr>
      <vt:lpstr>Artificial general intelligence</vt:lpstr>
      <vt:lpstr>Precursor to Alphago</vt:lpstr>
      <vt:lpstr>The Challenge of GO</vt:lpstr>
      <vt:lpstr>Alphago</vt:lpstr>
      <vt:lpstr>Limitations &amp; concerns</vt:lpstr>
      <vt:lpstr>conclusions</vt:lpstr>
      <vt:lpstr>References</vt:lpstr>
      <vt:lpstr>Society Guiding Robotic Development</vt:lpstr>
      <vt:lpstr>Autonomous Vehicles – Influence and Modern Example</vt:lpstr>
      <vt:lpstr>Humanoid Robotics – Where they came from; Where they Are going</vt:lpstr>
      <vt:lpstr>Human Perception of Robots - General</vt:lpstr>
      <vt:lpstr>Human Perception of Robots - Media</vt:lpstr>
      <vt:lpstr>Conclusions</vt:lpstr>
      <vt:lpstr>References</vt:lpstr>
      <vt:lpstr>Unions in the Software Industry</vt:lpstr>
      <vt:lpstr>Traditional benefits of unions</vt:lpstr>
      <vt:lpstr>Why is software different?</vt:lpstr>
      <vt:lpstr>Traditional downsides of unions</vt:lpstr>
      <vt:lpstr>Is that enough?</vt:lpstr>
      <vt:lpstr>Alternatives to unions</vt:lpstr>
      <vt:lpstr>How to make unions better</vt:lpstr>
      <vt:lpstr>Conclusion</vt:lpstr>
      <vt:lpstr>References</vt:lpstr>
      <vt:lpstr>References</vt:lpstr>
      <vt:lpstr>Class 11 The End</vt:lpstr>
    </vt:vector>
  </TitlesOfParts>
  <Company>WPI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A. Pray</cp:lastModifiedBy>
  <cp:revision>293</cp:revision>
  <dcterms:created xsi:type="dcterms:W3CDTF">2014-08-25T02:19:16Z</dcterms:created>
  <dcterms:modified xsi:type="dcterms:W3CDTF">2016-04-22T21:39:08Z</dcterms:modified>
</cp:coreProperties>
</file>