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6" r:id="rId2"/>
    <p:sldId id="277" r:id="rId3"/>
    <p:sldId id="259" r:id="rId4"/>
    <p:sldId id="261" r:id="rId5"/>
    <p:sldId id="433" r:id="rId6"/>
    <p:sldId id="456" r:id="rId7"/>
    <p:sldId id="470" r:id="rId8"/>
    <p:sldId id="471" r:id="rId9"/>
    <p:sldId id="472" r:id="rId10"/>
    <p:sldId id="473" r:id="rId11"/>
    <p:sldId id="474" r:id="rId12"/>
    <p:sldId id="475" r:id="rId13"/>
    <p:sldId id="464" r:id="rId14"/>
    <p:sldId id="465" r:id="rId15"/>
    <p:sldId id="466" r:id="rId16"/>
    <p:sldId id="467" r:id="rId17"/>
    <p:sldId id="468" r:id="rId18"/>
    <p:sldId id="469" r:id="rId19"/>
    <p:sldId id="476" r:id="rId20"/>
    <p:sldId id="477" r:id="rId21"/>
    <p:sldId id="491" r:id="rId22"/>
    <p:sldId id="478" r:id="rId23"/>
    <p:sldId id="481" r:id="rId24"/>
    <p:sldId id="482" r:id="rId25"/>
    <p:sldId id="483" r:id="rId26"/>
    <p:sldId id="484" r:id="rId27"/>
    <p:sldId id="485" r:id="rId28"/>
    <p:sldId id="486" r:id="rId29"/>
    <p:sldId id="490" r:id="rId30"/>
    <p:sldId id="487" r:id="rId31"/>
    <p:sldId id="488" r:id="rId32"/>
    <p:sldId id="489" r:id="rId33"/>
    <p:sldId id="269" r:id="rId34"/>
    <p:sldId id="333" r:id="rId35"/>
    <p:sldId id="334" r:id="rId36"/>
    <p:sldId id="335" r:id="rId37"/>
    <p:sldId id="336" r:id="rId38"/>
    <p:sldId id="337" r:id="rId39"/>
    <p:sldId id="338" r:id="rId40"/>
    <p:sldId id="340" r:id="rId41"/>
    <p:sldId id="341" r:id="rId42"/>
    <p:sldId id="457"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EB76776-6DAE-CD4E-AC19-A255EC21F560}">
          <p14:sldIdLst>
            <p14:sldId id="256"/>
            <p14:sldId id="277"/>
            <p14:sldId id="259"/>
            <p14:sldId id="261"/>
            <p14:sldId id="433"/>
            <p14:sldId id="456"/>
          </p14:sldIdLst>
        </p14:section>
        <p14:section name="Students" id="{84F52804-64F4-CB47-9023-0EDA6C576457}">
          <p14:sldIdLst>
            <p14:sldId id="470"/>
            <p14:sldId id="471"/>
            <p14:sldId id="472"/>
            <p14:sldId id="473"/>
            <p14:sldId id="474"/>
            <p14:sldId id="475"/>
            <p14:sldId id="464"/>
            <p14:sldId id="465"/>
            <p14:sldId id="466"/>
            <p14:sldId id="467"/>
            <p14:sldId id="468"/>
            <p14:sldId id="469"/>
            <p14:sldId id="476"/>
            <p14:sldId id="477"/>
            <p14:sldId id="491"/>
            <p14:sldId id="478"/>
            <p14:sldId id="481"/>
            <p14:sldId id="482"/>
            <p14:sldId id="483"/>
            <p14:sldId id="484"/>
            <p14:sldId id="485"/>
            <p14:sldId id="486"/>
            <p14:sldId id="490"/>
            <p14:sldId id="487"/>
            <p14:sldId id="488"/>
            <p14:sldId id="489"/>
          </p14:sldIdLst>
        </p14:section>
        <p14:section name="Common" id="{4398CC09-09ED-9647-AF50-6E929D7AC35E}">
          <p14:sldIdLst>
            <p14:sldId id="269"/>
            <p14:sldId id="333"/>
            <p14:sldId id="334"/>
            <p14:sldId id="335"/>
            <p14:sldId id="336"/>
            <p14:sldId id="337"/>
            <p14:sldId id="338"/>
            <p14:sldId id="340"/>
            <p14:sldId id="341"/>
            <p14:sldId id="45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81504" autoAdjust="0"/>
  </p:normalViewPr>
  <p:slideViewPr>
    <p:cSldViewPr snapToGrid="0" snapToObjects="1">
      <p:cViewPr varScale="1">
        <p:scale>
          <a:sx n="124" d="100"/>
          <a:sy n="124" d="100"/>
        </p:scale>
        <p:origin x="-608" y="-104"/>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921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2016-04-11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2016-04-11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Here’s the title slide. Excited already, aren’t you?</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What is the point</a:t>
            </a:r>
            <a:r>
              <a:rPr lang="en-US" baseline="0" dirty="0" smtClean="0">
                <a:latin typeface="Arial" pitchFamily="-109" charset="0"/>
                <a:ea typeface="ＭＳ Ｐゴシック" pitchFamily="-109" charset="-128"/>
                <a:cs typeface="ＭＳ Ｐゴシック" pitchFamily="-109" charset="-128"/>
              </a:rPr>
              <a:t> of this assignment? (Did SW Teams from the reading pick good test strategies? Will you be able to support your choices if something goes wrong?)</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What </a:t>
            </a:r>
            <a:r>
              <a:rPr lang="en-US" dirty="0" smtClean="0">
                <a:latin typeface="Arial" pitchFamily="-109" charset="0"/>
                <a:ea typeface="ＭＳ Ｐゴシック" pitchFamily="-109" charset="-128"/>
                <a:cs typeface="ＭＳ Ｐゴシック" pitchFamily="-109" charset="-128"/>
              </a:rPr>
              <a:t>errors? – Have student record list</a:t>
            </a:r>
            <a:r>
              <a:rPr lang="en-US" baseline="0" dirty="0" smtClean="0">
                <a:latin typeface="Arial" pitchFamily="-109" charset="0"/>
                <a:ea typeface="ＭＳ Ｐゴシック" pitchFamily="-109" charset="-128"/>
                <a:cs typeface="ＭＳ Ｐゴシック" pitchFamily="-109" charset="-128"/>
              </a:rPr>
              <a:t> on board</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existing test strategies?</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directions on how to test currency?</a:t>
            </a:r>
          </a:p>
          <a:p>
            <a:pPr eaLnBrk="1" hangingPunct="1"/>
            <a:r>
              <a:rPr lang="en-US" dirty="0" smtClean="0">
                <a:latin typeface="Arial" pitchFamily="-109" charset="0"/>
                <a:ea typeface="ＭＳ Ｐゴシック" pitchFamily="-109" charset="-128"/>
                <a:cs typeface="ＭＳ Ｐゴシック" pitchFamily="-109" charset="-128"/>
              </a:rPr>
              <a:t>Paper Reminders: </a:t>
            </a: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Use #’s and facts instead of “great, a lot, numerous, many, most, much…”</a:t>
            </a: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Avoid absolutes unless quoting</a:t>
            </a:r>
            <a:r>
              <a:rPr lang="en-US" baseline="0" dirty="0" smtClean="0">
                <a:latin typeface="Arial" pitchFamily="-109" charset="0"/>
                <a:ea typeface="ＭＳ Ｐゴシック" pitchFamily="-109" charset="-128"/>
                <a:cs typeface="ＭＳ Ｐゴシック" pitchFamily="-109" charset="-128"/>
              </a:rPr>
              <a:t> facts “always, never, must, will…”</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Make organization clear, avoid CP R, CP R through out whole paper.</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are anxious about the reliability of the system.</a:t>
            </a:r>
            <a:r>
              <a:rPr lang="en-US" baseline="0" dirty="0" smtClean="0"/>
              <a:t> This is due to negative publicity related to malfunctions in the systems. But data that I have found shows that the number of deaths and injuries related to the breaking or malfunction of the robot systems is very small compared to the number of operations performed. These deaths or injuries can also be related to the operator error by the doctor or from unseen complications that could occur in surgery regardless of it being robot assisted or not.</a:t>
            </a:r>
          </a:p>
          <a:p>
            <a:endParaRPr lang="en-US" baseline="0" dirty="0" smtClean="0"/>
          </a:p>
          <a:p>
            <a:r>
              <a:rPr lang="en-US" dirty="0" smtClean="0"/>
              <a:t>Because</a:t>
            </a:r>
            <a:r>
              <a:rPr lang="en-US" baseline="0" dirty="0" smtClean="0"/>
              <a:t> there are so many different types of procedures I was not able to find concrete data on the comparisons between death rates for normal open surgery and robot assisted surgery.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899811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Robot</a:t>
            </a:r>
            <a:r>
              <a:rPr lang="en-US" baseline="0" dirty="0" smtClean="0"/>
              <a:t> surgery is the future for many different medical fields. It is already utilized in about 90% of urology surgeries. As the technology improves, most expect it to become much cheaper and the use will become more widespread. It will also allow for more accuracy using haptic technology decreasing the amount of injuries.</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137206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 the scenario to the accident</a:t>
            </a:r>
          </a:p>
          <a:p>
            <a:pPr lvl="1"/>
            <a:r>
              <a:rPr lang="en-US" sz="1200" kern="1200" dirty="0" smtClean="0">
                <a:solidFill>
                  <a:schemeClr val="tx1"/>
                </a:solidFill>
                <a:effectLst/>
                <a:latin typeface="+mn-lt"/>
                <a:ea typeface="+mn-ea"/>
                <a:cs typeface="+mn-cs"/>
              </a:rPr>
              <a:t>Possible discussion topics: Who’s at fault?</a:t>
            </a:r>
          </a:p>
          <a:p>
            <a:pPr lvl="2"/>
            <a:r>
              <a:rPr lang="en-US" sz="1200" kern="1200" dirty="0" smtClean="0">
                <a:solidFill>
                  <a:schemeClr val="tx1"/>
                </a:solidFill>
                <a:effectLst/>
                <a:latin typeface="+mn-lt"/>
                <a:ea typeface="+mn-ea"/>
                <a:cs typeface="+mn-cs"/>
              </a:rPr>
              <a:t>Company/Software engineer? (Bug in the Software, improper testing, release before ready, negligence)</a:t>
            </a:r>
          </a:p>
          <a:p>
            <a:pPr lvl="2"/>
            <a:r>
              <a:rPr lang="en-US" sz="1200" kern="1200" dirty="0" smtClean="0">
                <a:solidFill>
                  <a:schemeClr val="tx1"/>
                </a:solidFill>
                <a:effectLst/>
                <a:latin typeface="+mn-lt"/>
                <a:ea typeface="+mn-ea"/>
                <a:cs typeface="+mn-cs"/>
              </a:rPr>
              <a:t>The user? (did not take over when you did not notice the car stopping)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Self-Driving cars still a relatively new field. According to MA state legislature</a:t>
            </a:r>
            <a:r>
              <a:rPr lang="en-US" sz="1200" kern="1200" baseline="0" dirty="0" smtClean="0">
                <a:solidFill>
                  <a:schemeClr val="tx1"/>
                </a:solidFill>
                <a:effectLst/>
                <a:latin typeface="+mn-lt"/>
                <a:ea typeface="+mn-ea"/>
                <a:cs typeface="+mn-cs"/>
              </a:rPr>
              <a:t> introduced in January 2015, </a:t>
            </a:r>
            <a:r>
              <a:rPr lang="en-US" sz="1200" kern="1200" dirty="0" smtClean="0">
                <a:solidFill>
                  <a:schemeClr val="tx1"/>
                </a:solidFill>
                <a:effectLst/>
                <a:latin typeface="+mn-lt"/>
                <a:ea typeface="+mn-ea"/>
                <a:cs typeface="+mn-cs"/>
              </a:rPr>
              <a:t>“Autonomous vehicle” a motor vehicle that uses computers, sensors, and other technology and devices that enable the vehicle to safely operate without the active control and continuous monitoring of a human operator. A vehicle equipped with one or more crash avoidance systems, including, but not limited to, electronic blind spot assistance, automated emergency braking systems, park assist, adaptive cruise control, lane keep assist, lane departure warning, traffic jam and </a:t>
            </a:r>
            <a:r>
              <a:rPr lang="en-US" sz="1200" kern="1200" dirty="0" err="1" smtClean="0">
                <a:solidFill>
                  <a:schemeClr val="tx1"/>
                </a:solidFill>
                <a:effectLst/>
                <a:latin typeface="+mn-lt"/>
                <a:ea typeface="+mn-ea"/>
                <a:cs typeface="+mn-cs"/>
              </a:rPr>
              <a:t>queing</a:t>
            </a:r>
            <a:r>
              <a:rPr lang="en-US" sz="1200" kern="1200" dirty="0" smtClean="0">
                <a:solidFill>
                  <a:schemeClr val="tx1"/>
                </a:solidFill>
                <a:effectLst/>
                <a:latin typeface="+mn-lt"/>
                <a:ea typeface="+mn-ea"/>
                <a:cs typeface="+mn-cs"/>
              </a:rPr>
              <a:t> assist, or other similar systems that enhance safety or provide driver assistance, but are not capable, collectively or singularly, of driving the vehicle without the active control and continuous monitoring of a human operator, is not an autonomous vehicle.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95058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5 levels of autonomy:</a:t>
            </a:r>
          </a:p>
          <a:p>
            <a:pPr lvl="2"/>
            <a:r>
              <a:rPr lang="en-US" sz="1200" kern="1200" dirty="0" smtClean="0">
                <a:solidFill>
                  <a:schemeClr val="tx1"/>
                </a:solidFill>
                <a:effectLst/>
                <a:latin typeface="+mn-lt"/>
                <a:ea typeface="+mn-ea"/>
                <a:cs typeface="+mn-cs"/>
              </a:rPr>
              <a:t>0 – completely driver propelled and mechanically driven where the human driver complete all functions of the vehicle</a:t>
            </a:r>
          </a:p>
          <a:p>
            <a:pPr lvl="2"/>
            <a:r>
              <a:rPr lang="en-US" sz="1200" kern="1200" dirty="0" smtClean="0">
                <a:solidFill>
                  <a:schemeClr val="tx1"/>
                </a:solidFill>
                <a:effectLst/>
                <a:latin typeface="+mn-lt"/>
                <a:ea typeface="+mn-ea"/>
                <a:cs typeface="+mn-cs"/>
              </a:rPr>
              <a:t>1 – one function is automated, such as park assist, automated braking…</a:t>
            </a:r>
          </a:p>
          <a:p>
            <a:pPr lvl="2"/>
            <a:r>
              <a:rPr lang="en-US" sz="1200" kern="1200" dirty="0" smtClean="0">
                <a:solidFill>
                  <a:schemeClr val="tx1"/>
                </a:solidFill>
                <a:effectLst/>
                <a:latin typeface="+mn-lt"/>
                <a:ea typeface="+mn-ea"/>
                <a:cs typeface="+mn-cs"/>
              </a:rPr>
              <a:t>2 – more than 1 function, but driver must still be fully engaged</a:t>
            </a:r>
          </a:p>
          <a:p>
            <a:pPr lvl="2"/>
            <a:r>
              <a:rPr lang="en-US" sz="1200" kern="1200" dirty="0" smtClean="0">
                <a:solidFill>
                  <a:schemeClr val="tx1"/>
                </a:solidFill>
                <a:effectLst/>
                <a:latin typeface="+mn-lt"/>
                <a:ea typeface="+mn-ea"/>
                <a:cs typeface="+mn-cs"/>
              </a:rPr>
              <a:t>3 – Driver may not be fully attentive, but must be ready to take over “within a few seconds notice”</a:t>
            </a:r>
          </a:p>
          <a:p>
            <a:pPr lvl="2"/>
            <a:r>
              <a:rPr lang="en-US" sz="1200" kern="1200" dirty="0" smtClean="0">
                <a:solidFill>
                  <a:schemeClr val="tx1"/>
                </a:solidFill>
                <a:effectLst/>
                <a:latin typeface="+mn-lt"/>
                <a:ea typeface="+mn-ea"/>
                <a:cs typeface="+mn-cs"/>
              </a:rPr>
              <a:t>4 – Fully autonomous with any attention of a human operator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3523793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Every month, Google releases a report, which describes improvements made to the project, caveats, faults, and accidents.</a:t>
            </a:r>
          </a:p>
          <a:p>
            <a:pPr lvl="1"/>
            <a:r>
              <a:rPr lang="en-US" sz="1200" kern="1200" dirty="0" smtClean="0">
                <a:solidFill>
                  <a:schemeClr val="tx1"/>
                </a:solidFill>
                <a:effectLst/>
                <a:latin typeface="+mn-lt"/>
                <a:ea typeface="+mn-ea"/>
                <a:cs typeface="+mn-cs"/>
              </a:rPr>
              <a:t>As of March 31, 21 Lexus RX450h SUVs, driven a combined 1.5 million miles on public streets there have been a total of 19 accidents, 18 of which were at the other person’s fault</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Accident</a:t>
            </a:r>
            <a:r>
              <a:rPr lang="en-US" sz="1200" kern="1200" baseline="0" dirty="0" smtClean="0">
                <a:solidFill>
                  <a:schemeClr val="tx1"/>
                </a:solidFill>
                <a:effectLst/>
                <a:latin typeface="+mn-lt"/>
                <a:ea typeface="+mn-ea"/>
                <a:cs typeface="+mn-cs"/>
              </a:rPr>
              <a:t> Report:</a:t>
            </a:r>
          </a:p>
          <a:p>
            <a:r>
              <a:rPr lang="en-US" sz="1200" b="0" i="0" kern="1200" dirty="0" smtClean="0">
                <a:solidFill>
                  <a:schemeClr val="tx1"/>
                </a:solidFill>
                <a:effectLst/>
                <a:latin typeface="+mn-lt"/>
                <a:ea typeface="+mn-ea"/>
                <a:cs typeface="+mn-cs"/>
              </a:rPr>
              <a:t>A Google Lexus-model autonomous vehicle ("Google AV") was traveling in autonomous mode eastbound on El Camino Real in Mountain View in the far right-hand lane approaching the Castro St. intersection. As the Google AV approached the intersection, it signaled its intent to make a right turn on red onto Castro St. The Google AV then moved to the right-hand side of the lane to pass traffic in the same lane that was stopped at the intersection and proceeding straight. However, the Google AV had to come to a stop and go around sandbags positioned around a storm drain that were blocking its path. When the light turned green, traffic in the lane continued past the Google AV. After a few cars had passed, the Google AV began to proceed back into the center of the lane to pass the sand bags. A public transit bus was approaching from behind. The Google AV test driver saw the bus approaching in the left side mirror but believed the bus would stop or slow to allow the Google AV to continue. Approximately three seconds later, as the Google AV was reentering the center of the lane it made contact with the side of the bus. The Google AV was operating in autonomous mode and traveling at less than 2 mph, and the bus was travelling at about 15 mph at the time of contact.</a:t>
            </a:r>
          </a:p>
          <a:p>
            <a:r>
              <a:rPr lang="en-US" sz="1200" b="0" i="0" kern="1200" dirty="0" smtClean="0">
                <a:solidFill>
                  <a:schemeClr val="tx1"/>
                </a:solidFill>
                <a:effectLst/>
                <a:latin typeface="+mn-lt"/>
                <a:ea typeface="+mn-ea"/>
                <a:cs typeface="+mn-cs"/>
              </a:rPr>
              <a:t>The Google AV sustained body damage to the left front fender, the left front wheel and one of its driver’s -side sensors. There were no injuries reported at the scene.</a:t>
            </a:r>
          </a:p>
          <a:p>
            <a:pPr lv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361372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motivation for autonomous vehicles are staggering. A study conducted by Morgan Stanley Research estimated a total savings of 1.3 trillion dollars. This is just an estimate taking into consideration of productivity, fuel expenses. More so, </a:t>
            </a:r>
            <a:r>
              <a:rPr lang="en-US" sz="1200" kern="1200" dirty="0" smtClean="0">
                <a:solidFill>
                  <a:schemeClr val="tx1"/>
                </a:solidFill>
                <a:effectLst/>
                <a:latin typeface="+mn-lt"/>
                <a:ea typeface="+mn-ea"/>
                <a:cs typeface="+mn-cs"/>
              </a:rPr>
              <a:t>Currently</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umans more to blame simply because there are much more human operated drivers than autonomous. In</a:t>
            </a:r>
            <a:r>
              <a:rPr lang="en-US" sz="1200" kern="1200" baseline="0" dirty="0" smtClean="0">
                <a:solidFill>
                  <a:schemeClr val="tx1"/>
                </a:solidFill>
                <a:effectLst/>
                <a:latin typeface="+mn-lt"/>
                <a:ea typeface="+mn-ea"/>
                <a:cs typeface="+mn-cs"/>
              </a:rPr>
              <a:t> the case study of Google’s car, both the driver and the car belonged to Google as a company, therefore throwing all the blame on Google. In the future where we see a consumer buying and operating a self-driving car made by a manufacturer, I believe we will see more proposed legislature to where the responsibility shifts, as well as licensing agreements and warrantees for companies to protect themselves.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886296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Safety of 3D Printing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&gt; Hello my name is Andrew Lewis, and my topic today will be the Safety of 3D Printing</a:t>
            </a:r>
          </a:p>
          <a:p>
            <a:r>
              <a:rPr lang="en-US" sz="1200" kern="1200" dirty="0" smtClean="0">
                <a:solidFill>
                  <a:schemeClr val="tx1"/>
                </a:solidFill>
                <a:effectLst/>
                <a:latin typeface="+mn-lt"/>
                <a:ea typeface="+mn-ea"/>
                <a:cs typeface="+mn-cs"/>
              </a:rPr>
              <a:t>&gt; Hopefully, by the end of the presentation I will be able to </a:t>
            </a:r>
          </a:p>
          <a:p>
            <a:r>
              <a:rPr lang="en-US" sz="1200" kern="1200" dirty="0" smtClean="0">
                <a:solidFill>
                  <a:schemeClr val="tx1"/>
                </a:solidFill>
                <a:effectLst/>
                <a:latin typeface="+mn-lt"/>
                <a:ea typeface="+mn-ea"/>
                <a:cs typeface="+mn-cs"/>
              </a:rPr>
              <a:t>	&gt; Inform you guys on some recent advances with 3D printing</a:t>
            </a:r>
          </a:p>
          <a:p>
            <a:r>
              <a:rPr lang="en-US" sz="1200" kern="1200" dirty="0" smtClean="0">
                <a:solidFill>
                  <a:schemeClr val="tx1"/>
                </a:solidFill>
                <a:effectLst/>
                <a:latin typeface="+mn-lt"/>
                <a:ea typeface="+mn-ea"/>
                <a:cs typeface="+mn-cs"/>
              </a:rPr>
              <a:t>	&gt; Highlight some concerns about them and their importance</a:t>
            </a:r>
          </a:p>
          <a:p>
            <a:r>
              <a:rPr lang="en-US" sz="1200" kern="1200" dirty="0" smtClean="0">
                <a:solidFill>
                  <a:schemeClr val="tx1"/>
                </a:solidFill>
                <a:effectLst/>
                <a:latin typeface="+mn-lt"/>
                <a:ea typeface="+mn-ea"/>
                <a:cs typeface="+mn-cs"/>
              </a:rPr>
              <a:t>	&gt; … and lastly, really give you a sense of feel regarding the whole implication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What Exactly is 3D Printing</a:t>
            </a:r>
            <a:endParaRPr lang="en-US" sz="1200" kern="1200" dirty="0" smtClean="0">
              <a:solidFill>
                <a:schemeClr val="tx1"/>
              </a:solidFill>
              <a:effectLst/>
              <a:latin typeface="+mn-lt"/>
              <a:ea typeface="+mn-ea"/>
              <a:cs typeface="+mn-cs"/>
            </a:endParaRPr>
          </a:p>
          <a:p>
            <a:r>
              <a:rPr lang="en-US" dirty="0" smtClean="0">
                <a:effectLst/>
              </a:rPr>
              <a:t>&gt; Well, what exactly is 3D printing?</a:t>
            </a:r>
          </a:p>
          <a:p>
            <a:r>
              <a:rPr lang="en-US" dirty="0" smtClean="0">
                <a:effectLst/>
              </a:rPr>
              <a:t>&gt; A lot of you might have heard of 3D printing before, but I’m going to provide some background so you can really have an idea what’s going on</a:t>
            </a:r>
          </a:p>
          <a:p>
            <a:r>
              <a:rPr lang="en-US" dirty="0" smtClean="0">
                <a:effectLst/>
              </a:rPr>
              <a:t>&gt; Well… it may seem magical to some, but it’s actually a rather old technology (at least older than all of us </a:t>
            </a:r>
            <a:r>
              <a:rPr lang="en-US" i="1" dirty="0" smtClean="0">
                <a:effectLst/>
              </a:rPr>
              <a:t>students</a:t>
            </a:r>
            <a:r>
              <a:rPr lang="en-US" dirty="0" smtClean="0">
                <a:effectLst/>
              </a:rPr>
              <a:t> in the room) </a:t>
            </a:r>
            <a:r>
              <a:rPr lang="en-US" sz="1200" kern="1200" dirty="0" smtClean="0">
                <a:solidFill>
                  <a:schemeClr val="tx1"/>
                </a:solidFill>
                <a:effectLst/>
                <a:latin typeface="+mn-lt"/>
                <a:ea typeface="+mn-ea"/>
                <a:cs typeface="+mn-cs"/>
              </a:rPr>
              <a:t>☺</a:t>
            </a:r>
            <a:endParaRPr lang="en-US" dirty="0" smtClean="0">
              <a:effectLst/>
            </a:endParaRPr>
          </a:p>
          <a:p>
            <a:r>
              <a:rPr lang="en-US" dirty="0" smtClean="0">
                <a:effectLst/>
              </a:rPr>
              <a:t>&gt; The first patent application for additive techniques was by </a:t>
            </a:r>
            <a:r>
              <a:rPr lang="en-US" dirty="0" err="1" smtClean="0">
                <a:effectLst/>
              </a:rPr>
              <a:t>Dr</a:t>
            </a:r>
            <a:r>
              <a:rPr lang="en-US" dirty="0" smtClean="0">
                <a:effectLst/>
              </a:rPr>
              <a:t> Kodama in Japan, in May 1980, which used cross-sectional lasers to harden resin</a:t>
            </a:r>
          </a:p>
          <a:p>
            <a:r>
              <a:rPr lang="en-US" dirty="0" smtClean="0">
                <a:effectLst/>
              </a:rPr>
              <a:t>&gt; Really — in essence — 3D printing is just fabricating objects layer by layer</a:t>
            </a:r>
          </a:p>
          <a:p>
            <a:r>
              <a:rPr lang="en-US" dirty="0" smtClean="0">
                <a:effectLst/>
              </a:rPr>
              <a:t>&gt; The commercial version that you see nowadays is called fused deposition modeling or FDM, </a:t>
            </a:r>
          </a:p>
          <a:p>
            <a:r>
              <a:rPr lang="en-US" dirty="0" smtClean="0">
                <a:effectLst/>
              </a:rPr>
              <a:t>&gt; and — like its name — simply refers to the fusing of dispensed material to generate a volumetric shape</a:t>
            </a:r>
          </a:p>
          <a:p>
            <a:r>
              <a:rPr lang="en-US" dirty="0" smtClean="0">
                <a:effectLst/>
              </a:rPr>
              <a:t>&gt; </a:t>
            </a:r>
            <a:r>
              <a:rPr lang="en-US" b="1" dirty="0" smtClean="0">
                <a:effectLst/>
              </a:rPr>
              <a:t>*show GIF*</a:t>
            </a:r>
            <a:endParaRPr lang="en-US" dirty="0" smtClean="0">
              <a:effectLst/>
            </a:endParaRPr>
          </a:p>
          <a:p>
            <a:r>
              <a:rPr lang="en-US" dirty="0" smtClean="0">
                <a:effectLst/>
              </a:rPr>
              <a:t>&gt; read pros and cons</a:t>
            </a:r>
            <a:endParaRPr lang="en-US" dirty="0">
              <a:effectLst/>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3565606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So… What do we do with 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&gt; Now, the next question is — What do we do with it? </a:t>
            </a:r>
          </a:p>
          <a:p>
            <a:r>
              <a:rPr lang="en-US" sz="1200" kern="1200" dirty="0" smtClean="0">
                <a:solidFill>
                  <a:schemeClr val="tx1"/>
                </a:solidFill>
                <a:effectLst/>
                <a:latin typeface="+mn-lt"/>
                <a:ea typeface="+mn-ea"/>
                <a:cs typeface="+mn-cs"/>
              </a:rPr>
              <a:t>&gt; When I say “We” I’m talking about the individual consumer, because that’s where the social implications mainly lie</a:t>
            </a:r>
          </a:p>
          <a:p>
            <a:r>
              <a:rPr lang="en-US" sz="1200" kern="1200" dirty="0" smtClean="0">
                <a:solidFill>
                  <a:schemeClr val="tx1"/>
                </a:solidFill>
                <a:effectLst/>
                <a:latin typeface="+mn-lt"/>
                <a:ea typeface="+mn-ea"/>
                <a:cs typeface="+mn-cs"/>
              </a:rPr>
              <a:t>&gt; — and basically I have broken it down into 5 categories</a:t>
            </a:r>
          </a:p>
          <a:p>
            <a:r>
              <a:rPr lang="en-US" sz="1200" kern="1200" dirty="0" smtClean="0">
                <a:solidFill>
                  <a:schemeClr val="tx1"/>
                </a:solidFill>
                <a:effectLst/>
                <a:latin typeface="+mn-lt"/>
                <a:ea typeface="+mn-ea"/>
                <a:cs typeface="+mn-cs"/>
              </a:rPr>
              <a:t>&gt; new objects, customized objects, and improvements to objects (which are self explanatory)</a:t>
            </a:r>
          </a:p>
          <a:p>
            <a:r>
              <a:rPr lang="en-US" sz="1200" kern="1200" dirty="0" smtClean="0">
                <a:solidFill>
                  <a:schemeClr val="tx1"/>
                </a:solidFill>
                <a:effectLst/>
                <a:latin typeface="+mn-lt"/>
                <a:ea typeface="+mn-ea"/>
                <a:cs typeface="+mn-cs"/>
              </a:rPr>
              <a:t>&gt; and then objects that are “socially” restrictive</a:t>
            </a:r>
          </a:p>
          <a:p>
            <a:r>
              <a:rPr lang="en-US" sz="1200" kern="1200" dirty="0" smtClean="0">
                <a:solidFill>
                  <a:schemeClr val="tx1"/>
                </a:solidFill>
                <a:effectLst/>
                <a:latin typeface="+mn-lt"/>
                <a:ea typeface="+mn-ea"/>
                <a:cs typeface="+mn-cs"/>
              </a:rPr>
              <a:t>&gt; an example might be that you are a Satanist and would like to obtain an object of worship without the eye of public scrutiny</a:t>
            </a:r>
          </a:p>
          <a:p>
            <a:r>
              <a:rPr lang="en-US" sz="1200" kern="1200" dirty="0" smtClean="0">
                <a:solidFill>
                  <a:schemeClr val="tx1"/>
                </a:solidFill>
                <a:effectLst/>
                <a:latin typeface="+mn-lt"/>
                <a:ea typeface="+mn-ea"/>
                <a:cs typeface="+mn-cs"/>
              </a:rPr>
              <a:t>&gt; but the most significant example of this might be a little obscure to those of us here that are more innocent</a:t>
            </a:r>
          </a:p>
          <a:p>
            <a:r>
              <a:rPr lang="en-US" sz="1200" kern="1200" dirty="0" smtClean="0">
                <a:solidFill>
                  <a:schemeClr val="tx1"/>
                </a:solidFill>
                <a:effectLst/>
                <a:latin typeface="+mn-lt"/>
                <a:ea typeface="+mn-ea"/>
                <a:cs typeface="+mn-cs"/>
              </a:rPr>
              <a:t>&gt; for this I have a more visual representation </a:t>
            </a:r>
            <a:r>
              <a:rPr lang="en-US" sz="1200" b="1" kern="1200" dirty="0" smtClean="0">
                <a:solidFill>
                  <a:schemeClr val="tx1"/>
                </a:solidFill>
                <a:effectLst/>
                <a:latin typeface="+mn-lt"/>
                <a:ea typeface="+mn-ea"/>
                <a:cs typeface="+mn-cs"/>
              </a:rPr>
              <a:t>*pulls up photo*</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&gt; Sexual metaphors aside, Regarding safety in 3D printing, we will focus on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category, which is Objects that are legally restricted </a:t>
            </a:r>
            <a:r>
              <a:rPr lang="en-US" sz="1200" b="1" kern="1200" dirty="0" smtClean="0">
                <a:solidFill>
                  <a:schemeClr val="tx1"/>
                </a:solidFill>
                <a:effectLst/>
                <a:latin typeface="+mn-lt"/>
                <a:ea typeface="+mn-ea"/>
                <a:cs typeface="+mn-cs"/>
              </a:rPr>
              <a:t>*zooms text*</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309546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 Errors, Failures, Risks</a:t>
            </a:r>
          </a:p>
          <a:p>
            <a:endParaRPr lang="en-US" baseline="0" dirty="0" smtClean="0"/>
          </a:p>
          <a:p>
            <a:r>
              <a:rPr lang="en-US" baseline="0" dirty="0" smtClean="0">
                <a:latin typeface="Arial" pitchFamily="-109" charset="0"/>
                <a:ea typeface="ＭＳ Ｐゴシック" pitchFamily="-109" charset="-128"/>
                <a:cs typeface="ＭＳ Ｐゴシック" pitchFamily="-109" charset="-128"/>
              </a:rPr>
              <a:t>Why Electronic Voting is a BAD Idea - </a:t>
            </a:r>
            <a:r>
              <a:rPr lang="en-US" baseline="0" dirty="0" err="1" smtClean="0">
                <a:latin typeface="Arial" pitchFamily="-109" charset="0"/>
                <a:ea typeface="ＭＳ Ｐゴシック" pitchFamily="-109" charset="-128"/>
                <a:cs typeface="ＭＳ Ｐゴシック" pitchFamily="-109" charset="-128"/>
              </a:rPr>
              <a:t>Computerphile</a:t>
            </a:r>
            <a:endParaRPr lang="en-US" baseline="0" dirty="0" smtClean="0">
              <a:latin typeface="Arial" pitchFamily="-109" charset="0"/>
              <a:ea typeface="ＭＳ Ｐゴシック" pitchFamily="-109" charset="-128"/>
              <a:cs typeface="ＭＳ Ｐゴシック" pitchFamily="-109" charset="-128"/>
            </a:endParaRPr>
          </a:p>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=w3_0x6oaDmI</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Real Issue: Weapons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&gt; So we arrive on our main social implication — production of weapons</a:t>
            </a:r>
          </a:p>
          <a:p>
            <a:r>
              <a:rPr lang="en-US" sz="1200" kern="1200" dirty="0" smtClean="0">
                <a:solidFill>
                  <a:schemeClr val="tx1"/>
                </a:solidFill>
                <a:effectLst/>
                <a:latin typeface="+mn-lt"/>
                <a:ea typeface="+mn-ea"/>
                <a:cs typeface="+mn-cs"/>
              </a:rPr>
              <a:t>&gt; 2 Important concepts to understand beforehand is that</a:t>
            </a:r>
          </a:p>
          <a:p>
            <a:r>
              <a:rPr lang="en-US" sz="1200" kern="1200" dirty="0" smtClean="0">
                <a:solidFill>
                  <a:schemeClr val="tx1"/>
                </a:solidFill>
                <a:effectLst/>
                <a:latin typeface="+mn-lt"/>
                <a:ea typeface="+mn-ea"/>
                <a:cs typeface="+mn-cs"/>
              </a:rPr>
              <a:t>&gt; Currently, home-made guns (without needing a license) are completely legal (as long as you don’t sell or distribute them)</a:t>
            </a:r>
          </a:p>
          <a:p>
            <a:r>
              <a:rPr lang="en-US" sz="1200" kern="1200" dirty="0" smtClean="0">
                <a:solidFill>
                  <a:schemeClr val="tx1"/>
                </a:solidFill>
                <a:effectLst/>
                <a:latin typeface="+mn-lt"/>
                <a:ea typeface="+mn-ea"/>
                <a:cs typeface="+mn-cs"/>
              </a:rPr>
              <a:t>&gt; Secondly, most states don’t require a license for purchasing ammo, so you can assume that </a:t>
            </a:r>
            <a:r>
              <a:rPr lang="en-US" sz="1200" i="1" kern="1200" dirty="0" smtClean="0">
                <a:solidFill>
                  <a:schemeClr val="tx1"/>
                </a:solidFill>
                <a:effectLst/>
                <a:latin typeface="+mn-lt"/>
                <a:ea typeface="+mn-ea"/>
                <a:cs typeface="+mn-cs"/>
              </a:rPr>
              <a:t>that</a:t>
            </a:r>
            <a:r>
              <a:rPr lang="en-US" sz="1200" kern="1200" dirty="0" smtClean="0">
                <a:solidFill>
                  <a:schemeClr val="tx1"/>
                </a:solidFill>
                <a:effectLst/>
                <a:latin typeface="+mn-lt"/>
                <a:ea typeface="+mn-ea"/>
                <a:cs typeface="+mn-cs"/>
              </a:rPr>
              <a:t> essence is available</a:t>
            </a:r>
          </a:p>
          <a:p>
            <a:r>
              <a:rPr lang="en-US" sz="1200" kern="1200" dirty="0" smtClean="0">
                <a:solidFill>
                  <a:schemeClr val="tx1"/>
                </a:solidFill>
                <a:effectLst/>
                <a:latin typeface="+mn-lt"/>
                <a:ea typeface="+mn-ea"/>
                <a:cs typeface="+mn-cs"/>
              </a:rPr>
              <a:t>&gt; In articles and other media outlets, you will basically see 3 different instances of gun fabrication commonly reported on</a:t>
            </a:r>
          </a:p>
          <a:p>
            <a:r>
              <a:rPr lang="en-US" sz="1200" kern="1200" dirty="0" smtClean="0">
                <a:solidFill>
                  <a:schemeClr val="tx1"/>
                </a:solidFill>
                <a:effectLst/>
                <a:latin typeface="+mn-lt"/>
                <a:ea typeface="+mn-ea"/>
                <a:cs typeface="+mn-cs"/>
              </a:rPr>
              <a:t>&gt; — and these are 3D printed lower receivers, the Solid Concepts 1911 DMLS pistol, and the Liberator pistol</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2965660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3D Printed Lower Receivers: AR-15 Ghost Guns</a:t>
            </a:r>
            <a:endParaRPr lang="en-US" sz="1200" kern="1200" dirty="0" smtClean="0">
              <a:solidFill>
                <a:schemeClr val="tx1"/>
              </a:solidFill>
              <a:effectLst/>
              <a:latin typeface="+mn-lt"/>
              <a:ea typeface="+mn-ea"/>
              <a:cs typeface="+mn-cs"/>
            </a:endParaRPr>
          </a:p>
          <a:p>
            <a:r>
              <a:rPr lang="en-US" dirty="0" smtClean="0">
                <a:effectLst/>
              </a:rPr>
              <a:t>&gt; As mentioned, the first thing of interest are 3D printed lower receivers, which are commonly used with the AR-15 rifle to create “ghost guns”</a:t>
            </a:r>
          </a:p>
          <a:p>
            <a:r>
              <a:rPr lang="en-US" dirty="0" smtClean="0">
                <a:effectLst/>
              </a:rPr>
              <a:t>&gt; The receiver itself, is basically the motherboard of the gun</a:t>
            </a:r>
          </a:p>
          <a:p>
            <a:r>
              <a:rPr lang="en-US" dirty="0" smtClean="0">
                <a:effectLst/>
              </a:rPr>
              <a:t>&gt; It is the main gun component that the other parts are attached to, so like a bike frame, it is what remains when other parts are worn out and replaced</a:t>
            </a:r>
          </a:p>
          <a:p>
            <a:r>
              <a:rPr lang="en-US" dirty="0" smtClean="0">
                <a:effectLst/>
              </a:rPr>
              <a:t>&gt; It also contains the serial number and is the only regulated portion of a gun </a:t>
            </a:r>
          </a:p>
          <a:p>
            <a:r>
              <a:rPr lang="en-US" dirty="0" smtClean="0">
                <a:effectLst/>
              </a:rPr>
              <a:t>&gt; Before 3D printing, the idea of creating just the receiver already existed, and it was commonly made using CNC mills and power tools</a:t>
            </a:r>
          </a:p>
          <a:p>
            <a:r>
              <a:rPr lang="en-US" dirty="0" smtClean="0">
                <a:effectLst/>
              </a:rPr>
              <a:t>&gt; In terms of controversy, the fact that the weapon has no serial number means that it can’t be traced to a dealer or purchaser</a:t>
            </a:r>
          </a:p>
          <a:p>
            <a:r>
              <a:rPr lang="en-US" dirty="0" smtClean="0">
                <a:effectLst/>
              </a:rPr>
              <a:t>&gt; — with 3D printing, it requires very little expertise </a:t>
            </a:r>
          </a:p>
          <a:p>
            <a:r>
              <a:rPr lang="en-US" dirty="0" smtClean="0">
                <a:effectLst/>
              </a:rPr>
              <a:t>&gt; </a:t>
            </a:r>
            <a:r>
              <a:rPr lang="en-US" sz="1200" kern="1200" dirty="0" smtClean="0">
                <a:solidFill>
                  <a:schemeClr val="tx1"/>
                </a:solidFill>
                <a:effectLst/>
                <a:latin typeface="+mn-lt"/>
                <a:ea typeface="+mn-ea"/>
                <a:cs typeface="+mn-cs"/>
              </a:rPr>
              <a:t>— </a:t>
            </a:r>
            <a:r>
              <a:rPr lang="en-US" dirty="0" smtClean="0">
                <a:effectLst/>
              </a:rPr>
              <a:t>and it legally doesn’t require a license to build or own</a:t>
            </a:r>
          </a:p>
          <a:p>
            <a:r>
              <a:rPr lang="en-US" dirty="0" smtClean="0">
                <a:effectLst/>
              </a:rPr>
              <a:t>&gt; All of this aside, the gun is still very much “gun” priced, since you have to buy actual gun components — the price being around $704 dollars</a:t>
            </a:r>
          </a:p>
          <a:p>
            <a:r>
              <a:rPr lang="en-US" dirty="0" smtClean="0">
                <a:effectLst/>
              </a:rPr>
              <a:t>&gt; Also, the gun is essentially a manufacture model, and is not customizable to the user (for better or for worse)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991726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Solid Concepts 1911 DMLS</a:t>
            </a:r>
            <a:endParaRPr lang="en-US" dirty="0" smtClean="0">
              <a:effectLst/>
            </a:endParaRPr>
          </a:p>
          <a:p>
            <a:r>
              <a:rPr lang="en-US" b="1" dirty="0" smtClean="0">
                <a:effectLst/>
              </a:rPr>
              <a:t>	</a:t>
            </a:r>
            <a:r>
              <a:rPr lang="en-US" dirty="0" smtClean="0">
                <a:effectLst/>
              </a:rPr>
              <a:t>&gt; Next up is the Solid Concepts 1911 DMLS</a:t>
            </a:r>
          </a:p>
          <a:p>
            <a:r>
              <a:rPr lang="en-US" dirty="0" smtClean="0">
                <a:effectLst/>
              </a:rPr>
              <a:t>	&gt; This one’s not a very strong argument regarding 3d printed gun controversy</a:t>
            </a:r>
          </a:p>
          <a:p>
            <a:r>
              <a:rPr lang="en-US" dirty="0" smtClean="0">
                <a:effectLst/>
              </a:rPr>
              <a:t>&gt; — but since it shows up too often online, I felt a need to talk about it</a:t>
            </a:r>
          </a:p>
          <a:p>
            <a:r>
              <a:rPr lang="en-US" dirty="0" smtClean="0">
                <a:effectLst/>
              </a:rPr>
              <a:t>&gt; Basically it caused outrage because it is 3D printed fully in metal</a:t>
            </a:r>
          </a:p>
          <a:p>
            <a:r>
              <a:rPr lang="en-US" dirty="0" smtClean="0">
                <a:effectLst/>
              </a:rPr>
              <a:t>&gt; However, it was made by Solid Concepts — an additive manufacturing company to showcase their capabilities</a:t>
            </a:r>
          </a:p>
          <a:p>
            <a:r>
              <a:rPr lang="en-US" dirty="0" smtClean="0">
                <a:effectLst/>
              </a:rPr>
              <a:t>&gt; It represents a new way for manufactures to make guns, not consumers</a:t>
            </a:r>
          </a:p>
          <a:p>
            <a:r>
              <a:rPr lang="en-US" dirty="0" smtClean="0">
                <a:effectLst/>
              </a:rPr>
              <a:t>&gt; and with $600 dollars for the printer and $400 dollars for the material, it costs over 1 million dollars to produce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3668593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 Liberator</a:t>
            </a:r>
            <a:endParaRPr lang="en-US" dirty="0" smtClean="0">
              <a:effectLst/>
            </a:endParaRPr>
          </a:p>
          <a:p>
            <a:r>
              <a:rPr lang="en-US" b="1" dirty="0" smtClean="0">
                <a:effectLst/>
              </a:rPr>
              <a:t>	</a:t>
            </a:r>
            <a:r>
              <a:rPr lang="en-US" dirty="0" smtClean="0">
                <a:effectLst/>
              </a:rPr>
              <a:t>&gt; Next and most importantly is the Liberator</a:t>
            </a:r>
          </a:p>
          <a:p>
            <a:r>
              <a:rPr lang="en-US" dirty="0" smtClean="0">
                <a:effectLst/>
              </a:rPr>
              <a:t>	&gt; This one is the scariest and most representative of the social implication</a:t>
            </a:r>
          </a:p>
          <a:p>
            <a:r>
              <a:rPr lang="en-US" dirty="0" smtClean="0">
                <a:effectLst/>
              </a:rPr>
              <a:t>	&gt; *Read first 2 bullets*</a:t>
            </a:r>
          </a:p>
          <a:p>
            <a:r>
              <a:rPr lang="en-US" dirty="0" smtClean="0">
                <a:effectLst/>
              </a:rPr>
              <a:t>	&gt; *Read controversy and explain briefly*</a:t>
            </a:r>
          </a:p>
          <a:p>
            <a:r>
              <a:rPr lang="en-US" dirty="0" smtClean="0">
                <a:effectLst/>
              </a:rPr>
              <a:t>&gt; There are many problems this could bring in the future, as even the durability and unreliability kinks can be ironed out from its status as “open source”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4045482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2016-04-11</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34</a:t>
            </a:fld>
            <a:endParaRPr lang="en-US"/>
          </a:p>
        </p:txBody>
      </p:sp>
      <p:sp>
        <p:nvSpPr>
          <p:cNvPr id="7578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2016-04-11</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35</a:t>
            </a:fld>
            <a:endParaRPr lang="en-US"/>
          </a:p>
        </p:txBody>
      </p:sp>
      <p:sp>
        <p:nvSpPr>
          <p:cNvPr id="77828"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2016-04-11</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36</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2016-04-11</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37</a:t>
            </a:fld>
            <a:endParaRPr lang="en-US"/>
          </a:p>
        </p:txBody>
      </p:sp>
      <p:sp>
        <p:nvSpPr>
          <p:cNvPr id="81924"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2016-04-11</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38</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2016-04-11</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39</a:t>
            </a:fld>
            <a:endParaRPr lang="en-US"/>
          </a:p>
        </p:txBody>
      </p:sp>
      <p:sp>
        <p:nvSpPr>
          <p:cNvPr id="8602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2016-04-11</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40</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a:t>
            </a:r>
            <a:r>
              <a:rPr lang="en-US" dirty="0" smtClean="0">
                <a:latin typeface="Arial" pitchFamily="-109" charset="0"/>
                <a:ea typeface="ＭＳ Ｐゴシック" pitchFamily="-109" charset="-128"/>
                <a:cs typeface="ＭＳ Ｐゴシック" pitchFamily="-109" charset="-128"/>
              </a:rPr>
              <a:t>Flexible, </a:t>
            </a:r>
            <a:r>
              <a:rPr lang="en-US" dirty="0">
                <a:latin typeface="Arial" pitchFamily="-109" charset="0"/>
                <a:ea typeface="ＭＳ Ｐゴシック" pitchFamily="-109" charset="-128"/>
                <a:cs typeface="ＭＳ Ｐゴシック" pitchFamily="-109" charset="-128"/>
              </a:rPr>
              <a:t>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2016-04-11</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41</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would like to start with a brief history and introduction of robot assisted surgery. The idea was first introduced in the early 1980’s. The first use ever was in a </a:t>
            </a:r>
            <a:r>
              <a:rPr lang="en-US" sz="1200" b="0" i="0" kern="1200" dirty="0" smtClean="0">
                <a:solidFill>
                  <a:schemeClr val="tx1"/>
                </a:solidFill>
                <a:effectLst/>
                <a:latin typeface="+mn-lt"/>
                <a:ea typeface="+mn-ea"/>
                <a:cs typeface="+mn-cs"/>
              </a:rPr>
              <a:t>neurosurgical biopsy, using the </a:t>
            </a:r>
            <a:r>
              <a:rPr lang="fr-FR" sz="1200" b="0" i="0" kern="1200" dirty="0" smtClean="0">
                <a:solidFill>
                  <a:schemeClr val="tx1"/>
                </a:solidFill>
                <a:effectLst/>
                <a:latin typeface="+mn-lt"/>
                <a:ea typeface="+mn-ea"/>
                <a:cs typeface="+mn-cs"/>
              </a:rPr>
              <a:t>PUMA 560 </a:t>
            </a:r>
            <a:r>
              <a:rPr lang="fr-FR" sz="1200" b="0" i="0" kern="1200" dirty="0" err="1" smtClean="0">
                <a:solidFill>
                  <a:schemeClr val="tx1"/>
                </a:solidFill>
                <a:effectLst/>
                <a:latin typeface="+mn-lt"/>
                <a:ea typeface="+mn-ea"/>
                <a:cs typeface="+mn-cs"/>
              </a:rPr>
              <a:t>robotic</a:t>
            </a:r>
            <a:r>
              <a:rPr lang="fr-FR" sz="1200" b="0" i="0" kern="1200" dirty="0" smtClean="0">
                <a:solidFill>
                  <a:schemeClr val="tx1"/>
                </a:solidFill>
                <a:effectLst/>
                <a:latin typeface="+mn-lt"/>
                <a:ea typeface="+mn-ea"/>
                <a:cs typeface="+mn-cs"/>
              </a:rPr>
              <a:t> arm</a:t>
            </a:r>
            <a:r>
              <a:rPr lang="en-US" baseline="0" dirty="0" smtClean="0"/>
              <a:t>with the first minimally invasive surgery with robot assistance taking place in 1987. The procedure was a </a:t>
            </a:r>
            <a:r>
              <a:rPr lang="en-US" sz="1200" b="0" i="0" kern="1200" dirty="0" smtClean="0">
                <a:solidFill>
                  <a:schemeClr val="tx1"/>
                </a:solidFill>
                <a:effectLst/>
                <a:latin typeface="+mn-lt"/>
                <a:ea typeface="+mn-ea"/>
                <a:cs typeface="+mn-cs"/>
              </a:rPr>
              <a:t>laparoscopic cholecystectomy, the removal of the </a:t>
            </a:r>
            <a:r>
              <a:rPr lang="en-US" sz="1200" b="0" i="0" kern="1200" dirty="0" err="1" smtClean="0">
                <a:solidFill>
                  <a:schemeClr val="tx1"/>
                </a:solidFill>
                <a:effectLst/>
                <a:latin typeface="+mn-lt"/>
                <a:ea typeface="+mn-ea"/>
                <a:cs typeface="+mn-cs"/>
              </a:rPr>
              <a:t>galbladder</a:t>
            </a:r>
            <a:r>
              <a:rPr lang="en-US" sz="1200" b="0" i="0" kern="1200" dirty="0" smtClean="0">
                <a:solidFill>
                  <a:schemeClr val="tx1"/>
                </a:solidFill>
                <a:effectLst/>
                <a:latin typeface="+mn-lt"/>
                <a:ea typeface="+mn-ea"/>
                <a:cs typeface="+mn-cs"/>
              </a:rPr>
              <a:t>. The FDA approved the first robotic surgery device in 2000,</a:t>
            </a:r>
            <a:r>
              <a:rPr lang="en-US" sz="1200" b="0" i="0" kern="1200" baseline="0" dirty="0" smtClean="0">
                <a:solidFill>
                  <a:schemeClr val="tx1"/>
                </a:solidFill>
                <a:effectLst/>
                <a:latin typeface="+mn-lt"/>
                <a:ea typeface="+mn-ea"/>
                <a:cs typeface="+mn-cs"/>
              </a:rPr>
              <a:t> the da Vinci. This machine has gone through multiple iterations and improvements and is used widely today.</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two types of robotic</a:t>
            </a:r>
            <a:r>
              <a:rPr lang="en-US" sz="1200" b="0" i="0" kern="1200" baseline="0" dirty="0" smtClean="0">
                <a:solidFill>
                  <a:schemeClr val="tx1"/>
                </a:solidFill>
                <a:effectLst/>
                <a:latin typeface="+mn-lt"/>
                <a:ea typeface="+mn-ea"/>
                <a:cs typeface="+mn-cs"/>
              </a:rPr>
              <a:t> surgery are </a:t>
            </a:r>
            <a:r>
              <a:rPr lang="en-US" sz="1200" b="0" i="0" kern="1200" baseline="0" dirty="0" err="1" smtClean="0">
                <a:solidFill>
                  <a:schemeClr val="tx1"/>
                </a:solidFill>
                <a:effectLst/>
                <a:latin typeface="+mn-lt"/>
                <a:ea typeface="+mn-ea"/>
                <a:cs typeface="+mn-cs"/>
              </a:rPr>
              <a:t>telemanipulation</a:t>
            </a:r>
            <a:r>
              <a:rPr lang="en-US" sz="1200" b="0" i="0" kern="1200" baseline="0" dirty="0" smtClean="0">
                <a:solidFill>
                  <a:schemeClr val="tx1"/>
                </a:solidFill>
                <a:effectLst/>
                <a:latin typeface="+mn-lt"/>
                <a:ea typeface="+mn-ea"/>
                <a:cs typeface="+mn-cs"/>
              </a:rPr>
              <a:t> in which the surgeon sits a terminal like the one in the picture and uses the controls to manipulate the multiple arms of the robot. The second type is the autonomous smart instruments which use sensors and feed back to react in real time. These are used in tasks such as rib spreading. This is a task which is done much easier and more steadily by a robot than a human.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are many different fields in the medical community which currently use or are considering the use of robot assisted surgery. A few examples are cardiovascular surgery, colon and rectal surgery, gynecology, orthopedics, transplants, urology, vascular surgery and many more.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benefits to robot assisted surgery. The main benefit is regarding the health of the patient the surgery is being performed upon. Multiple different universities and hospitals report that patients of robot assisted procedures will experience less pain and discomfort after their procedure. This is due to the robot needing smaller incisions than a normal surgeon, this causes less scaring, less chance of infection, quicker healing times, and less chance of blood loss or the requirement of a blood. In the picture shown, a prostatectomy can be done on a patient with prostate cancer, using 5 pencil diameter sized holes rather than a large incision. The return time of the patient to normal activities is 2-3 weeks versus 6-8 for the normal </a:t>
            </a:r>
            <a:r>
              <a:rPr lang="en-US" baseline="0" dirty="0" err="1" smtClean="0"/>
              <a:t>procudure</a:t>
            </a:r>
            <a:r>
              <a:rPr lang="en-US" baseline="0" dirty="0" smtClean="0"/>
              <a:t>.</a:t>
            </a:r>
          </a:p>
          <a:p>
            <a:endParaRPr lang="en-US" baseline="0" dirty="0" smtClean="0"/>
          </a:p>
          <a:p>
            <a:r>
              <a:rPr lang="en-US" baseline="0" dirty="0" smtClean="0"/>
              <a:t>While this is not as popular or well developed yet, there is an increasing ability for a doctor to perform surgery remotely. This could be helpful for patients who are unable to travel. This was first done in 2001 between New York City and </a:t>
            </a:r>
            <a:r>
              <a:rPr lang="en-US" baseline="0" dirty="0" err="1" smtClean="0"/>
              <a:t>Lindebergh</a:t>
            </a:r>
            <a:r>
              <a:rPr lang="en-US" baseline="0" dirty="0" smtClean="0"/>
              <a:t>, France. It is still not currently completely feasible due to the high cost and hospitals lacking the bandwidth and technology. Most experts expect this to change in the future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66471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drawback of the system is the high cost to</a:t>
            </a:r>
            <a:r>
              <a:rPr lang="en-US" baseline="0" dirty="0" smtClean="0"/>
              <a:t> the hospital and to the patient. Costs of a procedure done using robotic assistance costs about $3500 more than ones without on average. They cost over $2 million to install and 100,000-200,000 in costs yearly. </a:t>
            </a:r>
            <a:r>
              <a:rPr lang="en-US" sz="1200" b="0" i="0" kern="1200" dirty="0" smtClean="0">
                <a:solidFill>
                  <a:schemeClr val="tx1"/>
                </a:solidFill>
                <a:effectLst/>
                <a:latin typeface="+mn-lt"/>
                <a:ea typeface="+mn-ea"/>
                <a:cs typeface="+mn-cs"/>
              </a:rPr>
              <a:t>hysterectomies: $49,526 for a robotic procedure.</a:t>
            </a:r>
            <a:r>
              <a:rPr lang="en-US" sz="1200" b="0" i="0" kern="1200" baseline="0" dirty="0" smtClean="0">
                <a:solidFill>
                  <a:schemeClr val="tx1"/>
                </a:solidFill>
                <a:effectLst/>
                <a:latin typeface="+mn-lt"/>
                <a:ea typeface="+mn-ea"/>
                <a:cs typeface="+mn-cs"/>
              </a:rPr>
              <a:t> The nice thing for the patient is that most insurances will cover robot assisted surgery as normal minimally surgery, but it obviously depends on the persons health insurance. The high cost of the procedure is due to the hospital needing to recoup some of the cost of the installation of the machines and the training of doctors to use them</a:t>
            </a:r>
            <a:endParaRPr lang="en-US" baseline="0" dirty="0" smtClean="0"/>
          </a:p>
          <a:p>
            <a:endParaRPr lang="en-US" baseline="0" dirty="0" smtClean="0"/>
          </a:p>
          <a:p>
            <a:r>
              <a:rPr lang="en-US" baseline="0" dirty="0" smtClean="0"/>
              <a:t>There are currently no long term studies that have been able to prove that robot assisted surgery provides long term health benefits</a:t>
            </a:r>
          </a:p>
          <a:p>
            <a:endParaRPr lang="en-US" baseline="0" dirty="0" smtClean="0"/>
          </a:p>
          <a:p>
            <a:r>
              <a:rPr lang="en-US" baseline="0" dirty="0" smtClean="0"/>
              <a:t>The size of the machines in the operating room can be very large causing some hospitals to have rebuilt operating rooms to incorporate the systems</a:t>
            </a:r>
          </a:p>
          <a:p>
            <a:endParaRPr lang="en-US" baseline="0" dirty="0" smtClean="0"/>
          </a:p>
          <a:p>
            <a:r>
              <a:rPr lang="en-US" baseline="0" dirty="0" smtClean="0"/>
              <a:t>Some doctors say that surgeons who are currently residents or learning in school will not be as adept at conventional open surgery which is still a crucial skill due to the reliance on the technology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75635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2016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2016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2016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2016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smtClean="0"/>
              <a:t>© 2016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smtClean="0"/>
              <a:t>© 2016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gif"/></Relationships>
</file>

<file path=ppt/slides/_rels/slide2.xml.rels><?xml version="1.0" encoding="UTF-8" standalone="yes"?>
<Relationships xmlns="http://schemas.openxmlformats.org/package/2006/relationships"><Relationship Id="rId3" Type="http://schemas.openxmlformats.org/officeDocument/2006/relationships/hyperlink" Target="http://pbfcomics.com/197" TargetMode="External"/><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www.finecut.co.uk/label-engraving-news/industry-features/the-pros-and-cons-of-3d-printing-and-the-future/801794205" TargetMode="External"/><Relationship Id="rId4" Type="http://schemas.openxmlformats.org/officeDocument/2006/relationships/hyperlink" Target="https://3dprint.com/62597/ca-deputies-raid-3d-print-gun/" TargetMode="External"/><Relationship Id="rId5" Type="http://schemas.openxmlformats.org/officeDocument/2006/relationships/hyperlink" Target="http://www.thetruthaboutguns.com/2013/12/robert-farago/gun-review-solid-concepts-1911-dmls-direct-metal-laser-sintering/" TargetMode="External"/><Relationship Id="rId6" Type="http://schemas.openxmlformats.org/officeDocument/2006/relationships/hyperlink" Target="https://3dprint.com/14636/3d-prnted-guns/" TargetMode="External"/><Relationship Id="rId7" Type="http://schemas.openxmlformats.org/officeDocument/2006/relationships/hyperlink" Target="http://www.wired.com/2014/05/3d-printed-guns/" TargetMode="External"/><Relationship Id="rId8" Type="http://schemas.openxmlformats.org/officeDocument/2006/relationships/hyperlink" Target="http://motherboard.vice.com/blog/3d-printing-is-getting-stoned" TargetMode="External"/><Relationship Id="rId9" Type="http://schemas.openxmlformats.org/officeDocument/2006/relationships/hyperlink" Target="http://criminal.findlaw.com/criminal-charges/drug-paraphernalia-charges.html" TargetMode="External"/><Relationship Id="rId1" Type="http://schemas.openxmlformats.org/officeDocument/2006/relationships/slideLayout" Target="../slideLayouts/slideLayout2.xml"/><Relationship Id="rId2" Type="http://schemas.openxmlformats.org/officeDocument/2006/relationships/hyperlink" Target="http://cerasis.com/2014/07/25/3d-printing-manufacturin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wired.com/2015/06/i-made-an-untraceable-ar-15-ghost-gun/" TargetMode="External"/><Relationship Id="rId4" Type="http://schemas.openxmlformats.org/officeDocument/2006/relationships/hyperlink" Target="http://www.foxnews.com/tech/2015/07/01/proposed-regulation-could-keep-3d-printed-gun-blueprints-offline-for-good.html" TargetMode="External"/><Relationship Id="rId5" Type="http://schemas.openxmlformats.org/officeDocument/2006/relationships/hyperlink" Target="http://blogs.findlaw.com/law_and_life/2015/10/3-things-that-are-illegal-to-3d-print.html" TargetMode="External"/><Relationship Id="rId6" Type="http://schemas.openxmlformats.org/officeDocument/2006/relationships/hyperlink" Target="http://3dprintingindustry.com/3d-printing-basics-free-beginners-guide/history/" TargetMode="External"/><Relationship Id="rId7" Type="http://schemas.openxmlformats.org/officeDocument/2006/relationships/hyperlink" Target="http://3dprinting.com/what-is-3d-printing/" TargetMode="External"/><Relationship Id="rId8" Type="http://schemas.openxmlformats.org/officeDocument/2006/relationships/hyperlink" Target="http://www.criminaldefenselawyer.com/resources/homemade-guns-are-they-legal-must-they-be-registered" TargetMode="External"/><Relationship Id="rId9" Type="http://schemas.openxmlformats.org/officeDocument/2006/relationships/hyperlink" Target="http://smartgunlaws.org/ammunition-regulation-policy-summary/" TargetMode="External"/><Relationship Id="rId1" Type="http://schemas.openxmlformats.org/officeDocument/2006/relationships/slideLayout" Target="../slideLayouts/slideLayout2.xml"/><Relationship Id="rId2" Type="http://schemas.openxmlformats.org/officeDocument/2006/relationships/hyperlink" Target="http://www.haddonfieldnj.org/borough_dept_police_victim.php"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gizmodo.com.au/2015/01/3d-printed-guns-are-only-getting-betterand-scarier/" TargetMode="External"/><Relationship Id="rId4" Type="http://schemas.openxmlformats.org/officeDocument/2006/relationships/hyperlink" Target="http://49.media.tumblr.com/f8d593e6425879880312db34c709494f/tumblr_nlbpliwTxD1rwn6y8o1_500.gif" TargetMode="External"/><Relationship Id="rId5" Type="http://schemas.openxmlformats.org/officeDocument/2006/relationships/hyperlink" Target="http://pop.h-cdn.co/assets/15/14/640x320/landscape-1427921928-chz-robot-3.gif" TargetMode="External"/><Relationship Id="rId6" Type="http://schemas.openxmlformats.org/officeDocument/2006/relationships/hyperlink" Target="http://www.wired.com/wp-content/uploads/2015/06/GhostGun-02.jpg" TargetMode="External"/><Relationship Id="rId7" Type="http://schemas.openxmlformats.org/officeDocument/2006/relationships/hyperlink" Target="http://www.thetruthaboutguns.com/wp-content/uploads/2013/12/Solid-Concepts-1911-DMLS-courtesy-The-Truth-About-Guns.jpg" TargetMode="External"/><Relationship Id="rId8" Type="http://schemas.openxmlformats.org/officeDocument/2006/relationships/hyperlink" Target="https://3dprint.com/wp-content/uploads/2014/09/a-lib.jpg" TargetMode="External"/><Relationship Id="rId1" Type="http://schemas.openxmlformats.org/officeDocument/2006/relationships/slideLayout" Target="../slideLayouts/slideLayout2.xml"/><Relationship Id="rId2" Type="http://schemas.openxmlformats.org/officeDocument/2006/relationships/hyperlink" Target="https://img0.etsystatic.com/116/0/12152774/il_fullxfull.902244510_dcxz.j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hyperlink" Target="http://marginalrevolution.com/marginalrevolution/2014/05/type-i-and-type-ii-errors-simplified.html" TargetMode="Externa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tif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r>
              <a:rPr lang="en-US" dirty="0" smtClean="0"/>
              <a:t>Class 9</a:t>
            </a:r>
            <a:br>
              <a:rPr lang="en-US" dirty="0" smtClean="0"/>
            </a:br>
            <a:r>
              <a:rPr lang="en-US" dirty="0" smtClean="0"/>
              <a:t>Errors Failures Risks</a:t>
            </a:r>
            <a:endParaRPr lang="en-US" dirty="0"/>
          </a:p>
        </p:txBody>
      </p:sp>
      <p:sp>
        <p:nvSpPr>
          <p:cNvPr id="4" name="Footer Placeholder 3"/>
          <p:cNvSpPr>
            <a:spLocks noGrp="1"/>
          </p:cNvSpPr>
          <p:nvPr>
            <p:ph type="ftr" sz="quarter" idx="3"/>
          </p:nvPr>
        </p:nvSpPr>
        <p:spPr/>
        <p:txBody>
          <a:bodyPr/>
          <a:lstStyle/>
          <a:p>
            <a:r>
              <a:rPr lang="en-US" smtClean="0"/>
              <a:t>© 2016 Keith A. Pray</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Reliability</a:t>
            </a:r>
            <a:endParaRPr lang="en-US" dirty="0"/>
          </a:p>
        </p:txBody>
      </p:sp>
      <p:sp>
        <p:nvSpPr>
          <p:cNvPr id="3" name="Content Placeholder 2"/>
          <p:cNvSpPr>
            <a:spLocks noGrp="1"/>
          </p:cNvSpPr>
          <p:nvPr>
            <p:ph sz="half" idx="1"/>
          </p:nvPr>
        </p:nvSpPr>
        <p:spPr/>
        <p:txBody>
          <a:bodyPr/>
          <a:lstStyle/>
          <a:p>
            <a:r>
              <a:rPr lang="en-US" dirty="0" smtClean="0"/>
              <a:t>Issues regarding the breaking or malfunctioning of the robots</a:t>
            </a:r>
          </a:p>
          <a:p>
            <a:r>
              <a:rPr lang="en-US" dirty="0" smtClean="0"/>
              <a:t>367,000 procedures involving robots performed in 2012. </a:t>
            </a:r>
          </a:p>
          <a:p>
            <a:r>
              <a:rPr lang="en-US" dirty="0" smtClean="0"/>
              <a:t>Only 70 deaths related to robot assisted surgery from 2009 to 2013</a:t>
            </a:r>
          </a:p>
          <a:p>
            <a:r>
              <a:rPr lang="en-US" dirty="0" smtClean="0"/>
              <a:t>Low percentage of mortality &lt;.001%</a:t>
            </a:r>
          </a:p>
          <a:p>
            <a:pPr lvl="1"/>
            <a:r>
              <a:rPr lang="en-US" dirty="0" smtClean="0"/>
              <a:t>Complications</a:t>
            </a:r>
          </a:p>
          <a:p>
            <a:pPr lvl="1"/>
            <a:r>
              <a:rPr lang="en-US" dirty="0" smtClean="0"/>
              <a:t>Operator error</a:t>
            </a:r>
          </a:p>
        </p:txBody>
      </p:sp>
      <p:pic>
        <p:nvPicPr>
          <p:cNvPr id="7" name="Content Placeholder 6"/>
          <p:cNvPicPr>
            <a:picLocks noGrp="1" noChangeAspect="1"/>
          </p:cNvPicPr>
          <p:nvPr>
            <p:ph sz="half" idx="2"/>
          </p:nvPr>
        </p:nvPicPr>
        <p:blipFill>
          <a:blip r:embed="rId3"/>
          <a:stretch>
            <a:fillRect/>
          </a:stretch>
        </p:blipFill>
        <p:spPr>
          <a:xfrm>
            <a:off x="5470547" y="1178351"/>
            <a:ext cx="3119628" cy="2660040"/>
          </a:xfrm>
          <a:prstGeom prst="rect">
            <a:avLst/>
          </a:prstGeom>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Daniel Benson</a:t>
            </a:r>
            <a:endParaRPr lang="en-US" sz="1400" dirty="0">
              <a:solidFill>
                <a:schemeClr val="tx1"/>
              </a:solidFill>
              <a:latin typeface="+mj-lt"/>
            </a:endParaRPr>
          </a:p>
        </p:txBody>
      </p:sp>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[7]</a:t>
            </a:r>
            <a:endParaRPr lang="en-US" sz="1200" dirty="0">
              <a:solidFill>
                <a:schemeClr val="tx1"/>
              </a:solidFill>
            </a:endParaRPr>
          </a:p>
        </p:txBody>
      </p:sp>
    </p:spTree>
    <p:extLst>
      <p:ext uri="{BB962C8B-B14F-4D97-AF65-F5344CB8AC3E}">
        <p14:creationId xmlns:p14="http://schemas.microsoft.com/office/powerpoint/2010/main" val="3025827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half" idx="1"/>
          </p:nvPr>
        </p:nvSpPr>
        <p:spPr>
          <a:xfrm>
            <a:off x="685800" y="1352551"/>
            <a:ext cx="5319074" cy="3352800"/>
          </a:xfrm>
        </p:spPr>
        <p:txBody>
          <a:bodyPr/>
          <a:lstStyle/>
          <a:p>
            <a:r>
              <a:rPr lang="en-US" dirty="0" smtClean="0"/>
              <a:t>Robot assisted surgery is the future of many medical fields</a:t>
            </a:r>
          </a:p>
          <a:p>
            <a:pPr lvl="1"/>
            <a:r>
              <a:rPr lang="en-US" dirty="0" smtClean="0"/>
              <a:t>Already used in 90% of Urology surgeries</a:t>
            </a:r>
          </a:p>
          <a:p>
            <a:r>
              <a:rPr lang="en-US" dirty="0" smtClean="0"/>
              <a:t>As technology advances and becomes cheaper, its use will become more widespread</a:t>
            </a:r>
          </a:p>
          <a:p>
            <a:r>
              <a:rPr lang="en-US" dirty="0" err="1" smtClean="0"/>
              <a:t>Telesurgery</a:t>
            </a:r>
            <a:r>
              <a:rPr lang="en-US" dirty="0" smtClean="0"/>
              <a:t> will allow experts to help patients around the world</a:t>
            </a:r>
          </a:p>
          <a:p>
            <a:r>
              <a:rPr lang="en-US" dirty="0" smtClean="0"/>
              <a:t>Patients will benefit from better precision and the resulting health effects</a:t>
            </a:r>
          </a:p>
          <a:p>
            <a:pPr lvl="1"/>
            <a:r>
              <a:rPr lang="en-US" dirty="0" smtClean="0"/>
              <a:t>Less chance of infections and other complications</a:t>
            </a: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pic>
        <p:nvPicPr>
          <p:cNvPr id="7" name="Picture 6"/>
          <p:cNvPicPr>
            <a:picLocks noChangeAspect="1"/>
          </p:cNvPicPr>
          <p:nvPr/>
        </p:nvPicPr>
        <p:blipFill>
          <a:blip r:embed="rId3"/>
          <a:stretch>
            <a:fillRect/>
          </a:stretch>
        </p:blipFill>
        <p:spPr>
          <a:xfrm>
            <a:off x="6004874" y="1212927"/>
            <a:ext cx="2987061" cy="3237883"/>
          </a:xfrm>
          <a:prstGeom prst="rect">
            <a:avLst/>
          </a:prstGeom>
        </p:spPr>
      </p:pic>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Daniel Benson</a:t>
            </a:r>
            <a:endParaRPr lang="en-US" sz="1400" dirty="0">
              <a:solidFill>
                <a:schemeClr val="tx1"/>
              </a:solidFill>
              <a:latin typeface="+mj-lt"/>
            </a:endParaRPr>
          </a:p>
        </p:txBody>
      </p:sp>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smtClean="0"/>
              <a:t>[5], [8]</a:t>
            </a:r>
            <a:endParaRPr lang="en-US" sz="1200" dirty="0">
              <a:solidFill>
                <a:schemeClr val="tx1"/>
              </a:solidFill>
            </a:endParaRPr>
          </a:p>
        </p:txBody>
      </p:sp>
    </p:spTree>
    <p:extLst>
      <p:ext uri="{BB962C8B-B14F-4D97-AF65-F5344CB8AC3E}">
        <p14:creationId xmlns:p14="http://schemas.microsoft.com/office/powerpoint/2010/main" val="3545045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[1] </a:t>
            </a:r>
            <a:r>
              <a:rPr lang="en-US" dirty="0" err="1"/>
              <a:t>Samadi</a:t>
            </a:r>
            <a:r>
              <a:rPr lang="en-US" dirty="0"/>
              <a:t>, David, MD. "History of Robotic </a:t>
            </a:r>
            <a:r>
              <a:rPr lang="en-US" dirty="0" err="1"/>
              <a:t>Surger</a:t>
            </a:r>
            <a:r>
              <a:rPr lang="en-US" dirty="0"/>
              <a:t>." </a:t>
            </a:r>
            <a:r>
              <a:rPr lang="en-US" i="1" dirty="0"/>
              <a:t>Robotic Oncology</a:t>
            </a:r>
            <a:r>
              <a:rPr lang="en-US" dirty="0"/>
              <a:t>. </a:t>
            </a:r>
            <a:r>
              <a:rPr lang="en-US" dirty="0" err="1"/>
              <a:t>N.p</a:t>
            </a:r>
            <a:r>
              <a:rPr lang="en-US" dirty="0"/>
              <a:t>., </a:t>
            </a:r>
            <a:r>
              <a:rPr lang="en-US" dirty="0" err="1"/>
              <a:t>n.d.</a:t>
            </a:r>
            <a:r>
              <a:rPr lang="en-US" dirty="0"/>
              <a:t> Web. 10 Apr. 2016</a:t>
            </a:r>
            <a:r>
              <a:rPr lang="en-US" dirty="0" smtClean="0"/>
              <a:t>.</a:t>
            </a:r>
          </a:p>
          <a:p>
            <a:pPr marL="0" indent="0">
              <a:buNone/>
            </a:pPr>
            <a:r>
              <a:rPr lang="en-US" dirty="0" smtClean="0"/>
              <a:t>[2] </a:t>
            </a:r>
            <a:r>
              <a:rPr lang="en-US" dirty="0"/>
              <a:t>"Benefits of Robot Surgery." </a:t>
            </a:r>
            <a:r>
              <a:rPr lang="en-US" i="1" dirty="0"/>
              <a:t>Robot Surgery Program</a:t>
            </a:r>
            <a:r>
              <a:rPr lang="en-US" dirty="0"/>
              <a:t>. UC Health, </a:t>
            </a:r>
            <a:r>
              <a:rPr lang="en-US" dirty="0" err="1"/>
              <a:t>n.d.</a:t>
            </a:r>
            <a:r>
              <a:rPr lang="en-US" dirty="0"/>
              <a:t> Web. 11 Apr. 2016</a:t>
            </a:r>
            <a:r>
              <a:rPr lang="en-US" dirty="0" smtClean="0"/>
              <a:t>.</a:t>
            </a:r>
          </a:p>
          <a:p>
            <a:pPr marL="0" indent="0">
              <a:buNone/>
            </a:pPr>
            <a:r>
              <a:rPr lang="en-US" dirty="0" smtClean="0"/>
              <a:t>[3] </a:t>
            </a:r>
            <a:r>
              <a:rPr lang="en-US" dirty="0"/>
              <a:t>"Robotic-Assisted Prostatectomy." </a:t>
            </a:r>
            <a:r>
              <a:rPr lang="en-US" i="1" dirty="0"/>
              <a:t>Department of Urology</a:t>
            </a:r>
            <a:r>
              <a:rPr lang="en-US" dirty="0"/>
              <a:t>. </a:t>
            </a:r>
            <a:r>
              <a:rPr lang="en-US" dirty="0" err="1"/>
              <a:t>UCDavis</a:t>
            </a:r>
            <a:r>
              <a:rPr lang="en-US" dirty="0"/>
              <a:t>, </a:t>
            </a:r>
            <a:r>
              <a:rPr lang="en-US" dirty="0" err="1"/>
              <a:t>n.d.</a:t>
            </a:r>
            <a:r>
              <a:rPr lang="en-US" dirty="0"/>
              <a:t> Web. 10 Apr. 2016</a:t>
            </a:r>
            <a:r>
              <a:rPr lang="en-US" dirty="0" smtClean="0"/>
              <a:t>.</a:t>
            </a:r>
          </a:p>
          <a:p>
            <a:pPr marL="0" indent="0">
              <a:buNone/>
            </a:pPr>
            <a:r>
              <a:rPr lang="en-US" dirty="0" smtClean="0"/>
              <a:t>[4] </a:t>
            </a:r>
            <a:r>
              <a:rPr lang="en-US" dirty="0" err="1"/>
              <a:t>Lanfranco</a:t>
            </a:r>
            <a:r>
              <a:rPr lang="en-US" dirty="0"/>
              <a:t>, Anthony R., MD, Andres E. Castellanos, MD, and </a:t>
            </a:r>
            <a:r>
              <a:rPr lang="en-US" dirty="0" err="1"/>
              <a:t>Jaydev</a:t>
            </a:r>
            <a:r>
              <a:rPr lang="en-US" dirty="0"/>
              <a:t> P. Desai, MD. "Robotic Surgery: A Current Perspective." </a:t>
            </a:r>
            <a:r>
              <a:rPr lang="en-US" i="1" dirty="0"/>
              <a:t>Medscape</a:t>
            </a:r>
            <a:r>
              <a:rPr lang="en-US" dirty="0"/>
              <a:t>. WebMD, 2004. Web. 11 Apr. 2016</a:t>
            </a:r>
            <a:r>
              <a:rPr lang="en-US" dirty="0" smtClean="0"/>
              <a:t>.</a:t>
            </a:r>
          </a:p>
          <a:p>
            <a:pPr marL="0" indent="0">
              <a:buNone/>
            </a:pPr>
            <a:r>
              <a:rPr lang="en-US" dirty="0" smtClean="0"/>
              <a:t>[5]</a:t>
            </a:r>
            <a:r>
              <a:rPr lang="en-US" dirty="0"/>
              <a:t> Pinkerton, Stewart. "The Pros and Cons of Robotic Surgery." </a:t>
            </a:r>
            <a:r>
              <a:rPr lang="en-US" i="1" dirty="0"/>
              <a:t>Wall Street Journal</a:t>
            </a:r>
            <a:r>
              <a:rPr lang="en-US" dirty="0"/>
              <a:t>. Wall Street Journal, 17 Nov. 2013. Web. 11 Apr. 2016</a:t>
            </a:r>
            <a:r>
              <a:rPr lang="en-US" dirty="0" smtClean="0"/>
              <a:t>.</a:t>
            </a:r>
            <a:endParaRPr lang="en-US" dirty="0"/>
          </a:p>
          <a:p>
            <a:pPr marL="0" indent="0">
              <a:buNone/>
            </a:pPr>
            <a:r>
              <a:rPr lang="en-US" dirty="0" smtClean="0"/>
              <a:t>[6] </a:t>
            </a:r>
            <a:r>
              <a:rPr lang="en-US" dirty="0"/>
              <a:t>Scott, Cameron. "Is Da Vinci Robotic Surgery a Revolution or a Rip-off?"</a:t>
            </a:r>
            <a:r>
              <a:rPr lang="en-US" i="1" dirty="0" err="1"/>
              <a:t>Healthline</a:t>
            </a:r>
            <a:r>
              <a:rPr lang="en-US" dirty="0"/>
              <a:t>. </a:t>
            </a:r>
            <a:r>
              <a:rPr lang="en-US" dirty="0" err="1"/>
              <a:t>Healthline</a:t>
            </a:r>
            <a:r>
              <a:rPr lang="en-US" dirty="0"/>
              <a:t> Media, 12 Feb. 2015. Web. 11 Apr. 2016</a:t>
            </a:r>
            <a:r>
              <a:rPr lang="en-US" dirty="0" smtClean="0"/>
              <a:t>.</a:t>
            </a:r>
          </a:p>
          <a:p>
            <a:pPr marL="0" indent="0">
              <a:buNone/>
            </a:pPr>
            <a:r>
              <a:rPr lang="en-US" dirty="0" smtClean="0"/>
              <a:t>[7] </a:t>
            </a:r>
            <a:r>
              <a:rPr lang="en-US" dirty="0" err="1"/>
              <a:t>Naish</a:t>
            </a:r>
            <a:r>
              <a:rPr lang="en-US" dirty="0"/>
              <a:t>, John. "Would YOU Put Your Life in the Hands of a Robot </a:t>
            </a:r>
            <a:r>
              <a:rPr lang="en-US" dirty="0" smtClean="0"/>
              <a:t>Surgeon?” </a:t>
            </a:r>
            <a:r>
              <a:rPr lang="en-US" i="1" dirty="0" smtClean="0"/>
              <a:t>Daily </a:t>
            </a:r>
            <a:r>
              <a:rPr lang="en-US" i="1" dirty="0"/>
              <a:t>Mail</a:t>
            </a:r>
            <a:r>
              <a:rPr lang="en-US" dirty="0"/>
              <a:t>. Associated Newspapers, 21 Oct. 2013. Web. 11 Apr. 2016.</a:t>
            </a:r>
            <a:endParaRPr lang="en-US" dirty="0" smtClean="0"/>
          </a:p>
          <a:p>
            <a:pPr marL="0" indent="0">
              <a:buNone/>
            </a:pPr>
            <a:r>
              <a:rPr lang="en-US" dirty="0" smtClean="0"/>
              <a:t>[8] </a:t>
            </a:r>
            <a:r>
              <a:rPr lang="en-US" dirty="0" err="1"/>
              <a:t>Polland</a:t>
            </a:r>
            <a:r>
              <a:rPr lang="en-US" dirty="0"/>
              <a:t>, Jennifer. "Watch: This Robot Is Poised To Change Surgery </a:t>
            </a:r>
            <a:r>
              <a:rPr lang="en-US" dirty="0" err="1"/>
              <a:t>Forever."</a:t>
            </a:r>
            <a:r>
              <a:rPr lang="en-US" i="1" dirty="0" err="1"/>
              <a:t>Business</a:t>
            </a:r>
            <a:r>
              <a:rPr lang="en-US" i="1" dirty="0"/>
              <a:t> Insider</a:t>
            </a:r>
            <a:r>
              <a:rPr lang="en-US" dirty="0"/>
              <a:t>. Business Insider, </a:t>
            </a:r>
            <a:r>
              <a:rPr lang="en-US" dirty="0" err="1"/>
              <a:t>Inc</a:t>
            </a:r>
            <a:r>
              <a:rPr lang="en-US" dirty="0"/>
              <a:t>, 01 Aug. 2012. Web. 11 Apr. 2016.</a:t>
            </a:r>
            <a:endParaRPr lang="en-US" dirty="0" smtClean="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Daniel Benson</a:t>
            </a:r>
          </a:p>
        </p:txBody>
      </p:sp>
    </p:spTree>
    <p:extLst>
      <p:ext uri="{BB962C8B-B14F-4D97-AF65-F5344CB8AC3E}">
        <p14:creationId xmlns:p14="http://schemas.microsoft.com/office/powerpoint/2010/main" val="3011534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a:t>
            </a:r>
            <a:endParaRPr lang="en-US" dirty="0"/>
          </a:p>
        </p:txBody>
      </p:sp>
      <p:sp>
        <p:nvSpPr>
          <p:cNvPr id="3" name="Content Placeholder 2"/>
          <p:cNvSpPr>
            <a:spLocks noGrp="1"/>
          </p:cNvSpPr>
          <p:nvPr>
            <p:ph sz="half" idx="1"/>
          </p:nvPr>
        </p:nvSpPr>
        <p:spPr>
          <a:xfrm>
            <a:off x="685800" y="1352551"/>
            <a:ext cx="7833360" cy="3352800"/>
          </a:xfrm>
        </p:spPr>
        <p:txBody>
          <a:bodyPr>
            <a:normAutofit/>
          </a:bodyPr>
          <a:lstStyle/>
          <a:p>
            <a:pPr marL="0" indent="0">
              <a:buNone/>
            </a:pPr>
            <a:r>
              <a:rPr lang="en-US" sz="2000" dirty="0" smtClean="0"/>
              <a:t>You are the human operator of a self-driving car. As the car approaches a stop sign, you notice that the car slows down but does not fully stop. A software glitch causes the car to ignore the stop sign, causing an accident. Who is at fault?</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Ray Wang</a:t>
            </a:r>
            <a:endParaRPr lang="en-US" sz="1400" dirty="0">
              <a:solidFill>
                <a:schemeClr val="tx1"/>
              </a:solidFill>
              <a:latin typeface="+mj-lt"/>
            </a:endParaRPr>
          </a:p>
        </p:txBody>
      </p:sp>
    </p:spTree>
    <p:extLst>
      <p:ext uri="{BB962C8B-B14F-4D97-AF65-F5344CB8AC3E}">
        <p14:creationId xmlns:p14="http://schemas.microsoft.com/office/powerpoint/2010/main" val="400949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autonomous vehicles</a:t>
            </a:r>
            <a:endParaRPr lang="en-US" dirty="0"/>
          </a:p>
        </p:txBody>
      </p:sp>
      <p:sp>
        <p:nvSpPr>
          <p:cNvPr id="3" name="Content Placeholder 2"/>
          <p:cNvSpPr>
            <a:spLocks noGrp="1"/>
          </p:cNvSpPr>
          <p:nvPr>
            <p:ph sz="half" idx="1"/>
          </p:nvPr>
        </p:nvSpPr>
        <p:spPr>
          <a:xfrm>
            <a:off x="685799" y="1352551"/>
            <a:ext cx="3836773" cy="3352800"/>
          </a:xfrm>
        </p:spPr>
        <p:txBody>
          <a:bodyPr/>
          <a:lstStyle/>
          <a:p>
            <a:r>
              <a:rPr lang="en-US" dirty="0" smtClean="0"/>
              <a:t>“A motor vehicle that … safely operate[s] without the active control and continuous monitoring of a human operator” [1]</a:t>
            </a:r>
          </a:p>
          <a:p>
            <a:r>
              <a:rPr lang="en-US" dirty="0" smtClean="0"/>
              <a:t>Legislation adopted by 6 states, introduced in 14 states [4]</a:t>
            </a:r>
          </a:p>
          <a:p>
            <a:r>
              <a:rPr lang="en-US" dirty="0"/>
              <a:t>RAND Corporation: 5 Levels of Autonomy [2][3]</a:t>
            </a:r>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Ray Wang</a:t>
            </a:r>
            <a:endParaRPr lang="en-US" sz="1400" dirty="0">
              <a:solidFill>
                <a:schemeClr val="tx1"/>
              </a:solidFill>
              <a:latin typeface="+mj-lt"/>
            </a:endParaRPr>
          </a:p>
        </p:txBody>
      </p:sp>
      <p:sp>
        <p:nvSpPr>
          <p:cNvPr id="8" name="TextBox 7"/>
          <p:cNvSpPr txBox="1"/>
          <p:nvPr/>
        </p:nvSpPr>
        <p:spPr>
          <a:xfrm>
            <a:off x="0" y="4726877"/>
            <a:ext cx="9144000" cy="215444"/>
          </a:xfrm>
          <a:prstGeom prst="rect">
            <a:avLst/>
          </a:prstGeom>
          <a:noFill/>
        </p:spPr>
        <p:txBody>
          <a:bodyPr wrap="square" rtlCol="0">
            <a:spAutoFit/>
          </a:bodyPr>
          <a:lstStyle/>
          <a:p>
            <a:pPr algn="r"/>
            <a:r>
              <a:rPr lang="en-US" sz="800" dirty="0" smtClean="0">
                <a:solidFill>
                  <a:schemeClr val="tx1"/>
                </a:solidFill>
              </a:rPr>
              <a:t>[1] Joyce, Brian A. Bill S.1841, 2016; [2] RAND Corporation, Autonomous Vehicles: A Guide for Policymakers, 2015; [3] RAND History and Mission; [4] Image: </a:t>
            </a:r>
            <a:r>
              <a:rPr lang="en-US" sz="800" dirty="0">
                <a:solidFill>
                  <a:prstClr val="white"/>
                </a:solidFill>
              </a:rPr>
              <a:t>National Conference of State Legislatures</a:t>
            </a:r>
            <a:endParaRPr lang="en-US" sz="800" dirty="0">
              <a:solidFill>
                <a:schemeClr val="tx1"/>
              </a:solidFill>
            </a:endParaRP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459531"/>
            <a:ext cx="3733800" cy="2311901"/>
          </a:xfrm>
        </p:spPr>
      </p:pic>
    </p:spTree>
    <p:extLst>
      <p:ext uri="{BB962C8B-B14F-4D97-AF65-F5344CB8AC3E}">
        <p14:creationId xmlns:p14="http://schemas.microsoft.com/office/powerpoint/2010/main" val="1483838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levels of autonomy [2]</a:t>
            </a:r>
            <a:endParaRPr lang="en-US" dirty="0"/>
          </a:p>
        </p:txBody>
      </p:sp>
      <p:sp>
        <p:nvSpPr>
          <p:cNvPr id="3" name="Content Placeholder 2"/>
          <p:cNvSpPr>
            <a:spLocks noGrp="1"/>
          </p:cNvSpPr>
          <p:nvPr>
            <p:ph sz="half" idx="1"/>
          </p:nvPr>
        </p:nvSpPr>
        <p:spPr>
          <a:xfrm>
            <a:off x="685799" y="1352551"/>
            <a:ext cx="6899745" cy="3352800"/>
          </a:xfrm>
        </p:spPr>
        <p:txBody>
          <a:bodyPr/>
          <a:lstStyle/>
          <a:p>
            <a:r>
              <a:rPr lang="en-US" dirty="0" smtClean="0"/>
              <a:t>0 – Human driver completes all functions</a:t>
            </a:r>
          </a:p>
          <a:p>
            <a:r>
              <a:rPr lang="en-US" dirty="0" smtClean="0"/>
              <a:t>1 – One function is automated</a:t>
            </a:r>
          </a:p>
          <a:p>
            <a:r>
              <a:rPr lang="en-US" dirty="0" smtClean="0"/>
              <a:t>2 – More than one function, but driver must be fully engaged</a:t>
            </a:r>
          </a:p>
          <a:p>
            <a:r>
              <a:rPr lang="en-US" dirty="0" smtClean="0"/>
              <a:t>3 – Driver must be ready to take control “within a few seconds”</a:t>
            </a:r>
          </a:p>
          <a:p>
            <a:r>
              <a:rPr lang="en-US" dirty="0" smtClean="0"/>
              <a:t>4 – Fully autonomous, does no require a human operator</a:t>
            </a:r>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Ray Wang</a:t>
            </a:r>
            <a:endParaRPr lang="en-US" sz="1400" dirty="0">
              <a:solidFill>
                <a:schemeClr val="tx1"/>
              </a:solidFill>
              <a:latin typeface="+mj-lt"/>
            </a:endParaRP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smtClean="0">
                <a:solidFill>
                  <a:schemeClr val="tx1"/>
                </a:solidFill>
              </a:rPr>
              <a:t>[2] RAND Corporation, Autonomous Vehicles: A Guide for Policy Makers, 2015</a:t>
            </a:r>
            <a:endParaRPr lang="en-US" sz="1000" dirty="0">
              <a:solidFill>
                <a:schemeClr val="tx1"/>
              </a:solidFill>
            </a:endParaRPr>
          </a:p>
        </p:txBody>
      </p:sp>
    </p:spTree>
    <p:extLst>
      <p:ext uri="{BB962C8B-B14F-4D97-AF65-F5344CB8AC3E}">
        <p14:creationId xmlns:p14="http://schemas.microsoft.com/office/powerpoint/2010/main" val="754274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Google’s Autonomous Vehicle</a:t>
            </a:r>
            <a:endParaRPr lang="en-US" dirty="0"/>
          </a:p>
        </p:txBody>
      </p:sp>
      <p:sp>
        <p:nvSpPr>
          <p:cNvPr id="3" name="Content Placeholder 2"/>
          <p:cNvSpPr>
            <a:spLocks noGrp="1"/>
          </p:cNvSpPr>
          <p:nvPr>
            <p:ph sz="half" idx="1"/>
          </p:nvPr>
        </p:nvSpPr>
        <p:spPr/>
        <p:txBody>
          <a:bodyPr/>
          <a:lstStyle/>
          <a:p>
            <a:r>
              <a:rPr lang="en-US" dirty="0" smtClean="0"/>
              <a:t>21 cars driven a combined total of 1.5 million miles [6]</a:t>
            </a:r>
          </a:p>
          <a:p>
            <a:r>
              <a:rPr lang="en-US" dirty="0" smtClean="0"/>
              <a:t>19 total accidents, only 1 where Google is at fault [6][7]</a:t>
            </a:r>
          </a:p>
          <a:p>
            <a:r>
              <a:rPr lang="en-US" dirty="0" smtClean="0"/>
              <a:t>Accidents like this happen in everyday human-human interactions [7]</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675005"/>
            <a:ext cx="3733800" cy="2707890"/>
          </a:xfrm>
          <a:ln>
            <a:solidFill>
              <a:schemeClr val="bg1"/>
            </a:solidFill>
          </a:ln>
        </p:spPr>
      </p:pic>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Ray Wang</a:t>
            </a:r>
            <a:endParaRPr lang="en-US" sz="1400" dirty="0">
              <a:solidFill>
                <a:schemeClr val="tx1"/>
              </a:solidFill>
              <a:latin typeface="+mj-lt"/>
            </a:endParaRPr>
          </a:p>
        </p:txBody>
      </p:sp>
      <p:sp>
        <p:nvSpPr>
          <p:cNvPr id="8" name="TextBox 7"/>
          <p:cNvSpPr txBox="1"/>
          <p:nvPr/>
        </p:nvSpPr>
        <p:spPr>
          <a:xfrm>
            <a:off x="0" y="4726877"/>
            <a:ext cx="9144000" cy="230832"/>
          </a:xfrm>
          <a:prstGeom prst="rect">
            <a:avLst/>
          </a:prstGeom>
          <a:noFill/>
        </p:spPr>
        <p:txBody>
          <a:bodyPr wrap="square" rtlCol="0">
            <a:spAutoFit/>
          </a:bodyPr>
          <a:lstStyle/>
          <a:p>
            <a:pPr algn="r"/>
            <a:r>
              <a:rPr lang="en-US" sz="900" dirty="0" smtClean="0">
                <a:solidFill>
                  <a:schemeClr val="tx1"/>
                </a:solidFill>
              </a:rPr>
              <a:t>[5] Image: Google Self-driving Car: Lexus RX450h; [6] Google Self-Driving Car Project: Monthly Reports; [7] The Verge: A Google self-driving car caused a crash for the first time</a:t>
            </a:r>
            <a:endParaRPr lang="en-US" sz="900" dirty="0">
              <a:solidFill>
                <a:schemeClr val="tx1"/>
              </a:solidFill>
            </a:endParaRPr>
          </a:p>
        </p:txBody>
      </p:sp>
    </p:spTree>
    <p:extLst>
      <p:ext uri="{BB962C8B-B14F-4D97-AF65-F5344CB8AC3E}">
        <p14:creationId xmlns:p14="http://schemas.microsoft.com/office/powerpoint/2010/main" val="24412143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Motivation for reliable autonomous vehicle technology [8]</a:t>
            </a:r>
          </a:p>
          <a:p>
            <a:r>
              <a:rPr lang="en-US" dirty="0" smtClean="0"/>
              <a:t>Currently, humans are more to blame for vehicle accidents involving autonomous cars</a:t>
            </a:r>
          </a:p>
          <a:p>
            <a:r>
              <a:rPr lang="en-US" dirty="0" smtClean="0"/>
              <a:t>No instance so far where the autonomous car and the driver belong to separate parties</a:t>
            </a:r>
          </a:p>
          <a:p>
            <a:r>
              <a:rPr lang="en-US" dirty="0" smtClean="0"/>
              <a:t>Responsibility should be based on new legislature and licensing agreements</a:t>
            </a:r>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Ray Wang</a:t>
            </a:r>
            <a:endParaRPr lang="en-US" sz="1400" dirty="0">
              <a:solidFill>
                <a:schemeClr val="tx1"/>
              </a:solidFill>
              <a:latin typeface="+mj-lt"/>
            </a:endParaRPr>
          </a:p>
        </p:txBody>
      </p:sp>
      <p:sp>
        <p:nvSpPr>
          <p:cNvPr id="8" name="TextBox 7"/>
          <p:cNvSpPr txBox="1"/>
          <p:nvPr/>
        </p:nvSpPr>
        <p:spPr>
          <a:xfrm>
            <a:off x="0" y="4726877"/>
            <a:ext cx="9144000" cy="230832"/>
          </a:xfrm>
          <a:prstGeom prst="rect">
            <a:avLst/>
          </a:prstGeom>
          <a:noFill/>
        </p:spPr>
        <p:txBody>
          <a:bodyPr wrap="square" rtlCol="0">
            <a:spAutoFit/>
          </a:bodyPr>
          <a:lstStyle/>
          <a:p>
            <a:pPr algn="r"/>
            <a:r>
              <a:rPr lang="en-US" sz="900" dirty="0" smtClean="0">
                <a:solidFill>
                  <a:schemeClr val="tx1"/>
                </a:solidFill>
              </a:rPr>
              <a:t>[8] Image: </a:t>
            </a:r>
            <a:r>
              <a:rPr lang="en-US" sz="900" dirty="0"/>
              <a:t>Company Data - Morgan Stanley Research</a:t>
            </a:r>
            <a:endParaRPr lang="en-US" sz="900" dirty="0">
              <a:solidFill>
                <a:schemeClr val="tx1"/>
              </a:solidFill>
            </a:endParaRP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868983"/>
            <a:ext cx="3733800" cy="2319934"/>
          </a:xfrm>
        </p:spPr>
      </p:pic>
    </p:spTree>
    <p:extLst>
      <p:ext uri="{BB962C8B-B14F-4D97-AF65-F5344CB8AC3E}">
        <p14:creationId xmlns:p14="http://schemas.microsoft.com/office/powerpoint/2010/main" val="25338035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1200" dirty="0" smtClean="0"/>
              <a:t>[1] Joyce, Brian A. </a:t>
            </a:r>
            <a:r>
              <a:rPr lang="en-US" sz="1200" i="1" dirty="0" smtClean="0"/>
              <a:t>The Commonwealth of Massachusetts Bill S.1841</a:t>
            </a:r>
            <a:r>
              <a:rPr lang="en-US" sz="1200" dirty="0" smtClean="0"/>
              <a:t>:</a:t>
            </a:r>
            <a:r>
              <a:rPr lang="en-US" sz="1200" i="1" dirty="0" smtClean="0"/>
              <a:t> An act relative to autonomous vehicles</a:t>
            </a:r>
            <a:r>
              <a:rPr lang="en-US" sz="1200" dirty="0" smtClean="0"/>
              <a:t>. Filed on January 15, 2015, Updated January 2016. Retrieved on April 11, 2016.</a:t>
            </a:r>
            <a:br>
              <a:rPr lang="en-US" sz="1200" dirty="0" smtClean="0"/>
            </a:br>
            <a:r>
              <a:rPr lang="en-US" sz="1200" dirty="0" smtClean="0"/>
              <a:t>https://malegislature.gov/Bills/189/Senate/S1841</a:t>
            </a:r>
            <a:br>
              <a:rPr lang="en-US" sz="1200" dirty="0" smtClean="0"/>
            </a:br>
            <a:r>
              <a:rPr lang="en-US" sz="1200" dirty="0" smtClean="0"/>
              <a:t/>
            </a:r>
            <a:br>
              <a:rPr lang="en-US" sz="1200" dirty="0" smtClean="0"/>
            </a:br>
            <a:r>
              <a:rPr lang="en-US" sz="1200" dirty="0" smtClean="0">
                <a:solidFill>
                  <a:prstClr val="white"/>
                </a:solidFill>
              </a:rPr>
              <a:t>[2] Anderson, James M and Authors. </a:t>
            </a:r>
            <a:r>
              <a:rPr lang="en-US" sz="1200" i="1" dirty="0" smtClean="0">
                <a:solidFill>
                  <a:prstClr val="white"/>
                </a:solidFill>
              </a:rPr>
              <a:t>Autonomous Vehicle Technology: A Guide for Policymakers</a:t>
            </a:r>
            <a:r>
              <a:rPr lang="en-US" sz="1200" dirty="0" smtClean="0">
                <a:solidFill>
                  <a:prstClr val="white"/>
                </a:solidFill>
              </a:rPr>
              <a:t>. </a:t>
            </a:r>
            <a:r>
              <a:rPr lang="en-US" sz="1200" dirty="0">
                <a:solidFill>
                  <a:prstClr val="white"/>
                </a:solidFill>
              </a:rPr>
              <a:t>2016.</a:t>
            </a:r>
            <a:br>
              <a:rPr lang="en-US" sz="1200" dirty="0">
                <a:solidFill>
                  <a:prstClr val="white"/>
                </a:solidFill>
              </a:rPr>
            </a:br>
            <a:r>
              <a:rPr lang="en-US" sz="1200" dirty="0">
                <a:solidFill>
                  <a:prstClr val="white"/>
                </a:solidFill>
              </a:rPr>
              <a:t>http://</a:t>
            </a:r>
            <a:r>
              <a:rPr lang="en-US" sz="1200" dirty="0" smtClean="0">
                <a:solidFill>
                  <a:prstClr val="white"/>
                </a:solidFill>
              </a:rPr>
              <a:t>www.rand.org/content/dam/rand/pubs/research_reports/RR400/RR443-2/RAND_RR443-2.pdf</a:t>
            </a:r>
            <a:br>
              <a:rPr lang="en-US" sz="1200" dirty="0" smtClean="0">
                <a:solidFill>
                  <a:prstClr val="white"/>
                </a:solidFill>
              </a:rPr>
            </a:br>
            <a:r>
              <a:rPr lang="en-US" sz="1200" dirty="0" smtClean="0">
                <a:solidFill>
                  <a:prstClr val="white"/>
                </a:solidFill>
              </a:rPr>
              <a:t/>
            </a:r>
            <a:br>
              <a:rPr lang="en-US" sz="1200" dirty="0" smtClean="0">
                <a:solidFill>
                  <a:prstClr val="white"/>
                </a:solidFill>
              </a:rPr>
            </a:br>
            <a:r>
              <a:rPr lang="en-US" sz="1200" dirty="0" smtClean="0">
                <a:solidFill>
                  <a:prstClr val="white"/>
                </a:solidFill>
              </a:rPr>
              <a:t>[3] RAND Corporation: History and Mission. Retrieved April 12</a:t>
            </a:r>
            <a:r>
              <a:rPr lang="en-US" sz="1200" dirty="0">
                <a:solidFill>
                  <a:prstClr val="white"/>
                </a:solidFill>
              </a:rPr>
              <a:t>, 2016 </a:t>
            </a:r>
            <a:r>
              <a:rPr lang="en-US" sz="1200" dirty="0" smtClean="0">
                <a:solidFill>
                  <a:prstClr val="white"/>
                </a:solidFill>
              </a:rPr>
              <a:t/>
            </a:r>
            <a:br>
              <a:rPr lang="en-US" sz="1200" dirty="0" smtClean="0">
                <a:solidFill>
                  <a:prstClr val="white"/>
                </a:solidFill>
              </a:rPr>
            </a:br>
            <a:r>
              <a:rPr lang="en-US" sz="1200" dirty="0" smtClean="0">
                <a:solidFill>
                  <a:prstClr val="white"/>
                </a:solidFill>
              </a:rPr>
              <a:t>http</a:t>
            </a:r>
            <a:r>
              <a:rPr lang="en-US" sz="1200" dirty="0">
                <a:solidFill>
                  <a:prstClr val="white"/>
                </a:solidFill>
              </a:rPr>
              <a:t>://</a:t>
            </a:r>
            <a:r>
              <a:rPr lang="en-US" sz="1200" dirty="0" smtClean="0">
                <a:solidFill>
                  <a:prstClr val="white"/>
                </a:solidFill>
              </a:rPr>
              <a:t>www.rand.org/about/history.html</a:t>
            </a:r>
            <a:br>
              <a:rPr lang="en-US" sz="1200" dirty="0" smtClean="0">
                <a:solidFill>
                  <a:prstClr val="white"/>
                </a:solidFill>
              </a:rPr>
            </a:br>
            <a:r>
              <a:rPr lang="en-US" sz="1200" dirty="0" smtClean="0">
                <a:solidFill>
                  <a:prstClr val="white"/>
                </a:solidFill>
              </a:rPr>
              <a:t/>
            </a:r>
            <a:br>
              <a:rPr lang="en-US" sz="1200" dirty="0" smtClean="0">
                <a:solidFill>
                  <a:prstClr val="white"/>
                </a:solidFill>
              </a:rPr>
            </a:br>
            <a:r>
              <a:rPr lang="en-US" sz="1200" dirty="0" smtClean="0">
                <a:solidFill>
                  <a:prstClr val="white"/>
                </a:solidFill>
              </a:rPr>
              <a:t>[4] National Conference of State Legislatures: </a:t>
            </a:r>
            <a:r>
              <a:rPr lang="en-US" sz="1200" dirty="0" err="1" smtClean="0">
                <a:solidFill>
                  <a:prstClr val="white"/>
                </a:solidFill>
              </a:rPr>
              <a:t>Autonomous|Self-Driving</a:t>
            </a:r>
            <a:r>
              <a:rPr lang="en-US" sz="1200" dirty="0" smtClean="0">
                <a:solidFill>
                  <a:prstClr val="white"/>
                </a:solidFill>
              </a:rPr>
              <a:t> Vehicles Legislation. April 8, 2016. </a:t>
            </a:r>
            <a:r>
              <a:rPr lang="en-US" sz="1200" dirty="0">
                <a:solidFill>
                  <a:prstClr val="white"/>
                </a:solidFill>
              </a:rPr>
              <a:t>Retrieved April 12, 2016. </a:t>
            </a:r>
            <a:r>
              <a:rPr lang="en-US" sz="1200" dirty="0" smtClean="0">
                <a:solidFill>
                  <a:prstClr val="white"/>
                </a:solidFill>
              </a:rPr>
              <a:t/>
            </a:r>
            <a:br>
              <a:rPr lang="en-US" sz="1200" dirty="0" smtClean="0">
                <a:solidFill>
                  <a:prstClr val="white"/>
                </a:solidFill>
              </a:rPr>
            </a:br>
            <a:r>
              <a:rPr lang="en-US" sz="1200" dirty="0" smtClean="0">
                <a:solidFill>
                  <a:prstClr val="white"/>
                </a:solidFill>
              </a:rPr>
              <a:t>http</a:t>
            </a:r>
            <a:r>
              <a:rPr lang="en-US" sz="1200" dirty="0">
                <a:solidFill>
                  <a:prstClr val="white"/>
                </a:solidFill>
              </a:rPr>
              <a:t>://www.ncsl.org/research/transportation/autonomous-vehicles-legislation.aspx</a:t>
            </a:r>
            <a:endParaRPr lang="en-US" dirty="0" smtClean="0"/>
          </a:p>
          <a:p>
            <a:pPr marL="0" indent="0">
              <a:buNone/>
            </a:pPr>
            <a:r>
              <a:rPr lang="en-US" sz="1200" dirty="0" smtClean="0"/>
              <a:t>[</a:t>
            </a:r>
            <a:r>
              <a:rPr lang="en-US" sz="1200" dirty="0"/>
              <a:t>5</a:t>
            </a:r>
            <a:r>
              <a:rPr lang="en-US" sz="1200" dirty="0" smtClean="0"/>
              <a:t>] Google Self-Driving Car: Lexus RX450h https</a:t>
            </a:r>
            <a:r>
              <a:rPr lang="en-US" sz="1200" dirty="0"/>
              <a:t>://</a:t>
            </a:r>
            <a:r>
              <a:rPr lang="en-US" sz="1200" dirty="0" smtClean="0"/>
              <a:t>upload.wikimedia.org/wikipedia/commons/9/94/Driving_Google_Self-Driving_Car.jpg</a:t>
            </a:r>
          </a:p>
          <a:p>
            <a:pPr marL="0" indent="0">
              <a:buNone/>
            </a:pPr>
            <a:r>
              <a:rPr lang="en-US" sz="1200" dirty="0" smtClean="0"/>
              <a:t>[6] Google Self-Driving Car Project: Monthly Reports. </a:t>
            </a:r>
            <a:r>
              <a:rPr lang="en-US" sz="1200" dirty="0"/>
              <a:t>Retrieved April 11, 2016. https://www.google.com/selfdrivingcar/reports</a:t>
            </a:r>
            <a:r>
              <a:rPr lang="en-US" sz="1200" dirty="0" smtClean="0"/>
              <a:t>/</a:t>
            </a:r>
            <a:br>
              <a:rPr lang="en-US" sz="1200" dirty="0" smtClean="0"/>
            </a:br>
            <a:r>
              <a:rPr lang="en-US" sz="1200" dirty="0" smtClean="0"/>
              <a:t/>
            </a:r>
            <a:br>
              <a:rPr lang="en-US" sz="1200" dirty="0" smtClean="0"/>
            </a:br>
            <a:r>
              <a:rPr lang="en-US" sz="1200" dirty="0" smtClean="0"/>
              <a:t>[7] Ziegler. Chris. The Verge: A Google self-driving car caused a crash for the first time. February 29, 2016. </a:t>
            </a:r>
            <a:r>
              <a:rPr lang="en-US" sz="1200" dirty="0"/>
              <a:t>Retrieved April 11, 2016</a:t>
            </a:r>
            <a:br>
              <a:rPr lang="en-US" sz="1200" dirty="0"/>
            </a:br>
            <a:r>
              <a:rPr lang="en-US" sz="1200" dirty="0"/>
              <a:t>http://www.theverge.com/2016/2/29/11134344/google-self-driving-car-crash-report</a:t>
            </a:r>
            <a:endParaRPr lang="en-US" sz="1200" dirty="0" smtClean="0"/>
          </a:p>
          <a:p>
            <a:pPr marL="0" indent="0">
              <a:buNone/>
            </a:pPr>
            <a:r>
              <a:rPr lang="en-US" sz="1200" dirty="0" smtClean="0"/>
              <a:t>[8] </a:t>
            </a:r>
            <a:r>
              <a:rPr lang="en-US" sz="1200" dirty="0"/>
              <a:t>Company </a:t>
            </a:r>
            <a:r>
              <a:rPr lang="en-US" sz="1200" dirty="0" smtClean="0"/>
              <a:t>Data - </a:t>
            </a:r>
            <a:r>
              <a:rPr lang="en-US" sz="1200" dirty="0"/>
              <a:t>Morgan Stanley Research. Retrieved March 6, 2015, from https://</a:t>
            </a:r>
            <a:r>
              <a:rPr lang="en-US" sz="1200" dirty="0" smtClean="0"/>
              <a:t>media.licdn.com/mpr/mpr/shrinknp_750_750/p/6/005/096/073/02b4075.png</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18</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Ray Wang</a:t>
            </a:r>
          </a:p>
        </p:txBody>
      </p:sp>
    </p:spTree>
    <p:extLst>
      <p:ext uri="{BB962C8B-B14F-4D97-AF65-F5344CB8AC3E}">
        <p14:creationId xmlns:p14="http://schemas.microsoft.com/office/powerpoint/2010/main" val="6799998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of 3d Printing</a:t>
            </a:r>
            <a:endParaRPr lang="en-US" dirty="0"/>
          </a:p>
        </p:txBody>
      </p:sp>
      <p:sp>
        <p:nvSpPr>
          <p:cNvPr id="3" name="Content Placeholder 2"/>
          <p:cNvSpPr>
            <a:spLocks noGrp="1"/>
          </p:cNvSpPr>
          <p:nvPr>
            <p:ph sz="half" idx="1"/>
          </p:nvPr>
        </p:nvSpPr>
        <p:spPr>
          <a:xfrm>
            <a:off x="431331" y="1286737"/>
            <a:ext cx="3394032" cy="3352800"/>
          </a:xfrm>
        </p:spPr>
        <p:txBody>
          <a:bodyPr/>
          <a:lstStyle/>
          <a:p>
            <a:pPr marL="0" indent="0">
              <a:buNone/>
            </a:pPr>
            <a:r>
              <a:rPr lang="en-US" dirty="0" smtClean="0"/>
              <a:t>Goals</a:t>
            </a:r>
          </a:p>
          <a:p>
            <a:r>
              <a:rPr lang="en-US" dirty="0" smtClean="0"/>
              <a:t>Inform on recent technology</a:t>
            </a:r>
          </a:p>
          <a:p>
            <a:r>
              <a:rPr lang="en-US" dirty="0" smtClean="0"/>
              <a:t>Highlight societal concerns</a:t>
            </a:r>
          </a:p>
          <a:p>
            <a:r>
              <a:rPr lang="en-US" dirty="0" smtClean="0"/>
              <a:t>Provide understanding of importance</a:t>
            </a:r>
          </a:p>
          <a:p>
            <a:r>
              <a:rPr lang="en-US" dirty="0" smtClean="0"/>
              <a:t>Give a sense of feel</a:t>
            </a: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&lt;Citation&gt;</a:t>
            </a:r>
            <a:endParaRPr lang="en-US" sz="1200" dirty="0">
              <a:solidFill>
                <a:schemeClr val="tx1"/>
              </a:solidFill>
            </a:endParaRPr>
          </a:p>
        </p:txBody>
      </p:sp>
      <p:pic>
        <p:nvPicPr>
          <p:cNvPr id="16" name="Content Placeholder 1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6323" y="1534424"/>
            <a:ext cx="4207254" cy="285742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9688845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2016 Keith A. Pray</a:t>
            </a:r>
            <a:endParaRPr lang="en-US"/>
          </a:p>
        </p:txBody>
      </p:sp>
      <p:sp>
        <p:nvSpPr>
          <p:cNvPr id="9" name="TextBox 8"/>
          <p:cNvSpPr txBox="1"/>
          <p:nvPr/>
        </p:nvSpPr>
        <p:spPr>
          <a:xfrm>
            <a:off x="2660679" y="4651659"/>
            <a:ext cx="4253087" cy="346249"/>
          </a:xfrm>
          <a:prstGeom prst="rect">
            <a:avLst/>
          </a:prstGeom>
          <a:noFill/>
        </p:spPr>
        <p:txBody>
          <a:bodyPr wrap="none" rtlCol="0">
            <a:spAutoFit/>
          </a:bodyPr>
          <a:lstStyle/>
          <a:p>
            <a:pPr>
              <a:lnSpc>
                <a:spcPct val="90000"/>
              </a:lnSpc>
            </a:pPr>
            <a:r>
              <a:rPr lang="en-US" dirty="0">
                <a:hlinkClick r:id="rId3"/>
              </a:rPr>
              <a:t>http://pbfcomics.com/</a:t>
            </a:r>
            <a:r>
              <a:rPr lang="en-US" dirty="0" smtClean="0">
                <a:hlinkClick r:id="rId3"/>
              </a:rPr>
              <a:t>197</a:t>
            </a:r>
            <a:r>
              <a:rPr lang="en-US" dirty="0" smtClean="0"/>
              <a:t> (2014-09-26)</a:t>
            </a:r>
            <a:endParaRPr lang="en-US" dirty="0"/>
          </a:p>
        </p:txBody>
      </p:sp>
      <p:pic>
        <p:nvPicPr>
          <p:cNvPr id="8" name="Picture 7" descr="PBF197-Automatic_Busi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Exactly is 3D Printing?</a:t>
            </a:r>
            <a:endParaRPr lang="en-US" dirty="0"/>
          </a:p>
        </p:txBody>
      </p:sp>
      <p:sp>
        <p:nvSpPr>
          <p:cNvPr id="3" name="Content Placeholder 2"/>
          <p:cNvSpPr>
            <a:spLocks noGrp="1"/>
          </p:cNvSpPr>
          <p:nvPr>
            <p:ph sz="half" idx="1"/>
          </p:nvPr>
        </p:nvSpPr>
        <p:spPr/>
        <p:txBody>
          <a:bodyPr/>
          <a:lstStyle/>
          <a:p>
            <a:r>
              <a:rPr lang="en-US" dirty="0" smtClean="0"/>
              <a:t>It is a rather old technology [13]</a:t>
            </a:r>
          </a:p>
          <a:p>
            <a:r>
              <a:rPr lang="en-US" dirty="0" smtClean="0"/>
              <a:t>Also known as additive manufacturing [13]</a:t>
            </a:r>
          </a:p>
          <a:p>
            <a:r>
              <a:rPr lang="en-US" dirty="0" smtClean="0"/>
              <a:t>Fabricates objects by layer [14]</a:t>
            </a:r>
          </a:p>
          <a:p>
            <a:r>
              <a:rPr lang="en-US" dirty="0" smtClean="0"/>
              <a:t>Commercial type is called fused deposition modeling or FDM [14]</a:t>
            </a:r>
          </a:p>
        </p:txBody>
      </p:sp>
      <p:sp>
        <p:nvSpPr>
          <p:cNvPr id="4" name="Content Placeholder 3"/>
          <p:cNvSpPr>
            <a:spLocks noGrp="1"/>
          </p:cNvSpPr>
          <p:nvPr>
            <p:ph sz="half" idx="2"/>
          </p:nvPr>
        </p:nvSpPr>
        <p:spPr/>
        <p:txBody>
          <a:bodyPr/>
          <a:lstStyle/>
          <a:p>
            <a:r>
              <a:rPr lang="en-US" dirty="0"/>
              <a:t>Pros</a:t>
            </a:r>
          </a:p>
          <a:p>
            <a:pPr lvl="1"/>
            <a:r>
              <a:rPr lang="en-US" dirty="0"/>
              <a:t>Fast manufacturing </a:t>
            </a:r>
            <a:r>
              <a:rPr lang="en-US" dirty="0" smtClean="0"/>
              <a:t>speed [1]</a:t>
            </a:r>
            <a:endParaRPr lang="en-US" dirty="0"/>
          </a:p>
          <a:p>
            <a:pPr lvl="1"/>
            <a:r>
              <a:rPr lang="en-US" dirty="0"/>
              <a:t>Lower </a:t>
            </a:r>
            <a:r>
              <a:rPr lang="en-US" dirty="0" smtClean="0"/>
              <a:t>cost and waste [1]</a:t>
            </a:r>
            <a:endParaRPr lang="en-US" dirty="0"/>
          </a:p>
          <a:p>
            <a:pPr lvl="1"/>
            <a:r>
              <a:rPr lang="en-US" dirty="0"/>
              <a:t>Great for prototypes and </a:t>
            </a:r>
            <a:r>
              <a:rPr lang="en-US" dirty="0" smtClean="0"/>
              <a:t>customization [1]</a:t>
            </a:r>
          </a:p>
          <a:p>
            <a:pPr lvl="1"/>
            <a:r>
              <a:rPr lang="en-US" dirty="0" smtClean="0"/>
              <a:t>Reliably create complex constructs [14]</a:t>
            </a:r>
            <a:endParaRPr lang="en-US" dirty="0"/>
          </a:p>
          <a:p>
            <a:r>
              <a:rPr lang="en-US" dirty="0" smtClean="0"/>
              <a:t>Cons</a:t>
            </a:r>
          </a:p>
          <a:p>
            <a:pPr lvl="1"/>
            <a:r>
              <a:rPr lang="en-US" dirty="0" smtClean="0"/>
              <a:t>Limited materials [2]</a:t>
            </a:r>
          </a:p>
          <a:p>
            <a:pPr lvl="1"/>
            <a:r>
              <a:rPr lang="en-US" dirty="0" smtClean="0"/>
              <a:t>Limited size</a:t>
            </a:r>
          </a:p>
          <a:p>
            <a:pPr lvl="1"/>
            <a:r>
              <a:rPr lang="en-US" dirty="0" smtClean="0"/>
              <a:t>Requires technical ability [2]</a:t>
            </a:r>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251567933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03" y="735252"/>
            <a:ext cx="7345994" cy="3672997"/>
          </a:xfrm>
          <a:prstGeom prst="rect">
            <a:avLst/>
          </a:prstGeom>
        </p:spPr>
      </p:pic>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7903178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do we do with it?</a:t>
            </a:r>
            <a:endParaRPr lang="en-US" dirty="0"/>
          </a:p>
        </p:txBody>
      </p:sp>
      <p:sp>
        <p:nvSpPr>
          <p:cNvPr id="3" name="Content Placeholder 2"/>
          <p:cNvSpPr>
            <a:spLocks noGrp="1"/>
          </p:cNvSpPr>
          <p:nvPr>
            <p:ph sz="half" idx="1"/>
          </p:nvPr>
        </p:nvSpPr>
        <p:spPr/>
        <p:txBody>
          <a:bodyPr/>
          <a:lstStyle/>
          <a:p>
            <a:r>
              <a:rPr lang="en-US" dirty="0" smtClean="0"/>
              <a:t>Create new objects</a:t>
            </a:r>
          </a:p>
          <a:p>
            <a:r>
              <a:rPr lang="en-US" dirty="0" smtClean="0"/>
              <a:t>Create customized objects</a:t>
            </a:r>
          </a:p>
          <a:p>
            <a:r>
              <a:rPr lang="en-US" dirty="0" smtClean="0"/>
              <a:t>Create improvements to objects</a:t>
            </a:r>
          </a:p>
          <a:p>
            <a:r>
              <a:rPr lang="en-US" dirty="0" smtClean="0"/>
              <a:t>Create objects that are “socially” restrictive</a:t>
            </a:r>
          </a:p>
          <a:p>
            <a:r>
              <a:rPr lang="en-US" dirty="0" smtClean="0"/>
              <a:t>Create objects that are legally restricted</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9600" y="1352551"/>
            <a:ext cx="4596326" cy="2728654"/>
          </a:xfrm>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279905068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Issue: Weapons</a:t>
            </a:r>
            <a:endParaRPr lang="en-US" dirty="0"/>
          </a:p>
        </p:txBody>
      </p:sp>
      <p:sp>
        <p:nvSpPr>
          <p:cNvPr id="3" name="Content Placeholder 2"/>
          <p:cNvSpPr>
            <a:spLocks noGrp="1"/>
          </p:cNvSpPr>
          <p:nvPr>
            <p:ph sz="half" idx="1"/>
          </p:nvPr>
        </p:nvSpPr>
        <p:spPr/>
        <p:txBody>
          <a:bodyPr>
            <a:normAutofit/>
          </a:bodyPr>
          <a:lstStyle/>
          <a:p>
            <a:r>
              <a:rPr lang="en-US" dirty="0" smtClean="0"/>
              <a:t>Currently, home-made guns are legal [15]</a:t>
            </a:r>
          </a:p>
          <a:p>
            <a:r>
              <a:rPr lang="en-US" dirty="0" smtClean="0"/>
              <a:t>Currently, most states don’t require a license for purchasing ammo [16]</a:t>
            </a:r>
          </a:p>
          <a:p>
            <a:r>
              <a:rPr lang="en-US" dirty="0" smtClean="0"/>
              <a:t>Controversy on 3D printing mainly centered around 3 instances of gun fabrication:</a:t>
            </a:r>
          </a:p>
          <a:p>
            <a:pPr lvl="1"/>
            <a:r>
              <a:rPr lang="en-US" dirty="0" smtClean="0"/>
              <a:t>3D Printed Lower Receivers [3]</a:t>
            </a:r>
          </a:p>
          <a:p>
            <a:pPr lvl="1"/>
            <a:r>
              <a:rPr lang="en-US" dirty="0" smtClean="0"/>
              <a:t>Solid Concepts 1911 DMLS [4]</a:t>
            </a:r>
          </a:p>
          <a:p>
            <a:pPr lvl="1"/>
            <a:r>
              <a:rPr lang="en-US" dirty="0" smtClean="0"/>
              <a:t>Liberator [5] [6]</a:t>
            </a:r>
          </a:p>
          <a:p>
            <a:pPr marL="205768" lvl="1" indent="0">
              <a:buNone/>
            </a:pP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1978085"/>
            <a:ext cx="3733800" cy="210173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371189645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Printed Lower Receivers: AR-15 Ghost Guns</a:t>
            </a:r>
            <a:endParaRPr lang="en-US" dirty="0"/>
          </a:p>
        </p:txBody>
      </p:sp>
      <p:sp>
        <p:nvSpPr>
          <p:cNvPr id="3" name="Content Placeholder 2"/>
          <p:cNvSpPr>
            <a:spLocks noGrp="1"/>
          </p:cNvSpPr>
          <p:nvPr>
            <p:ph sz="half" idx="1"/>
          </p:nvPr>
        </p:nvSpPr>
        <p:spPr>
          <a:xfrm>
            <a:off x="506187" y="1352551"/>
            <a:ext cx="4049484" cy="3520074"/>
          </a:xfrm>
        </p:spPr>
        <p:txBody>
          <a:bodyPr>
            <a:normAutofit fontScale="92500" lnSpcReduction="20000"/>
          </a:bodyPr>
          <a:lstStyle/>
          <a:p>
            <a:r>
              <a:rPr lang="en-US" dirty="0" smtClean="0"/>
              <a:t>What is a receiver?</a:t>
            </a:r>
          </a:p>
          <a:p>
            <a:pPr lvl="1"/>
            <a:r>
              <a:rPr lang="en-US" dirty="0" smtClean="0"/>
              <a:t>Motherboard of the gun [10]</a:t>
            </a:r>
          </a:p>
          <a:p>
            <a:pPr lvl="1"/>
            <a:r>
              <a:rPr lang="en-US" dirty="0" smtClean="0"/>
              <a:t>Contains the serial number [10]</a:t>
            </a:r>
            <a:endParaRPr lang="en-US" dirty="0"/>
          </a:p>
          <a:p>
            <a:r>
              <a:rPr lang="en-US" dirty="0" smtClean="0"/>
              <a:t>How it was made previously</a:t>
            </a:r>
          </a:p>
          <a:p>
            <a:pPr lvl="1"/>
            <a:r>
              <a:rPr lang="en-US" dirty="0" smtClean="0"/>
              <a:t>CNC Mill, power tools [10]</a:t>
            </a:r>
          </a:p>
          <a:p>
            <a:pPr marL="0" indent="0">
              <a:buNone/>
            </a:pPr>
            <a:r>
              <a:rPr lang="en-US" dirty="0" smtClean="0"/>
              <a:t>Controversy</a:t>
            </a:r>
          </a:p>
          <a:p>
            <a:pPr lvl="1"/>
            <a:r>
              <a:rPr lang="en-US" dirty="0" smtClean="0"/>
              <a:t>Weapon itself is untraceable [10]</a:t>
            </a:r>
          </a:p>
          <a:p>
            <a:pPr lvl="1"/>
            <a:r>
              <a:rPr lang="en-US" dirty="0" smtClean="0"/>
              <a:t>Made with low technical expertise [10]</a:t>
            </a:r>
          </a:p>
          <a:p>
            <a:pPr lvl="1"/>
            <a:r>
              <a:rPr lang="en-US" dirty="0" smtClean="0"/>
              <a:t>Does </a:t>
            </a:r>
            <a:r>
              <a:rPr lang="en-US" dirty="0"/>
              <a:t>not require license to </a:t>
            </a:r>
            <a:r>
              <a:rPr lang="en-US" dirty="0" smtClean="0"/>
              <a:t>build/own [16]</a:t>
            </a:r>
            <a:endParaRPr lang="en-US" dirty="0"/>
          </a:p>
          <a:p>
            <a:pPr marL="0" indent="0">
              <a:buNone/>
            </a:pPr>
            <a:r>
              <a:rPr lang="en-US" dirty="0" smtClean="0"/>
              <a:t>Weak Points</a:t>
            </a:r>
          </a:p>
          <a:p>
            <a:pPr lvl="1"/>
            <a:r>
              <a:rPr lang="en-US" dirty="0" smtClean="0"/>
              <a:t>Very expensive — (aside from tools and 3D printed part) requires approx. $704 for official gun components [10]</a:t>
            </a:r>
          </a:p>
          <a:p>
            <a:pPr lvl="1"/>
            <a:r>
              <a:rPr lang="en-US" dirty="0" smtClean="0"/>
              <a:t>Not customizable [10]</a:t>
            </a:r>
          </a:p>
          <a:p>
            <a:pPr lvl="1"/>
            <a:endParaRPr lang="en-US" dirty="0" smtClean="0"/>
          </a:p>
          <a:p>
            <a:pPr marL="0" indent="0">
              <a:buNone/>
            </a:pPr>
            <a:endParaRPr lang="en-US" dirty="0" smtClean="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55670" y="1518430"/>
            <a:ext cx="4294415" cy="2862943"/>
          </a:xfrm>
          <a:prstGeom prst="rect">
            <a:avLst/>
          </a:prstGeom>
          <a:ln w="88900" cap="sq" cmpd="thickThin">
            <a:solidFill>
              <a:srgbClr val="000000"/>
            </a:solidFill>
            <a:prstDash val="solid"/>
            <a:miter lim="800000"/>
          </a:ln>
          <a:effectLst>
            <a:innerShdw blurRad="76200">
              <a:srgbClr val="000000"/>
            </a:innerShdw>
          </a:effectLst>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237459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Concepts 1911 DMLS</a:t>
            </a:r>
            <a:endParaRPr lang="en-US" dirty="0"/>
          </a:p>
        </p:txBody>
      </p:sp>
      <p:sp>
        <p:nvSpPr>
          <p:cNvPr id="3" name="Content Placeholder 2"/>
          <p:cNvSpPr>
            <a:spLocks noGrp="1"/>
          </p:cNvSpPr>
          <p:nvPr>
            <p:ph sz="half" idx="1"/>
          </p:nvPr>
        </p:nvSpPr>
        <p:spPr/>
        <p:txBody>
          <a:bodyPr/>
          <a:lstStyle/>
          <a:p>
            <a:r>
              <a:rPr lang="en-US" dirty="0" smtClean="0"/>
              <a:t>Outrage because all-metal [4]</a:t>
            </a:r>
          </a:p>
          <a:p>
            <a:r>
              <a:rPr lang="en-US" dirty="0" smtClean="0"/>
              <a:t>Made by Solid Concepts 3D printing company to showcase manufacturing capability [4]</a:t>
            </a:r>
          </a:p>
          <a:p>
            <a:pPr marL="0" indent="0">
              <a:buNone/>
            </a:pPr>
            <a:r>
              <a:rPr lang="en-US" dirty="0" smtClean="0"/>
              <a:t>Controversy</a:t>
            </a:r>
          </a:p>
          <a:p>
            <a:pPr lvl="1"/>
            <a:r>
              <a:rPr lang="en-US" dirty="0" smtClean="0"/>
              <a:t>Gun is metal [4]</a:t>
            </a:r>
            <a:endParaRPr lang="en-US" dirty="0"/>
          </a:p>
          <a:p>
            <a:pPr marL="0" indent="0">
              <a:buNone/>
            </a:pPr>
            <a:r>
              <a:rPr lang="en-US" dirty="0" smtClean="0"/>
              <a:t>Weak Points</a:t>
            </a:r>
            <a:endParaRPr lang="en-US" dirty="0"/>
          </a:p>
          <a:p>
            <a:r>
              <a:rPr lang="en-US" dirty="0" smtClean="0"/>
              <a:t>Costs literally about a million dollars to make [4]</a:t>
            </a:r>
          </a:p>
          <a:p>
            <a:endParaRPr lang="en-US" dirty="0" smtClean="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0936" y="1352551"/>
            <a:ext cx="4407075" cy="2919687"/>
          </a:xfrm>
          <a:prstGeom prst="rect">
            <a:avLst/>
          </a:prstGeom>
          <a:ln w="88900" cap="sq" cmpd="thickThin">
            <a:solidFill>
              <a:srgbClr val="000000"/>
            </a:solidFill>
            <a:prstDash val="solid"/>
            <a:miter lim="800000"/>
          </a:ln>
          <a:effectLst>
            <a:innerShdw blurRad="76200">
              <a:srgbClr val="000000"/>
            </a:innerShdw>
          </a:effectLst>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232737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Liberator</a:t>
            </a:r>
            <a:endParaRPr lang="en-US" dirty="0"/>
          </a:p>
        </p:txBody>
      </p:sp>
      <p:sp>
        <p:nvSpPr>
          <p:cNvPr id="3" name="Content Placeholder 2"/>
          <p:cNvSpPr>
            <a:spLocks noGrp="1"/>
          </p:cNvSpPr>
          <p:nvPr>
            <p:ph sz="half" idx="1"/>
          </p:nvPr>
        </p:nvSpPr>
        <p:spPr>
          <a:xfrm>
            <a:off x="685800" y="1311729"/>
            <a:ext cx="3733800" cy="3393621"/>
          </a:xfrm>
        </p:spPr>
        <p:txBody>
          <a:bodyPr>
            <a:normAutofit fontScale="85000" lnSpcReduction="20000"/>
          </a:bodyPr>
          <a:lstStyle/>
          <a:p>
            <a:r>
              <a:rPr lang="en-US" dirty="0" smtClean="0"/>
              <a:t>Made by Cody Wilson from Defense Distributed [6]</a:t>
            </a:r>
          </a:p>
          <a:p>
            <a:r>
              <a:rPr lang="en-US" dirty="0" smtClean="0"/>
              <a:t>Aim is to provide guns to everyone without restriction [5]</a:t>
            </a:r>
          </a:p>
          <a:p>
            <a:pPr marL="0" indent="0">
              <a:buNone/>
            </a:pPr>
            <a:r>
              <a:rPr lang="en-US" dirty="0" smtClean="0"/>
              <a:t>Controversy </a:t>
            </a:r>
          </a:p>
          <a:p>
            <a:pPr lvl="1"/>
            <a:r>
              <a:rPr lang="en-US" dirty="0" smtClean="0"/>
              <a:t>Made entirely on commercially available 3D printer [5]</a:t>
            </a:r>
          </a:p>
          <a:p>
            <a:pPr lvl="1"/>
            <a:r>
              <a:rPr lang="en-US" dirty="0" smtClean="0"/>
              <a:t>Requires low technical expertise [5]</a:t>
            </a:r>
          </a:p>
          <a:p>
            <a:pPr lvl="1"/>
            <a:r>
              <a:rPr lang="en-US" dirty="0" smtClean="0"/>
              <a:t>Untraceable [5]</a:t>
            </a:r>
          </a:p>
          <a:p>
            <a:pPr lvl="1"/>
            <a:r>
              <a:rPr lang="en-US" dirty="0" smtClean="0"/>
              <a:t>Undetectable [5]</a:t>
            </a:r>
          </a:p>
          <a:p>
            <a:pPr lvl="1"/>
            <a:r>
              <a:rPr lang="en-US" dirty="0" smtClean="0"/>
              <a:t>Fully customizable [5]</a:t>
            </a:r>
          </a:p>
          <a:p>
            <a:pPr lvl="1"/>
            <a:r>
              <a:rPr lang="en-US" dirty="0" smtClean="0"/>
              <a:t>Extremely cheap [5]</a:t>
            </a:r>
          </a:p>
          <a:p>
            <a:pPr lvl="1"/>
            <a:r>
              <a:rPr lang="en-US" dirty="0" smtClean="0"/>
              <a:t>Open source [5]</a:t>
            </a:r>
          </a:p>
          <a:p>
            <a:pPr marL="0" indent="0">
              <a:buNone/>
            </a:pPr>
            <a:r>
              <a:rPr lang="en-US" dirty="0" smtClean="0"/>
              <a:t>Weak Points</a:t>
            </a:r>
          </a:p>
          <a:p>
            <a:pPr lvl="1"/>
            <a:r>
              <a:rPr lang="en-US" dirty="0" smtClean="0"/>
              <a:t>Not durable or fully reliable [5] [6]</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19600" y="1568196"/>
            <a:ext cx="4240670" cy="2434937"/>
          </a:xfrm>
          <a:prstGeom prst="rect">
            <a:avLst/>
          </a:prstGeom>
          <a:ln w="88900" cap="sq" cmpd="thickThin">
            <a:solidFill>
              <a:srgbClr val="000000"/>
            </a:solidFill>
            <a:prstDash val="solid"/>
            <a:miter lim="800000"/>
          </a:ln>
          <a:effectLst>
            <a:innerShdw blurRad="76200">
              <a:srgbClr val="000000"/>
            </a:innerShdw>
          </a:effectLst>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4106582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Regulations</a:t>
            </a:r>
            <a:endParaRPr lang="en-US" dirty="0"/>
          </a:p>
        </p:txBody>
      </p:sp>
      <p:sp>
        <p:nvSpPr>
          <p:cNvPr id="3" name="Content Placeholder 2"/>
          <p:cNvSpPr>
            <a:spLocks noGrp="1"/>
          </p:cNvSpPr>
          <p:nvPr>
            <p:ph sz="half" idx="1"/>
          </p:nvPr>
        </p:nvSpPr>
        <p:spPr/>
        <p:txBody>
          <a:bodyPr/>
          <a:lstStyle/>
          <a:p>
            <a:r>
              <a:rPr lang="en-US" dirty="0" smtClean="0"/>
              <a:t>Recent change to regulations bans posting schematics for 3D printed gun parts online [11]</a:t>
            </a:r>
          </a:p>
          <a:p>
            <a:r>
              <a:rPr lang="en-US" dirty="0" smtClean="0"/>
              <a:t>Printing undetectable guns is illegal [12]</a:t>
            </a:r>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399" y="1568195"/>
            <a:ext cx="4069043" cy="2699132"/>
          </a:xfrm>
          <a:prstGeom prst="rect">
            <a:avLst/>
          </a:prstGeom>
          <a:ln w="88900" cap="sq" cmpd="thickThin">
            <a:solidFill>
              <a:srgbClr val="000000"/>
            </a:solidFill>
            <a:prstDash val="solid"/>
            <a:miter lim="800000"/>
          </a:ln>
          <a:effectLst>
            <a:innerShdw blurRad="76200">
              <a:srgbClr val="000000"/>
            </a:innerShdw>
          </a:effectLst>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168376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Conclusions</a:t>
            </a:r>
            <a:endParaRPr lang="en-US" dirty="0"/>
          </a:p>
        </p:txBody>
      </p:sp>
      <p:sp>
        <p:nvSpPr>
          <p:cNvPr id="3" name="Content Placeholder 2"/>
          <p:cNvSpPr>
            <a:spLocks noGrp="1"/>
          </p:cNvSpPr>
          <p:nvPr>
            <p:ph sz="half" idx="1"/>
          </p:nvPr>
        </p:nvSpPr>
        <p:spPr/>
        <p:txBody>
          <a:bodyPr/>
          <a:lstStyle/>
          <a:p>
            <a:r>
              <a:rPr lang="en-US" dirty="0" smtClean="0"/>
              <a:t>3D Printing guns is easy and will become increasingly reliable in the future</a:t>
            </a:r>
          </a:p>
          <a:p>
            <a:r>
              <a:rPr lang="en-US" dirty="0" smtClean="0"/>
              <a:t>We need some serious laws: Attacking online file posting and sharing is virtually useless</a:t>
            </a:r>
          </a:p>
          <a:p>
            <a:pPr lvl="1"/>
            <a:endParaRPr lang="en-US" dirty="0"/>
          </a:p>
        </p:txBody>
      </p:sp>
      <p:sp>
        <p:nvSpPr>
          <p:cNvPr id="4" name="Content Placeholder 3"/>
          <p:cNvSpPr>
            <a:spLocks noGrp="1"/>
          </p:cNvSpPr>
          <p:nvPr>
            <p:ph sz="half" idx="2"/>
          </p:nvPr>
        </p:nvSpPr>
        <p:spPr/>
        <p:txBody>
          <a:bodyPr/>
          <a:lstStyle/>
          <a:p>
            <a:r>
              <a:rPr lang="en-US" dirty="0"/>
              <a:t>My proposition:</a:t>
            </a:r>
          </a:p>
          <a:p>
            <a:pPr lvl="1"/>
            <a:r>
              <a:rPr lang="en-US" sz="1800" dirty="0"/>
              <a:t>Regulate </a:t>
            </a:r>
            <a:r>
              <a:rPr lang="en-US" sz="1800" dirty="0" smtClean="0"/>
              <a:t>possession</a:t>
            </a:r>
          </a:p>
          <a:p>
            <a:pPr lvl="1"/>
            <a:endParaRPr lang="en-US" sz="1800" dirty="0"/>
          </a:p>
          <a:p>
            <a:pPr lvl="1"/>
            <a:r>
              <a:rPr lang="en-US" sz="1800" dirty="0"/>
              <a:t>Regulate </a:t>
            </a:r>
            <a:r>
              <a:rPr lang="en-US" sz="1800" dirty="0" smtClean="0"/>
              <a:t>ammunition</a:t>
            </a:r>
          </a:p>
          <a:p>
            <a:pPr lvl="1"/>
            <a:endParaRPr lang="en-US" sz="1800" dirty="0"/>
          </a:p>
          <a:p>
            <a:pPr lvl="1"/>
            <a:r>
              <a:rPr lang="en-US" sz="1800" dirty="0"/>
              <a:t>Make licenses easier to obtain, but more thorough</a:t>
            </a:r>
          </a:p>
          <a:p>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1788546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685800" y="1352551"/>
            <a:ext cx="2834014" cy="3352800"/>
          </a:xfrm>
        </p:spPr>
        <p:txBody>
          <a:bodyPr/>
          <a:lstStyle/>
          <a:p>
            <a:r>
              <a:rPr lang="en-US" dirty="0" smtClean="0"/>
              <a:t>Anything I missed?</a:t>
            </a:r>
          </a:p>
          <a:p>
            <a:endParaRPr lang="en-US" dirty="0"/>
          </a:p>
          <a:p>
            <a:r>
              <a:rPr lang="en-US" dirty="0" smtClean="0"/>
              <a:t>What do you think about 3D printed guns?</a:t>
            </a:r>
          </a:p>
          <a:p>
            <a:endParaRPr lang="en-US" dirty="0"/>
          </a:p>
          <a:p>
            <a:r>
              <a:rPr lang="en-US" dirty="0" smtClean="0"/>
              <a:t>Does regulating 3D printing violate our rights?</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252" y="391949"/>
            <a:ext cx="3432483" cy="4605247"/>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3174905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strike="sngStrike" dirty="0" smtClean="0"/>
              <a:t>Guest Speaker</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pPr marL="0" lvl="0" indent="0">
              <a:buNone/>
            </a:pPr>
            <a:r>
              <a:rPr lang="en-US" dirty="0" smtClean="0"/>
              <a:t>[1] </a:t>
            </a:r>
            <a:r>
              <a:rPr lang="en-US" u="sng" dirty="0">
                <a:hlinkClick r:id="rId2"/>
              </a:rPr>
              <a:t>http://cerasis.com/2014/07/25/3d-printing-manufacturing</a:t>
            </a:r>
            <a:r>
              <a:rPr lang="en-US" u="sng" dirty="0" smtClean="0">
                <a:hlinkClick r:id="rId2"/>
              </a:rPr>
              <a:t>/</a:t>
            </a:r>
            <a:endParaRPr lang="en-US" dirty="0" smtClean="0"/>
          </a:p>
          <a:p>
            <a:pPr marL="0" lvl="0" indent="0">
              <a:buNone/>
            </a:pPr>
            <a:r>
              <a:rPr lang="en-US" dirty="0" smtClean="0"/>
              <a:t>[2] </a:t>
            </a:r>
            <a:r>
              <a:rPr lang="en-US" u="sng" dirty="0">
                <a:hlinkClick r:id="rId3"/>
              </a:rPr>
              <a:t>http://www.finecut.co.uk/label-engraving-news/industry-features/the-pros-and-cons-of-3d-printing-and-the-future/801794205</a:t>
            </a:r>
            <a:endParaRPr lang="en-US" dirty="0"/>
          </a:p>
          <a:p>
            <a:pPr marL="0" lvl="0" indent="0">
              <a:buNone/>
            </a:pPr>
            <a:r>
              <a:rPr lang="en-US" dirty="0" smtClean="0"/>
              <a:t>[3] </a:t>
            </a:r>
            <a:r>
              <a:rPr lang="en-US" u="sng" dirty="0">
                <a:hlinkClick r:id="rId4"/>
              </a:rPr>
              <a:t>https://3dprint.com/62597/ca-deputies-raid-3d-print-gun/</a:t>
            </a:r>
            <a:endParaRPr lang="en-US" dirty="0"/>
          </a:p>
          <a:p>
            <a:pPr marL="0" lvl="0" indent="0">
              <a:buNone/>
            </a:pPr>
            <a:r>
              <a:rPr lang="en-US" dirty="0" smtClean="0"/>
              <a:t>[4] </a:t>
            </a:r>
            <a:r>
              <a:rPr lang="en-US" u="sng" dirty="0">
                <a:hlinkClick r:id="rId5"/>
              </a:rPr>
              <a:t>http://www.thetruthaboutguns.com/2013/12/robert-farago/gun-review-solid-concepts-1911-dmls-direct-metal-laser-sintering/</a:t>
            </a:r>
            <a:endParaRPr lang="en-US" dirty="0"/>
          </a:p>
          <a:p>
            <a:pPr marL="0" lvl="0" indent="0">
              <a:buNone/>
            </a:pPr>
            <a:r>
              <a:rPr lang="en-US" dirty="0" smtClean="0"/>
              <a:t>[5] </a:t>
            </a:r>
            <a:r>
              <a:rPr lang="en-US" u="sng" dirty="0">
                <a:hlinkClick r:id="rId6"/>
              </a:rPr>
              <a:t>https://3dprint.com/14636/3d-prnted-guns/</a:t>
            </a:r>
            <a:endParaRPr lang="en-US" dirty="0"/>
          </a:p>
          <a:p>
            <a:pPr marL="0" lvl="0" indent="0">
              <a:buNone/>
            </a:pPr>
            <a:r>
              <a:rPr lang="en-US" dirty="0" smtClean="0"/>
              <a:t>[6] </a:t>
            </a:r>
            <a:r>
              <a:rPr lang="en-US" u="sng" dirty="0">
                <a:hlinkClick r:id="rId7"/>
              </a:rPr>
              <a:t>http://www.wired.com/2014/05/3d-printed-guns</a:t>
            </a:r>
            <a:r>
              <a:rPr lang="en-US" u="sng" dirty="0" smtClean="0">
                <a:hlinkClick r:id="rId7"/>
              </a:rPr>
              <a:t>/</a:t>
            </a:r>
            <a:endParaRPr lang="en-US" dirty="0" smtClean="0"/>
          </a:p>
          <a:p>
            <a:pPr marL="0" lvl="0" indent="0">
              <a:buNone/>
            </a:pPr>
            <a:r>
              <a:rPr lang="en-US" dirty="0" smtClean="0"/>
              <a:t>[7] </a:t>
            </a:r>
            <a:r>
              <a:rPr lang="en-US" u="sng" dirty="0">
                <a:hlinkClick r:id="rId8"/>
              </a:rPr>
              <a:t>http://</a:t>
            </a:r>
            <a:r>
              <a:rPr lang="en-US" u="sng" dirty="0" smtClean="0">
                <a:hlinkClick r:id="rId8"/>
              </a:rPr>
              <a:t>motherboard.vice.com/blog/3d-printing-is-getting-stoned</a:t>
            </a:r>
            <a:endParaRPr lang="en-US" dirty="0" smtClean="0"/>
          </a:p>
          <a:p>
            <a:pPr marL="0" lvl="0" indent="0">
              <a:buNone/>
            </a:pPr>
            <a:r>
              <a:rPr lang="en-US" dirty="0" smtClean="0"/>
              <a:t>[8] </a:t>
            </a:r>
            <a:r>
              <a:rPr lang="en-US" u="sng" dirty="0">
                <a:hlinkClick r:id="rId9"/>
              </a:rPr>
              <a:t>http://criminal.findlaw.com/criminal-charges/drug-paraphernalia-charges.html</a:t>
            </a: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342800744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REFerences</a:t>
            </a:r>
            <a:r>
              <a:rPr lang="en-US" dirty="0" smtClean="0"/>
              <a:t> (cont.)</a:t>
            </a:r>
            <a:endParaRPr lang="en-US" dirty="0"/>
          </a:p>
        </p:txBody>
      </p:sp>
      <p:sp>
        <p:nvSpPr>
          <p:cNvPr id="3" name="Content Placeholder 2"/>
          <p:cNvSpPr>
            <a:spLocks noGrp="1"/>
          </p:cNvSpPr>
          <p:nvPr>
            <p:ph idx="1"/>
          </p:nvPr>
        </p:nvSpPr>
        <p:spPr/>
        <p:txBody>
          <a:bodyPr>
            <a:normAutofit fontScale="62500" lnSpcReduction="20000"/>
          </a:bodyPr>
          <a:lstStyle/>
          <a:p>
            <a:pPr lvl="0"/>
            <a:r>
              <a:rPr lang="en-US" dirty="0" smtClean="0"/>
              <a:t>[9] </a:t>
            </a:r>
            <a:r>
              <a:rPr lang="en-US" u="sng" dirty="0">
                <a:hlinkClick r:id="rId2"/>
              </a:rPr>
              <a:t>http://</a:t>
            </a:r>
            <a:r>
              <a:rPr lang="en-US" u="sng" dirty="0" smtClean="0">
                <a:hlinkClick r:id="rId2"/>
              </a:rPr>
              <a:t>www.haddonfieldnj.org/borough_dept_police_victim.php</a:t>
            </a:r>
            <a:endParaRPr lang="en-US" dirty="0" smtClean="0"/>
          </a:p>
          <a:p>
            <a:pPr lvl="0"/>
            <a:r>
              <a:rPr lang="en-US" dirty="0" smtClean="0"/>
              <a:t>[10] </a:t>
            </a:r>
            <a:r>
              <a:rPr lang="en-US" u="sng" dirty="0">
                <a:hlinkClick r:id="rId3"/>
              </a:rPr>
              <a:t>http://www.wired.com/2015/06/i-made-an-untraceable-ar-15-ghost-gun</a:t>
            </a:r>
            <a:r>
              <a:rPr lang="en-US" u="sng" dirty="0" smtClean="0">
                <a:hlinkClick r:id="rId3"/>
              </a:rPr>
              <a:t>/</a:t>
            </a:r>
            <a:endParaRPr lang="en-US" dirty="0" smtClean="0"/>
          </a:p>
          <a:p>
            <a:pPr lvl="0"/>
            <a:r>
              <a:rPr lang="en-US" dirty="0" smtClean="0"/>
              <a:t>[11] </a:t>
            </a:r>
            <a:r>
              <a:rPr lang="en-US" u="sng" dirty="0">
                <a:hlinkClick r:id="rId4"/>
              </a:rPr>
              <a:t>http://</a:t>
            </a:r>
            <a:r>
              <a:rPr lang="en-US" u="sng" dirty="0" smtClean="0">
                <a:hlinkClick r:id="rId4"/>
              </a:rPr>
              <a:t>www.foxnews.com/tech/2015/07/01/proposed-regulation-could-keep-3d-printed-gun-blueprints-offline-for-good.html</a:t>
            </a:r>
            <a:endParaRPr lang="en-US" dirty="0" smtClean="0"/>
          </a:p>
          <a:p>
            <a:pPr lvl="0"/>
            <a:r>
              <a:rPr lang="en-US" dirty="0" smtClean="0"/>
              <a:t>[12] </a:t>
            </a:r>
            <a:r>
              <a:rPr lang="en-US" u="sng" dirty="0">
                <a:hlinkClick r:id="rId5"/>
              </a:rPr>
              <a:t>http://</a:t>
            </a:r>
            <a:r>
              <a:rPr lang="en-US" u="sng" dirty="0" smtClean="0">
                <a:hlinkClick r:id="rId5"/>
              </a:rPr>
              <a:t>blogs.findlaw.com/law_and_life/2015/10/3-things-that-are-illegal-to-3d-print.html</a:t>
            </a:r>
            <a:endParaRPr lang="en-US" dirty="0" smtClean="0"/>
          </a:p>
          <a:p>
            <a:pPr lvl="0"/>
            <a:r>
              <a:rPr lang="en-US" dirty="0" smtClean="0"/>
              <a:t>[13] </a:t>
            </a:r>
            <a:r>
              <a:rPr lang="en-US" u="sng" dirty="0">
                <a:hlinkClick r:id="rId6"/>
              </a:rPr>
              <a:t>http://3dprintingindustry.com/3d-printing-basics-free-beginners-guide/history</a:t>
            </a:r>
            <a:r>
              <a:rPr lang="en-US" u="sng" dirty="0" smtClean="0">
                <a:hlinkClick r:id="rId6"/>
              </a:rPr>
              <a:t>/</a:t>
            </a:r>
            <a:endParaRPr lang="en-US" dirty="0" smtClean="0"/>
          </a:p>
          <a:p>
            <a:pPr lvl="0"/>
            <a:r>
              <a:rPr lang="en-US" dirty="0" smtClean="0"/>
              <a:t>[14] </a:t>
            </a:r>
            <a:r>
              <a:rPr lang="en-US" u="sng" dirty="0">
                <a:hlinkClick r:id="rId7"/>
              </a:rPr>
              <a:t>http://3dprinting.com/what-is-3d-printing</a:t>
            </a:r>
            <a:r>
              <a:rPr lang="en-US" u="sng" dirty="0" smtClean="0">
                <a:hlinkClick r:id="rId7"/>
              </a:rPr>
              <a:t>/</a:t>
            </a:r>
            <a:endParaRPr lang="en-US" dirty="0" smtClean="0"/>
          </a:p>
          <a:p>
            <a:pPr lvl="0"/>
            <a:r>
              <a:rPr lang="en-US" dirty="0" smtClean="0"/>
              <a:t>[15] </a:t>
            </a:r>
            <a:r>
              <a:rPr lang="en-US" u="sng" dirty="0">
                <a:hlinkClick r:id="rId8"/>
              </a:rPr>
              <a:t>http://www.criminaldefenselawyer.com/resources/homemade-guns-are-they-legal-must-they-be-registered</a:t>
            </a:r>
            <a:r>
              <a:rPr lang="en-US" dirty="0" smtClean="0"/>
              <a:t>.</a:t>
            </a:r>
          </a:p>
          <a:p>
            <a:pPr lvl="0"/>
            <a:r>
              <a:rPr lang="en-US" dirty="0" smtClean="0"/>
              <a:t>[16] </a:t>
            </a:r>
            <a:r>
              <a:rPr lang="en-US" u="sng" dirty="0">
                <a:hlinkClick r:id="rId9"/>
              </a:rPr>
              <a:t>http://smartgunlaws.org/ammunition-regulation-policy-summary</a:t>
            </a:r>
            <a:r>
              <a:rPr lang="en-US" u="sng" dirty="0" smtClean="0">
                <a:hlinkClick r:id="rId9"/>
              </a:rPr>
              <a:t>/</a:t>
            </a:r>
            <a:endParaRPr lang="en-US" u="sng" dirty="0" smtClean="0"/>
          </a:p>
          <a:p>
            <a:r>
              <a:rPr lang="en-US" dirty="0" smtClean="0"/>
              <a:t>[17] http</a:t>
            </a:r>
            <a:r>
              <a:rPr lang="en-US" dirty="0"/>
              <a:t>://www.ixdaily.com/the-buzz/mia-partysquad-double-bubble-trouble-video</a:t>
            </a:r>
          </a:p>
          <a:p>
            <a:pPr lvl="0"/>
            <a:endParaRPr lang="en-US" dirty="0"/>
          </a:p>
          <a:p>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31</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2435411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[1]h</a:t>
            </a:r>
            <a:r>
              <a:rPr lang="en-US" u="sng" dirty="0" smtClean="0">
                <a:hlinkClick r:id="rId2"/>
              </a:rPr>
              <a:t>ttps</a:t>
            </a:r>
            <a:r>
              <a:rPr lang="en-US" u="sng" dirty="0">
                <a:hlinkClick r:id="rId2"/>
              </a:rPr>
              <a:t>://</a:t>
            </a:r>
            <a:r>
              <a:rPr lang="en-US" u="sng" dirty="0" smtClean="0">
                <a:hlinkClick r:id="rId2"/>
              </a:rPr>
              <a:t>img0.etsystatic.com/116/0/12152774/il_fullxfull.902244510_dcxz.jpg</a:t>
            </a:r>
            <a:endParaRPr lang="en-US" dirty="0" smtClean="0"/>
          </a:p>
          <a:p>
            <a:r>
              <a:rPr lang="en-US" dirty="0" smtClean="0"/>
              <a:t>[2] </a:t>
            </a:r>
            <a:r>
              <a:rPr lang="en-US" u="sng" dirty="0">
                <a:hlinkClick r:id="rId3"/>
              </a:rPr>
              <a:t>http://www.gizmodo.com.au/2015/01/3d-printed-guns-are-only-getting-betterand-scarier</a:t>
            </a:r>
            <a:r>
              <a:rPr lang="en-US" u="sng" dirty="0" smtClean="0">
                <a:hlinkClick r:id="rId3"/>
              </a:rPr>
              <a:t>/</a:t>
            </a:r>
            <a:endParaRPr lang="en-US" dirty="0" smtClean="0"/>
          </a:p>
          <a:p>
            <a:r>
              <a:rPr lang="en-US" dirty="0" smtClean="0"/>
              <a:t>[3] </a:t>
            </a:r>
            <a:r>
              <a:rPr lang="en-US" u="sng" dirty="0">
                <a:hlinkClick r:id="rId4"/>
              </a:rPr>
              <a:t>http://</a:t>
            </a:r>
            <a:r>
              <a:rPr lang="en-US" u="sng" dirty="0" smtClean="0">
                <a:hlinkClick r:id="rId4"/>
              </a:rPr>
              <a:t>49.media.tumblr.com/f8d593e6425879880312db34c709494f/tumblr_nlbpliwTxD1rwn6y8o1_500.gif</a:t>
            </a:r>
            <a:endParaRPr lang="en-US" dirty="0" smtClean="0"/>
          </a:p>
          <a:p>
            <a:r>
              <a:rPr lang="en-US" dirty="0" smtClean="0"/>
              <a:t>[4] </a:t>
            </a:r>
            <a:r>
              <a:rPr lang="en-US" u="sng" dirty="0">
                <a:hlinkClick r:id="rId5"/>
              </a:rPr>
              <a:t>http://</a:t>
            </a:r>
            <a:r>
              <a:rPr lang="en-US" u="sng" dirty="0" smtClean="0">
                <a:hlinkClick r:id="rId5"/>
              </a:rPr>
              <a:t>pop.h-cdn.co/assets/15/14/640x320/landscape-1427921928-chz-robot-3.gif</a:t>
            </a:r>
            <a:endParaRPr lang="en-US" dirty="0" smtClean="0"/>
          </a:p>
          <a:p>
            <a:r>
              <a:rPr lang="en-US" dirty="0" smtClean="0"/>
              <a:t>[5] </a:t>
            </a:r>
            <a:r>
              <a:rPr lang="en-US" u="sng" dirty="0">
                <a:hlinkClick r:id="rId6"/>
              </a:rPr>
              <a:t>http://</a:t>
            </a:r>
            <a:r>
              <a:rPr lang="en-US" u="sng" dirty="0" smtClean="0">
                <a:hlinkClick r:id="rId6"/>
              </a:rPr>
              <a:t>www.wired.com/wp-content/uploads/2015/06/GhostGun-02.jpg</a:t>
            </a:r>
            <a:endParaRPr lang="en-US" dirty="0" smtClean="0"/>
          </a:p>
          <a:p>
            <a:r>
              <a:rPr lang="en-US" dirty="0" smtClean="0"/>
              <a:t>[6] </a:t>
            </a:r>
            <a:r>
              <a:rPr lang="en-US" u="sng" dirty="0">
                <a:hlinkClick r:id="rId7"/>
              </a:rPr>
              <a:t>http://</a:t>
            </a:r>
            <a:r>
              <a:rPr lang="en-US" u="sng" dirty="0" smtClean="0">
                <a:hlinkClick r:id="rId7"/>
              </a:rPr>
              <a:t>www.thetruthaboutguns.com/wp-content/uploads/2013/12/Solid-Concepts-1911-DMLS-courtesy-The-Truth-About-Guns.jpg</a:t>
            </a:r>
            <a:endParaRPr lang="en-US" dirty="0" smtClean="0"/>
          </a:p>
          <a:p>
            <a:r>
              <a:rPr lang="en-US" dirty="0" smtClean="0"/>
              <a:t>[7] </a:t>
            </a:r>
            <a:r>
              <a:rPr lang="en-US" u="sng" dirty="0">
                <a:hlinkClick r:id="rId8"/>
              </a:rPr>
              <a:t>https://</a:t>
            </a:r>
            <a:r>
              <a:rPr lang="en-US" u="sng" dirty="0" smtClean="0">
                <a:hlinkClick r:id="rId8"/>
              </a:rPr>
              <a:t>3dprint.com/wp-content/uploads/2014/09/a-lib.jpg</a:t>
            </a:r>
            <a:endParaRPr lang="en-US" dirty="0" smtClean="0"/>
          </a:p>
          <a:p>
            <a:r>
              <a:rPr lang="en-US" dirty="0" smtClean="0"/>
              <a:t>[8] </a:t>
            </a:r>
            <a:r>
              <a:rPr lang="en-US" dirty="0"/>
              <a:t>http://www.3ders.org/images2015/legal-aspects-3d-printing-european-law-firm-weighs-in2.jpg</a:t>
            </a:r>
          </a:p>
          <a:p>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Andrew Lewis</a:t>
            </a:r>
            <a:endParaRPr lang="en-US" sz="1400" dirty="0">
              <a:solidFill>
                <a:schemeClr val="tx1"/>
              </a:solidFill>
              <a:latin typeface="+mj-lt"/>
            </a:endParaRPr>
          </a:p>
        </p:txBody>
      </p:sp>
    </p:spTree>
    <p:extLst>
      <p:ext uri="{BB962C8B-B14F-4D97-AF65-F5344CB8AC3E}">
        <p14:creationId xmlns:p14="http://schemas.microsoft.com/office/powerpoint/2010/main" val="28719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9</a:t>
            </a:r>
            <a:br>
              <a:rPr lang="en-US" dirty="0" smtClean="0"/>
            </a:br>
            <a:r>
              <a:rPr lang="en-US" dirty="0" smtClean="0"/>
              <a:t>The End</a:t>
            </a:r>
            <a:endParaRPr lang="en-US" dirty="0"/>
          </a:p>
        </p:txBody>
      </p:sp>
      <p:sp>
        <p:nvSpPr>
          <p:cNvPr id="4" name="Footer Placeholder 3"/>
          <p:cNvSpPr>
            <a:spLocks noGrp="1"/>
          </p:cNvSpPr>
          <p:nvPr>
            <p:ph type="ftr" sz="quarter" idx="3"/>
          </p:nvPr>
        </p:nvSpPr>
        <p:spPr/>
        <p:txBody>
          <a:bodyPr/>
          <a:lstStyle/>
          <a:p>
            <a:r>
              <a:rPr lang="en-US" smtClean="0"/>
              <a:t>© 2016 Keith A. Pray</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dirty="0">
                <a:ea typeface="ＭＳ Ｐゴシック" pitchFamily="-109" charset="-128"/>
                <a:cs typeface="ＭＳ Ｐゴシック" pitchFamily="-109" charset="-128"/>
              </a:rPr>
              <a:t>Are other factors controlled?</a:t>
            </a:r>
          </a:p>
          <a:p>
            <a:pPr eaLnBrk="1" hangingPunct="1"/>
            <a:r>
              <a:rPr lang="en-US" dirty="0">
                <a:ea typeface="ＭＳ Ｐゴシック" pitchFamily="-109" charset="-128"/>
                <a:cs typeface="ＭＳ Ｐゴシック" pitchFamily="-109" charset="-128"/>
              </a:rPr>
              <a:t>Is enough time covered?</a:t>
            </a:r>
          </a:p>
          <a:p>
            <a:pPr eaLnBrk="1" hangingPunct="1"/>
            <a:r>
              <a:rPr lang="en-US" dirty="0">
                <a:ea typeface="ＭＳ Ｐゴシック" pitchFamily="-109" charset="-128"/>
                <a:cs typeface="ＭＳ Ｐゴシック" pitchFamily="-109" charset="-128"/>
              </a:rPr>
              <a:t>Is all data reported</a:t>
            </a:r>
            <a:r>
              <a:rPr lang="en-US" dirty="0" smtClean="0">
                <a:ea typeface="ＭＳ Ｐゴシック" pitchFamily="-109" charset="-128"/>
                <a:cs typeface="ＭＳ Ｐゴシック" pitchFamily="-109" charset="-128"/>
              </a:rPr>
              <a:t>?</a:t>
            </a:r>
          </a:p>
          <a:p>
            <a:pPr eaLnBrk="1" hangingPunct="1"/>
            <a:endParaRPr lang="en-US" dirty="0">
              <a:ea typeface="ＭＳ Ｐゴシック" pitchFamily="-109" charset="-128"/>
              <a:cs typeface="ＭＳ Ｐゴシック" pitchFamily="-109" charset="-128"/>
            </a:endParaRPr>
          </a:p>
          <a:p>
            <a:pPr eaLnBrk="1" hangingPunct="1"/>
            <a:r>
              <a:rPr lang="en-US" dirty="0" smtClean="0">
                <a:ea typeface="ＭＳ Ｐゴシック" pitchFamily="-109" charset="-128"/>
                <a:cs typeface="ＭＳ Ｐゴシック" pitchFamily="-109" charset="-128"/>
              </a:rPr>
              <a:t>Use Intuition</a:t>
            </a:r>
          </a:p>
          <a:p>
            <a:pPr lvl="1"/>
            <a:r>
              <a:rPr lang="en-US" dirty="0" smtClean="0">
                <a:ea typeface="ＭＳ Ｐゴシック" pitchFamily="-109" charset="-128"/>
                <a:cs typeface="ＭＳ Ｐゴシック" pitchFamily="-109" charset="-128"/>
              </a:rPr>
              <a:t>Are results reasonable?</a:t>
            </a:r>
            <a:endParaRPr lang="en-US" dirty="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12184950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19823925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1816333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4606779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3298385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39</a:t>
            </a:fld>
            <a:endParaRPr lang="en-US"/>
          </a:p>
        </p:txBody>
      </p:sp>
    </p:spTree>
    <p:extLst>
      <p:ext uri="{BB962C8B-B14F-4D97-AF65-F5344CB8AC3E}">
        <p14:creationId xmlns:p14="http://schemas.microsoft.com/office/powerpoint/2010/main" val="3953699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Reading Notes</a:t>
            </a:r>
            <a:endParaRPr lang="en-US" dirty="0"/>
          </a:p>
        </p:txBody>
      </p:sp>
      <p:sp>
        <p:nvSpPr>
          <p:cNvPr id="3" name="Content Placeholder 2"/>
          <p:cNvSpPr>
            <a:spLocks noGrp="1"/>
          </p:cNvSpPr>
          <p:nvPr>
            <p:ph sz="half" idx="1"/>
          </p:nvPr>
        </p:nvSpPr>
        <p:spPr/>
        <p:txBody>
          <a:bodyPr>
            <a:normAutofit/>
          </a:bodyPr>
          <a:lstStyle/>
          <a:p>
            <a:r>
              <a:rPr lang="en-US" dirty="0" smtClean="0"/>
              <a:t>pp. 362 Any false arrests since 1989?</a:t>
            </a:r>
          </a:p>
          <a:p>
            <a:r>
              <a:rPr lang="en-US" dirty="0" smtClean="0"/>
              <a:t>pp. 368 This is not to keep the system from responding to false alarms.</a:t>
            </a:r>
          </a:p>
          <a:p>
            <a:r>
              <a:rPr lang="en-US" dirty="0" smtClean="0"/>
              <a:t>pp. 371 Always encapsulate units!</a:t>
            </a:r>
          </a:p>
          <a:p>
            <a:r>
              <a:rPr lang="en-US" dirty="0" smtClean="0"/>
              <a:t>pp. 373 Why did they refuse?</a:t>
            </a:r>
          </a:p>
          <a:p>
            <a:r>
              <a:rPr lang="en-US" dirty="0"/>
              <a:t>pp. </a:t>
            </a:r>
            <a:r>
              <a:rPr lang="en-US" dirty="0" smtClean="0"/>
              <a:t>376 Republicans and Florida.</a:t>
            </a:r>
            <a:endParaRPr lang="en-US" dirty="0"/>
          </a:p>
        </p:txBody>
      </p:sp>
      <p:sp>
        <p:nvSpPr>
          <p:cNvPr id="11" name="Content Placeholder 10"/>
          <p:cNvSpPr>
            <a:spLocks noGrp="1"/>
          </p:cNvSpPr>
          <p:nvPr>
            <p:ph sz="half" idx="2"/>
          </p:nvPr>
        </p:nvSpPr>
        <p:spPr/>
        <p:txBody>
          <a:bodyPr>
            <a:normAutofit/>
          </a:bodyPr>
          <a:lstStyle/>
          <a:p>
            <a:r>
              <a:rPr lang="en-US" dirty="0" smtClean="0"/>
              <a:t>pp. 385 </a:t>
            </a:r>
            <a:r>
              <a:rPr lang="en-US" dirty="0"/>
              <a:t>D</a:t>
            </a:r>
            <a:r>
              <a:rPr lang="en-US" dirty="0" smtClean="0"/>
              <a:t>id the predictions motivate people to change?</a:t>
            </a:r>
          </a:p>
          <a:p>
            <a:r>
              <a:rPr lang="en-US" dirty="0" smtClean="0"/>
              <a:t>pp. 388 What happened to Verification</a:t>
            </a:r>
            <a:r>
              <a:rPr lang="en-US" dirty="0" smtClean="0"/>
              <a:t>?</a:t>
            </a:r>
          </a:p>
          <a:p>
            <a:r>
              <a:rPr lang="en-US" dirty="0" smtClean="0"/>
              <a:t>pp. 389 “satisfies the specification” = verification. “needs of the user” = validation.</a:t>
            </a:r>
            <a:endParaRPr lang="en-US" dirty="0" smtClean="0"/>
          </a:p>
          <a:p>
            <a:r>
              <a:rPr lang="en-US" dirty="0" smtClean="0"/>
              <a:t>pp. 405 How are votes counted for non-DRE voting proposed?</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108164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40</a:t>
            </a:fld>
            <a:endParaRPr lang="en-US"/>
          </a:p>
        </p:txBody>
      </p:sp>
    </p:spTree>
    <p:extLst>
      <p:ext uri="{BB962C8B-B14F-4D97-AF65-F5344CB8AC3E}">
        <p14:creationId xmlns:p14="http://schemas.microsoft.com/office/powerpoint/2010/main" val="3165053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
        <p:nvSpPr>
          <p:cNvPr id="2" name="Footer Placeholder 1"/>
          <p:cNvSpPr>
            <a:spLocks noGrp="1"/>
          </p:cNvSpPr>
          <p:nvPr>
            <p:ph type="ftr" sz="quarter" idx="11"/>
          </p:nvPr>
        </p:nvSpPr>
        <p:spPr/>
        <p:txBody>
          <a:bodyPr/>
          <a:lstStyle/>
          <a:p>
            <a:r>
              <a:rPr lang="en-US" smtClean="0"/>
              <a:t>© 2016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41</a:t>
            </a:fld>
            <a:endParaRPr lang="en-US"/>
          </a:p>
        </p:txBody>
      </p:sp>
    </p:spTree>
    <p:extLst>
      <p:ext uri="{BB962C8B-B14F-4D97-AF65-F5344CB8AC3E}">
        <p14:creationId xmlns:p14="http://schemas.microsoft.com/office/powerpoint/2010/main" val="3934331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2016 Keith A. Pray</a:t>
            </a:r>
            <a:endParaRPr lang="en-US"/>
          </a:p>
        </p:txBody>
      </p:sp>
      <p:sp>
        <p:nvSpPr>
          <p:cNvPr id="9" name="TextBox 8"/>
          <p:cNvSpPr txBox="1"/>
          <p:nvPr/>
        </p:nvSpPr>
        <p:spPr>
          <a:xfrm>
            <a:off x="0" y="3404452"/>
            <a:ext cx="2581112" cy="1592744"/>
          </a:xfrm>
          <a:prstGeom prst="rect">
            <a:avLst/>
          </a:prstGeom>
          <a:noFill/>
        </p:spPr>
        <p:txBody>
          <a:bodyPr wrap="square" rtlCol="0">
            <a:spAutoFit/>
          </a:bodyPr>
          <a:lstStyle/>
          <a:p>
            <a:pPr>
              <a:lnSpc>
                <a:spcPct val="90000"/>
              </a:lnSpc>
            </a:pPr>
            <a:r>
              <a:rPr lang="en-US" dirty="0" smtClean="0">
                <a:hlinkClick r:id="rId3"/>
              </a:rPr>
              <a:t>marginalrevolution.com</a:t>
            </a:r>
            <a:r>
              <a:rPr lang="en-US" dirty="0">
                <a:hlinkClick r:id="rId3"/>
              </a:rPr>
              <a:t>/marginalrevolution/2014/05/type-i-and-type-ii-errors-</a:t>
            </a:r>
            <a:r>
              <a:rPr lang="en-US" dirty="0" smtClean="0">
                <a:hlinkClick r:id="rId3"/>
              </a:rPr>
              <a:t>simplified.html</a:t>
            </a:r>
            <a:r>
              <a:rPr lang="en-US" dirty="0" smtClean="0"/>
              <a:t> (</a:t>
            </a:r>
            <a:r>
              <a:rPr lang="en-US" dirty="0" smtClean="0"/>
              <a:t>2016-04-11)</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42</a:t>
            </a:fld>
            <a:endParaRPr lang="en-US"/>
          </a:p>
        </p:txBody>
      </p:sp>
      <p:pic>
        <p:nvPicPr>
          <p:cNvPr id="3" name="Picture 2"/>
          <p:cNvPicPr>
            <a:picLocks noChangeAspect="1"/>
          </p:cNvPicPr>
          <p:nvPr/>
        </p:nvPicPr>
        <p:blipFill>
          <a:blip r:embed="rId4"/>
          <a:stretch>
            <a:fillRect/>
          </a:stretch>
        </p:blipFill>
        <p:spPr>
          <a:xfrm>
            <a:off x="2660679" y="329129"/>
            <a:ext cx="6234064" cy="4668067"/>
          </a:xfrm>
          <a:prstGeom prst="rect">
            <a:avLst/>
          </a:prstGeom>
        </p:spPr>
      </p:pic>
    </p:spTree>
    <p:extLst>
      <p:ext uri="{BB962C8B-B14F-4D97-AF65-F5344CB8AC3E}">
        <p14:creationId xmlns:p14="http://schemas.microsoft.com/office/powerpoint/2010/main" val="2410352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 – 1 Page Paper</a:t>
            </a:r>
            <a:endParaRPr lang="en-US" dirty="0"/>
          </a:p>
        </p:txBody>
      </p:sp>
      <p:sp>
        <p:nvSpPr>
          <p:cNvPr id="3" name="Content Placeholder 2"/>
          <p:cNvSpPr>
            <a:spLocks noGrp="1"/>
          </p:cNvSpPr>
          <p:nvPr>
            <p:ph idx="1"/>
          </p:nvPr>
        </p:nvSpPr>
        <p:spPr/>
        <p:txBody>
          <a:bodyPr>
            <a:normAutofit/>
          </a:bodyPr>
          <a:lstStyle/>
          <a:p>
            <a:r>
              <a:rPr lang="en-US" dirty="0" smtClean="0"/>
              <a:t>From </a:t>
            </a:r>
            <a:r>
              <a:rPr lang="en-US" dirty="0"/>
              <a:t>Chapter 9 In-class Exercises # </a:t>
            </a:r>
            <a:r>
              <a:rPr lang="en-US" dirty="0" smtClean="0"/>
              <a:t>24.</a:t>
            </a:r>
            <a:endParaRPr lang="en-US" dirty="0"/>
          </a:p>
          <a:p>
            <a:r>
              <a:rPr lang="en-US" dirty="0"/>
              <a:t>Should the company produce the game?</a:t>
            </a:r>
          </a:p>
          <a:p>
            <a:r>
              <a:rPr lang="en-US" dirty="0"/>
              <a:t>Use the SWE Code Of Ethics as the basis for your argument.</a:t>
            </a:r>
          </a:p>
          <a:p>
            <a:r>
              <a:rPr lang="en-US" dirty="0"/>
              <a:t>The SWE Code of Ethics should not be the sole source for your premises.</a:t>
            </a:r>
          </a:p>
          <a:p>
            <a:pPr marL="0" indent="0">
              <a:buNone/>
            </a:pPr>
            <a:endParaRPr lang="en-US" strike="sngStrike"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3718919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4072"/>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strike="sngStrike" dirty="0" smtClean="0"/>
              <a:t>Guest Speaker</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562498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Assisted Surgery</a:t>
            </a:r>
            <a:endParaRPr lang="en-US" dirty="0"/>
          </a:p>
        </p:txBody>
      </p:sp>
      <p:sp>
        <p:nvSpPr>
          <p:cNvPr id="3" name="Content Placeholder 2"/>
          <p:cNvSpPr>
            <a:spLocks noGrp="1"/>
          </p:cNvSpPr>
          <p:nvPr>
            <p:ph sz="half" idx="1"/>
          </p:nvPr>
        </p:nvSpPr>
        <p:spPr/>
        <p:txBody>
          <a:bodyPr/>
          <a:lstStyle/>
          <a:p>
            <a:r>
              <a:rPr lang="en-US" dirty="0" smtClean="0"/>
              <a:t>First introduced in 1980’s</a:t>
            </a:r>
          </a:p>
          <a:p>
            <a:pPr lvl="1"/>
            <a:r>
              <a:rPr lang="en-US" dirty="0" smtClean="0"/>
              <a:t>FDA Approved in 2000</a:t>
            </a:r>
          </a:p>
          <a:p>
            <a:r>
              <a:rPr lang="en-US" dirty="0" smtClean="0"/>
              <a:t>Two main types of robotic surgery</a:t>
            </a:r>
          </a:p>
          <a:p>
            <a:pPr lvl="1"/>
            <a:r>
              <a:rPr lang="en-US" dirty="0" smtClean="0"/>
              <a:t> </a:t>
            </a:r>
            <a:r>
              <a:rPr lang="en-US" dirty="0" err="1" smtClean="0"/>
              <a:t>Telemanipulation</a:t>
            </a:r>
            <a:endParaRPr lang="en-US" dirty="0" smtClean="0"/>
          </a:p>
          <a:p>
            <a:pPr lvl="1"/>
            <a:r>
              <a:rPr lang="en-US" dirty="0" smtClean="0"/>
              <a:t>Autonomous smart instruments</a:t>
            </a:r>
          </a:p>
          <a:p>
            <a:r>
              <a:rPr lang="en-US" dirty="0" smtClean="0"/>
              <a:t>Many different medical fields use robot assisted surgery</a:t>
            </a:r>
          </a:p>
          <a:p>
            <a:pPr lvl="1"/>
            <a:endParaRPr lang="en-US" dirty="0" smtClean="0"/>
          </a:p>
          <a:p>
            <a:pPr lvl="1"/>
            <a:endParaRPr lang="en-US" dirty="0" smtClean="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Daniel Benson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[1],</a:t>
            </a:r>
            <a:endParaRPr lang="en-US" sz="1200" dirty="0">
              <a:solidFill>
                <a:schemeClr val="tx1"/>
              </a:solidFill>
            </a:endParaRPr>
          </a:p>
        </p:txBody>
      </p:sp>
      <p:pic>
        <p:nvPicPr>
          <p:cNvPr id="9" name="Picture 8"/>
          <p:cNvPicPr>
            <a:picLocks noChangeAspect="1"/>
          </p:cNvPicPr>
          <p:nvPr/>
        </p:nvPicPr>
        <p:blipFill>
          <a:blip r:embed="rId3"/>
          <a:stretch>
            <a:fillRect/>
          </a:stretch>
        </p:blipFill>
        <p:spPr>
          <a:xfrm>
            <a:off x="5178169" y="1234453"/>
            <a:ext cx="3653411" cy="3352800"/>
          </a:xfrm>
          <a:prstGeom prst="rect">
            <a:avLst/>
          </a:prstGeom>
        </p:spPr>
      </p:pic>
    </p:spTree>
    <p:extLst>
      <p:ext uri="{BB962C8B-B14F-4D97-AF65-F5344CB8AC3E}">
        <p14:creationId xmlns:p14="http://schemas.microsoft.com/office/powerpoint/2010/main" val="17785805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robot assisted surgery</a:t>
            </a:r>
            <a:endParaRPr lang="en-US" dirty="0"/>
          </a:p>
        </p:txBody>
      </p:sp>
      <p:sp>
        <p:nvSpPr>
          <p:cNvPr id="3" name="Content Placeholder 2"/>
          <p:cNvSpPr>
            <a:spLocks noGrp="1"/>
          </p:cNvSpPr>
          <p:nvPr>
            <p:ph sz="half" idx="1"/>
          </p:nvPr>
        </p:nvSpPr>
        <p:spPr/>
        <p:txBody>
          <a:bodyPr/>
          <a:lstStyle/>
          <a:p>
            <a:r>
              <a:rPr lang="en-US" dirty="0" smtClean="0"/>
              <a:t>Multiple universities and hospitals report many positive health effects:</a:t>
            </a:r>
          </a:p>
          <a:p>
            <a:pPr lvl="1"/>
            <a:r>
              <a:rPr lang="en-US" dirty="0" smtClean="0"/>
              <a:t>Smaller incisions</a:t>
            </a:r>
          </a:p>
          <a:p>
            <a:pPr lvl="1"/>
            <a:r>
              <a:rPr lang="en-US" dirty="0" smtClean="0"/>
              <a:t>Less infection</a:t>
            </a:r>
          </a:p>
          <a:p>
            <a:pPr lvl="1"/>
            <a:r>
              <a:rPr lang="en-US" dirty="0" smtClean="0"/>
              <a:t>Less Scaring</a:t>
            </a:r>
          </a:p>
          <a:p>
            <a:pPr lvl="1"/>
            <a:r>
              <a:rPr lang="en-US" dirty="0" smtClean="0"/>
              <a:t>Quicker healing</a:t>
            </a:r>
          </a:p>
          <a:p>
            <a:r>
              <a:rPr lang="en-US" dirty="0" err="1" smtClean="0"/>
              <a:t>Telesurgery</a:t>
            </a:r>
            <a:r>
              <a:rPr lang="en-US" dirty="0" smtClean="0"/>
              <a:t> could mean a doctor could help a patient nearly anywhere in the world</a:t>
            </a:r>
          </a:p>
          <a:p>
            <a:pPr lvl="1"/>
            <a:endParaRPr lang="en-US" dirty="0"/>
          </a:p>
        </p:txBody>
      </p:sp>
      <p:pic>
        <p:nvPicPr>
          <p:cNvPr id="10" name="Content Placeholder 9"/>
          <p:cNvPicPr>
            <a:picLocks noGrp="1" noChangeAspect="1"/>
          </p:cNvPicPr>
          <p:nvPr>
            <p:ph sz="half" idx="2"/>
          </p:nvPr>
        </p:nvPicPr>
        <p:blipFill>
          <a:blip r:embed="rId3"/>
          <a:stretch>
            <a:fillRect/>
          </a:stretch>
        </p:blipFill>
        <p:spPr>
          <a:xfrm>
            <a:off x="4572000" y="1081843"/>
            <a:ext cx="4009140" cy="1731389"/>
          </a:xfrm>
          <a:prstGeom prst="rect">
            <a:avLst/>
          </a:prstGeom>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Daniel Benson</a:t>
            </a:r>
            <a:endParaRPr lang="en-US" sz="1400" dirty="0">
              <a:solidFill>
                <a:schemeClr val="tx1"/>
              </a:solidFill>
              <a:latin typeface="+mj-lt"/>
            </a:endParaRPr>
          </a:p>
        </p:txBody>
      </p:sp>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smtClean="0"/>
              <a:t>[2], [3], [8]</a:t>
            </a:r>
            <a:endParaRPr lang="en-US" sz="1200" dirty="0">
              <a:solidFill>
                <a:schemeClr val="tx1"/>
              </a:solidFill>
            </a:endParaRPr>
          </a:p>
        </p:txBody>
      </p:sp>
      <p:pic>
        <p:nvPicPr>
          <p:cNvPr id="4" name="Picture 3"/>
          <p:cNvPicPr>
            <a:picLocks noChangeAspect="1"/>
          </p:cNvPicPr>
          <p:nvPr/>
        </p:nvPicPr>
        <p:blipFill>
          <a:blip r:embed="rId4"/>
          <a:stretch>
            <a:fillRect/>
          </a:stretch>
        </p:blipFill>
        <p:spPr>
          <a:xfrm>
            <a:off x="4572000" y="2910316"/>
            <a:ext cx="4009141" cy="1719476"/>
          </a:xfrm>
          <a:prstGeom prst="rect">
            <a:avLst/>
          </a:prstGeom>
        </p:spPr>
      </p:pic>
    </p:spTree>
    <p:extLst>
      <p:ext uri="{BB962C8B-B14F-4D97-AF65-F5344CB8AC3E}">
        <p14:creationId xmlns:p14="http://schemas.microsoft.com/office/powerpoint/2010/main" val="40238438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Drawbacks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Cost and maintenance</a:t>
            </a:r>
          </a:p>
          <a:p>
            <a:pPr lvl="1"/>
            <a:r>
              <a:rPr lang="en-US" dirty="0" smtClean="0"/>
              <a:t>Over $2 million to install</a:t>
            </a:r>
          </a:p>
          <a:p>
            <a:pPr lvl="1"/>
            <a:r>
              <a:rPr lang="en-US" dirty="0" smtClean="0"/>
              <a:t>$100,000-$200,000 in annual licensing and maintenance fees</a:t>
            </a:r>
          </a:p>
          <a:p>
            <a:r>
              <a:rPr lang="en-US" dirty="0" smtClean="0"/>
              <a:t>No study on long term health effects</a:t>
            </a:r>
          </a:p>
          <a:p>
            <a:r>
              <a:rPr lang="en-US" dirty="0" smtClean="0"/>
              <a:t>Size </a:t>
            </a:r>
          </a:p>
          <a:p>
            <a:pPr lvl="1"/>
            <a:r>
              <a:rPr lang="en-US" dirty="0" smtClean="0"/>
              <a:t>Overcrowding operating room</a:t>
            </a:r>
          </a:p>
          <a:p>
            <a:r>
              <a:rPr lang="en-US" dirty="0" smtClean="0"/>
              <a:t>Surgeons today become more dependent on the tech and less comfortable with conventional open surgery.</a:t>
            </a:r>
          </a:p>
        </p:txBody>
      </p:sp>
      <p:pic>
        <p:nvPicPr>
          <p:cNvPr id="9" name="Content Placeholder 8"/>
          <p:cNvPicPr>
            <a:picLocks noGrp="1" noChangeAspect="1"/>
          </p:cNvPicPr>
          <p:nvPr>
            <p:ph sz="half" idx="2"/>
          </p:nvPr>
        </p:nvPicPr>
        <p:blipFill>
          <a:blip r:embed="rId3"/>
          <a:stretch>
            <a:fillRect/>
          </a:stretch>
        </p:blipFill>
        <p:spPr>
          <a:xfrm>
            <a:off x="4724400" y="1997673"/>
            <a:ext cx="3733800" cy="2100262"/>
          </a:xfrm>
          <a:prstGeom prst="rect">
            <a:avLst/>
          </a:prstGeom>
        </p:spPr>
      </p:pic>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Daniel Benson</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[4], [5], [6]</a:t>
            </a:r>
            <a:endParaRPr lang="en-US" sz="1200" dirty="0">
              <a:solidFill>
                <a:schemeClr val="tx1"/>
              </a:solidFill>
            </a:endParaRPr>
          </a:p>
        </p:txBody>
      </p:sp>
    </p:spTree>
    <p:extLst>
      <p:ext uri="{BB962C8B-B14F-4D97-AF65-F5344CB8AC3E}">
        <p14:creationId xmlns:p14="http://schemas.microsoft.com/office/powerpoint/2010/main" val="35764904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16510</TotalTime>
  <Words>5479</Words>
  <Application>Microsoft Macintosh PowerPoint</Application>
  <PresentationFormat>On-screen Show (16:9)</PresentationFormat>
  <Paragraphs>555</Paragraphs>
  <Slides>42</Slides>
  <Notes>33</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Red Radial 16x9</vt:lpstr>
      <vt:lpstr>Class 9 Errors Failures Risks</vt:lpstr>
      <vt:lpstr>PowerPoint Presentation</vt:lpstr>
      <vt:lpstr>Overview</vt:lpstr>
      <vt:lpstr>My Reading Notes</vt:lpstr>
      <vt:lpstr>Assignment – 1 Page Paper</vt:lpstr>
      <vt:lpstr>Overview</vt:lpstr>
      <vt:lpstr>Robot Assisted Surgery</vt:lpstr>
      <vt:lpstr>Benefits of robot assisted surgery</vt:lpstr>
      <vt:lpstr>Drawbacks</vt:lpstr>
      <vt:lpstr>Computer Reliability</vt:lpstr>
      <vt:lpstr>Conclusions</vt:lpstr>
      <vt:lpstr>References</vt:lpstr>
      <vt:lpstr>Scenario</vt:lpstr>
      <vt:lpstr>Introduction to autonomous vehicles</vt:lpstr>
      <vt:lpstr>5 levels of autonomy [2]</vt:lpstr>
      <vt:lpstr>Google’s Autonomous Vehicle</vt:lpstr>
      <vt:lpstr>Conclusion</vt:lpstr>
      <vt:lpstr>References</vt:lpstr>
      <vt:lpstr>Safety of 3d Printing</vt:lpstr>
      <vt:lpstr>What Exactly is 3D Printing?</vt:lpstr>
      <vt:lpstr>PowerPoint Presentation</vt:lpstr>
      <vt:lpstr>So… What do we do with it?</vt:lpstr>
      <vt:lpstr>The Real Issue: Weapons</vt:lpstr>
      <vt:lpstr>3D Printed Lower Receivers: AR-15 Ghost Guns</vt:lpstr>
      <vt:lpstr>Solid Concepts 1911 DMLS</vt:lpstr>
      <vt:lpstr>Liberator</vt:lpstr>
      <vt:lpstr>Regulations</vt:lpstr>
      <vt:lpstr>MY Conclusions</vt:lpstr>
      <vt:lpstr>Questions?</vt:lpstr>
      <vt:lpstr>References</vt:lpstr>
      <vt:lpstr>REFerences (cont.)</vt:lpstr>
      <vt:lpstr>Images</vt:lpstr>
      <vt:lpstr>Class 9 The End</vt:lpstr>
      <vt:lpstr>Reliability Of Statistics</vt:lpstr>
      <vt:lpstr>Cost-Benefit Analysis</vt:lpstr>
      <vt:lpstr>Risk-Benefit Analysis</vt:lpstr>
      <vt:lpstr>Limitations to  Risk-Benefit Analysis</vt:lpstr>
      <vt:lpstr>Some Measures</vt:lpstr>
      <vt:lpstr>Relying Too Much</vt:lpstr>
      <vt:lpstr>Producing Good Software</vt:lpstr>
      <vt:lpstr>Plan For The Long Term</vt:lpstr>
      <vt:lpstr>PowerPoint Presentation</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278</cp:revision>
  <dcterms:created xsi:type="dcterms:W3CDTF">2014-08-25T02:19:16Z</dcterms:created>
  <dcterms:modified xsi:type="dcterms:W3CDTF">2016-04-12T21:48:18Z</dcterms:modified>
</cp:coreProperties>
</file>