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59" r:id="rId3"/>
    <p:sldId id="277" r:id="rId4"/>
    <p:sldId id="261" r:id="rId5"/>
    <p:sldId id="264" r:id="rId6"/>
    <p:sldId id="318" r:id="rId7"/>
    <p:sldId id="267" r:id="rId8"/>
    <p:sldId id="303" r:id="rId9"/>
    <p:sldId id="304" r:id="rId10"/>
    <p:sldId id="305" r:id="rId11"/>
    <p:sldId id="342" r:id="rId12"/>
    <p:sldId id="343" r:id="rId13"/>
    <p:sldId id="344" r:id="rId14"/>
    <p:sldId id="345" r:id="rId15"/>
    <p:sldId id="346" r:id="rId16"/>
    <p:sldId id="347" r:id="rId17"/>
    <p:sldId id="348" r:id="rId18"/>
    <p:sldId id="349" r:id="rId19"/>
    <p:sldId id="350" r:id="rId20"/>
    <p:sldId id="354" r:id="rId21"/>
    <p:sldId id="355" r:id="rId22"/>
    <p:sldId id="356" r:id="rId23"/>
    <p:sldId id="357" r:id="rId24"/>
    <p:sldId id="358" r:id="rId25"/>
    <p:sldId id="359" r:id="rId26"/>
    <p:sldId id="360" r:id="rId27"/>
    <p:sldId id="361" r:id="rId28"/>
    <p:sldId id="338" r:id="rId29"/>
    <p:sldId id="339" r:id="rId30"/>
    <p:sldId id="340" r:id="rId31"/>
    <p:sldId id="341"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259"/>
            <p14:sldId id="277"/>
            <p14:sldId id="261"/>
            <p14:sldId id="264"/>
            <p14:sldId id="318"/>
            <p14:sldId id="267"/>
            <p14:sldId id="303"/>
            <p14:sldId id="304"/>
            <p14:sldId id="305"/>
          </p14:sldIdLst>
        </p14:section>
        <p14:section name="Students" id="{930F6A5C-996B-F644-A366-0334989268C8}">
          <p14:sldIdLst>
            <p14:sldId id="342"/>
            <p14:sldId id="343"/>
            <p14:sldId id="344"/>
            <p14:sldId id="345"/>
            <p14:sldId id="346"/>
            <p14:sldId id="347"/>
            <p14:sldId id="348"/>
            <p14:sldId id="349"/>
            <p14:sldId id="350"/>
            <p14:sldId id="354"/>
            <p14:sldId id="355"/>
            <p14:sldId id="356"/>
            <p14:sldId id="357"/>
            <p14:sldId id="358"/>
            <p14:sldId id="359"/>
            <p14:sldId id="360"/>
            <p14:sldId id="361"/>
            <p14:sldId id="338"/>
            <p14:sldId id="339"/>
            <p14:sldId id="340"/>
            <p14:sldId id="341"/>
          </p14:sldIdLst>
        </p14:section>
        <p14:section name="Common" id="{816C9087-CAEC-4B4F-A749-57EDEC908EE0}">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09" d="100"/>
          <a:sy n="109" d="100"/>
        </p:scale>
        <p:origin x="-928" y="-112"/>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2016-03-29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2016-03-29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Hi, my name is Will and my presentation is about alternative online publishing: particularly of music, but we’ll touch on some other media as well.</a:t>
            </a:r>
          </a:p>
          <a:p>
            <a:pPr marL="0" marR="0" lvl="0" indent="0" algn="l" rtl="0">
              <a:spcBef>
                <a:spcPts val="0"/>
              </a:spcBef>
              <a:buSzPct val="25000"/>
              <a:buNone/>
            </a:pPr>
            <a:endParaRPr/>
          </a:p>
          <a:p>
            <a:pPr marL="0" marR="0" lvl="0" indent="0" algn="l" rtl="0">
              <a:spcBef>
                <a:spcPts val="0"/>
              </a:spcBef>
              <a:buSzPct val="25000"/>
              <a:buNone/>
            </a:pPr>
            <a:r>
              <a:rPr lang="en-US"/>
              <a:t>We all just completed a reading about copyright law, and you can’t talk about online copyright without talking about piracy and the fight against it. We read about all kinds of methods that have been used to counteract pirates: encryption, DRM, site shutdowns, and so on. It’s all very negative, and that makes sense! It’s natural to have the response of fighting back: “Bad guys are stealing from us! We have to stop them!” And while I don’t disagree that it’s sometimes the right choice, there have been some interesting alternatives that the book didn’t really cover. Believe it or not, some content creators have </a:t>
            </a:r>
            <a:r>
              <a:rPr lang="en-US" i="1"/>
              <a:t>embraced</a:t>
            </a:r>
            <a:r>
              <a:rPr lang="en-US"/>
              <a:t> the idea of piracy. Others have found that, since piracy can’t be fought directly, it’s more effective to undercut it with a new legal service. We’ll talk about those in a moment, but first let’s take a look at some data about piracy itself.</a:t>
            </a: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Earlier this year, Kanye West released his new album, </a:t>
            </a:r>
            <a:r>
              <a:rPr lang="en-US" i="1"/>
              <a:t>The Life of Pablo</a:t>
            </a:r>
            <a:r>
              <a:rPr lang="en-US"/>
              <a:t>. Within just two days, there had been an estimated 500,000 illegal downloads of the album. Naturally, the RIAA tried to fight back with takedown notices, but clearly they weren’t effective. Even their chief executive admitted, in an earlier interview, that these techniques were becoming increasingly pointless, as pirates are able to post new copies faster than they can be taken down.</a:t>
            </a:r>
          </a:p>
          <a:p>
            <a:pPr marL="0" marR="0" lvl="0" indent="0" algn="l" rtl="0">
              <a:spcBef>
                <a:spcPts val="0"/>
              </a:spcBef>
              <a:buSzPct val="25000"/>
              <a:buNone/>
            </a:pPr>
            <a:endParaRPr/>
          </a:p>
          <a:p>
            <a:pPr marL="0" marR="0" lvl="0" indent="0" algn="l" rtl="0">
              <a:spcBef>
                <a:spcPts val="0"/>
              </a:spcBef>
              <a:buSzPct val="25000"/>
              <a:buNone/>
            </a:pPr>
            <a:r>
              <a:rPr lang="en-US"/>
              <a:t>Shortly after the 500,000 downloads statistic went public, New York Post ran an article claiming that, since the album cost $20, that meant that West had lost $10 million to pirates. Sounds terrible, right? It’s no wonder that artists and record labels are so desperately fighting against pirates. But wait a second; is it really fair to say that Kanye lost $10 million? Would every single one of those 500,000 downloaders gone and purchased the album if they weren’t able to torrent it?</a:t>
            </a:r>
          </a:p>
        </p:txBody>
      </p:sp>
      <p:sp>
        <p:nvSpPr>
          <p:cNvPr id="101" name="Shape 10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Well, that’s a controversial question. It’s difficult to quantify precisely - we can’t calculate people’s behavior in theory - but Notch, the creator of </a:t>
            </a:r>
            <a:r>
              <a:rPr lang="en-US" i="1"/>
              <a:t>Minecraft, </a:t>
            </a:r>
            <a:r>
              <a:rPr lang="en-US"/>
              <a:t>certainly doesn’t think so. He completely rejects the idea that software piracy is theft. If you steal a car from a dealership, he says, that’s theft because the original car is gone; the company can no longer sell it. But by pirating Minecraft, he argues, you have only made a new copy in the world. Anyone who was going to buy the game can still do so, so Notch insists it’s more important to give people a reason to buy the game than waste effort fighting pirates. And it seems to have paid off: even though </a:t>
            </a:r>
            <a:r>
              <a:rPr lang="en-US" i="1"/>
              <a:t>Minecraft</a:t>
            </a:r>
            <a:r>
              <a:rPr lang="en-US"/>
              <a:t> is widely pirated - one source reported 70% of copies of the game were illegal - it is nevertheless an extremely successful title, with tens of millions of sales on PC alone.</a:t>
            </a:r>
          </a:p>
        </p:txBody>
      </p:sp>
      <p:sp>
        <p:nvSpPr>
          <p:cNvPr id="114" name="Shape 11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Some people have taken it even further. What about just giving stuff away? That’s what Trent Reznor did with a couple of Nine Inch Nails albums. In 2008, Reznor released </a:t>
            </a:r>
            <a:r>
              <a:rPr lang="en-US" i="1"/>
              <a:t>Ghosts I-IV</a:t>
            </a:r>
            <a:r>
              <a:rPr lang="en-US"/>
              <a:t> and </a:t>
            </a:r>
            <a:r>
              <a:rPr lang="en-US" i="1"/>
              <a:t>The Slip</a:t>
            </a:r>
            <a:r>
              <a:rPr lang="en-US"/>
              <a:t> completely for free on his website. Reception was positive; ABC News was even heralding it as the future of music, asking “Will we ever pay for an album again?” But while good press is nice, you might be wondering how this was supposed to make Reznor any money. The thing is, he released physical copies of the albums too. They weren’t free, obviously, yet they still sold well enough to chart on the Billboard Top 100. The physical bonus features of the albums, like the liner notes and cover art, were apparently enough to sway buyers, especially when they already knew they liked the music from having downloaded it. You can see some statistics on the screen about each release’s sales. This seems like a success story, but free releases have backfired as well. Who recognizes...</a:t>
            </a:r>
          </a:p>
        </p:txBody>
      </p:sp>
      <p:sp>
        <p:nvSpPr>
          <p:cNvPr id="125" name="Shape 12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t>
            </a:r>
            <a:r>
              <a:rPr lang="en-US" i="1"/>
              <a:t>this</a:t>
            </a:r>
            <a:r>
              <a:rPr lang="en-US"/>
              <a:t> album? For those who aren’t aware, this is </a:t>
            </a:r>
            <a:r>
              <a:rPr lang="en-US" i="1"/>
              <a:t>Songs of Innocence</a:t>
            </a:r>
            <a:r>
              <a:rPr lang="en-US"/>
              <a:t> by U2, and in 2014 it was automatically added to the iTunes account of every Apple user in the world. Apparently this was too much, and U2 received a ton of bad press. Remember spam? Well, Wired Magazine said this was </a:t>
            </a:r>
            <a:r>
              <a:rPr lang="en-US" i="1"/>
              <a:t>even worse</a:t>
            </a:r>
            <a:r>
              <a:rPr lang="en-US"/>
              <a:t>. Supposedly, the hope was that, with everyone in the world listening to the album, a new generation of fans would discover U2 and start buying their back catalog. That flat out didn’t happen; sales were as low as ever in the following weeks; they literally sold </a:t>
            </a:r>
            <a:r>
              <a:rPr lang="en-US" i="1"/>
              <a:t>sixty</a:t>
            </a:r>
            <a:r>
              <a:rPr lang="en-US"/>
              <a:t> CDs the week after it came out, and digital sales were a paltry six thousand. In fact, the Entertainment Retailers Association went so far as to call the release “as damaging as piracy” to the value of music.</a:t>
            </a:r>
          </a:p>
        </p:txBody>
      </p:sp>
      <p:sp>
        <p:nvSpPr>
          <p:cNvPr id="140" name="Shape 14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There’s another model called pay-what-you-want, and it’s exactly what it sounds like. Some of you might have bought a Humble Bundle of games before, or an indie album on Bandcamp, and been asked to enter the amount you “thought it was worth.” Radiohead’s </a:t>
            </a:r>
            <a:r>
              <a:rPr lang="en-US" i="1"/>
              <a:t>In Rainbows</a:t>
            </a:r>
            <a:r>
              <a:rPr lang="en-US"/>
              <a:t> was the first high-profile music release with this model, and it attracted a lot of attention, which - unlike </a:t>
            </a:r>
            <a:r>
              <a:rPr lang="en-US" i="1"/>
              <a:t>Songs of Innocence</a:t>
            </a:r>
            <a:r>
              <a:rPr lang="en-US"/>
              <a:t> - was mostly positive. Interest in pay-what-you-want releases skyrocketed after the album, and a study was done to see how successful the model could be. They found that, predictably, average payment was usually very low, but receipts could be greatly improved by diverting some of the income to a charity.</a:t>
            </a:r>
          </a:p>
        </p:txBody>
      </p:sp>
      <p:sp>
        <p:nvSpPr>
          <p:cNvPr id="153" name="Shape 15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And lastly, I would be remiss if I didn’t mention streaming. Services like Spotify have been heralded as the ultimate way to undercut piracy. And it’s true! After Spotify was introduced, there was a significant drop in illegal music downloads… and legal ones, too. Spotify didn’t really kill </a:t>
            </a:r>
            <a:r>
              <a:rPr lang="en-US" i="1"/>
              <a:t>piracy</a:t>
            </a:r>
            <a:r>
              <a:rPr lang="en-US"/>
              <a:t>, it just killed the idea of owning music, legally or not. It was estimated that there wasn’t really any net benefit or harm to the industry.</a:t>
            </a:r>
          </a:p>
        </p:txBody>
      </p:sp>
      <p:sp>
        <p:nvSpPr>
          <p:cNvPr id="166" name="Shape 16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So as we’ve seen, while directly fighting piracy is increasingly futile, there are a lot of interesting release models that can have greater effects. We saw that releasing content for free can actually be surprisingly effective, and although there is a risk of backfiring, the success stories have shown that embracing or undercutting piracy has the potential to be far more lucrative than fighting back.</a:t>
            </a:r>
          </a:p>
        </p:txBody>
      </p:sp>
      <p:sp>
        <p:nvSpPr>
          <p:cNvPr id="179" name="Shape 17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 mainly saying hello, introducing topic,</a:t>
            </a:r>
            <a:r>
              <a:rPr lang="en-US" baseline="0" dirty="0"/>
              <a:t> then moving to next slide. Agenda will not be reviewed in any sort of detail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Discussing what a</a:t>
            </a:r>
            <a:r>
              <a:rPr lang="en-US" baseline="0" dirty="0"/>
              <a:t> EULA is:</a:t>
            </a:r>
          </a:p>
          <a:p>
            <a:r>
              <a:rPr lang="en-US" baseline="0" dirty="0"/>
              <a:t>Generally speaking, it’s a legal agreement between the user and the manufacturer of a piece of software.</a:t>
            </a:r>
          </a:p>
          <a:p>
            <a:r>
              <a:rPr lang="en-US" baseline="0" dirty="0"/>
              <a:t>The exact terms can vary greatly between products, and there is no universal standard</a:t>
            </a:r>
          </a:p>
          <a:p>
            <a:r>
              <a:rPr lang="en-US" baseline="0" dirty="0"/>
              <a:t>	Listing some common elements:</a:t>
            </a:r>
          </a:p>
          <a:p>
            <a:r>
              <a:rPr lang="en-US" baseline="0" dirty="0"/>
              <a:t>		-------------------------------------------</a:t>
            </a:r>
          </a:p>
          <a:p>
            <a:r>
              <a:rPr lang="en-US" baseline="0" dirty="0"/>
              <a:t>		THESE ELEMENTS TO BE COVERED VERY BRIEFLY</a:t>
            </a:r>
          </a:p>
          <a:p>
            <a:r>
              <a:rPr lang="en-US" baseline="0" dirty="0"/>
              <a:t>		EULAs can specify how a product is being transmitted to you, whether you are being sold the software, or just licensing it [more on this later]</a:t>
            </a:r>
          </a:p>
          <a:p>
            <a:r>
              <a:rPr lang="en-US" baseline="0" dirty="0"/>
              <a:t>		Liability concerns. These are discussed in the book, in chapter 8, but suffice to say companies will often have you agree that they are 		not 		liable for any damages the product may cause.</a:t>
            </a:r>
          </a:p>
          <a:p>
            <a:r>
              <a:rPr lang="en-US" baseline="0" dirty="0"/>
              <a:t>		-----------------------------------------------------------------------</a:t>
            </a:r>
          </a:p>
          <a:p>
            <a:r>
              <a:rPr lang="en-US" baseline="0" dirty="0"/>
              <a:t>		They also often allow for the collection of data from the software</a:t>
            </a:r>
          </a:p>
          <a:p>
            <a:r>
              <a:rPr lang="en-US" baseline="0" dirty="0"/>
              <a:t>		In some cases, (Microsoft XML, VMware Desktop) there are clauses restricting unauthorized benchmarking</a:t>
            </a:r>
          </a:p>
          <a:p>
            <a:r>
              <a:rPr lang="en-US" baseline="0" dirty="0"/>
              <a:t>		EULAs can also contain sections restricting the reverse engineering of software, such as attempts to disassemble code</a:t>
            </a:r>
          </a:p>
          <a:p>
            <a:r>
              <a:rPr lang="en-US" baseline="0" dirty="0"/>
              <a:t>		</a:t>
            </a:r>
          </a:p>
          <a:p>
            <a:r>
              <a:rPr lang="en-US" baseline="0" dirty="0"/>
              <a:t>Transition: But you guys probably already know all this, because you read these agreements all the time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9957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Jokes</a:t>
            </a:r>
            <a:r>
              <a:rPr lang="en-US" baseline="0" dirty="0"/>
              <a:t> aside, very few people read these agreements in full.</a:t>
            </a:r>
          </a:p>
          <a:p>
            <a:r>
              <a:rPr lang="en-US" baseline="0" dirty="0"/>
              <a:t>According to analysis of 2500 people installing software from a major provider, only 8% spent at least two minutes reading the agreement before accepting. </a:t>
            </a:r>
            <a:endParaRPr lang="en-US" dirty="0"/>
          </a:p>
          <a:p>
            <a:r>
              <a:rPr lang="en-US" dirty="0"/>
              <a:t>70% of these users were done within a mere 12 seconds.</a:t>
            </a:r>
          </a:p>
          <a:p>
            <a:r>
              <a:rPr lang="en-US" dirty="0"/>
              <a:t>Another study investigated our</a:t>
            </a:r>
            <a:r>
              <a:rPr lang="en-US" baseline="0" dirty="0"/>
              <a:t> conditioning to accept these agreements without reading them, finding that when a relatively short passage was presented to users during an installation they were significantly more likely to agree to it when the button text was worded with traditional EULA terminology as opposed to conversational speech.</a:t>
            </a:r>
          </a:p>
          <a:p>
            <a:endParaRPr lang="en-US" baseline="0" dirty="0"/>
          </a:p>
          <a:p>
            <a:r>
              <a:rPr lang="en-US" baseline="0" dirty="0"/>
              <a:t>Finally, a study of privacy policies [very close cousins of the EULA] found that if you were to read every policy you came across in full you’d spend about 244 hours a year exclusively on that. For perspective…</a:t>
            </a:r>
            <a:endParaRPr lang="en-US" dirty="0"/>
          </a:p>
          <a:p>
            <a:r>
              <a:rPr lang="en-US" dirty="0"/>
              <a:t>If </a:t>
            </a:r>
            <a:r>
              <a:rPr lang="en-US" baseline="0" dirty="0"/>
              <a:t>we went on a </a:t>
            </a:r>
            <a:r>
              <a:rPr lang="en-US" baseline="0" dirty="0" err="1"/>
              <a:t>roadtrip</a:t>
            </a:r>
            <a:r>
              <a:rPr lang="en-US" baseline="0" dirty="0"/>
              <a:t> to Mexico City and you sat in the back reading your agreements, you’d still have almost 50 hours of reading to go when we get back to Worcester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618246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a </a:t>
            </a:r>
            <a:r>
              <a:rPr lang="en-US" dirty="0" err="1"/>
              <a:t>roadtrip</a:t>
            </a:r>
            <a:r>
              <a:rPr lang="en-US" baseline="0" dirty="0"/>
              <a:t> to Mexico City by way of Anchorage Alaska. So companies are expecting us to do a lot of reading.</a:t>
            </a:r>
          </a:p>
          <a:p>
            <a:endParaRPr lang="en-US" baseline="0" dirty="0"/>
          </a:p>
          <a:p>
            <a:r>
              <a:rPr lang="en-US" baseline="0" dirty="0"/>
              <a:t>For another perspective, you can consider the dollar cost of all that lost productivity – $3,534 per year.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446082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question that may remain is: are these agreements valid if people don’t read them?</a:t>
            </a:r>
          </a:p>
          <a:p>
            <a:endParaRPr lang="en-US" baseline="0" dirty="0"/>
          </a:p>
          <a:p>
            <a:r>
              <a:rPr lang="en-US" baseline="0" dirty="0"/>
              <a:t>The answer to that is unfortunately the answer to most things: it depends. Some courts will rule that the agreement is valid, some will rule that the user is forced into it unreasonably. It also varies a lot depending on what the case relates to – for example, there are laws protecting reverse engineering specifically, so a EULA prohibiting that may be invalid in that instance. </a:t>
            </a:r>
          </a:p>
          <a:p>
            <a:endParaRPr lang="en-US" baseline="0" dirty="0"/>
          </a:p>
          <a:p>
            <a:r>
              <a:rPr lang="en-US" baseline="0" dirty="0"/>
              <a:t>I’ve chosen two cases to quickly review today, which show opposite sides of the spectrum for similar circumstances.</a:t>
            </a:r>
          </a:p>
          <a:p>
            <a:endParaRPr lang="en-US" baseline="0" dirty="0"/>
          </a:p>
          <a:p>
            <a:r>
              <a:rPr lang="en-US" baseline="0" dirty="0"/>
              <a:t>Autodesk case: This is a US case that was resolved in 2010, in which a man “</a:t>
            </a:r>
            <a:r>
              <a:rPr lang="en-US" baseline="0" dirty="0" err="1"/>
              <a:t>Vernor</a:t>
            </a:r>
            <a:r>
              <a:rPr lang="en-US" baseline="0" dirty="0"/>
              <a:t>” was reselling used Autodesk software on </a:t>
            </a:r>
            <a:r>
              <a:rPr lang="en-US" baseline="0" dirty="0" err="1"/>
              <a:t>Ebay</a:t>
            </a:r>
            <a:r>
              <a:rPr lang="en-US" baseline="0" dirty="0"/>
              <a:t>. According to the Autodesk license agreement, this is unacceptable, as their customers are stated to be licensing the product, not buying it, and therefore cannot resell and transfer their codes. </a:t>
            </a:r>
            <a:r>
              <a:rPr lang="en-US" baseline="0" dirty="0" err="1"/>
              <a:t>Vernor</a:t>
            </a:r>
            <a:r>
              <a:rPr lang="en-US" baseline="0" dirty="0"/>
              <a:t> argued that his reselling was protected under first sale doctrine, a law established in 1908 saying that after a product is sold once, protections on its resale are lifted (see used books). The court ultimately shot that down, and sided with the license agreement written by Autodesk, despite </a:t>
            </a:r>
            <a:r>
              <a:rPr lang="en-US" baseline="0" dirty="0" err="1"/>
              <a:t>Vernor</a:t>
            </a:r>
            <a:r>
              <a:rPr lang="en-US" baseline="0" dirty="0"/>
              <a:t> not even accepting the agreement for the software he was selling.</a:t>
            </a:r>
          </a:p>
          <a:p>
            <a:endParaRPr lang="en-US" baseline="0" dirty="0"/>
          </a:p>
          <a:p>
            <a:r>
              <a:rPr lang="en-US" baseline="0" dirty="0" err="1"/>
              <a:t>UsedSoft</a:t>
            </a:r>
            <a:r>
              <a:rPr lang="en-US" baseline="0" dirty="0"/>
              <a:t> Case: This is a case from the EU, in which a similar dispute over software resale occurred. Here, Oracle was in court against </a:t>
            </a:r>
            <a:r>
              <a:rPr lang="en-US" baseline="0" dirty="0" err="1"/>
              <a:t>UsedSoft</a:t>
            </a:r>
            <a:r>
              <a:rPr lang="en-US" baseline="0" dirty="0"/>
              <a:t>, a German company that resells licenses for Oracle products. These licenses can then be used to download the product directly from the Oracle website, as if the customer of </a:t>
            </a:r>
            <a:r>
              <a:rPr lang="en-US" baseline="0" dirty="0" err="1"/>
              <a:t>UsedSoft</a:t>
            </a:r>
            <a:r>
              <a:rPr lang="en-US" baseline="0" dirty="0"/>
              <a:t> had bought the license from Oracle originally. The EU court determined that this was entirely legal, stating that once a </a:t>
            </a:r>
            <a:r>
              <a:rPr lang="en-US" baseline="0" dirty="0" err="1"/>
              <a:t>rightholder</a:t>
            </a:r>
            <a:r>
              <a:rPr lang="en-US" baseline="0" dirty="0"/>
              <a:t> sells a copy of software to a user for an unlimited period, the user is then entirely able to resell that software, despite any stipulations in the license agreement.</a:t>
            </a:r>
          </a:p>
          <a:p>
            <a:endParaRPr lang="en-US" baseline="0" dirty="0"/>
          </a:p>
          <a:p>
            <a:r>
              <a:rPr lang="en-US" baseline="0" dirty="0"/>
              <a:t>So as you can see, this is far from set in stone – granted we have courts on different continents in these examples, but it still shows that a clear answer to the legality of EULAs in various situations is debatable.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090832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conclusion, highlighting the points mentioned on the slide. </a:t>
            </a:r>
          </a:p>
          <a:p>
            <a:endParaRPr lang="en-US" baseline="0" dirty="0"/>
          </a:p>
          <a:p>
            <a:r>
              <a:rPr lang="en-US" baseline="0" dirty="0"/>
              <a:t>As a final point, recommend anyone who is interested to look at tosdr.org, or “Terms of Service Didn’t Read” for a community sourced breakdown of the terms of service for many websites and applications.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42866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body"/>
          </p:nvPr>
        </p:nvSpPr>
        <p:spPr>
          <a:xfrm>
            <a:off x="685800" y="4343400"/>
            <a:ext cx="5486040" cy="4114440"/>
          </a:xfrm>
          <a:prstGeom prst="rect">
            <a:avLst/>
          </a:prstGeom>
        </p:spPr>
        <p:txBody>
          <a:bodyPr/>
          <a:lstStyle/>
          <a:p>
            <a:r>
              <a:rPr lang="en-US" sz="1400" strike="noStrike" spc="-1">
                <a:solidFill>
                  <a:srgbClr val="000000"/>
                </a:solidFill>
                <a:uFill>
                  <a:solidFill>
                    <a:srgbClr val="FFFFFF"/>
                  </a:solidFill>
                </a:uFill>
                <a:latin typeface="Arial"/>
              </a:rPr>
              <a:t>Licenses can make all the difference in software. Choosing the wrong one for your project means that the potential of your project is limited. Different licenses appeal to different developers and users in different ways, and I hope to touch on these effects in the next few minutes. On the screen here we see an interesting argument for what license to use. This is part of an actual conversation I had on an open source project, and essentially boils down to "I like GPL, you like GPL, dumb lawyers don't, so let's keep adoption up by not using the GPL". Research has shown that conscientious individuals choose popular licenses that they believe strike the right balance between user rights and corporate rights. So what do people choose?</a:t>
            </a:r>
          </a:p>
        </p:txBody>
      </p:sp>
      <p:sp>
        <p:nvSpPr>
          <p:cNvPr id="115" name="TextShape 2"/>
          <p:cNvSpPr txBox="1"/>
          <p:nvPr/>
        </p:nvSpPr>
        <p:spPr>
          <a:xfrm>
            <a:off x="3884760" y="8685360"/>
            <a:ext cx="2971440" cy="456840"/>
          </a:xfrm>
          <a:prstGeom prst="rect">
            <a:avLst/>
          </a:prstGeom>
          <a:noFill/>
          <a:ln>
            <a:noFill/>
          </a:ln>
        </p:spPr>
        <p:txBody>
          <a:bodyPr anchor="b"/>
          <a:lstStyle/>
          <a:p>
            <a:pPr algn="r">
              <a:lnSpc>
                <a:spcPct val="100000"/>
              </a:lnSpc>
            </a:pPr>
            <a:fld id="{3C1B377A-BB0E-46D3-A144-3062D209B630}" type="slidenum">
              <a:rPr lang="en-US" sz="1200" strike="noStrike" spc="-1">
                <a:solidFill>
                  <a:srgbClr val="000000"/>
                </a:solidFill>
                <a:uFill>
                  <a:solidFill>
                    <a:srgbClr val="FFFFFF"/>
                  </a:solidFill>
                </a:uFill>
                <a:latin typeface="+mn-lt"/>
                <a:ea typeface="+mn-ea"/>
              </a:rPr>
              <a:t>28</a:t>
            </a:fld>
            <a:endParaRPr lang="en-US" sz="12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88610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685800" y="4343400"/>
            <a:ext cx="5486040" cy="4114440"/>
          </a:xfrm>
          <a:prstGeom prst="rect">
            <a:avLst/>
          </a:prstGeom>
        </p:spPr>
        <p:txBody>
          <a:bodyPr/>
          <a:lstStyle/>
          <a:p>
            <a:r>
              <a:rPr lang="en-US" sz="1400" strike="noStrike" spc="-1">
                <a:solidFill>
                  <a:srgbClr val="000000"/>
                </a:solidFill>
                <a:uFill>
                  <a:solidFill>
                    <a:srgbClr val="FFFFFF"/>
                  </a:solidFill>
                </a:uFill>
                <a:latin typeface="Arial"/>
              </a:rPr>
              <a:t>I started by classifying licenses into 3 licensing groups: user-rights, permissive, and restrictive. In the table of acronyms on the right, you can see where popular licenses fall. I also noted where the public domain is, but I excluded this from my search as it is vast. For comparison, I also looked at the Creative Commons licenses, even though they are not normally used for software but for music, videos, photographs, and artistic works. What I found was interesting, although limited in the restrictive category for software as I couldn't find any meaningful data for the mounds of proprietary software that exists. I thus limited the software to publicly available source as there have been several surveys of that. It is also important to note that while originally Open source software was entirely developed by individuals, these days about 2/3 of companies develop software based on open source efforts, and 3/4 use OSS in one way or another. Companies prefer the permissive licenses as they can then keep their modifications trade secrets if needed.</a:t>
            </a:r>
          </a:p>
        </p:txBody>
      </p:sp>
      <p:sp>
        <p:nvSpPr>
          <p:cNvPr id="117" name="TextShape 2"/>
          <p:cNvSpPr txBox="1"/>
          <p:nvPr/>
        </p:nvSpPr>
        <p:spPr>
          <a:xfrm>
            <a:off x="3884760" y="8685360"/>
            <a:ext cx="2971440" cy="456840"/>
          </a:xfrm>
          <a:prstGeom prst="rect">
            <a:avLst/>
          </a:prstGeom>
          <a:noFill/>
          <a:ln>
            <a:noFill/>
          </a:ln>
        </p:spPr>
        <p:txBody>
          <a:bodyPr anchor="b"/>
          <a:lstStyle/>
          <a:p>
            <a:pPr algn="r">
              <a:lnSpc>
                <a:spcPct val="100000"/>
              </a:lnSpc>
            </a:pPr>
            <a:fld id="{C0780AB6-813E-46D8-B407-FC49F7962979}" type="slidenum">
              <a:rPr lang="en-US" sz="1200" strike="noStrike" spc="-1">
                <a:solidFill>
                  <a:srgbClr val="000000"/>
                </a:solidFill>
                <a:uFill>
                  <a:solidFill>
                    <a:srgbClr val="FFFFFF"/>
                  </a:solidFill>
                </a:uFill>
                <a:latin typeface="+mn-lt"/>
                <a:ea typeface="+mn-ea"/>
              </a:rPr>
              <a:t>29</a:t>
            </a:fld>
            <a:endParaRPr lang="en-US" sz="12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2299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body"/>
          </p:nvPr>
        </p:nvSpPr>
        <p:spPr>
          <a:xfrm>
            <a:off x="685800" y="4343400"/>
            <a:ext cx="5486040" cy="4114440"/>
          </a:xfrm>
          <a:prstGeom prst="rect">
            <a:avLst/>
          </a:prstGeom>
        </p:spPr>
        <p:txBody>
          <a:bodyPr/>
          <a:lstStyle/>
          <a:p>
            <a:r>
              <a:rPr lang="en-US" sz="1200" strike="noStrike" spc="-1">
                <a:solidFill>
                  <a:srgbClr val="000000"/>
                </a:solidFill>
                <a:uFill>
                  <a:solidFill>
                    <a:srgbClr val="FFFFFF"/>
                  </a:solidFill>
                </a:uFill>
                <a:latin typeface="Arial"/>
              </a:rPr>
              <a:t>So we found that first of all: software estimates varied significantly based on the platform that the survey was done over. However, I did manage to find a reasonable survey over many of those platforms that should reflect a more diverse set of software. It was, however, only looking at publicly available sources, so proprietary sources were underrepresented as they are often not published. This makes it very hard to accurately quantify proprietary software. On this chart, we can see the Creative Commons breakdown as reported by Creative commons themselves, which again is biased in artistic endeavors and not software. On the bottom we see the software, and permissive takes up more than half of it. Looking at several papers, it was clear that permissive licenses are often chosen to gain marketshare rapidly for what people want as standards for interoperability, such as codecs and libraries. User-rights licenses are chosen more often when trying to compete with established, dominant proprietary software, like the GNU userland was. Restrictive software licenses were rarely chosen, but were biased to prevent commercialization most often. Additionally, one paper mentioned that new individuals are often biased to start contributing on user-rights projects vs permissive projects. This is interesting, and although they didn't explore it much further, it could be that individuals want to stand up for their rights after they are users. Questions?</a:t>
            </a:r>
          </a:p>
        </p:txBody>
      </p:sp>
      <p:sp>
        <p:nvSpPr>
          <p:cNvPr id="119" name="TextShape 2"/>
          <p:cNvSpPr txBox="1"/>
          <p:nvPr/>
        </p:nvSpPr>
        <p:spPr>
          <a:xfrm>
            <a:off x="3884760" y="8685360"/>
            <a:ext cx="2971440" cy="456840"/>
          </a:xfrm>
          <a:prstGeom prst="rect">
            <a:avLst/>
          </a:prstGeom>
          <a:noFill/>
          <a:ln>
            <a:noFill/>
          </a:ln>
        </p:spPr>
        <p:txBody>
          <a:bodyPr anchor="b"/>
          <a:lstStyle/>
          <a:p>
            <a:pPr algn="r">
              <a:lnSpc>
                <a:spcPct val="100000"/>
              </a:lnSpc>
            </a:pPr>
            <a:fld id="{E2ABD753-D19E-4F5D-8758-3E69407B7957}" type="slidenum">
              <a:rPr lang="en-US" sz="1200" strike="noStrike" spc="-1">
                <a:solidFill>
                  <a:srgbClr val="000000"/>
                </a:solidFill>
                <a:uFill>
                  <a:solidFill>
                    <a:srgbClr val="FFFFFF"/>
                  </a:solidFill>
                </a:uFill>
                <a:latin typeface="+mn-lt"/>
                <a:ea typeface="+mn-ea"/>
              </a:rPr>
              <a:t>30</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85266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see what everyone decided for the paper!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smtClean="0">
                <a:latin typeface="Arial" pitchFamily="-109" charset="0"/>
                <a:ea typeface="ＭＳ Ｐゴシック" pitchFamily="-109" charset="-128"/>
                <a:cs typeface="ＭＳ Ｐゴシック" pitchFamily="-109" charset="-128"/>
              </a:rPr>
              <a:t> litigation before a federal court (there are other benefits too)</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News reporting, reviews, etc., Scholarly / educational use, </a:t>
            </a:r>
            <a:r>
              <a:rPr lang="en-US" u="sng" dirty="0" smtClean="0">
                <a:latin typeface="Arial" pitchFamily="-109" charset="0"/>
                <a:ea typeface="ＭＳ Ｐゴシック" pitchFamily="-109" charset="-128"/>
                <a:cs typeface="ＭＳ Ｐゴシック" pitchFamily="-109" charset="-128"/>
              </a:rPr>
              <a:t>Private</a:t>
            </a:r>
            <a:r>
              <a:rPr lang="en-US" dirty="0" smtClean="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 Read, view, play, etc., Copy for personal use., Time-shift.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Something patentable must be: Novel. Useful. Non-obvious. Described clearly. Must do what it says.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Provisional patent gives 1 year, before</a:t>
            </a:r>
            <a:r>
              <a:rPr lang="en-US" baseline="0" dirty="0" smtClean="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Enforceable by: Contracts, Laws against industrial espionage.</a:t>
            </a:r>
          </a:p>
          <a:p>
            <a:pPr marL="0" lvl="0" indent="0" eaLnBrk="1" hangingPunct="1">
              <a:buFont typeface="Arial"/>
              <a:buNone/>
            </a:pPr>
            <a:endParaRPr lang="en-US" baseline="0"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pPr marL="171450" lvl="0" indent="-171450" eaLnBrk="1" hangingPunct="1">
              <a:buFont typeface="Arial"/>
              <a:buChar cha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But first take a look at:</a:t>
            </a:r>
          </a:p>
          <a:p>
            <a:pPr eaLnBrk="1" hangingPunct="1"/>
            <a:r>
              <a:rPr lang="en-US" dirty="0" smtClean="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Copyright: Forever Less One Day</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=tk862BbjWx4</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Tom Scott</a:t>
            </a:r>
          </a:p>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tomscott.com</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Welcome To</a:t>
            </a:r>
            <a:r>
              <a:rPr lang="en-US" baseline="0" dirty="0" smtClean="0">
                <a:latin typeface="Arial" charset="0"/>
                <a:ea typeface="ＭＳ Ｐゴシック" charset="-128"/>
                <a:cs typeface="ＭＳ Ｐゴシック" charset="-128"/>
              </a:rPr>
              <a:t> Life</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=IFe9wiDfb0E&amp;feature=</a:t>
            </a:r>
            <a:r>
              <a:rPr lang="en-US" dirty="0" err="1" smtClean="0">
                <a:latin typeface="Arial" charset="0"/>
                <a:ea typeface="ＭＳ Ｐゴシック" charset="-128"/>
                <a:cs typeface="ＭＳ Ｐゴシック" charset="-128"/>
              </a:rPr>
              <a:t>youtu.be</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hyperlink" Target="http://www.allmusic.com/album/the-slip-mw0000788369/awards" TargetMode="External"/><Relationship Id="rId12" Type="http://schemas.openxmlformats.org/officeDocument/2006/relationships/hyperlink" Target="http://www.wired.com/2014/09/apples-devious-u2-album-giveaway-even-worse-spa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bbc.com/news/technology-35587381" TargetMode="External"/><Relationship Id="rId4" Type="http://schemas.openxmlformats.org/officeDocument/2006/relationships/hyperlink" Target="http://nypost.com/2016/02/17/kanyes-lost-at-least-10m-thanks-to-illegal-downloads/" TargetMode="External"/><Relationship Id="rId5" Type="http://schemas.openxmlformats.org/officeDocument/2006/relationships/hyperlink" Target="http://tidal.com/album/57273408" TargetMode="External"/><Relationship Id="rId6" Type="http://schemas.openxmlformats.org/officeDocument/2006/relationships/hyperlink" Target="https://torrentfreak.com/piracy-is-theft-ridiculous-lost-sales-they-dont-exist-says-minecraft-creator-110303/" TargetMode="External"/><Relationship Id="rId7" Type="http://schemas.openxmlformats.org/officeDocument/2006/relationships/hyperlink" Target="http://hexus.net/gaming/news/industry/84371-minecraft-sales-reach-70-million-20-million-copies-sold-pc/" TargetMode="External"/><Relationship Id="rId8" Type="http://schemas.openxmlformats.org/officeDocument/2006/relationships/hyperlink" Target="http://www.fool.com/investing/general/2008/03/04/music-industry-gets-nailed-again.aspx" TargetMode="External"/><Relationship Id="rId9" Type="http://schemas.openxmlformats.org/officeDocument/2006/relationships/hyperlink" Target="http://abcnews.go.com/Business/story?id=4813233&amp;page=1" TargetMode="External"/><Relationship Id="rId10" Type="http://schemas.openxmlformats.org/officeDocument/2006/relationships/hyperlink" Target="http://www.allmusic.com/album/ghosts-i-iv-mw0000783108/awar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nme.com/news/u2/79810" TargetMode="External"/><Relationship Id="rId4" Type="http://schemas.openxmlformats.org/officeDocument/2006/relationships/hyperlink" Target="http://www.u2.com/news/title/songs-of-innocence/" TargetMode="External"/><Relationship Id="rId5" Type="http://schemas.openxmlformats.org/officeDocument/2006/relationships/hyperlink" Target="http://nyti.ms/1RsVYsf" TargetMode="External"/><Relationship Id="rId6" Type="http://schemas.openxmlformats.org/officeDocument/2006/relationships/hyperlink" Target="http://www.pnas.org/content/109/19/7236.full" TargetMode="External"/><Relationship Id="rId7" Type="http://schemas.openxmlformats.org/officeDocument/2006/relationships/hyperlink" Target="http://www.allmusic.com/album/in-rainbows-mw0000496930" TargetMode="External"/><Relationship Id="rId8" Type="http://schemas.openxmlformats.org/officeDocument/2006/relationships/hyperlink" Target="http://www.digitalmusicnews.com/2015/10/28/spotify-kills-piracy-and-paid-downloads-european-study-finds/" TargetMode="External"/><Relationship Id="rId9" Type="http://schemas.openxmlformats.org/officeDocument/2006/relationships/hyperlink" Target="https://www.spotify.com" TargetMode="External"/><Relationship Id="rId10" Type="http://schemas.openxmlformats.org/officeDocument/2006/relationships/hyperlink" Target="http://www.therealmusician.com/trent-reznor-the-slip.html" TargetMode="External"/><Relationship Id="rId11" Type="http://schemas.openxmlformats.org/officeDocument/2006/relationships/hyperlink" Target="http://arstechnica.com/uncategorized/2008/03/reznor-makes-750000-even-when-the-music-is-free/"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lorrie.cranor.org/pubs/readingPolicyCost-authorDraft.pdf" TargetMode="External"/><Relationship Id="rId4" Type="http://schemas.openxmlformats.org/officeDocument/2006/relationships/hyperlink" Target="https://www.eff.org/wp/dangerous-terms-users-guide-eulas" TargetMode="External"/><Relationship Id="rId5" Type="http://schemas.openxmlformats.org/officeDocument/2006/relationships/hyperlink" Target="http://curia.europa.eu/jcms/upload/docs/application/pdf/2012-07/cp120094en.pdf" TargetMode="External"/><Relationship Id="rId6" Type="http://schemas.openxmlformats.org/officeDocument/2006/relationships/hyperlink" Target="http://cdn.ca9.uscourts.gov/datastore/opinions/2010/09/10/09-35969.pdf" TargetMode="External"/><Relationship Id="rId1" Type="http://schemas.openxmlformats.org/officeDocument/2006/relationships/slideLayout" Target="../slideLayouts/slideLayout2.xml"/><Relationship Id="rId2" Type="http://schemas.openxmlformats.org/officeDocument/2006/relationships/hyperlink" Target="http://www.measuringu.com/blog/eula.ph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Intellectual Property</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1640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ALTERNATIVE ONLINE PUBLISHING</a:t>
            </a:r>
          </a:p>
        </p:txBody>
      </p:sp>
      <p:sp>
        <p:nvSpPr>
          <p:cNvPr id="93" name="Shape 93"/>
          <p:cNvSpPr txBox="1">
            <a:spLocks noGrp="1"/>
          </p:cNvSpPr>
          <p:nvPr>
            <p:ph type="body" idx="1"/>
          </p:nvPr>
        </p:nvSpPr>
        <p:spPr>
          <a:xfrm>
            <a:off x="685800" y="1352550"/>
            <a:ext cx="63843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a:t>Ways of dealing with piracy</a:t>
            </a:r>
          </a:p>
          <a:p>
            <a:pPr marL="411534" marR="0" lvl="1" algn="l" rtl="0">
              <a:lnSpc>
                <a:spcPct val="90000"/>
              </a:lnSpc>
              <a:spcBef>
                <a:spcPts val="0"/>
              </a:spcBef>
            </a:pPr>
            <a:r>
              <a:rPr lang="en-US"/>
              <a:t>The book covered many that can be summed up as “fighting back”</a:t>
            </a:r>
          </a:p>
          <a:p>
            <a:pPr marL="457200" marR="0" lvl="0" indent="0" algn="l" rtl="0">
              <a:lnSpc>
                <a:spcPct val="90000"/>
              </a:lnSpc>
              <a:spcBef>
                <a:spcPts val="0"/>
              </a:spcBef>
              <a:buNone/>
            </a:pPr>
            <a:endParaRPr/>
          </a:p>
          <a:p>
            <a:pPr marL="411534" marR="0" lvl="1" algn="l" rtl="0">
              <a:lnSpc>
                <a:spcPct val="90000"/>
              </a:lnSpc>
              <a:spcBef>
                <a:spcPts val="0"/>
              </a:spcBef>
            </a:pPr>
            <a:r>
              <a:rPr lang="en-US"/>
              <a:t>Seems reasonable, but there are other ways</a:t>
            </a:r>
          </a:p>
          <a:p>
            <a:pPr marL="457200" marR="0" lvl="0" indent="0" algn="l" rtl="0">
              <a:lnSpc>
                <a:spcPct val="90000"/>
              </a:lnSpc>
              <a:spcBef>
                <a:spcPts val="0"/>
              </a:spcBef>
              <a:buNone/>
            </a:pPr>
            <a:endParaRPr/>
          </a:p>
          <a:p>
            <a:pPr marL="411534" marR="0" lvl="1" algn="l" rtl="0">
              <a:lnSpc>
                <a:spcPct val="90000"/>
              </a:lnSpc>
              <a:spcBef>
                <a:spcPts val="0"/>
              </a:spcBef>
            </a:pPr>
            <a:r>
              <a:rPr lang="en-US"/>
              <a:t>What about </a:t>
            </a:r>
            <a:r>
              <a:rPr lang="en-US" i="1"/>
              <a:t>embracing</a:t>
            </a:r>
            <a:r>
              <a:rPr lang="en-US"/>
              <a:t> piracy, or even just undercutting it?</a:t>
            </a:r>
          </a:p>
        </p:txBody>
      </p:sp>
      <p:sp>
        <p:nvSpPr>
          <p:cNvPr id="94" name="Shape 94"/>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95" name="Shape 95"/>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11</a:t>
            </a:fld>
            <a:endParaRPr lang="en-US" sz="900" b="0" i="0" u="none" strike="noStrike" cap="none">
              <a:solidFill>
                <a:schemeClr val="lt1"/>
              </a:solidFill>
              <a:latin typeface="Cambria"/>
              <a:ea typeface="Cambria"/>
              <a:cs typeface="Cambria"/>
              <a:sym typeface="Cambria"/>
            </a:endParaRPr>
          </a:p>
        </p:txBody>
      </p:sp>
      <p:sp>
        <p:nvSpPr>
          <p:cNvPr id="96" name="Shape 96"/>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97" name="Shape 97"/>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None/>
            </a:pPr>
            <a:endParaRPr sz="1200" b="0" i="0" u="none" strike="noStrike" cap="none">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10019962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PIRACY</a:t>
            </a:r>
          </a:p>
        </p:txBody>
      </p:sp>
      <p:sp>
        <p:nvSpPr>
          <p:cNvPr id="104" name="Shape 104"/>
          <p:cNvSpPr txBox="1">
            <a:spLocks noGrp="1"/>
          </p:cNvSpPr>
          <p:nvPr>
            <p:ph type="body" idx="1"/>
          </p:nvPr>
        </p:nvSpPr>
        <p:spPr>
          <a:xfrm>
            <a:off x="685800" y="1352550"/>
            <a:ext cx="37338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Kanye West’s </a:t>
            </a:r>
            <a:r>
              <a:rPr lang="en-US" i="1"/>
              <a:t>The Life of Pablo</a:t>
            </a:r>
            <a:r>
              <a:rPr lang="en-US"/>
              <a:t> was torrented an estimated 500,000 times in 2 days [1]</a:t>
            </a:r>
          </a:p>
          <a:p>
            <a:pPr marL="411534" marR="0" lvl="1" algn="l" rtl="0">
              <a:lnSpc>
                <a:spcPct val="90000"/>
              </a:lnSpc>
              <a:spcBef>
                <a:spcPts val="0"/>
              </a:spcBef>
              <a:spcAft>
                <a:spcPts val="0"/>
              </a:spcAft>
            </a:pPr>
            <a:r>
              <a:rPr lang="en-US"/>
              <a:t>RIAA filed almost 20 takedown requests, but admitted the attempts were “increasingly pointless” [1]</a:t>
            </a:r>
          </a:p>
          <a:p>
            <a:pPr marL="45720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NY Post claims that, since the album cost $20, piracy cost West $10 million [2]</a:t>
            </a:r>
          </a:p>
          <a:p>
            <a:pPr marL="411534" marR="0" lvl="1" algn="l" rtl="0">
              <a:lnSpc>
                <a:spcPct val="90000"/>
              </a:lnSpc>
              <a:spcBef>
                <a:spcPts val="0"/>
              </a:spcBef>
              <a:spcAft>
                <a:spcPts val="0"/>
              </a:spcAft>
            </a:pPr>
            <a:r>
              <a:rPr lang="en-US"/>
              <a:t>But is every download a lost sale?</a:t>
            </a:r>
          </a:p>
        </p:txBody>
      </p:sp>
      <p:sp>
        <p:nvSpPr>
          <p:cNvPr id="105" name="Shape 105"/>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06" name="Shape 106"/>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12</a:t>
            </a:fld>
            <a:endParaRPr lang="en-US" sz="900" b="0" i="0" u="none" strike="noStrike" cap="none">
              <a:solidFill>
                <a:schemeClr val="lt1"/>
              </a:solidFill>
              <a:latin typeface="Cambria"/>
              <a:ea typeface="Cambria"/>
              <a:cs typeface="Cambria"/>
              <a:sym typeface="Cambria"/>
            </a:endParaRPr>
          </a:p>
        </p:txBody>
      </p:sp>
      <p:sp>
        <p:nvSpPr>
          <p:cNvPr id="107" name="Shape 107"/>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108" name="Shape 108"/>
          <p:cNvSpPr txBox="1"/>
          <p:nvPr/>
        </p:nvSpPr>
        <p:spPr>
          <a:xfrm>
            <a:off x="0" y="4726874"/>
            <a:ext cx="9144000"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a:solidFill>
                  <a:schemeClr val="lt1"/>
                </a:solidFill>
                <a:latin typeface="Cambria"/>
                <a:ea typeface="Cambria"/>
                <a:cs typeface="Cambria"/>
                <a:sym typeface="Cambria"/>
              </a:rPr>
              <a:t>[1, 2, 3]</a:t>
            </a:r>
          </a:p>
        </p:txBody>
      </p:sp>
      <p:pic>
        <p:nvPicPr>
          <p:cNvPr id="109" name="Shape 109"/>
          <p:cNvPicPr preferRelativeResize="0"/>
          <p:nvPr/>
        </p:nvPicPr>
        <p:blipFill>
          <a:blip r:embed="rId3">
            <a:alphaModFix/>
          </a:blip>
          <a:stretch>
            <a:fillRect/>
          </a:stretch>
        </p:blipFill>
        <p:spPr>
          <a:xfrm>
            <a:off x="5175675" y="839625"/>
            <a:ext cx="3009900" cy="3009900"/>
          </a:xfrm>
          <a:prstGeom prst="rect">
            <a:avLst/>
          </a:prstGeom>
          <a:noFill/>
          <a:ln>
            <a:noFill/>
          </a:ln>
        </p:spPr>
      </p:pic>
      <p:sp>
        <p:nvSpPr>
          <p:cNvPr id="110" name="Shape 110"/>
          <p:cNvSpPr txBox="1"/>
          <p:nvPr/>
        </p:nvSpPr>
        <p:spPr>
          <a:xfrm>
            <a:off x="8014600" y="3549700"/>
            <a:ext cx="749100" cy="348300"/>
          </a:xfrm>
          <a:prstGeom prst="rect">
            <a:avLst/>
          </a:prstGeom>
          <a:noFill/>
          <a:ln>
            <a:noFill/>
          </a:ln>
        </p:spPr>
        <p:txBody>
          <a:bodyPr lIns="91425" tIns="91425" rIns="91425" bIns="91425" anchor="t" anchorCtr="0">
            <a:noAutofit/>
          </a:bodyPr>
          <a:lstStyle/>
          <a:p>
            <a:pPr marL="0" lvl="0" indent="0" algn="ctr" rtl="0">
              <a:lnSpc>
                <a:spcPct val="90000"/>
              </a:lnSpc>
              <a:spcBef>
                <a:spcPts val="0"/>
              </a:spcBef>
              <a:buNone/>
            </a:pPr>
            <a:r>
              <a:rPr lang="en-US" sz="1800">
                <a:solidFill>
                  <a:srgbClr val="FFFFFF"/>
                </a:solidFill>
              </a:rPr>
              <a:t>[3]</a:t>
            </a:r>
          </a:p>
        </p:txBody>
      </p:sp>
    </p:spTree>
    <p:extLst>
      <p:ext uri="{BB962C8B-B14F-4D97-AF65-F5344CB8AC3E}">
        <p14:creationId xmlns:p14="http://schemas.microsoft.com/office/powerpoint/2010/main" val="13608255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LOST SALES</a:t>
            </a:r>
          </a:p>
        </p:txBody>
      </p:sp>
      <p:sp>
        <p:nvSpPr>
          <p:cNvPr id="117" name="Shape 117"/>
          <p:cNvSpPr txBox="1">
            <a:spLocks noGrp="1"/>
          </p:cNvSpPr>
          <p:nvPr>
            <p:ph type="body" idx="1"/>
          </p:nvPr>
        </p:nvSpPr>
        <p:spPr>
          <a:xfrm>
            <a:off x="685800" y="1293450"/>
            <a:ext cx="81105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The idea that each download is a “lost sale” is controversial [4]</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i="1"/>
              <a:t>Minecraft</a:t>
            </a:r>
            <a:r>
              <a:rPr lang="en-US"/>
              <a:t> creator Markus “Notch” Persson rejected the idea completely [4]</a:t>
            </a:r>
          </a:p>
          <a:p>
            <a:pPr marL="411534" marR="0" lvl="1" algn="l" rtl="0">
              <a:lnSpc>
                <a:spcPct val="90000"/>
              </a:lnSpc>
              <a:spcBef>
                <a:spcPts val="0"/>
              </a:spcBef>
              <a:spcAft>
                <a:spcPts val="0"/>
              </a:spcAft>
            </a:pPr>
            <a:r>
              <a:rPr lang="en-US"/>
              <a:t>“If you steal a car, the original is lost. If you copy a game, there are simply more of them in the world” - Notch [4]</a:t>
            </a:r>
          </a:p>
          <a:p>
            <a:pPr marL="457200" marR="0" lvl="0" indent="0" algn="l" rtl="0">
              <a:lnSpc>
                <a:spcPct val="90000"/>
              </a:lnSpc>
              <a:spcBef>
                <a:spcPts val="0"/>
              </a:spcBef>
              <a:spcAft>
                <a:spcPts val="0"/>
              </a:spcAft>
              <a:buNone/>
            </a:pPr>
            <a:endParaRPr/>
          </a:p>
          <a:p>
            <a:pPr marL="411534" marR="0" lvl="1" algn="l" rtl="0">
              <a:lnSpc>
                <a:spcPct val="90000"/>
              </a:lnSpc>
              <a:spcBef>
                <a:spcPts val="0"/>
              </a:spcBef>
              <a:spcAft>
                <a:spcPts val="0"/>
              </a:spcAft>
            </a:pPr>
            <a:r>
              <a:rPr lang="en-US"/>
              <a:t>“Give people a reason to buy” - Notch [4]</a:t>
            </a:r>
          </a:p>
          <a:p>
            <a:pPr marL="457200" marR="0" lvl="0" indent="0" algn="l" rtl="0">
              <a:lnSpc>
                <a:spcPct val="90000"/>
              </a:lnSpc>
              <a:spcBef>
                <a:spcPts val="0"/>
              </a:spcBef>
              <a:spcAft>
                <a:spcPts val="0"/>
              </a:spcAft>
              <a:buNone/>
            </a:pPr>
            <a:endParaRPr/>
          </a:p>
          <a:p>
            <a:pPr marL="411534" marR="0" lvl="1" algn="l" rtl="0">
              <a:lnSpc>
                <a:spcPct val="90000"/>
              </a:lnSpc>
              <a:spcBef>
                <a:spcPts val="0"/>
              </a:spcBef>
              <a:spcAft>
                <a:spcPts val="0"/>
              </a:spcAft>
            </a:pPr>
            <a:r>
              <a:rPr lang="en-US" i="1"/>
              <a:t>Minecraft</a:t>
            </a:r>
            <a:r>
              <a:rPr lang="en-US"/>
              <a:t> had a reported 70% piracy rate [4], yet is still a runaway success with over 20 million sales on PC alone [5]</a:t>
            </a:r>
          </a:p>
        </p:txBody>
      </p:sp>
      <p:sp>
        <p:nvSpPr>
          <p:cNvPr id="118" name="Shape 118"/>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19" name="Shape 119"/>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13</a:t>
            </a:fld>
            <a:endParaRPr lang="en-US" sz="900" b="0" i="0" u="none" strike="noStrike" cap="none">
              <a:solidFill>
                <a:schemeClr val="lt1"/>
              </a:solidFill>
              <a:latin typeface="Cambria"/>
              <a:ea typeface="Cambria"/>
              <a:cs typeface="Cambria"/>
              <a:sym typeface="Cambria"/>
            </a:endParaRPr>
          </a:p>
        </p:txBody>
      </p:sp>
      <p:sp>
        <p:nvSpPr>
          <p:cNvPr id="120" name="Shape 120"/>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121" name="Shape 121"/>
          <p:cNvSpPr txBox="1"/>
          <p:nvPr/>
        </p:nvSpPr>
        <p:spPr>
          <a:xfrm>
            <a:off x="0" y="4742473"/>
            <a:ext cx="9144000" cy="2487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a:solidFill>
                  <a:srgbClr val="FFFFFF"/>
                </a:solidFill>
              </a:rPr>
              <a:t>[4,5]</a:t>
            </a:r>
          </a:p>
        </p:txBody>
      </p:sp>
    </p:spTree>
    <p:extLst>
      <p:ext uri="{BB962C8B-B14F-4D97-AF65-F5344CB8AC3E}">
        <p14:creationId xmlns:p14="http://schemas.microsoft.com/office/powerpoint/2010/main" val="4409379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FREE DISTRIBUTION</a:t>
            </a:r>
          </a:p>
        </p:txBody>
      </p:sp>
      <p:sp>
        <p:nvSpPr>
          <p:cNvPr id="128" name="Shape 128"/>
          <p:cNvSpPr txBox="1">
            <a:spLocks noGrp="1"/>
          </p:cNvSpPr>
          <p:nvPr>
            <p:ph type="body" idx="1"/>
          </p:nvPr>
        </p:nvSpPr>
        <p:spPr>
          <a:xfrm>
            <a:off x="685800" y="1293450"/>
            <a:ext cx="43197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What about offering the content for free in the first place?</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Trent Reznor released two Nine Inch Nails albums for free download in 2008 to positive reception [6,7]</a:t>
            </a:r>
          </a:p>
          <a:p>
            <a:pPr marL="411534" marR="0" lvl="1" algn="l" rtl="0">
              <a:lnSpc>
                <a:spcPct val="90000"/>
              </a:lnSpc>
              <a:spcBef>
                <a:spcPts val="0"/>
              </a:spcBef>
              <a:spcAft>
                <a:spcPts val="0"/>
              </a:spcAft>
            </a:pPr>
            <a:r>
              <a:rPr lang="en-US"/>
              <a:t>“Will we ever pay for an album again?” [7]</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Both albums were also released physically for sale, and sold well enough to chart [8,9]</a:t>
            </a:r>
          </a:p>
          <a:p>
            <a:pPr marL="411534" marR="0" lvl="1" algn="l" rtl="0">
              <a:lnSpc>
                <a:spcPct val="90000"/>
              </a:lnSpc>
              <a:spcBef>
                <a:spcPts val="0"/>
              </a:spcBef>
              <a:spcAft>
                <a:spcPts val="0"/>
              </a:spcAft>
            </a:pPr>
            <a:r>
              <a:rPr lang="en-US" i="1"/>
              <a:t>The Slip</a:t>
            </a:r>
            <a:r>
              <a:rPr lang="en-US"/>
              <a:t> sold over 98,000 physical copies [18]</a:t>
            </a:r>
          </a:p>
          <a:p>
            <a:pPr marL="411534" marR="0" lvl="1" algn="l" rtl="0">
              <a:lnSpc>
                <a:spcPct val="90000"/>
              </a:lnSpc>
              <a:spcBef>
                <a:spcPts val="0"/>
              </a:spcBef>
              <a:spcAft>
                <a:spcPts val="0"/>
              </a:spcAft>
            </a:pPr>
            <a:r>
              <a:rPr lang="en-US" i="1"/>
              <a:t>Ghosts I-IV</a:t>
            </a:r>
            <a:r>
              <a:rPr lang="en-US"/>
              <a:t> made $750k in three days [19]</a:t>
            </a:r>
          </a:p>
        </p:txBody>
      </p:sp>
      <p:sp>
        <p:nvSpPr>
          <p:cNvPr id="129" name="Shape 129"/>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30" name="Shape 130"/>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14</a:t>
            </a:fld>
            <a:endParaRPr lang="en-US" sz="900" b="0" i="0" u="none" strike="noStrike" cap="none">
              <a:solidFill>
                <a:schemeClr val="lt1"/>
              </a:solidFill>
              <a:latin typeface="Cambria"/>
              <a:ea typeface="Cambria"/>
              <a:cs typeface="Cambria"/>
              <a:sym typeface="Cambria"/>
            </a:endParaRPr>
          </a:p>
        </p:txBody>
      </p:sp>
      <p:sp>
        <p:nvSpPr>
          <p:cNvPr id="131" name="Shape 131"/>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132" name="Shape 132"/>
          <p:cNvSpPr txBox="1"/>
          <p:nvPr/>
        </p:nvSpPr>
        <p:spPr>
          <a:xfrm>
            <a:off x="0" y="4742473"/>
            <a:ext cx="9144000" cy="2487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a:solidFill>
                  <a:srgbClr val="FFFFFF"/>
                </a:solidFill>
              </a:rPr>
              <a:t>[6,7,8,9,18,19]</a:t>
            </a:r>
          </a:p>
        </p:txBody>
      </p:sp>
      <p:pic>
        <p:nvPicPr>
          <p:cNvPr id="133" name="Shape 133"/>
          <p:cNvPicPr preferRelativeResize="0"/>
          <p:nvPr/>
        </p:nvPicPr>
        <p:blipFill>
          <a:blip r:embed="rId3">
            <a:alphaModFix/>
          </a:blip>
          <a:stretch>
            <a:fillRect/>
          </a:stretch>
        </p:blipFill>
        <p:spPr>
          <a:xfrm>
            <a:off x="5078600" y="1012250"/>
            <a:ext cx="1925450" cy="1925450"/>
          </a:xfrm>
          <a:prstGeom prst="rect">
            <a:avLst/>
          </a:prstGeom>
          <a:noFill/>
          <a:ln>
            <a:noFill/>
          </a:ln>
        </p:spPr>
      </p:pic>
      <p:pic>
        <p:nvPicPr>
          <p:cNvPr id="134" name="Shape 134"/>
          <p:cNvPicPr preferRelativeResize="0"/>
          <p:nvPr/>
        </p:nvPicPr>
        <p:blipFill>
          <a:blip r:embed="rId4">
            <a:alphaModFix/>
          </a:blip>
          <a:stretch>
            <a:fillRect/>
          </a:stretch>
        </p:blipFill>
        <p:spPr>
          <a:xfrm>
            <a:off x="6532750" y="2404700"/>
            <a:ext cx="1925450" cy="1925450"/>
          </a:xfrm>
          <a:prstGeom prst="rect">
            <a:avLst/>
          </a:prstGeom>
          <a:noFill/>
          <a:ln>
            <a:noFill/>
          </a:ln>
        </p:spPr>
      </p:pic>
      <p:sp>
        <p:nvSpPr>
          <p:cNvPr id="135" name="Shape 135"/>
          <p:cNvSpPr txBox="1"/>
          <p:nvPr/>
        </p:nvSpPr>
        <p:spPr>
          <a:xfrm>
            <a:off x="8284850" y="3917800"/>
            <a:ext cx="749100" cy="348300"/>
          </a:xfrm>
          <a:prstGeom prst="rect">
            <a:avLst/>
          </a:prstGeom>
          <a:noFill/>
          <a:ln>
            <a:noFill/>
          </a:ln>
        </p:spPr>
        <p:txBody>
          <a:bodyPr lIns="91425" tIns="91425" rIns="91425" bIns="91425" anchor="t" anchorCtr="0">
            <a:noAutofit/>
          </a:bodyPr>
          <a:lstStyle/>
          <a:p>
            <a:pPr marL="0" lvl="0" indent="0" algn="ctr" rtl="0">
              <a:lnSpc>
                <a:spcPct val="90000"/>
              </a:lnSpc>
              <a:spcBef>
                <a:spcPts val="0"/>
              </a:spcBef>
              <a:buNone/>
            </a:pPr>
            <a:r>
              <a:rPr lang="en-US" sz="1800">
                <a:solidFill>
                  <a:srgbClr val="FFFFFF"/>
                </a:solidFill>
              </a:rPr>
              <a:t>[9]</a:t>
            </a:r>
          </a:p>
        </p:txBody>
      </p:sp>
      <p:sp>
        <p:nvSpPr>
          <p:cNvPr id="136" name="Shape 136"/>
          <p:cNvSpPr txBox="1"/>
          <p:nvPr/>
        </p:nvSpPr>
        <p:spPr>
          <a:xfrm>
            <a:off x="6847125" y="1980200"/>
            <a:ext cx="749100" cy="348300"/>
          </a:xfrm>
          <a:prstGeom prst="rect">
            <a:avLst/>
          </a:prstGeom>
          <a:noFill/>
          <a:ln>
            <a:noFill/>
          </a:ln>
        </p:spPr>
        <p:txBody>
          <a:bodyPr lIns="91425" tIns="91425" rIns="91425" bIns="91425" anchor="t" anchorCtr="0">
            <a:noAutofit/>
          </a:bodyPr>
          <a:lstStyle/>
          <a:p>
            <a:pPr marL="0" lvl="0" indent="0" algn="ctr" rtl="0">
              <a:lnSpc>
                <a:spcPct val="90000"/>
              </a:lnSpc>
              <a:spcBef>
                <a:spcPts val="0"/>
              </a:spcBef>
              <a:buNone/>
            </a:pPr>
            <a:r>
              <a:rPr lang="en-US" sz="1800">
                <a:solidFill>
                  <a:srgbClr val="FFFFFF"/>
                </a:solidFill>
              </a:rPr>
              <a:t>[8]</a:t>
            </a:r>
          </a:p>
        </p:txBody>
      </p:sp>
    </p:spTree>
    <p:extLst>
      <p:ext uri="{BB962C8B-B14F-4D97-AF65-F5344CB8AC3E}">
        <p14:creationId xmlns:p14="http://schemas.microsoft.com/office/powerpoint/2010/main" val="1147956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FREE DISTRIBUTION - BACKFIRING</a:t>
            </a:r>
          </a:p>
        </p:txBody>
      </p:sp>
      <p:sp>
        <p:nvSpPr>
          <p:cNvPr id="143" name="Shape 143"/>
          <p:cNvSpPr txBox="1">
            <a:spLocks noGrp="1"/>
          </p:cNvSpPr>
          <p:nvPr>
            <p:ph type="body" idx="1"/>
          </p:nvPr>
        </p:nvSpPr>
        <p:spPr>
          <a:xfrm>
            <a:off x="685800" y="1293450"/>
            <a:ext cx="40653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U2’s </a:t>
            </a:r>
            <a:r>
              <a:rPr lang="en-US" i="1"/>
              <a:t>Songs of Innocence</a:t>
            </a:r>
            <a:r>
              <a:rPr lang="en-US"/>
              <a:t> was automatically added to Apple users’ accounts [10,11]</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Heavily criticized as overly aggressive and intrusive [10]</a:t>
            </a:r>
          </a:p>
          <a:p>
            <a:pPr marL="411534" marR="0" lvl="1" algn="l" rtl="0">
              <a:lnSpc>
                <a:spcPct val="90000"/>
              </a:lnSpc>
              <a:spcBef>
                <a:spcPts val="0"/>
              </a:spcBef>
              <a:spcAft>
                <a:spcPts val="0"/>
              </a:spcAft>
            </a:pPr>
            <a:r>
              <a:rPr lang="en-US"/>
              <a:t>“Even worse than spam” - Wired [10]</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Virtually no impact on sales of previous U2 albums [11]</a:t>
            </a:r>
          </a:p>
          <a:p>
            <a:pPr marL="411534" marR="0" lvl="1" algn="l" rtl="0">
              <a:lnSpc>
                <a:spcPct val="90000"/>
              </a:lnSpc>
              <a:spcBef>
                <a:spcPts val="0"/>
              </a:spcBef>
              <a:spcAft>
                <a:spcPts val="0"/>
              </a:spcAft>
            </a:pPr>
            <a:r>
              <a:rPr lang="en-US"/>
              <a:t>Only 60 CDs and 6,047 digital purchases the following week [11]</a:t>
            </a:r>
          </a:p>
          <a:p>
            <a:pPr marL="411534" marR="0" lvl="1" algn="l" rtl="0">
              <a:lnSpc>
                <a:spcPct val="90000"/>
              </a:lnSpc>
              <a:spcBef>
                <a:spcPts val="0"/>
              </a:spcBef>
              <a:spcAft>
                <a:spcPts val="0"/>
              </a:spcAft>
            </a:pPr>
            <a:r>
              <a:rPr lang="en-US"/>
              <a:t>“As damaging as piracy” - Entertainment Retailers Association [11]</a:t>
            </a:r>
          </a:p>
        </p:txBody>
      </p:sp>
      <p:sp>
        <p:nvSpPr>
          <p:cNvPr id="144" name="Shape 144"/>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45" name="Shape 145"/>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15</a:t>
            </a:fld>
            <a:endParaRPr lang="en-US" sz="900" b="0" i="0" u="none" strike="noStrike" cap="none">
              <a:solidFill>
                <a:schemeClr val="lt1"/>
              </a:solidFill>
              <a:latin typeface="Cambria"/>
              <a:ea typeface="Cambria"/>
              <a:cs typeface="Cambria"/>
              <a:sym typeface="Cambria"/>
            </a:endParaRPr>
          </a:p>
        </p:txBody>
      </p:sp>
      <p:sp>
        <p:nvSpPr>
          <p:cNvPr id="146" name="Shape 146"/>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147" name="Shape 147"/>
          <p:cNvSpPr txBox="1"/>
          <p:nvPr/>
        </p:nvSpPr>
        <p:spPr>
          <a:xfrm>
            <a:off x="0" y="4742473"/>
            <a:ext cx="9144000" cy="2487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a:solidFill>
                  <a:srgbClr val="FFFFFF"/>
                </a:solidFill>
              </a:rPr>
              <a:t>[10,11,12]</a:t>
            </a:r>
          </a:p>
        </p:txBody>
      </p:sp>
      <p:sp>
        <p:nvSpPr>
          <p:cNvPr id="148" name="Shape 148"/>
          <p:cNvSpPr txBox="1"/>
          <p:nvPr/>
        </p:nvSpPr>
        <p:spPr>
          <a:xfrm>
            <a:off x="8284850" y="3917800"/>
            <a:ext cx="749100" cy="348300"/>
          </a:xfrm>
          <a:prstGeom prst="rect">
            <a:avLst/>
          </a:prstGeom>
          <a:noFill/>
          <a:ln>
            <a:noFill/>
          </a:ln>
        </p:spPr>
        <p:txBody>
          <a:bodyPr lIns="91425" tIns="91425" rIns="91425" bIns="91425" anchor="t" anchorCtr="0">
            <a:noAutofit/>
          </a:bodyPr>
          <a:lstStyle/>
          <a:p>
            <a:pPr marL="0" lvl="0" indent="0" algn="ctr" rtl="0">
              <a:lnSpc>
                <a:spcPct val="90000"/>
              </a:lnSpc>
              <a:spcBef>
                <a:spcPts val="0"/>
              </a:spcBef>
              <a:buNone/>
            </a:pPr>
            <a:r>
              <a:rPr lang="en-US" sz="1800">
                <a:solidFill>
                  <a:srgbClr val="FFFFFF"/>
                </a:solidFill>
              </a:rPr>
              <a:t>[12]</a:t>
            </a:r>
          </a:p>
        </p:txBody>
      </p:sp>
      <p:pic>
        <p:nvPicPr>
          <p:cNvPr id="149" name="Shape 149"/>
          <p:cNvPicPr preferRelativeResize="0"/>
          <p:nvPr/>
        </p:nvPicPr>
        <p:blipFill>
          <a:blip r:embed="rId3">
            <a:alphaModFix/>
          </a:blip>
          <a:stretch>
            <a:fillRect/>
          </a:stretch>
        </p:blipFill>
        <p:spPr>
          <a:xfrm>
            <a:off x="5274950" y="1211112"/>
            <a:ext cx="3009900" cy="3000375"/>
          </a:xfrm>
          <a:prstGeom prst="rect">
            <a:avLst/>
          </a:prstGeom>
          <a:noFill/>
          <a:ln>
            <a:noFill/>
          </a:ln>
        </p:spPr>
      </p:pic>
    </p:spTree>
    <p:extLst>
      <p:ext uri="{BB962C8B-B14F-4D97-AF65-F5344CB8AC3E}">
        <p14:creationId xmlns:p14="http://schemas.microsoft.com/office/powerpoint/2010/main" val="6558632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PAY-WHAT-YOU-WANT</a:t>
            </a:r>
          </a:p>
        </p:txBody>
      </p:sp>
      <p:sp>
        <p:nvSpPr>
          <p:cNvPr id="156" name="Shape 156"/>
          <p:cNvSpPr txBox="1">
            <a:spLocks noGrp="1"/>
          </p:cNvSpPr>
          <p:nvPr>
            <p:ph type="body" idx="1"/>
          </p:nvPr>
        </p:nvSpPr>
        <p:spPr>
          <a:xfrm>
            <a:off x="685800" y="1293450"/>
            <a:ext cx="40653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Radiohead’s acclaimed </a:t>
            </a:r>
            <a:r>
              <a:rPr lang="en-US" i="1"/>
              <a:t>In Rainbows</a:t>
            </a:r>
            <a:r>
              <a:rPr lang="en-US"/>
              <a:t> was considered groundbreaking and sparked discussion of the PWYW model [13]</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One study found that most buyers paid very little for PWYW goods, but directing some income to a charity greatly increased payment [14]</a:t>
            </a:r>
          </a:p>
        </p:txBody>
      </p:sp>
      <p:sp>
        <p:nvSpPr>
          <p:cNvPr id="157" name="Shape 157"/>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58" name="Shape 158"/>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16</a:t>
            </a:fld>
            <a:endParaRPr lang="en-US" sz="900" b="0" i="0" u="none" strike="noStrike" cap="none">
              <a:solidFill>
                <a:schemeClr val="lt1"/>
              </a:solidFill>
              <a:latin typeface="Cambria"/>
              <a:ea typeface="Cambria"/>
              <a:cs typeface="Cambria"/>
              <a:sym typeface="Cambria"/>
            </a:endParaRPr>
          </a:p>
        </p:txBody>
      </p:sp>
      <p:sp>
        <p:nvSpPr>
          <p:cNvPr id="159" name="Shape 159"/>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160" name="Shape 160"/>
          <p:cNvSpPr txBox="1"/>
          <p:nvPr/>
        </p:nvSpPr>
        <p:spPr>
          <a:xfrm>
            <a:off x="0" y="4742473"/>
            <a:ext cx="9144000" cy="2487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a:solidFill>
                  <a:srgbClr val="FFFFFF"/>
                </a:solidFill>
              </a:rPr>
              <a:t>[13,14,15]</a:t>
            </a:r>
          </a:p>
        </p:txBody>
      </p:sp>
      <p:sp>
        <p:nvSpPr>
          <p:cNvPr id="161" name="Shape 161"/>
          <p:cNvSpPr txBox="1"/>
          <p:nvPr/>
        </p:nvSpPr>
        <p:spPr>
          <a:xfrm>
            <a:off x="8284850" y="3917800"/>
            <a:ext cx="749100" cy="348300"/>
          </a:xfrm>
          <a:prstGeom prst="rect">
            <a:avLst/>
          </a:prstGeom>
          <a:noFill/>
          <a:ln>
            <a:noFill/>
          </a:ln>
        </p:spPr>
        <p:txBody>
          <a:bodyPr lIns="91425" tIns="91425" rIns="91425" bIns="91425" anchor="t" anchorCtr="0">
            <a:noAutofit/>
          </a:bodyPr>
          <a:lstStyle/>
          <a:p>
            <a:pPr marL="0" lvl="0" indent="0" algn="ctr" rtl="0">
              <a:lnSpc>
                <a:spcPct val="90000"/>
              </a:lnSpc>
              <a:spcBef>
                <a:spcPts val="0"/>
              </a:spcBef>
              <a:buNone/>
            </a:pPr>
            <a:r>
              <a:rPr lang="en-US" sz="1800">
                <a:solidFill>
                  <a:srgbClr val="FFFFFF"/>
                </a:solidFill>
              </a:rPr>
              <a:t>[15]</a:t>
            </a:r>
          </a:p>
        </p:txBody>
      </p:sp>
      <p:pic>
        <p:nvPicPr>
          <p:cNvPr id="162" name="Shape 162"/>
          <p:cNvPicPr preferRelativeResize="0"/>
          <p:nvPr/>
        </p:nvPicPr>
        <p:blipFill>
          <a:blip r:embed="rId3">
            <a:alphaModFix/>
          </a:blip>
          <a:stretch>
            <a:fillRect/>
          </a:stretch>
        </p:blipFill>
        <p:spPr>
          <a:xfrm>
            <a:off x="5239400" y="1234050"/>
            <a:ext cx="3038949" cy="3038949"/>
          </a:xfrm>
          <a:prstGeom prst="rect">
            <a:avLst/>
          </a:prstGeom>
          <a:noFill/>
          <a:ln>
            <a:noFill/>
          </a:ln>
        </p:spPr>
      </p:pic>
    </p:spTree>
    <p:extLst>
      <p:ext uri="{BB962C8B-B14F-4D97-AF65-F5344CB8AC3E}">
        <p14:creationId xmlns:p14="http://schemas.microsoft.com/office/powerpoint/2010/main" val="29015137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STREAMING</a:t>
            </a:r>
          </a:p>
        </p:txBody>
      </p:sp>
      <p:sp>
        <p:nvSpPr>
          <p:cNvPr id="169" name="Shape 169"/>
          <p:cNvSpPr txBox="1">
            <a:spLocks noGrp="1"/>
          </p:cNvSpPr>
          <p:nvPr>
            <p:ph type="body" idx="1"/>
          </p:nvPr>
        </p:nvSpPr>
        <p:spPr>
          <a:xfrm>
            <a:off x="685800" y="1293450"/>
            <a:ext cx="43530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A study found that Spotify had caused a significant drop in music piracy... [16]</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...and a significant drop in music sales, too. [16]</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Net benefit to the industry was estimated at zero. [16]</a:t>
            </a:r>
          </a:p>
        </p:txBody>
      </p:sp>
      <p:sp>
        <p:nvSpPr>
          <p:cNvPr id="170" name="Shape 170"/>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71" name="Shape 171"/>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17</a:t>
            </a:fld>
            <a:endParaRPr lang="en-US" sz="900" b="0" i="0" u="none" strike="noStrike" cap="none">
              <a:solidFill>
                <a:schemeClr val="lt1"/>
              </a:solidFill>
              <a:latin typeface="Cambria"/>
              <a:ea typeface="Cambria"/>
              <a:cs typeface="Cambria"/>
              <a:sym typeface="Cambria"/>
            </a:endParaRPr>
          </a:p>
        </p:txBody>
      </p:sp>
      <p:sp>
        <p:nvSpPr>
          <p:cNvPr id="172" name="Shape 172"/>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
        <p:nvSpPr>
          <p:cNvPr id="173" name="Shape 173"/>
          <p:cNvSpPr txBox="1"/>
          <p:nvPr/>
        </p:nvSpPr>
        <p:spPr>
          <a:xfrm>
            <a:off x="0" y="4742473"/>
            <a:ext cx="9144000" cy="2487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a:solidFill>
                  <a:srgbClr val="FFFFFF"/>
                </a:solidFill>
              </a:rPr>
              <a:t>[16,17]</a:t>
            </a:r>
          </a:p>
        </p:txBody>
      </p:sp>
      <p:sp>
        <p:nvSpPr>
          <p:cNvPr id="174" name="Shape 174"/>
          <p:cNvSpPr txBox="1"/>
          <p:nvPr/>
        </p:nvSpPr>
        <p:spPr>
          <a:xfrm>
            <a:off x="8023325" y="3710300"/>
            <a:ext cx="624900" cy="348300"/>
          </a:xfrm>
          <a:prstGeom prst="rect">
            <a:avLst/>
          </a:prstGeom>
          <a:noFill/>
          <a:ln>
            <a:noFill/>
          </a:ln>
        </p:spPr>
        <p:txBody>
          <a:bodyPr lIns="91425" tIns="91425" rIns="91425" bIns="91425" anchor="t" anchorCtr="0">
            <a:noAutofit/>
          </a:bodyPr>
          <a:lstStyle/>
          <a:p>
            <a:pPr marL="0" lvl="0" indent="0" algn="ctr" rtl="0">
              <a:lnSpc>
                <a:spcPct val="90000"/>
              </a:lnSpc>
              <a:spcBef>
                <a:spcPts val="0"/>
              </a:spcBef>
              <a:buNone/>
            </a:pPr>
            <a:r>
              <a:rPr lang="en-US" sz="1800">
                <a:solidFill>
                  <a:srgbClr val="FFFFFF"/>
                </a:solidFill>
              </a:rPr>
              <a:t>[17]</a:t>
            </a:r>
          </a:p>
        </p:txBody>
      </p:sp>
      <p:pic>
        <p:nvPicPr>
          <p:cNvPr id="175" name="Shape 175"/>
          <p:cNvPicPr preferRelativeResize="0"/>
          <p:nvPr/>
        </p:nvPicPr>
        <p:blipFill>
          <a:blip r:embed="rId3">
            <a:alphaModFix/>
          </a:blip>
          <a:stretch>
            <a:fillRect/>
          </a:stretch>
        </p:blipFill>
        <p:spPr>
          <a:xfrm>
            <a:off x="5328500" y="1293450"/>
            <a:ext cx="2765149" cy="2765149"/>
          </a:xfrm>
          <a:prstGeom prst="rect">
            <a:avLst/>
          </a:prstGeom>
          <a:noFill/>
          <a:ln>
            <a:noFill/>
          </a:ln>
        </p:spPr>
      </p:pic>
    </p:spTree>
    <p:extLst>
      <p:ext uri="{BB962C8B-B14F-4D97-AF65-F5344CB8AC3E}">
        <p14:creationId xmlns:p14="http://schemas.microsoft.com/office/powerpoint/2010/main" val="272848748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CONCLUSIONS AND DISCUSSION</a:t>
            </a:r>
          </a:p>
        </p:txBody>
      </p:sp>
      <p:sp>
        <p:nvSpPr>
          <p:cNvPr id="182" name="Shape 182"/>
          <p:cNvSpPr txBox="1">
            <a:spLocks noGrp="1"/>
          </p:cNvSpPr>
          <p:nvPr>
            <p:ph type="body" idx="1"/>
          </p:nvPr>
        </p:nvSpPr>
        <p:spPr>
          <a:xfrm>
            <a:off x="685800" y="1293450"/>
            <a:ext cx="57477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spcAft>
                <a:spcPts val="0"/>
              </a:spcAft>
              <a:buClr>
                <a:schemeClr val="lt2"/>
              </a:buClr>
              <a:buSzPct val="90000"/>
              <a:buFont typeface="Arial"/>
              <a:buChar char="•"/>
            </a:pPr>
            <a:r>
              <a:rPr lang="en-US"/>
              <a:t>Directly fighting online piracy is increasingly futile, but there other ways to deal with it</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Offering content for free can be surprisingly effective</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Some schemes are prone to backfiring</a:t>
            </a:r>
          </a:p>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ct val="90000"/>
              <a:buFont typeface="Arial"/>
              <a:buChar char="•"/>
            </a:pPr>
            <a:r>
              <a:rPr lang="en-US"/>
              <a:t>When successful, embracing or undercutting piracy can be far more successful than aggressive techniques</a:t>
            </a:r>
          </a:p>
        </p:txBody>
      </p:sp>
      <p:sp>
        <p:nvSpPr>
          <p:cNvPr id="183" name="Shape 183"/>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84" name="Shape 184"/>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18</a:t>
            </a:fld>
            <a:endParaRPr lang="en-US" sz="900" b="0" i="0" u="none" strike="noStrike" cap="none">
              <a:solidFill>
                <a:schemeClr val="lt1"/>
              </a:solidFill>
              <a:latin typeface="Cambria"/>
              <a:ea typeface="Cambria"/>
              <a:cs typeface="Cambria"/>
              <a:sym typeface="Cambria"/>
            </a:endParaRPr>
          </a:p>
        </p:txBody>
      </p:sp>
      <p:sp>
        <p:nvSpPr>
          <p:cNvPr id="185" name="Shape 185"/>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Tree>
    <p:extLst>
      <p:ext uri="{BB962C8B-B14F-4D97-AF65-F5344CB8AC3E}">
        <p14:creationId xmlns:p14="http://schemas.microsoft.com/office/powerpoint/2010/main" val="8519826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dirty="0">
                <a:solidFill>
                  <a:schemeClr val="lt1"/>
                </a:solidFill>
                <a:latin typeface="Cambria"/>
                <a:ea typeface="Cambria"/>
                <a:cs typeface="Cambria"/>
                <a:sym typeface="Cambria"/>
              </a:rPr>
              <a:t>REFERENCES, </a:t>
            </a:r>
            <a:r>
              <a:rPr lang="en-US" sz="2700" b="0" i="0" u="none" strike="noStrike" cap="none" dirty="0" smtClean="0">
                <a:solidFill>
                  <a:schemeClr val="lt1"/>
                </a:solidFill>
                <a:latin typeface="Cambria"/>
                <a:ea typeface="Cambria"/>
                <a:cs typeface="Cambria"/>
                <a:sym typeface="Cambria"/>
              </a:rPr>
              <a:t>1/2</a:t>
            </a:r>
            <a:endParaRPr lang="en-US" sz="2700" b="0" i="0" u="none" strike="noStrike" cap="none" dirty="0">
              <a:solidFill>
                <a:schemeClr val="lt1"/>
              </a:solidFill>
              <a:latin typeface="Cambria"/>
              <a:ea typeface="Cambria"/>
              <a:cs typeface="Cambria"/>
              <a:sym typeface="Cambria"/>
            </a:endParaRPr>
          </a:p>
        </p:txBody>
      </p:sp>
      <p:sp>
        <p:nvSpPr>
          <p:cNvPr id="191" name="Shape 191"/>
          <p:cNvSpPr txBox="1">
            <a:spLocks noGrp="1"/>
          </p:cNvSpPr>
          <p:nvPr>
            <p:ph type="body" idx="1"/>
          </p:nvPr>
        </p:nvSpPr>
        <p:spPr>
          <a:xfrm>
            <a:off x="685800" y="1123950"/>
            <a:ext cx="7772400" cy="3734124"/>
          </a:xfrm>
          <a:prstGeom prst="rect">
            <a:avLst/>
          </a:prstGeom>
          <a:noFill/>
          <a:ln>
            <a:noFill/>
          </a:ln>
        </p:spPr>
        <p:txBody>
          <a:bodyPr lIns="91425" tIns="45700" rIns="91425" bIns="45700" anchor="t" anchorCtr="0">
            <a:normAutofit fontScale="70000" lnSpcReduction="20000"/>
          </a:bodyPr>
          <a:lstStyle/>
          <a:p>
            <a:pPr marL="0" marR="0" lvl="0" indent="0" algn="l" rtl="0">
              <a:lnSpc>
                <a:spcPct val="90000"/>
              </a:lnSpc>
              <a:spcBef>
                <a:spcPts val="0"/>
              </a:spcBef>
              <a:spcAft>
                <a:spcPts val="0"/>
              </a:spcAft>
              <a:buClr>
                <a:schemeClr val="lt2"/>
              </a:buClr>
              <a:buSzPct val="25000"/>
              <a:buFont typeface="Arial"/>
              <a:buNone/>
            </a:pPr>
            <a:r>
              <a:rPr lang="en-US" sz="1600" b="0" i="0" u="none" strike="noStrike" cap="none" dirty="0">
                <a:solidFill>
                  <a:schemeClr val="lt1"/>
                </a:solidFill>
                <a:latin typeface="Cambria"/>
                <a:ea typeface="Cambria"/>
                <a:cs typeface="Cambria"/>
                <a:sym typeface="Cambria"/>
              </a:rPr>
              <a:t>[1] </a:t>
            </a:r>
            <a:r>
              <a:rPr lang="en-US" sz="1600" dirty="0" err="1"/>
              <a:t>Kleinman</a:t>
            </a:r>
            <a:r>
              <a:rPr lang="en-US" sz="1600" dirty="0"/>
              <a:t>, Zoe. </a:t>
            </a:r>
            <a:r>
              <a:rPr lang="en-US" sz="1600" i="1" dirty="0" err="1"/>
              <a:t>Kanye</a:t>
            </a:r>
            <a:r>
              <a:rPr lang="en-US" sz="1600" i="1" dirty="0"/>
              <a:t> West album ‘pirated 500,000 times’ already.</a:t>
            </a:r>
            <a:r>
              <a:rPr lang="en-US" sz="1600" dirty="0"/>
              <a:t> </a:t>
            </a:r>
            <a:r>
              <a:rPr lang="en-US" sz="1600" u="sng" dirty="0">
                <a:solidFill>
                  <a:schemeClr val="hlink"/>
                </a:solidFill>
                <a:hlinkClick r:id="rId3"/>
              </a:rPr>
              <a:t>http://www.bbc.com/news/technology-35587381</a:t>
            </a:r>
            <a:r>
              <a:rPr lang="en-US" sz="1600" dirty="0"/>
              <a:t> (Mar 26, 2016)</a:t>
            </a:r>
          </a:p>
          <a:p>
            <a:pPr marL="0" marR="0" lvl="0" indent="0" algn="l" rtl="0">
              <a:lnSpc>
                <a:spcPct val="90000"/>
              </a:lnSpc>
              <a:spcBef>
                <a:spcPts val="1200"/>
              </a:spcBef>
              <a:spcAft>
                <a:spcPts val="0"/>
              </a:spcAft>
              <a:buClr>
                <a:schemeClr val="lt2"/>
              </a:buClr>
              <a:buSzPct val="25000"/>
              <a:buFont typeface="Arial"/>
              <a:buNone/>
            </a:pPr>
            <a:r>
              <a:rPr lang="en-US" sz="1600" b="0" i="0" u="none" strike="noStrike" cap="none" dirty="0">
                <a:solidFill>
                  <a:schemeClr val="lt1"/>
                </a:solidFill>
                <a:latin typeface="Cambria"/>
                <a:ea typeface="Cambria"/>
                <a:cs typeface="Cambria"/>
                <a:sym typeface="Cambria"/>
              </a:rPr>
              <a:t>[2]</a:t>
            </a:r>
            <a:r>
              <a:rPr lang="en-US" sz="1600" dirty="0"/>
              <a:t> Morgan, Richard. </a:t>
            </a:r>
            <a:r>
              <a:rPr lang="en-US" sz="1600" i="1" dirty="0" err="1"/>
              <a:t>Kanye’s</a:t>
            </a:r>
            <a:r>
              <a:rPr lang="en-US" sz="1600" i="1" dirty="0"/>
              <a:t> botched album release costs him $10M</a:t>
            </a:r>
            <a:r>
              <a:rPr lang="en-US" sz="1600" dirty="0"/>
              <a:t>. </a:t>
            </a:r>
            <a:r>
              <a:rPr lang="en-US" sz="1600" u="sng" dirty="0">
                <a:solidFill>
                  <a:schemeClr val="accent1"/>
                </a:solidFill>
                <a:hlinkClick r:id="rId4"/>
              </a:rPr>
              <a:t>http://nypost.com/2016/02/17/kanyes-lost-at-least-10m-thanks-to-illegal-downloads/</a:t>
            </a:r>
            <a:r>
              <a:rPr lang="en-US" sz="1600" dirty="0"/>
              <a:t> (Mar 26, 2016)</a:t>
            </a:r>
          </a:p>
          <a:p>
            <a:pPr marL="0" marR="0" lvl="0" indent="0" algn="l" rtl="0">
              <a:lnSpc>
                <a:spcPct val="90000"/>
              </a:lnSpc>
              <a:spcBef>
                <a:spcPts val="1200"/>
              </a:spcBef>
              <a:spcAft>
                <a:spcPts val="0"/>
              </a:spcAft>
              <a:buClr>
                <a:schemeClr val="lt2"/>
              </a:buClr>
              <a:buSzPct val="25000"/>
              <a:buFont typeface="Arial"/>
              <a:buNone/>
            </a:pPr>
            <a:r>
              <a:rPr lang="en-US" sz="1600" b="0" i="0" u="none" strike="noStrike" cap="none" dirty="0">
                <a:solidFill>
                  <a:schemeClr val="lt1"/>
                </a:solidFill>
                <a:latin typeface="Cambria"/>
                <a:ea typeface="Cambria"/>
                <a:cs typeface="Cambria"/>
                <a:sym typeface="Cambria"/>
              </a:rPr>
              <a:t>[3] </a:t>
            </a:r>
            <a:r>
              <a:rPr lang="en-US" sz="1600" dirty="0">
                <a:solidFill>
                  <a:srgbClr val="FFFFFF"/>
                </a:solidFill>
              </a:rPr>
              <a:t>West, </a:t>
            </a:r>
            <a:r>
              <a:rPr lang="en-US" sz="1600" dirty="0" err="1">
                <a:solidFill>
                  <a:srgbClr val="FFFFFF"/>
                </a:solidFill>
              </a:rPr>
              <a:t>Kanye</a:t>
            </a:r>
            <a:r>
              <a:rPr lang="en-US" sz="1600" dirty="0">
                <a:solidFill>
                  <a:srgbClr val="FFFFFF"/>
                </a:solidFill>
              </a:rPr>
              <a:t>. </a:t>
            </a:r>
            <a:r>
              <a:rPr lang="en-US" sz="1600" i="1" dirty="0">
                <a:solidFill>
                  <a:srgbClr val="FFFFFF"/>
                </a:solidFill>
              </a:rPr>
              <a:t>The Life of Pablo</a:t>
            </a:r>
            <a:r>
              <a:rPr lang="en-US" sz="1600" dirty="0">
                <a:solidFill>
                  <a:schemeClr val="dk1"/>
                </a:solidFill>
              </a:rPr>
              <a:t> </a:t>
            </a:r>
            <a:r>
              <a:rPr lang="en-US" sz="1600" u="sng" dirty="0">
                <a:solidFill>
                  <a:schemeClr val="accent1"/>
                </a:solidFill>
                <a:hlinkClick r:id="rId5"/>
              </a:rPr>
              <a:t>http://tidal.com/album/57273408</a:t>
            </a:r>
            <a:r>
              <a:rPr lang="en-US" sz="1600" dirty="0">
                <a:solidFill>
                  <a:schemeClr val="dk1"/>
                </a:solidFill>
              </a:rPr>
              <a:t> </a:t>
            </a:r>
            <a:r>
              <a:rPr lang="en-US" sz="1600" dirty="0">
                <a:solidFill>
                  <a:srgbClr val="FFFFFF"/>
                </a:solidFill>
              </a:rPr>
              <a:t>(Mar 26, 2016)</a:t>
            </a:r>
          </a:p>
          <a:p>
            <a:pPr marL="0" marR="0" lvl="0" indent="0" algn="l" rtl="0">
              <a:lnSpc>
                <a:spcPct val="90000"/>
              </a:lnSpc>
              <a:spcBef>
                <a:spcPts val="1200"/>
              </a:spcBef>
              <a:spcAft>
                <a:spcPts val="0"/>
              </a:spcAft>
              <a:buClr>
                <a:schemeClr val="lt2"/>
              </a:buClr>
              <a:buSzPct val="25000"/>
              <a:buFont typeface="Arial"/>
              <a:buNone/>
            </a:pPr>
            <a:r>
              <a:rPr lang="en-US" sz="1600" dirty="0">
                <a:latin typeface="Arial"/>
                <a:ea typeface="Arial"/>
                <a:cs typeface="Arial"/>
                <a:sym typeface="Arial"/>
              </a:rPr>
              <a:t>[4] </a:t>
            </a:r>
            <a:r>
              <a:rPr lang="en-US" sz="1600" dirty="0" err="1">
                <a:latin typeface="Arial"/>
                <a:ea typeface="Arial"/>
                <a:cs typeface="Arial"/>
                <a:sym typeface="Arial"/>
              </a:rPr>
              <a:t>Enigmax</a:t>
            </a:r>
            <a:r>
              <a:rPr lang="en-US" sz="1600" dirty="0">
                <a:latin typeface="Arial"/>
                <a:ea typeface="Arial"/>
                <a:cs typeface="Arial"/>
                <a:sym typeface="Arial"/>
              </a:rPr>
              <a:t>. </a:t>
            </a:r>
            <a:r>
              <a:rPr lang="en-US" sz="1600" i="1" dirty="0">
                <a:latin typeface="Arial"/>
                <a:ea typeface="Arial"/>
                <a:cs typeface="Arial"/>
                <a:sym typeface="Arial"/>
              </a:rPr>
              <a:t>Piracy is theft? Ridiculous. Lost sales? They don’t exist, says </a:t>
            </a:r>
            <a:r>
              <a:rPr lang="en-US" sz="1600" i="1" dirty="0" err="1">
                <a:latin typeface="Arial"/>
                <a:ea typeface="Arial"/>
                <a:cs typeface="Arial"/>
                <a:sym typeface="Arial"/>
              </a:rPr>
              <a:t>Minecraft</a:t>
            </a:r>
            <a:r>
              <a:rPr lang="en-US" sz="1600" i="1" dirty="0">
                <a:latin typeface="Arial"/>
                <a:ea typeface="Arial"/>
                <a:cs typeface="Arial"/>
                <a:sym typeface="Arial"/>
              </a:rPr>
              <a:t> creator.</a:t>
            </a:r>
            <a:r>
              <a:rPr lang="en-US" sz="1600" dirty="0">
                <a:latin typeface="Arial"/>
                <a:ea typeface="Arial"/>
                <a:cs typeface="Arial"/>
                <a:sym typeface="Arial"/>
              </a:rPr>
              <a:t> </a:t>
            </a:r>
            <a:r>
              <a:rPr lang="en-US" sz="1600" u="sng" dirty="0">
                <a:solidFill>
                  <a:schemeClr val="accent1"/>
                </a:solidFill>
                <a:latin typeface="Arial"/>
                <a:ea typeface="Arial"/>
                <a:cs typeface="Arial"/>
                <a:sym typeface="Arial"/>
                <a:hlinkClick r:id="rId6"/>
              </a:rPr>
              <a:t>https://torrentfreak.com/piracy-is-theft-ridiculous-lost-sales-they-dont-exist-says-minecraft-creator-110303/</a:t>
            </a:r>
            <a:r>
              <a:rPr lang="en-US" sz="1600" dirty="0">
                <a:latin typeface="Arial"/>
                <a:ea typeface="Arial"/>
                <a:cs typeface="Arial"/>
                <a:sym typeface="Arial"/>
              </a:rPr>
              <a:t> (Mar 27, 2016)</a:t>
            </a:r>
          </a:p>
          <a:p>
            <a:pPr marL="0" marR="0" lvl="0" indent="0" algn="l" rtl="0">
              <a:lnSpc>
                <a:spcPct val="90000"/>
              </a:lnSpc>
              <a:spcBef>
                <a:spcPts val="1200"/>
              </a:spcBef>
              <a:spcAft>
                <a:spcPts val="0"/>
              </a:spcAft>
              <a:buClr>
                <a:schemeClr val="lt2"/>
              </a:buClr>
              <a:buSzPct val="25000"/>
              <a:buFont typeface="Arial"/>
              <a:buNone/>
            </a:pPr>
            <a:r>
              <a:rPr lang="en-US" sz="1600" dirty="0">
                <a:latin typeface="Arial"/>
                <a:ea typeface="Arial"/>
                <a:cs typeface="Arial"/>
                <a:sym typeface="Arial"/>
              </a:rPr>
              <a:t>[5] Tyson, Mark. </a:t>
            </a:r>
            <a:r>
              <a:rPr lang="en-US" sz="1600" i="1" dirty="0" err="1">
                <a:latin typeface="Arial"/>
                <a:ea typeface="Arial"/>
                <a:cs typeface="Arial"/>
                <a:sym typeface="Arial"/>
              </a:rPr>
              <a:t>Minecraft</a:t>
            </a:r>
            <a:r>
              <a:rPr lang="en-US" sz="1600" i="1" dirty="0">
                <a:latin typeface="Arial"/>
                <a:ea typeface="Arial"/>
                <a:cs typeface="Arial"/>
                <a:sym typeface="Arial"/>
              </a:rPr>
              <a:t> sales reach 70 million, 20 million copies sold on PC.</a:t>
            </a:r>
            <a:r>
              <a:rPr lang="en-US" sz="1600" dirty="0">
                <a:latin typeface="Arial"/>
                <a:ea typeface="Arial"/>
                <a:cs typeface="Arial"/>
                <a:sym typeface="Arial"/>
              </a:rPr>
              <a:t> </a:t>
            </a:r>
            <a:r>
              <a:rPr lang="en-US" sz="1600" u="sng" dirty="0">
                <a:solidFill>
                  <a:schemeClr val="accent1"/>
                </a:solidFill>
                <a:latin typeface="Arial"/>
                <a:ea typeface="Arial"/>
                <a:cs typeface="Arial"/>
                <a:sym typeface="Arial"/>
                <a:hlinkClick r:id="rId7"/>
              </a:rPr>
              <a:t>http://hexus.net/gaming/news/industry/84371-minecraft-sales-reach-70-million-20-million-copies-sold-pc/</a:t>
            </a:r>
            <a:r>
              <a:rPr lang="en-US" sz="1600" dirty="0">
                <a:latin typeface="Arial"/>
                <a:ea typeface="Arial"/>
                <a:cs typeface="Arial"/>
                <a:sym typeface="Arial"/>
              </a:rPr>
              <a:t> (Mar 27, 2016)</a:t>
            </a:r>
            <a:r>
              <a:rPr lang="en-US" sz="1600" dirty="0"/>
              <a:t> </a:t>
            </a:r>
            <a:endParaRPr lang="en-US" sz="1600" dirty="0" smtClean="0"/>
          </a:p>
          <a:p>
            <a:pPr marL="0" lvl="0" indent="0">
              <a:buClr>
                <a:schemeClr val="lt2"/>
              </a:buClr>
              <a:buSzPct val="25000"/>
              <a:buNone/>
            </a:pPr>
            <a:r>
              <a:rPr lang="en-US" sz="1600" dirty="0"/>
              <a:t>[6] Lomax, </a:t>
            </a:r>
            <a:r>
              <a:rPr lang="en-US" sz="1600" dirty="0" err="1"/>
              <a:t>Alyce</a:t>
            </a:r>
            <a:r>
              <a:rPr lang="en-US" sz="1600" dirty="0"/>
              <a:t>. </a:t>
            </a:r>
            <a:r>
              <a:rPr lang="en-US" sz="1600" i="1" dirty="0"/>
              <a:t>Music Industry Gets Nailed Again.</a:t>
            </a:r>
            <a:r>
              <a:rPr lang="en-US" sz="1600" dirty="0"/>
              <a:t> </a:t>
            </a:r>
            <a:r>
              <a:rPr lang="en-US" sz="1600" u="sng" dirty="0">
                <a:solidFill>
                  <a:schemeClr val="hlink"/>
                </a:solidFill>
                <a:hlinkClick r:id="rId8"/>
              </a:rPr>
              <a:t>http://www.fool.com/investing/general/2008/03/04/music-industry-gets-nailed-again.aspx</a:t>
            </a:r>
            <a:r>
              <a:rPr lang="en-US" sz="1600" dirty="0"/>
              <a:t> (Mar 27, 2016)</a:t>
            </a:r>
          </a:p>
          <a:p>
            <a:pPr marL="0" lvl="0" indent="0">
              <a:buClr>
                <a:schemeClr val="lt2"/>
              </a:buClr>
              <a:buSzPct val="25000"/>
              <a:buNone/>
            </a:pPr>
            <a:r>
              <a:rPr lang="en-US" sz="1600" dirty="0"/>
              <a:t>[7] Malone, Michael S. </a:t>
            </a:r>
            <a:r>
              <a:rPr lang="en-US" sz="1600" i="1" dirty="0"/>
              <a:t>Will We Ever Pay for an Album Again?</a:t>
            </a:r>
            <a:r>
              <a:rPr lang="en-US" sz="1600" dirty="0"/>
              <a:t> </a:t>
            </a:r>
            <a:r>
              <a:rPr lang="en-US" sz="1600" u="sng" dirty="0">
                <a:solidFill>
                  <a:schemeClr val="hlink"/>
                </a:solidFill>
                <a:hlinkClick r:id="rId9"/>
              </a:rPr>
              <a:t>http://abcnews.go.com/Business/story?id=4813233&amp;page=1</a:t>
            </a:r>
            <a:r>
              <a:rPr lang="en-US" sz="1600" dirty="0"/>
              <a:t> (Mar 27, 2016)</a:t>
            </a:r>
          </a:p>
          <a:p>
            <a:pPr marL="0" lvl="0" indent="0">
              <a:buClr>
                <a:schemeClr val="lt2"/>
              </a:buClr>
              <a:buSzPct val="25000"/>
              <a:buNone/>
            </a:pPr>
            <a:r>
              <a:rPr lang="en-US" sz="1600" dirty="0"/>
              <a:t>[8] </a:t>
            </a:r>
            <a:r>
              <a:rPr lang="en-US" sz="1600" dirty="0" err="1"/>
              <a:t>AllMusic</a:t>
            </a:r>
            <a:r>
              <a:rPr lang="en-US" sz="1600" dirty="0"/>
              <a:t>. </a:t>
            </a:r>
            <a:r>
              <a:rPr lang="en-US" sz="1600" i="1" dirty="0"/>
              <a:t>Ghosts I-IV Awards</a:t>
            </a:r>
            <a:r>
              <a:rPr lang="en-US" sz="1600" dirty="0"/>
              <a:t> </a:t>
            </a:r>
            <a:r>
              <a:rPr lang="en-US" sz="1600" u="sng" dirty="0">
                <a:solidFill>
                  <a:schemeClr val="hlink"/>
                </a:solidFill>
                <a:hlinkClick r:id="rId10"/>
              </a:rPr>
              <a:t>http://www.allmusic.com/album/ghosts-i-iv-mw0000783108/awards</a:t>
            </a:r>
            <a:r>
              <a:rPr lang="en-US" sz="1600" dirty="0"/>
              <a:t> (Mar 27, 2016)</a:t>
            </a:r>
          </a:p>
          <a:p>
            <a:pPr marL="0" lvl="0" indent="0">
              <a:buClr>
                <a:schemeClr val="lt2"/>
              </a:buClr>
              <a:buSzPct val="25000"/>
              <a:buNone/>
            </a:pPr>
            <a:r>
              <a:rPr lang="en-US" sz="1600" dirty="0"/>
              <a:t>[9] </a:t>
            </a:r>
            <a:r>
              <a:rPr lang="en-US" sz="1600" dirty="0" err="1"/>
              <a:t>AllMusic</a:t>
            </a:r>
            <a:r>
              <a:rPr lang="en-US" sz="1600" dirty="0"/>
              <a:t>. </a:t>
            </a:r>
            <a:r>
              <a:rPr lang="en-US" sz="1600" i="1" dirty="0"/>
              <a:t>The Slip Awards</a:t>
            </a:r>
            <a:r>
              <a:rPr lang="en-US" sz="1600" dirty="0"/>
              <a:t> </a:t>
            </a:r>
            <a:r>
              <a:rPr lang="en-US" sz="1600" u="sng" dirty="0">
                <a:solidFill>
                  <a:schemeClr val="hlink"/>
                </a:solidFill>
                <a:hlinkClick r:id="rId11"/>
              </a:rPr>
              <a:t>http://www.allmusic.com/album/the-slip-mw0000788369/awards</a:t>
            </a:r>
            <a:r>
              <a:rPr lang="en-US" sz="1600" dirty="0"/>
              <a:t> (Mar 27, 2016)</a:t>
            </a:r>
          </a:p>
          <a:p>
            <a:pPr marL="0" lvl="0" indent="0">
              <a:buClr>
                <a:schemeClr val="lt2"/>
              </a:buClr>
              <a:buSzPct val="25000"/>
              <a:buNone/>
            </a:pPr>
            <a:r>
              <a:rPr lang="en-US" sz="1600" dirty="0"/>
              <a:t>[10] Assar, </a:t>
            </a:r>
            <a:r>
              <a:rPr lang="en-US" sz="1600" dirty="0" err="1"/>
              <a:t>Vijith</a:t>
            </a:r>
            <a:r>
              <a:rPr lang="en-US" sz="1600" dirty="0"/>
              <a:t>. </a:t>
            </a:r>
            <a:r>
              <a:rPr lang="en-US" sz="1600" i="1" dirty="0"/>
              <a:t>Apple’s Devious U2 Album Giveaway is Even Worse Than Spam.</a:t>
            </a:r>
            <a:r>
              <a:rPr lang="en-US" sz="1600" dirty="0"/>
              <a:t> </a:t>
            </a:r>
            <a:r>
              <a:rPr lang="en-US" sz="1600" u="sng" dirty="0">
                <a:solidFill>
                  <a:schemeClr val="hlink"/>
                </a:solidFill>
                <a:hlinkClick r:id="rId12"/>
              </a:rPr>
              <a:t>http://www.wired.com/2014/09/apples-devious-u2-album-giveaway-even-worse-spam/</a:t>
            </a:r>
            <a:r>
              <a:rPr lang="en-US" sz="1600" dirty="0"/>
              <a:t> (Mar 27, 2016</a:t>
            </a:r>
            <a:r>
              <a:rPr lang="en-US" sz="1600" dirty="0" smtClean="0"/>
              <a:t>)</a:t>
            </a:r>
            <a:endParaRPr lang="en-US" sz="1600" dirty="0"/>
          </a:p>
        </p:txBody>
      </p:sp>
      <p:sp>
        <p:nvSpPr>
          <p:cNvPr id="192" name="Shape 192"/>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93" name="Shape 193"/>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19</a:t>
            </a:fld>
            <a:endParaRPr lang="en-US" sz="900" b="0" i="0" u="none" strike="noStrike" cap="none">
              <a:solidFill>
                <a:schemeClr val="lt1"/>
              </a:solidFill>
              <a:latin typeface="Cambria"/>
              <a:ea typeface="Cambria"/>
              <a:cs typeface="Cambria"/>
              <a:sym typeface="Cambria"/>
            </a:endParaRPr>
          </a:p>
        </p:txBody>
      </p:sp>
      <p:sp>
        <p:nvSpPr>
          <p:cNvPr id="194" name="Shape 194"/>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Tree>
    <p:extLst>
      <p:ext uri="{BB962C8B-B14F-4D97-AF65-F5344CB8AC3E}">
        <p14:creationId xmlns:p14="http://schemas.microsoft.com/office/powerpoint/2010/main" val="29234878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dirty="0">
                <a:solidFill>
                  <a:schemeClr val="lt1"/>
                </a:solidFill>
                <a:latin typeface="Cambria"/>
                <a:ea typeface="Cambria"/>
                <a:cs typeface="Cambria"/>
                <a:sym typeface="Cambria"/>
              </a:rPr>
              <a:t>REFERENCES, </a:t>
            </a:r>
            <a:r>
              <a:rPr lang="en-US" sz="2700" b="0" i="0" u="none" strike="noStrike" cap="none" dirty="0" smtClean="0">
                <a:solidFill>
                  <a:schemeClr val="lt1"/>
                </a:solidFill>
                <a:latin typeface="Cambria"/>
                <a:ea typeface="Cambria"/>
                <a:cs typeface="Cambria"/>
                <a:sym typeface="Cambria"/>
              </a:rPr>
              <a:t>2/2</a:t>
            </a:r>
            <a:endParaRPr lang="en-US" sz="2700" b="0" i="0" u="none" strike="noStrike" cap="none" dirty="0">
              <a:solidFill>
                <a:schemeClr val="lt1"/>
              </a:solidFill>
              <a:latin typeface="Cambria"/>
              <a:ea typeface="Cambria"/>
              <a:cs typeface="Cambria"/>
              <a:sym typeface="Cambria"/>
            </a:endParaRPr>
          </a:p>
        </p:txBody>
      </p:sp>
      <p:sp>
        <p:nvSpPr>
          <p:cNvPr id="191" name="Shape 191"/>
          <p:cNvSpPr txBox="1">
            <a:spLocks noGrp="1"/>
          </p:cNvSpPr>
          <p:nvPr>
            <p:ph type="body" idx="1"/>
          </p:nvPr>
        </p:nvSpPr>
        <p:spPr>
          <a:xfrm>
            <a:off x="685800" y="1123950"/>
            <a:ext cx="7772400" cy="3734124"/>
          </a:xfrm>
          <a:prstGeom prst="rect">
            <a:avLst/>
          </a:prstGeom>
          <a:noFill/>
          <a:ln>
            <a:noFill/>
          </a:ln>
        </p:spPr>
        <p:txBody>
          <a:bodyPr lIns="91425" tIns="45700" rIns="91425" bIns="45700" anchor="t" anchorCtr="0">
            <a:normAutofit fontScale="85000" lnSpcReduction="10000"/>
          </a:bodyPr>
          <a:lstStyle/>
          <a:p>
            <a:pPr marL="0" lvl="0" indent="0">
              <a:spcBef>
                <a:spcPts val="0"/>
              </a:spcBef>
              <a:buClr>
                <a:schemeClr val="lt2"/>
              </a:buClr>
              <a:buSzPct val="25000"/>
              <a:buNone/>
            </a:pPr>
            <a:r>
              <a:rPr lang="en-US" sz="1600" dirty="0"/>
              <a:t>[11] NME News Desk. </a:t>
            </a:r>
            <a:r>
              <a:rPr lang="en-US" sz="1600" i="1" dirty="0"/>
              <a:t>Entertainment Retailers Association calls U2’s album giveaway ‘as damaging as piracy’.</a:t>
            </a:r>
            <a:r>
              <a:rPr lang="en-US" sz="1600" dirty="0"/>
              <a:t> </a:t>
            </a:r>
            <a:r>
              <a:rPr lang="en-US" sz="1600" u="sng" dirty="0">
                <a:solidFill>
                  <a:schemeClr val="accent1"/>
                </a:solidFill>
                <a:hlinkClick r:id="rId3"/>
              </a:rPr>
              <a:t>http://www.nme.com/news/u2/79810</a:t>
            </a:r>
            <a:r>
              <a:rPr lang="en-US" sz="1600" dirty="0"/>
              <a:t> (Mar 27, 2016)</a:t>
            </a:r>
          </a:p>
          <a:p>
            <a:pPr marL="0" lvl="0" indent="0">
              <a:buClr>
                <a:schemeClr val="lt2"/>
              </a:buClr>
              <a:buSzPct val="25000"/>
              <a:buNone/>
            </a:pPr>
            <a:r>
              <a:rPr lang="en-US" sz="1600" dirty="0"/>
              <a:t>[12] U2. </a:t>
            </a:r>
            <a:r>
              <a:rPr lang="en-US" sz="1600" i="1" dirty="0"/>
              <a:t>Songs of Innocence</a:t>
            </a:r>
            <a:r>
              <a:rPr lang="en-US" sz="1600" dirty="0"/>
              <a:t>. </a:t>
            </a:r>
            <a:r>
              <a:rPr lang="en-US" sz="1600" u="sng" dirty="0">
                <a:solidFill>
                  <a:schemeClr val="hlink"/>
                </a:solidFill>
                <a:hlinkClick r:id="rId4"/>
              </a:rPr>
              <a:t>http://www.u2.com/news/title/songs-of-innocence/</a:t>
            </a:r>
            <a:r>
              <a:rPr lang="en-US" sz="1600" dirty="0"/>
              <a:t> (Mar 27, 2016)</a:t>
            </a:r>
          </a:p>
          <a:p>
            <a:pPr marL="0" lvl="0" indent="0">
              <a:buClr>
                <a:schemeClr val="lt2"/>
              </a:buClr>
              <a:buSzPct val="25000"/>
              <a:buNone/>
            </a:pPr>
            <a:r>
              <a:rPr lang="en-US" sz="1600" dirty="0"/>
              <a:t>[13] </a:t>
            </a:r>
            <a:r>
              <a:rPr lang="en-US" sz="1600" dirty="0" err="1"/>
              <a:t>Pareles</a:t>
            </a:r>
            <a:r>
              <a:rPr lang="en-US" sz="1600" dirty="0"/>
              <a:t>, Jon. </a:t>
            </a:r>
            <a:r>
              <a:rPr lang="en-US" sz="1600" i="1" dirty="0"/>
              <a:t>Pay What You Want For This Article</a:t>
            </a:r>
            <a:r>
              <a:rPr lang="en-US" sz="1600" dirty="0"/>
              <a:t>. </a:t>
            </a:r>
            <a:r>
              <a:rPr lang="en-US" sz="1600" u="sng" dirty="0">
                <a:solidFill>
                  <a:schemeClr val="hlink"/>
                </a:solidFill>
                <a:hlinkClick r:id="rId5"/>
              </a:rPr>
              <a:t>http://nyti.ms/1RsVYsf</a:t>
            </a:r>
            <a:r>
              <a:rPr lang="en-US" sz="1600" dirty="0"/>
              <a:t> (Mar 27, 2016)</a:t>
            </a:r>
          </a:p>
          <a:p>
            <a:pPr marL="0" lvl="0" indent="0">
              <a:buClr>
                <a:schemeClr val="lt2"/>
              </a:buClr>
              <a:buSzPct val="25000"/>
              <a:buNone/>
            </a:pPr>
            <a:r>
              <a:rPr lang="en-US" sz="1600" dirty="0"/>
              <a:t>[14] </a:t>
            </a:r>
            <a:r>
              <a:rPr lang="en-US" sz="1600" dirty="0" err="1"/>
              <a:t>Gneezy</a:t>
            </a:r>
            <a:r>
              <a:rPr lang="en-US" sz="1600" dirty="0"/>
              <a:t>, </a:t>
            </a:r>
            <a:r>
              <a:rPr lang="en-US" sz="1600" dirty="0" err="1"/>
              <a:t>Ayelet</a:t>
            </a:r>
            <a:r>
              <a:rPr lang="en-US" sz="1600" dirty="0"/>
              <a:t>; </a:t>
            </a:r>
            <a:r>
              <a:rPr lang="en-US" sz="1600" dirty="0" err="1"/>
              <a:t>Gneezy</a:t>
            </a:r>
            <a:r>
              <a:rPr lang="en-US" sz="1600" dirty="0"/>
              <a:t>, Uri; Reiner, Gerhard; Nelson, Leif D. </a:t>
            </a:r>
            <a:r>
              <a:rPr lang="en-US" sz="1600" i="1" dirty="0"/>
              <a:t>Pay-what-you-want, identity, and self-signaling in markets.</a:t>
            </a:r>
            <a:r>
              <a:rPr lang="en-US" sz="1600" dirty="0"/>
              <a:t> </a:t>
            </a:r>
            <a:r>
              <a:rPr lang="en-US" sz="1600" u="sng" dirty="0">
                <a:solidFill>
                  <a:schemeClr val="hlink"/>
                </a:solidFill>
                <a:hlinkClick r:id="rId6"/>
              </a:rPr>
              <a:t>http://www.pnas.org/content/109/19/7236.full</a:t>
            </a:r>
            <a:r>
              <a:rPr lang="en-US" sz="1600" dirty="0"/>
              <a:t> (Mar 27, 2016)</a:t>
            </a:r>
          </a:p>
          <a:p>
            <a:pPr marL="0" lvl="0" indent="0">
              <a:buClr>
                <a:schemeClr val="lt2"/>
              </a:buClr>
              <a:buSzPct val="25000"/>
              <a:buNone/>
            </a:pPr>
            <a:r>
              <a:rPr lang="en-US" sz="1600" dirty="0"/>
              <a:t>[15] </a:t>
            </a:r>
            <a:r>
              <a:rPr lang="en-US" sz="1600" dirty="0" err="1"/>
              <a:t>Donwood</a:t>
            </a:r>
            <a:r>
              <a:rPr lang="en-US" sz="1600" dirty="0"/>
              <a:t>, Stanley. </a:t>
            </a:r>
            <a:r>
              <a:rPr lang="en-US" sz="1600" i="1" dirty="0"/>
              <a:t>In Rainbows</a:t>
            </a:r>
            <a:r>
              <a:rPr lang="en-US" sz="1600" dirty="0"/>
              <a:t>. </a:t>
            </a:r>
            <a:r>
              <a:rPr lang="en-US" sz="1600" u="sng" dirty="0">
                <a:solidFill>
                  <a:schemeClr val="hlink"/>
                </a:solidFill>
                <a:hlinkClick r:id="rId7"/>
              </a:rPr>
              <a:t>http://www.allmusic.com/album/in-rainbows-mw0000496930</a:t>
            </a:r>
            <a:r>
              <a:rPr lang="en-US" sz="1600" dirty="0"/>
              <a:t> (Mar 27, 2016)</a:t>
            </a:r>
          </a:p>
          <a:p>
            <a:pPr marL="0" lvl="0" indent="0">
              <a:spcBef>
                <a:spcPts val="0"/>
              </a:spcBef>
              <a:buClr>
                <a:schemeClr val="lt2"/>
              </a:buClr>
              <a:buSzPct val="25000"/>
              <a:buNone/>
            </a:pPr>
            <a:r>
              <a:rPr lang="en-US" sz="1600" dirty="0"/>
              <a:t>[16] </a:t>
            </a:r>
            <a:r>
              <a:rPr lang="en-US" sz="1600" dirty="0" err="1"/>
              <a:t>Resnikoff</a:t>
            </a:r>
            <a:r>
              <a:rPr lang="en-US" sz="1600" dirty="0"/>
              <a:t>, Paul. </a:t>
            </a:r>
            <a:r>
              <a:rPr lang="en-US" sz="1600" i="1" dirty="0" err="1"/>
              <a:t>Spotify</a:t>
            </a:r>
            <a:r>
              <a:rPr lang="en-US" sz="1600" i="1" dirty="0"/>
              <a:t> Kills Piracy AND Paid Downloads, European Study Finds</a:t>
            </a:r>
            <a:r>
              <a:rPr lang="en-US" sz="1600" dirty="0"/>
              <a:t>. </a:t>
            </a:r>
            <a:r>
              <a:rPr lang="en-US" sz="1600" u="sng" dirty="0">
                <a:solidFill>
                  <a:schemeClr val="accent1"/>
                </a:solidFill>
                <a:hlinkClick r:id="rId8"/>
              </a:rPr>
              <a:t>http://www.digitalmusicnews.com/2015/10/28/spotify-kills-piracy-and-paid-downloads-european-study-finds/</a:t>
            </a:r>
            <a:r>
              <a:rPr lang="en-US" sz="1600" dirty="0"/>
              <a:t> (Mar 27, 2016)</a:t>
            </a:r>
          </a:p>
          <a:p>
            <a:pPr marL="0" lvl="0" indent="0">
              <a:spcBef>
                <a:spcPts val="0"/>
              </a:spcBef>
              <a:buClr>
                <a:schemeClr val="lt2"/>
              </a:buClr>
              <a:buSzPct val="25000"/>
              <a:buNone/>
            </a:pPr>
            <a:r>
              <a:rPr lang="en-US" sz="1600" dirty="0"/>
              <a:t>[17] </a:t>
            </a:r>
            <a:r>
              <a:rPr lang="en-US" sz="1600" dirty="0" err="1"/>
              <a:t>Spotify</a:t>
            </a:r>
            <a:r>
              <a:rPr lang="en-US" sz="1600" dirty="0"/>
              <a:t>. </a:t>
            </a:r>
            <a:r>
              <a:rPr lang="en-US" sz="1600" i="1" dirty="0" err="1"/>
              <a:t>Spotify</a:t>
            </a:r>
            <a:r>
              <a:rPr lang="en-US" sz="1600" i="1" dirty="0"/>
              <a:t> Logo</a:t>
            </a:r>
            <a:r>
              <a:rPr lang="en-US" sz="1600" dirty="0"/>
              <a:t>. </a:t>
            </a:r>
            <a:r>
              <a:rPr lang="en-US" sz="1600" u="sng" dirty="0">
                <a:solidFill>
                  <a:schemeClr val="accent1"/>
                </a:solidFill>
                <a:hlinkClick r:id="rId9"/>
              </a:rPr>
              <a:t>https://www.spotify.com</a:t>
            </a:r>
            <a:r>
              <a:rPr lang="en-US" sz="1600" dirty="0"/>
              <a:t> (Mar 27, 2016)</a:t>
            </a:r>
          </a:p>
          <a:p>
            <a:pPr marL="0" lvl="0" indent="0">
              <a:spcBef>
                <a:spcPts val="0"/>
              </a:spcBef>
              <a:buClr>
                <a:schemeClr val="lt2"/>
              </a:buClr>
              <a:buSzPct val="25000"/>
              <a:buNone/>
            </a:pPr>
            <a:r>
              <a:rPr lang="en-US" sz="1600" dirty="0"/>
              <a:t>[18] Muller, Andrew. </a:t>
            </a:r>
            <a:r>
              <a:rPr lang="en-US" sz="1600" i="1" dirty="0"/>
              <a:t>How Trent </a:t>
            </a:r>
            <a:r>
              <a:rPr lang="en-US" sz="1600" i="1" dirty="0" err="1"/>
              <a:t>Reznor’s</a:t>
            </a:r>
            <a:r>
              <a:rPr lang="en-US" sz="1600" i="1" dirty="0"/>
              <a:t> “The Slip” Helped Pave The Way For New Music Distribution Models</a:t>
            </a:r>
            <a:r>
              <a:rPr lang="en-US" sz="1600" dirty="0"/>
              <a:t>. </a:t>
            </a:r>
            <a:r>
              <a:rPr lang="en-US" sz="1600" u="sng" dirty="0">
                <a:solidFill>
                  <a:schemeClr val="hlink"/>
                </a:solidFill>
                <a:hlinkClick r:id="rId10"/>
              </a:rPr>
              <a:t>http://www.therealmusician.com/trent-reznor-the-slip.html</a:t>
            </a:r>
            <a:r>
              <a:rPr lang="en-US" sz="1600" dirty="0"/>
              <a:t> (Mar 29, 2016)</a:t>
            </a:r>
          </a:p>
          <a:p>
            <a:pPr marL="0" lvl="0" indent="0">
              <a:spcBef>
                <a:spcPts val="0"/>
              </a:spcBef>
              <a:buClr>
                <a:schemeClr val="lt2"/>
              </a:buClr>
              <a:buSzPct val="25000"/>
              <a:buNone/>
            </a:pPr>
            <a:r>
              <a:rPr lang="en-US" sz="1600" dirty="0"/>
              <a:t>[19] Anderson, Nate. </a:t>
            </a:r>
            <a:r>
              <a:rPr lang="en-US" sz="1600" i="1" dirty="0" err="1"/>
              <a:t>Reznor</a:t>
            </a:r>
            <a:r>
              <a:rPr lang="en-US" sz="1600" i="1" dirty="0"/>
              <a:t> makes $750,000 even when the music is free.</a:t>
            </a:r>
            <a:r>
              <a:rPr lang="en-US" sz="1600" dirty="0"/>
              <a:t> </a:t>
            </a:r>
            <a:r>
              <a:rPr lang="en-US" sz="1600" u="sng" dirty="0">
                <a:solidFill>
                  <a:schemeClr val="hlink"/>
                </a:solidFill>
                <a:hlinkClick r:id="rId11"/>
              </a:rPr>
              <a:t>http://arstechnica.com/uncategorized/2008/03/reznor-makes-750000-even-when-the-music-is-free/</a:t>
            </a:r>
            <a:r>
              <a:rPr lang="en-US" sz="1600" dirty="0"/>
              <a:t> (Mar 29, 2016)</a:t>
            </a:r>
          </a:p>
          <a:p>
            <a:pPr marL="0" marR="0" lvl="0" indent="0" algn="l" rtl="0">
              <a:lnSpc>
                <a:spcPct val="90000"/>
              </a:lnSpc>
              <a:spcBef>
                <a:spcPts val="0"/>
              </a:spcBef>
              <a:spcAft>
                <a:spcPts val="0"/>
              </a:spcAft>
              <a:buClr>
                <a:schemeClr val="lt2"/>
              </a:buClr>
              <a:buSzPct val="25000"/>
              <a:buFont typeface="Arial"/>
              <a:buNone/>
            </a:pPr>
            <a:endParaRPr lang="en-US" sz="1600" dirty="0"/>
          </a:p>
        </p:txBody>
      </p:sp>
      <p:sp>
        <p:nvSpPr>
          <p:cNvPr id="192" name="Shape 192"/>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2015 Keith A. Pray</a:t>
            </a:r>
          </a:p>
        </p:txBody>
      </p:sp>
      <p:sp>
        <p:nvSpPr>
          <p:cNvPr id="193" name="Shape 193"/>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20</a:t>
            </a:fld>
            <a:endParaRPr lang="en-US" sz="900" b="0" i="0" u="none" strike="noStrike" cap="none">
              <a:solidFill>
                <a:schemeClr val="lt1"/>
              </a:solidFill>
              <a:latin typeface="Cambria"/>
              <a:ea typeface="Cambria"/>
              <a:cs typeface="Cambria"/>
              <a:sym typeface="Cambria"/>
            </a:endParaRPr>
          </a:p>
        </p:txBody>
      </p:sp>
      <p:sp>
        <p:nvSpPr>
          <p:cNvPr id="194" name="Shape 194"/>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Will Frick</a:t>
            </a:r>
          </a:p>
        </p:txBody>
      </p:sp>
    </p:spTree>
    <p:extLst>
      <p:ext uri="{BB962C8B-B14F-4D97-AF65-F5344CB8AC3E}">
        <p14:creationId xmlns:p14="http://schemas.microsoft.com/office/powerpoint/2010/main" val="298780396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16" y="292229"/>
            <a:ext cx="7772400" cy="914400"/>
          </a:xfrm>
        </p:spPr>
        <p:txBody>
          <a:bodyPr/>
          <a:lstStyle/>
          <a:p>
            <a:r>
              <a:rPr lang="en-US" dirty="0"/>
              <a:t>End user license agreements</a:t>
            </a:r>
            <a:br>
              <a:rPr lang="en-US" dirty="0"/>
            </a:br>
            <a:r>
              <a:rPr lang="en-US" dirty="0"/>
              <a:t>…and why they could use standardization</a:t>
            </a:r>
          </a:p>
        </p:txBody>
      </p:sp>
      <p:sp>
        <p:nvSpPr>
          <p:cNvPr id="3" name="Content Placeholder 2"/>
          <p:cNvSpPr>
            <a:spLocks noGrp="1"/>
          </p:cNvSpPr>
          <p:nvPr>
            <p:ph sz="half" idx="1"/>
          </p:nvPr>
        </p:nvSpPr>
        <p:spPr/>
        <p:txBody>
          <a:bodyPr>
            <a:normAutofit/>
          </a:bodyPr>
          <a:lstStyle/>
          <a:p>
            <a:r>
              <a:rPr lang="en-US" dirty="0"/>
              <a:t>What do they involve?</a:t>
            </a:r>
          </a:p>
          <a:p>
            <a:r>
              <a:rPr lang="en-US" dirty="0"/>
              <a:t>Numbers!</a:t>
            </a:r>
          </a:p>
          <a:p>
            <a:r>
              <a:rPr lang="en-US" dirty="0"/>
              <a:t>What do the courts think?</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pic>
        <p:nvPicPr>
          <p:cNvPr id="11" name="Picture 10"/>
          <p:cNvPicPr>
            <a:picLocks noChangeAspect="1"/>
          </p:cNvPicPr>
          <p:nvPr/>
        </p:nvPicPr>
        <p:blipFill rotWithShape="1">
          <a:blip r:embed="rId3"/>
          <a:srcRect b="257"/>
          <a:stretch/>
        </p:blipFill>
        <p:spPr>
          <a:xfrm>
            <a:off x="5562600" y="1082162"/>
            <a:ext cx="3147514" cy="4061338"/>
          </a:xfrm>
          <a:prstGeom prst="rect">
            <a:avLst/>
          </a:prstGeom>
        </p:spPr>
      </p:pic>
      <p:sp>
        <p:nvSpPr>
          <p:cNvPr id="8" name="TextBox 7"/>
          <p:cNvSpPr txBox="1"/>
          <p:nvPr/>
        </p:nvSpPr>
        <p:spPr>
          <a:xfrm>
            <a:off x="1688689" y="4720197"/>
            <a:ext cx="4699820" cy="276999"/>
          </a:xfrm>
          <a:prstGeom prst="rect">
            <a:avLst/>
          </a:prstGeom>
          <a:noFill/>
        </p:spPr>
        <p:txBody>
          <a:bodyPr wrap="square" rtlCol="0">
            <a:spAutoFit/>
          </a:bodyPr>
          <a:lstStyle/>
          <a:p>
            <a:pPr algn="r"/>
            <a:r>
              <a:rPr lang="en-US" sz="1200" dirty="0">
                <a:solidFill>
                  <a:schemeClr val="tx1"/>
                </a:solidFill>
              </a:rPr>
              <a:t>The Microsoft PowerPoint EULA, softly glowing blue in 2 pt. font</a:t>
            </a:r>
          </a:p>
        </p:txBody>
      </p:sp>
    </p:spTree>
    <p:extLst>
      <p:ext uri="{BB962C8B-B14F-4D97-AF65-F5344CB8AC3E}">
        <p14:creationId xmlns:p14="http://schemas.microsoft.com/office/powerpoint/2010/main" val="369666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 AGREEING TO?</a:t>
            </a:r>
          </a:p>
        </p:txBody>
      </p:sp>
      <p:sp>
        <p:nvSpPr>
          <p:cNvPr id="3" name="Content Placeholder 2"/>
          <p:cNvSpPr>
            <a:spLocks noGrp="1"/>
          </p:cNvSpPr>
          <p:nvPr>
            <p:ph sz="half" idx="1"/>
          </p:nvPr>
        </p:nvSpPr>
        <p:spPr>
          <a:xfrm>
            <a:off x="685800" y="1352551"/>
            <a:ext cx="6419850" cy="3352800"/>
          </a:xfrm>
        </p:spPr>
        <p:txBody>
          <a:bodyPr/>
          <a:lstStyle/>
          <a:p>
            <a:r>
              <a:rPr lang="en-US" dirty="0"/>
              <a:t>Varies</a:t>
            </a:r>
          </a:p>
          <a:p>
            <a:r>
              <a:rPr lang="en-US" dirty="0"/>
              <a:t>Can involve a product being “sold” vs. “licensed”</a:t>
            </a:r>
          </a:p>
          <a:p>
            <a:r>
              <a:rPr lang="en-US" dirty="0"/>
              <a:t>Liability [4]</a:t>
            </a:r>
          </a:p>
          <a:p>
            <a:r>
              <a:rPr lang="en-US" dirty="0"/>
              <a:t> Information on how your data is being collected</a:t>
            </a:r>
          </a:p>
          <a:p>
            <a:r>
              <a:rPr lang="en-US" dirty="0"/>
              <a:t>Restriction on product comparisons [4]</a:t>
            </a:r>
          </a:p>
          <a:p>
            <a:r>
              <a:rPr lang="en-US" dirty="0"/>
              <a:t>Prohibition on reverse-engineering [4]</a:t>
            </a:r>
          </a:p>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spTree>
    <p:extLst>
      <p:ext uri="{BB962C8B-B14F-4D97-AF65-F5344CB8AC3E}">
        <p14:creationId xmlns:p14="http://schemas.microsoft.com/office/powerpoint/2010/main" val="681578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42" y="360661"/>
            <a:ext cx="7772400" cy="914400"/>
          </a:xfrm>
        </p:spPr>
        <p:txBody>
          <a:bodyPr/>
          <a:lstStyle/>
          <a:p>
            <a:r>
              <a:rPr lang="en-US" dirty="0"/>
              <a:t>THE ELEPHANT IN THE ROOM – DOES ANYONE READ THESE AGREEMENTS?</a:t>
            </a:r>
          </a:p>
        </p:txBody>
      </p:sp>
      <p:sp>
        <p:nvSpPr>
          <p:cNvPr id="3" name="Content Placeholder 2"/>
          <p:cNvSpPr>
            <a:spLocks noGrp="1"/>
          </p:cNvSpPr>
          <p:nvPr>
            <p:ph sz="half" idx="1"/>
          </p:nvPr>
        </p:nvSpPr>
        <p:spPr>
          <a:xfrm>
            <a:off x="127820" y="3097161"/>
            <a:ext cx="8632722" cy="1633386"/>
          </a:xfrm>
        </p:spPr>
        <p:txBody>
          <a:bodyPr>
            <a:normAutofit fontScale="92500" lnSpcReduction="20000"/>
          </a:bodyPr>
          <a:lstStyle/>
          <a:p>
            <a:r>
              <a:rPr lang="en-US" dirty="0"/>
              <a:t>Not many people read license agreements and privacy policies in full</a:t>
            </a:r>
          </a:p>
          <a:p>
            <a:r>
              <a:rPr lang="en-US" dirty="0"/>
              <a:t>From a study of 2500 people, about 8% bothered to read them (and that’s optimistic) [2]</a:t>
            </a:r>
          </a:p>
          <a:p>
            <a:r>
              <a:rPr lang="en-US" dirty="0"/>
              <a:t>70% of those people were finished reading within 12 seconds</a:t>
            </a:r>
          </a:p>
          <a:p>
            <a:r>
              <a:rPr lang="en-US" dirty="0"/>
              <a:t>We’re conditioned to accept them [1]</a:t>
            </a:r>
          </a:p>
          <a:p>
            <a:r>
              <a:rPr lang="en-US" dirty="0"/>
              <a:t>Reading all your privacy policies would take a VERY long time [3]</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pic>
        <p:nvPicPr>
          <p:cNvPr id="7" name="Picture 6"/>
          <p:cNvPicPr>
            <a:picLocks noChangeAspect="1"/>
          </p:cNvPicPr>
          <p:nvPr/>
        </p:nvPicPr>
        <p:blipFill rotWithShape="1">
          <a:blip r:embed="rId3"/>
          <a:srcRect l="1816" t="3564" r="1939" b="2935"/>
          <a:stretch/>
        </p:blipFill>
        <p:spPr>
          <a:xfrm>
            <a:off x="1494502" y="1133951"/>
            <a:ext cx="5352612" cy="1963210"/>
          </a:xfrm>
          <a:prstGeom prst="rect">
            <a:avLst/>
          </a:prstGeom>
        </p:spPr>
      </p:pic>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spTree>
    <p:extLst>
      <p:ext uri="{BB962C8B-B14F-4D97-AF65-F5344CB8AC3E}">
        <p14:creationId xmlns:p14="http://schemas.microsoft.com/office/powerpoint/2010/main" val="184278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pic>
        <p:nvPicPr>
          <p:cNvPr id="7" name="Picture 6"/>
          <p:cNvPicPr>
            <a:picLocks noChangeAspect="1"/>
          </p:cNvPicPr>
          <p:nvPr/>
        </p:nvPicPr>
        <p:blipFill rotWithShape="1">
          <a:blip r:embed="rId3"/>
          <a:srcRect l="52368" t="8000" b="4889"/>
          <a:stretch/>
        </p:blipFill>
        <p:spPr>
          <a:xfrm>
            <a:off x="438150" y="355856"/>
            <a:ext cx="8267700" cy="4476434"/>
          </a:xfrm>
          <a:prstGeom prst="rect">
            <a:avLst/>
          </a:prstGeom>
        </p:spPr>
      </p:pic>
      <p:sp>
        <p:nvSpPr>
          <p:cNvPr id="8" name="TextBox 7"/>
          <p:cNvSpPr txBox="1"/>
          <p:nvPr/>
        </p:nvSpPr>
        <p:spPr>
          <a:xfrm>
            <a:off x="3829050" y="4830282"/>
            <a:ext cx="3848100" cy="244682"/>
          </a:xfrm>
          <a:prstGeom prst="rect">
            <a:avLst/>
          </a:prstGeom>
          <a:noFill/>
        </p:spPr>
        <p:txBody>
          <a:bodyPr wrap="square" rtlCol="0">
            <a:spAutoFit/>
          </a:bodyPr>
          <a:lstStyle/>
          <a:p>
            <a:pPr>
              <a:lnSpc>
                <a:spcPct val="90000"/>
              </a:lnSpc>
            </a:pPr>
            <a:r>
              <a:rPr lang="en-US" sz="1100" dirty="0"/>
              <a:t>Estimate from Google Maps</a:t>
            </a:r>
          </a:p>
        </p:txBody>
      </p:sp>
      <p:sp>
        <p:nvSpPr>
          <p:cNvPr id="9" name="TextBox 8"/>
          <p:cNvSpPr txBox="1"/>
          <p:nvPr/>
        </p:nvSpPr>
        <p:spPr>
          <a:xfrm>
            <a:off x="6526168" y="4830282"/>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spTree>
    <p:extLst>
      <p:ext uri="{BB962C8B-B14F-4D97-AF65-F5344CB8AC3E}">
        <p14:creationId xmlns:p14="http://schemas.microsoft.com/office/powerpoint/2010/main" val="4233386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CASES, FOR AND AGAINST THE EULA</a:t>
            </a:r>
          </a:p>
        </p:txBody>
      </p:sp>
      <p:sp>
        <p:nvSpPr>
          <p:cNvPr id="3" name="Content Placeholder 2"/>
          <p:cNvSpPr>
            <a:spLocks noGrp="1"/>
          </p:cNvSpPr>
          <p:nvPr>
            <p:ph sz="half" idx="1"/>
          </p:nvPr>
        </p:nvSpPr>
        <p:spPr>
          <a:xfrm>
            <a:off x="685800" y="1352551"/>
            <a:ext cx="7833360" cy="3352800"/>
          </a:xfrm>
        </p:spPr>
        <p:txBody>
          <a:bodyPr/>
          <a:lstStyle/>
          <a:p>
            <a:r>
              <a:rPr lang="en-US" dirty="0"/>
              <a:t>Timothy S. </a:t>
            </a:r>
            <a:r>
              <a:rPr lang="en-US" dirty="0" err="1"/>
              <a:t>Vernor</a:t>
            </a:r>
            <a:r>
              <a:rPr lang="en-US" dirty="0"/>
              <a:t> v Autodesk Inc. [6] (2010)</a:t>
            </a:r>
          </a:p>
          <a:p>
            <a:pPr lvl="1"/>
            <a:r>
              <a:rPr lang="en-US" dirty="0"/>
              <a:t>US Case on software resale, ruled in favor of the EULA</a:t>
            </a:r>
          </a:p>
          <a:p>
            <a:r>
              <a:rPr lang="en-US" dirty="0" err="1"/>
              <a:t>UsedSoft</a:t>
            </a:r>
            <a:r>
              <a:rPr lang="en-US" dirty="0"/>
              <a:t> GmbH v Oracle International Corp [5] (2012)</a:t>
            </a:r>
          </a:p>
          <a:p>
            <a:pPr lvl="1"/>
            <a:r>
              <a:rPr lang="en-US" dirty="0"/>
              <a:t>EU Case on software resale, ruled against the EULA</a:t>
            </a:r>
          </a:p>
          <a:p>
            <a:endParaRPr lang="en-US" dirty="0"/>
          </a:p>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pic>
        <p:nvPicPr>
          <p:cNvPr id="1026" name="Picture 2" descr="http://langtech.autodesk.com/nexlt/images/autodesk-logo-color-text-black-rgb-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32" y="3335909"/>
            <a:ext cx="4169217" cy="698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racleteamusa-images.s3.amazonaws.com/original/m348_orac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260" y="3158928"/>
            <a:ext cx="4276811" cy="102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409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conclusion – STANDARDIZATION WOULD MAKE EVERYONE HAPPIER</a:t>
            </a:r>
          </a:p>
        </p:txBody>
      </p:sp>
      <p:sp>
        <p:nvSpPr>
          <p:cNvPr id="3" name="Content Placeholder 2"/>
          <p:cNvSpPr>
            <a:spLocks noGrp="1"/>
          </p:cNvSpPr>
          <p:nvPr>
            <p:ph sz="half" idx="1"/>
          </p:nvPr>
        </p:nvSpPr>
        <p:spPr>
          <a:xfrm>
            <a:off x="685800" y="1352551"/>
            <a:ext cx="7833360" cy="3352800"/>
          </a:xfrm>
        </p:spPr>
        <p:txBody>
          <a:bodyPr/>
          <a:lstStyle/>
          <a:p>
            <a:r>
              <a:rPr lang="en-US" dirty="0"/>
              <a:t>EULAs would benefit greatly from standardization</a:t>
            </a:r>
          </a:p>
          <a:p>
            <a:pPr lvl="1"/>
            <a:r>
              <a:rPr lang="en-US" dirty="0"/>
              <a:t>Users would know what to expect, requiring less exorbitant amounts of reading</a:t>
            </a:r>
          </a:p>
          <a:p>
            <a:pPr lvl="1"/>
            <a:r>
              <a:rPr lang="en-US" dirty="0"/>
              <a:t>Companies could be better protected without as many concerns of misinterpretation or laws turning against them</a:t>
            </a:r>
          </a:p>
          <a:p>
            <a:r>
              <a:rPr lang="en-US" dirty="0"/>
              <a:t>Potential Downsides:</a:t>
            </a:r>
          </a:p>
          <a:p>
            <a:pPr lvl="1"/>
            <a:r>
              <a:rPr lang="en-US" dirty="0"/>
              <a:t>It might be more difficult to specify certain needs for specialist software that might need unique considerations</a:t>
            </a:r>
          </a:p>
          <a:p>
            <a:pPr lvl="1"/>
            <a:r>
              <a:rPr lang="en-US" dirty="0"/>
              <a:t>Standards require significant effort to create and maintain, and there isn’t much incentive for companies to pursue them when the current system is functioning</a:t>
            </a:r>
          </a:p>
          <a:p>
            <a:r>
              <a:rPr lang="en-US" dirty="0"/>
              <a:t>Check out tosdr.org [7]</a:t>
            </a:r>
          </a:p>
          <a:p>
            <a:pPr marL="0" indent="0">
              <a:buNone/>
            </a:pPr>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spTree>
    <p:extLst>
      <p:ext uri="{BB962C8B-B14F-4D97-AF65-F5344CB8AC3E}">
        <p14:creationId xmlns:p14="http://schemas.microsoft.com/office/powerpoint/2010/main" val="2003152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[1] http://dl.acm.org/citation.cfm?doid=1753326.1753689</a:t>
            </a:r>
          </a:p>
          <a:p>
            <a:pPr marL="0" indent="0">
              <a:buNone/>
            </a:pPr>
            <a:r>
              <a:rPr lang="en-US" dirty="0"/>
              <a:t>[2] </a:t>
            </a:r>
            <a:r>
              <a:rPr lang="en-US" dirty="0">
                <a:hlinkClick r:id="rId2"/>
              </a:rPr>
              <a:t>http://www.measuringu.com/blog/eula.php</a:t>
            </a:r>
            <a:endParaRPr lang="en-US" dirty="0"/>
          </a:p>
          <a:p>
            <a:pPr marL="0" indent="0">
              <a:buNone/>
            </a:pPr>
            <a:r>
              <a:rPr lang="en-US" dirty="0"/>
              <a:t>[3] </a:t>
            </a:r>
            <a:r>
              <a:rPr lang="en-US" dirty="0">
                <a:hlinkClick r:id="rId3"/>
              </a:rPr>
              <a:t>http://lorrie.cranor.org/pubs/readingPolicyCost-authorDraft.pdf</a:t>
            </a:r>
            <a:endParaRPr lang="en-US" dirty="0"/>
          </a:p>
          <a:p>
            <a:pPr marL="0" indent="0">
              <a:buNone/>
            </a:pPr>
            <a:r>
              <a:rPr lang="en-US" dirty="0"/>
              <a:t>[4] </a:t>
            </a:r>
            <a:r>
              <a:rPr lang="en-US" dirty="0">
                <a:hlinkClick r:id="rId4"/>
              </a:rPr>
              <a:t>https://www.eff.org/wp/dangerous-terms-users-guide-eulas</a:t>
            </a:r>
            <a:endParaRPr lang="en-US" dirty="0"/>
          </a:p>
          <a:p>
            <a:pPr marL="0" indent="0">
              <a:buNone/>
            </a:pPr>
            <a:r>
              <a:rPr lang="en-US" dirty="0"/>
              <a:t>[5] </a:t>
            </a:r>
            <a:r>
              <a:rPr lang="en-US" dirty="0">
                <a:hlinkClick r:id="rId5"/>
              </a:rPr>
              <a:t>http://curia.europa.eu/jcms/upload/docs/application/pdf/2012-07/cp120094en.pdf</a:t>
            </a:r>
            <a:endParaRPr lang="en-US" dirty="0"/>
          </a:p>
          <a:p>
            <a:pPr marL="0" indent="0">
              <a:buNone/>
            </a:pPr>
            <a:r>
              <a:rPr lang="en-US" dirty="0"/>
              <a:t>[6] </a:t>
            </a:r>
            <a:r>
              <a:rPr lang="en-US" dirty="0">
                <a:hlinkClick r:id="rId6"/>
              </a:rPr>
              <a:t>http://cdn.ca9.uscourts.gov/datastore/opinions/2010/09/10/09-35969.pdf</a:t>
            </a:r>
            <a:endParaRPr lang="en-US" dirty="0"/>
          </a:p>
          <a:p>
            <a:pPr marL="0" indent="0">
              <a:buNone/>
            </a:pPr>
            <a:r>
              <a:rPr lang="en-US" dirty="0"/>
              <a:t>[7] https://tosdr.org/</a:t>
            </a:r>
          </a:p>
          <a:p>
            <a:pPr marL="0" indent="0">
              <a:buNone/>
            </a:pPr>
            <a:r>
              <a:rPr lang="en-US" dirty="0"/>
              <a:t>All sources retrieved on 3/27/16.</a:t>
            </a:r>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81862"/>
            <a:ext cx="2179682" cy="307777"/>
          </a:xfrm>
          <a:prstGeom prst="rect">
            <a:avLst/>
          </a:prstGeom>
          <a:noFill/>
        </p:spPr>
        <p:txBody>
          <a:bodyPr wrap="square" rtlCol="0">
            <a:spAutoFit/>
          </a:bodyPr>
          <a:lstStyle/>
          <a:p>
            <a:pPr algn="r"/>
            <a:r>
              <a:rPr lang="en-US" sz="1400" dirty="0">
                <a:solidFill>
                  <a:schemeClr val="tx1"/>
                </a:solidFill>
                <a:latin typeface="+mj-lt"/>
              </a:rPr>
              <a:t>Nick Diaz</a:t>
            </a:r>
          </a:p>
        </p:txBody>
      </p:sp>
    </p:spTree>
    <p:extLst>
      <p:ext uri="{BB962C8B-B14F-4D97-AF65-F5344CB8AC3E}">
        <p14:creationId xmlns:p14="http://schemas.microsoft.com/office/powerpoint/2010/main" val="18729984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685800" y="361800"/>
            <a:ext cx="7772040" cy="914040"/>
          </a:xfrm>
          <a:prstGeom prst="rect">
            <a:avLst/>
          </a:prstGeom>
          <a:noFill/>
          <a:ln>
            <a:noFill/>
          </a:ln>
        </p:spPr>
        <p:txBody>
          <a:bodyPr anchor="ctr"/>
          <a:lstStyle/>
          <a:p>
            <a:pPr>
              <a:lnSpc>
                <a:spcPct val="80000"/>
              </a:lnSpc>
            </a:pPr>
            <a:r>
              <a:rPr lang="en-US" sz="2700" strike="noStrike" cap="all" spc="-1">
                <a:solidFill>
                  <a:srgbClr val="FFFFFF"/>
                </a:solidFill>
                <a:uFill>
                  <a:solidFill>
                    <a:srgbClr val="FFFFFF"/>
                  </a:solidFill>
                </a:uFill>
                <a:latin typeface="Cambria"/>
              </a:rPr>
              <a:t>Deciding on licenses is fun</a:t>
            </a:r>
            <a:endParaRPr lang="en-US" sz="1800" strike="noStrike" spc="-1">
              <a:solidFill>
                <a:srgbClr val="FFFFFF"/>
              </a:solidFill>
              <a:uFill>
                <a:solidFill>
                  <a:srgbClr val="FFFFFF"/>
                </a:solidFill>
              </a:uFill>
              <a:latin typeface="Cambria"/>
            </a:endParaRPr>
          </a:p>
        </p:txBody>
      </p:sp>
      <p:sp>
        <p:nvSpPr>
          <p:cNvPr id="89" name="TextShape 2"/>
          <p:cNvSpPr txBox="1"/>
          <p:nvPr/>
        </p:nvSpPr>
        <p:spPr>
          <a:xfrm>
            <a:off x="685800" y="1352520"/>
            <a:ext cx="3733560" cy="3352320"/>
          </a:xfrm>
          <a:prstGeom prst="rect">
            <a:avLst/>
          </a:prstGeom>
          <a:noFill/>
          <a:ln>
            <a:noFill/>
          </a:ln>
        </p:spPr>
        <p:txBody>
          <a:bodyPr/>
          <a:lstStyle/>
          <a:p>
            <a:pPr marL="205920" indent="-205560">
              <a:lnSpc>
                <a:spcPct val="100000"/>
              </a:lnSpc>
              <a:buClr>
                <a:srgbClr val="BCB49E"/>
              </a:buClr>
              <a:buSzPct val="90000"/>
              <a:buFont typeface="Arial"/>
              <a:buChar char="•"/>
            </a:pPr>
            <a:r>
              <a:rPr lang="en-US" sz="1800" strike="noStrike" spc="-1">
                <a:solidFill>
                  <a:srgbClr val="FFFFFF"/>
                </a:solidFill>
                <a:uFill>
                  <a:solidFill>
                    <a:srgbClr val="FFFFFF"/>
                  </a:solidFill>
                </a:uFill>
                <a:latin typeface="Cambria"/>
              </a:rPr>
              <a:t>&lt;Supporting statements&gt;</a:t>
            </a:r>
            <a:endParaRPr lang="en-US" sz="2100" strike="noStrike" spc="-1">
              <a:solidFill>
                <a:srgbClr val="FFFFFF"/>
              </a:solidFill>
              <a:uFill>
                <a:solidFill>
                  <a:srgbClr val="FFFFFF"/>
                </a:solidFill>
              </a:uFill>
              <a:latin typeface="Cambria"/>
            </a:endParaRPr>
          </a:p>
        </p:txBody>
      </p:sp>
      <p:sp>
        <p:nvSpPr>
          <p:cNvPr id="90" name="TextShape 3"/>
          <p:cNvSpPr txBox="1"/>
          <p:nvPr/>
        </p:nvSpPr>
        <p:spPr>
          <a:xfrm>
            <a:off x="0" y="4997160"/>
            <a:ext cx="5562360" cy="145800"/>
          </a:xfrm>
          <a:prstGeom prst="rect">
            <a:avLst/>
          </a:prstGeom>
          <a:noFill/>
          <a:ln>
            <a:noFill/>
          </a:ln>
        </p:spPr>
        <p:txBody>
          <a:bodyPr anchor="ctr"/>
          <a:lstStyle/>
          <a:p>
            <a:pPr>
              <a:lnSpc>
                <a:spcPct val="100000"/>
              </a:lnSpc>
            </a:pPr>
            <a:r>
              <a:rPr lang="en-US" sz="900" strike="noStrike" spc="-1">
                <a:solidFill>
                  <a:srgbClr val="FFFFFF"/>
                </a:solidFill>
                <a:uFill>
                  <a:solidFill>
                    <a:srgbClr val="FFFFFF"/>
                  </a:solidFill>
                </a:uFill>
                <a:latin typeface="Cambria"/>
              </a:rPr>
              <a:t>© 2016 Keith A. Pray &amp; Patrick Plenefisch</a:t>
            </a:r>
            <a:endParaRPr lang="en-US" sz="900" strike="noStrike" spc="-1">
              <a:solidFill>
                <a:srgbClr val="FFFFFF"/>
              </a:solidFill>
              <a:uFill>
                <a:solidFill>
                  <a:srgbClr val="FFFFFF"/>
                </a:solidFill>
              </a:uFill>
              <a:latin typeface="Times New Roman"/>
            </a:endParaRPr>
          </a:p>
        </p:txBody>
      </p:sp>
      <p:sp>
        <p:nvSpPr>
          <p:cNvPr id="91" name="TextShape 4"/>
          <p:cNvSpPr txBox="1"/>
          <p:nvPr/>
        </p:nvSpPr>
        <p:spPr>
          <a:xfrm>
            <a:off x="8519040" y="4997160"/>
            <a:ext cx="624600" cy="145800"/>
          </a:xfrm>
          <a:prstGeom prst="rect">
            <a:avLst/>
          </a:prstGeom>
          <a:noFill/>
          <a:ln>
            <a:noFill/>
          </a:ln>
        </p:spPr>
        <p:txBody>
          <a:bodyPr anchor="ctr"/>
          <a:lstStyle/>
          <a:p>
            <a:pPr algn="r">
              <a:lnSpc>
                <a:spcPct val="100000"/>
              </a:lnSpc>
            </a:pPr>
            <a:fld id="{07BF81F1-3356-4FEE-ADF9-B46933619ED2}" type="slidenum">
              <a:rPr lang="en-US" sz="900" strike="noStrike" spc="-1">
                <a:solidFill>
                  <a:srgbClr val="FFFFFF"/>
                </a:solidFill>
                <a:uFill>
                  <a:solidFill>
                    <a:srgbClr val="FFFFFF"/>
                  </a:solidFill>
                </a:uFill>
                <a:latin typeface="Cambria"/>
              </a:rPr>
              <a:t>28</a:t>
            </a:fld>
            <a:endParaRPr lang="en-US" sz="900" strike="noStrike" spc="-1">
              <a:solidFill>
                <a:srgbClr val="FFFFFF"/>
              </a:solidFill>
              <a:uFill>
                <a:solidFill>
                  <a:srgbClr val="FFFFFF"/>
                </a:solidFill>
              </a:uFill>
              <a:latin typeface="Times New Roman"/>
            </a:endParaRPr>
          </a:p>
        </p:txBody>
      </p:sp>
      <p:sp>
        <p:nvSpPr>
          <p:cNvPr id="92"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spc="-1">
                <a:solidFill>
                  <a:srgbClr val="FFFFFF"/>
                </a:solidFill>
                <a:uFill>
                  <a:solidFill>
                    <a:srgbClr val="FFFFFF"/>
                  </a:solidFill>
                </a:uFill>
                <a:latin typeface="Cambria"/>
              </a:rPr>
              <a:t>Patrick Plenefisch</a:t>
            </a:r>
            <a:endParaRPr lang="en-US" sz="1800" strike="noStrike" spc="-1">
              <a:solidFill>
                <a:srgbClr val="FFFFFF"/>
              </a:solidFill>
              <a:uFill>
                <a:solidFill>
                  <a:srgbClr val="FFFFFF"/>
                </a:solidFill>
              </a:uFill>
              <a:latin typeface="Arial"/>
            </a:endParaRPr>
          </a:p>
        </p:txBody>
      </p:sp>
      <p:sp>
        <p:nvSpPr>
          <p:cNvPr id="93" name="CustomShape 6"/>
          <p:cNvSpPr/>
          <p:nvPr/>
        </p:nvSpPr>
        <p:spPr>
          <a:xfrm>
            <a:off x="0" y="472680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strike="noStrike" spc="-1">
                <a:solidFill>
                  <a:srgbClr val="FFFFFF"/>
                </a:solidFill>
                <a:uFill>
                  <a:solidFill>
                    <a:srgbClr val="FFFFFF"/>
                  </a:solidFill>
                </a:uFill>
                <a:latin typeface="Cambria"/>
              </a:rPr>
              <a:t>[1, 6, 7]</a:t>
            </a:r>
            <a:endParaRPr lang="en-US" sz="1800" strike="noStrike" spc="-1">
              <a:solidFill>
                <a:srgbClr val="FFFFFF"/>
              </a:solidFill>
              <a:uFill>
                <a:solidFill>
                  <a:srgbClr val="FFFFFF"/>
                </a:solidFill>
              </a:uFill>
              <a:latin typeface="Arial"/>
            </a:endParaRPr>
          </a:p>
        </p:txBody>
      </p:sp>
      <p:pic>
        <p:nvPicPr>
          <p:cNvPr id="94" name="Picture 93"/>
          <p:cNvPicPr/>
          <p:nvPr/>
        </p:nvPicPr>
        <p:blipFill>
          <a:blip r:embed="rId3"/>
          <a:stretch/>
        </p:blipFill>
        <p:spPr>
          <a:xfrm>
            <a:off x="465840" y="1275840"/>
            <a:ext cx="7946640" cy="4065480"/>
          </a:xfrm>
          <a:prstGeom prst="rect">
            <a:avLst/>
          </a:prstGeom>
          <a:ln>
            <a:noFill/>
          </a:ln>
        </p:spPr>
      </p:pic>
    </p:spTree>
    <p:extLst>
      <p:ext uri="{BB962C8B-B14F-4D97-AF65-F5344CB8AC3E}">
        <p14:creationId xmlns:p14="http://schemas.microsoft.com/office/powerpoint/2010/main" val="939756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685800" y="361800"/>
            <a:ext cx="7772040" cy="914040"/>
          </a:xfrm>
          <a:prstGeom prst="rect">
            <a:avLst/>
          </a:prstGeom>
          <a:noFill/>
          <a:ln>
            <a:noFill/>
          </a:ln>
        </p:spPr>
        <p:txBody>
          <a:bodyPr anchor="ctr"/>
          <a:lstStyle/>
          <a:p>
            <a:pPr>
              <a:lnSpc>
                <a:spcPct val="80000"/>
              </a:lnSpc>
            </a:pPr>
            <a:r>
              <a:rPr lang="en-US" sz="2700" strike="noStrike" cap="all" spc="-1">
                <a:solidFill>
                  <a:srgbClr val="FFFFFF"/>
                </a:solidFill>
                <a:uFill>
                  <a:solidFill>
                    <a:srgbClr val="FFFFFF"/>
                  </a:solidFill>
                </a:uFill>
                <a:latin typeface="Cambria"/>
              </a:rPr>
              <a:t>License categorization</a:t>
            </a:r>
            <a:endParaRPr lang="en-US" sz="1800" strike="noStrike" spc="-1">
              <a:solidFill>
                <a:srgbClr val="FFFFFF"/>
              </a:solidFill>
              <a:uFill>
                <a:solidFill>
                  <a:srgbClr val="FFFFFF"/>
                </a:solidFill>
              </a:uFill>
              <a:latin typeface="Cambria"/>
            </a:endParaRPr>
          </a:p>
        </p:txBody>
      </p:sp>
      <p:sp>
        <p:nvSpPr>
          <p:cNvPr id="96" name="TextShape 2"/>
          <p:cNvSpPr txBox="1"/>
          <p:nvPr/>
        </p:nvSpPr>
        <p:spPr>
          <a:xfrm>
            <a:off x="685800" y="1352520"/>
            <a:ext cx="3733560" cy="3352320"/>
          </a:xfrm>
          <a:prstGeom prst="rect">
            <a:avLst/>
          </a:prstGeom>
          <a:noFill/>
          <a:ln>
            <a:noFill/>
          </a:ln>
        </p:spPr>
        <p:txBody>
          <a:bodyPr/>
          <a:lstStyle/>
          <a:p>
            <a:pPr marL="205920" indent="-205560">
              <a:lnSpc>
                <a:spcPct val="100000"/>
              </a:lnSpc>
              <a:buClr>
                <a:srgbClr val="BCB49E"/>
              </a:buClr>
              <a:buSzPct val="90000"/>
              <a:buFont typeface="Arial"/>
              <a:buChar char="•"/>
            </a:pPr>
            <a:r>
              <a:rPr lang="en-US" sz="1800" strike="noStrike" spc="-1">
                <a:solidFill>
                  <a:srgbClr val="FFFFFF"/>
                </a:solidFill>
                <a:uFill>
                  <a:solidFill>
                    <a:srgbClr val="FFFFFF"/>
                  </a:solidFill>
                </a:uFill>
                <a:latin typeface="Cambria"/>
              </a:rPr>
              <a:t>Groups I used</a:t>
            </a:r>
            <a:endParaRPr lang="en-US" sz="2100" strike="noStrike" spc="-1">
              <a:solidFill>
                <a:srgbClr val="FFFFFF"/>
              </a:solidFill>
              <a:uFill>
                <a:solidFill>
                  <a:srgbClr val="FFFFFF"/>
                </a:solidFill>
              </a:uFill>
              <a:latin typeface="Cambria"/>
            </a:endParaRPr>
          </a:p>
          <a:p>
            <a:pPr marL="864000" lvl="1" indent="-324000">
              <a:buClr>
                <a:srgbClr val="FFFFFF"/>
              </a:buClr>
              <a:buSzPct val="75000"/>
              <a:buFont typeface="Symbol" charset="2"/>
              <a:buChar char=""/>
            </a:pPr>
            <a:r>
              <a:rPr lang="en-US" sz="1800" strike="noStrike" spc="-1">
                <a:solidFill>
                  <a:srgbClr val="FFFFFF"/>
                </a:solidFill>
                <a:uFill>
                  <a:solidFill>
                    <a:srgbClr val="FFFFFF"/>
                  </a:solidFill>
                </a:uFill>
                <a:latin typeface="Cambria"/>
              </a:rPr>
              <a:t>User-Rights</a:t>
            </a:r>
            <a:endParaRPr lang="en-US" sz="1500" strike="noStrike" spc="-1">
              <a:solidFill>
                <a:srgbClr val="FFFFFF"/>
              </a:solidFill>
              <a:uFill>
                <a:solidFill>
                  <a:srgbClr val="FFFFFF"/>
                </a:solidFill>
              </a:uFill>
              <a:latin typeface="Cambria"/>
            </a:endParaRPr>
          </a:p>
          <a:p>
            <a:pPr marL="864000" lvl="1" indent="-324000">
              <a:buClr>
                <a:srgbClr val="FFFFFF"/>
              </a:buClr>
              <a:buSzPct val="75000"/>
              <a:buFont typeface="Symbol" charset="2"/>
              <a:buChar char=""/>
            </a:pPr>
            <a:r>
              <a:rPr lang="en-US" sz="1800" strike="noStrike" spc="-1">
                <a:solidFill>
                  <a:srgbClr val="FFFFFF"/>
                </a:solidFill>
                <a:uFill>
                  <a:solidFill>
                    <a:srgbClr val="FFFFFF"/>
                  </a:solidFill>
                </a:uFill>
                <a:latin typeface="Cambria"/>
              </a:rPr>
              <a:t>Permissive</a:t>
            </a:r>
            <a:endParaRPr lang="en-US" sz="1500" strike="noStrike" spc="-1">
              <a:solidFill>
                <a:srgbClr val="FFFFFF"/>
              </a:solidFill>
              <a:uFill>
                <a:solidFill>
                  <a:srgbClr val="FFFFFF"/>
                </a:solidFill>
              </a:uFill>
              <a:latin typeface="Cambria"/>
            </a:endParaRPr>
          </a:p>
          <a:p>
            <a:pPr marL="864000" lvl="1" indent="-324000">
              <a:buClr>
                <a:srgbClr val="FFFFFF"/>
              </a:buClr>
              <a:buSzPct val="75000"/>
              <a:buFont typeface="Symbol" charset="2"/>
              <a:buChar char=""/>
            </a:pPr>
            <a:r>
              <a:rPr lang="en-US" sz="1800" strike="noStrike" spc="-1">
                <a:solidFill>
                  <a:srgbClr val="FFFFFF"/>
                </a:solidFill>
                <a:uFill>
                  <a:solidFill>
                    <a:srgbClr val="FFFFFF"/>
                  </a:solidFill>
                </a:uFill>
                <a:latin typeface="Cambria"/>
              </a:rPr>
              <a:t>Restrictive</a:t>
            </a:r>
            <a:endParaRPr lang="en-US" sz="1500" strike="noStrike" spc="-1">
              <a:solidFill>
                <a:srgbClr val="FFFFFF"/>
              </a:solidFill>
              <a:uFill>
                <a:solidFill>
                  <a:srgbClr val="FFFFFF"/>
                </a:solidFill>
              </a:uFill>
              <a:latin typeface="Cambria"/>
            </a:endParaRPr>
          </a:p>
          <a:p>
            <a:pPr marL="205920" indent="-205560">
              <a:lnSpc>
                <a:spcPct val="100000"/>
              </a:lnSpc>
              <a:buClr>
                <a:srgbClr val="BCB49E"/>
              </a:buClr>
              <a:buSzPct val="90000"/>
              <a:buFont typeface="Arial"/>
              <a:buChar char="•"/>
            </a:pPr>
            <a:r>
              <a:rPr lang="en-US" sz="1800" strike="noStrike" spc="-1">
                <a:solidFill>
                  <a:srgbClr val="FFFFFF"/>
                </a:solidFill>
                <a:uFill>
                  <a:solidFill>
                    <a:srgbClr val="FFFFFF"/>
                  </a:solidFill>
                </a:uFill>
                <a:latin typeface="Cambria"/>
              </a:rPr>
              <a:t>Include many works</a:t>
            </a:r>
            <a:endParaRPr lang="en-US" sz="2100" strike="noStrike" spc="-1">
              <a:solidFill>
                <a:srgbClr val="FFFFFF"/>
              </a:solidFill>
              <a:uFill>
                <a:solidFill>
                  <a:srgbClr val="FFFFFF"/>
                </a:solidFill>
              </a:uFill>
              <a:latin typeface="Cambria"/>
            </a:endParaRPr>
          </a:p>
          <a:p>
            <a:pPr marL="864000" lvl="1" indent="-324000">
              <a:buClr>
                <a:srgbClr val="FFFFFF"/>
              </a:buClr>
              <a:buSzPct val="75000"/>
              <a:buFont typeface="Symbol" charset="2"/>
              <a:buChar char=""/>
            </a:pPr>
            <a:r>
              <a:rPr lang="en-US" sz="1800" strike="noStrike" spc="-1">
                <a:solidFill>
                  <a:srgbClr val="FFFFFF"/>
                </a:solidFill>
                <a:uFill>
                  <a:solidFill>
                    <a:srgbClr val="FFFFFF"/>
                  </a:solidFill>
                </a:uFill>
                <a:latin typeface="Cambria"/>
              </a:rPr>
              <a:t>Software</a:t>
            </a:r>
            <a:endParaRPr lang="en-US" sz="1500" strike="noStrike" spc="-1">
              <a:solidFill>
                <a:srgbClr val="FFFFFF"/>
              </a:solidFill>
              <a:uFill>
                <a:solidFill>
                  <a:srgbClr val="FFFFFF"/>
                </a:solidFill>
              </a:uFill>
              <a:latin typeface="Cambria"/>
            </a:endParaRPr>
          </a:p>
          <a:p>
            <a:pPr marL="864000" lvl="1" indent="-324000">
              <a:buClr>
                <a:srgbClr val="FFFFFF"/>
              </a:buClr>
              <a:buSzPct val="75000"/>
              <a:buFont typeface="Symbol" charset="2"/>
              <a:buChar char=""/>
            </a:pPr>
            <a:r>
              <a:rPr lang="en-US" sz="1800" strike="noStrike" spc="-1">
                <a:solidFill>
                  <a:srgbClr val="FFFFFF"/>
                </a:solidFill>
                <a:uFill>
                  <a:solidFill>
                    <a:srgbClr val="FFFFFF"/>
                  </a:solidFill>
                </a:uFill>
                <a:latin typeface="Cambria"/>
              </a:rPr>
              <a:t>Music &amp; Videos</a:t>
            </a:r>
            <a:endParaRPr lang="en-US" sz="1500" strike="noStrike" spc="-1">
              <a:solidFill>
                <a:srgbClr val="FFFFFF"/>
              </a:solidFill>
              <a:uFill>
                <a:solidFill>
                  <a:srgbClr val="FFFFFF"/>
                </a:solidFill>
              </a:uFill>
              <a:latin typeface="Cambria"/>
            </a:endParaRPr>
          </a:p>
          <a:p>
            <a:pPr marL="864000" lvl="1" indent="-324000">
              <a:buClr>
                <a:srgbClr val="FFFFFF"/>
              </a:buClr>
              <a:buSzPct val="75000"/>
              <a:buFont typeface="Symbol" charset="2"/>
              <a:buChar char=""/>
            </a:pPr>
            <a:r>
              <a:rPr lang="en-US" sz="1800" strike="noStrike" spc="-1">
                <a:solidFill>
                  <a:srgbClr val="FFFFFF"/>
                </a:solidFill>
                <a:uFill>
                  <a:solidFill>
                    <a:srgbClr val="FFFFFF"/>
                  </a:solidFill>
                </a:uFill>
                <a:latin typeface="Cambria"/>
              </a:rPr>
              <a:t>Pictures &amp; Art</a:t>
            </a:r>
            <a:endParaRPr lang="en-US" sz="1500" strike="noStrike" spc="-1">
              <a:solidFill>
                <a:srgbClr val="FFFFFF"/>
              </a:solidFill>
              <a:uFill>
                <a:solidFill>
                  <a:srgbClr val="FFFFFF"/>
                </a:solidFill>
              </a:uFill>
              <a:latin typeface="Cambria"/>
            </a:endParaRPr>
          </a:p>
        </p:txBody>
      </p:sp>
      <p:sp>
        <p:nvSpPr>
          <p:cNvPr id="97" name="TextShape 3"/>
          <p:cNvSpPr txBox="1"/>
          <p:nvPr/>
        </p:nvSpPr>
        <p:spPr>
          <a:xfrm>
            <a:off x="0" y="4997160"/>
            <a:ext cx="5562360" cy="145800"/>
          </a:xfrm>
          <a:prstGeom prst="rect">
            <a:avLst/>
          </a:prstGeom>
          <a:noFill/>
          <a:ln>
            <a:noFill/>
          </a:ln>
        </p:spPr>
        <p:txBody>
          <a:bodyPr anchor="ctr"/>
          <a:lstStyle/>
          <a:p>
            <a:pPr>
              <a:lnSpc>
                <a:spcPct val="100000"/>
              </a:lnSpc>
            </a:pPr>
            <a:r>
              <a:rPr lang="en-US" sz="900" strike="noStrike" spc="-1">
                <a:solidFill>
                  <a:srgbClr val="FFFFFF"/>
                </a:solidFill>
                <a:uFill>
                  <a:solidFill>
                    <a:srgbClr val="FFFFFF"/>
                  </a:solidFill>
                </a:uFill>
                <a:latin typeface="Cambria"/>
              </a:rPr>
              <a:t>© 2016 Keith A. Pray &amp; Patrick Plenefisch</a:t>
            </a:r>
            <a:endParaRPr lang="en-US" sz="900" strike="noStrike" spc="-1">
              <a:solidFill>
                <a:srgbClr val="FFFFFF"/>
              </a:solidFill>
              <a:uFill>
                <a:solidFill>
                  <a:srgbClr val="FFFFFF"/>
                </a:solidFill>
              </a:uFill>
              <a:latin typeface="Times New Roman"/>
            </a:endParaRPr>
          </a:p>
        </p:txBody>
      </p:sp>
      <p:sp>
        <p:nvSpPr>
          <p:cNvPr id="98" name="TextShape 4"/>
          <p:cNvSpPr txBox="1"/>
          <p:nvPr/>
        </p:nvSpPr>
        <p:spPr>
          <a:xfrm>
            <a:off x="8519040" y="4997160"/>
            <a:ext cx="624600" cy="145800"/>
          </a:xfrm>
          <a:prstGeom prst="rect">
            <a:avLst/>
          </a:prstGeom>
          <a:noFill/>
          <a:ln>
            <a:noFill/>
          </a:ln>
        </p:spPr>
        <p:txBody>
          <a:bodyPr anchor="ctr"/>
          <a:lstStyle/>
          <a:p>
            <a:pPr algn="r">
              <a:lnSpc>
                <a:spcPct val="100000"/>
              </a:lnSpc>
            </a:pPr>
            <a:fld id="{A523BADD-8E86-4DAE-BEDF-1D8F62A5BCEE}" type="slidenum">
              <a:rPr lang="en-US" sz="900" strike="noStrike" spc="-1">
                <a:solidFill>
                  <a:srgbClr val="FFFFFF"/>
                </a:solidFill>
                <a:uFill>
                  <a:solidFill>
                    <a:srgbClr val="FFFFFF"/>
                  </a:solidFill>
                </a:uFill>
                <a:latin typeface="Cambria"/>
              </a:rPr>
              <a:t>29</a:t>
            </a:fld>
            <a:endParaRPr lang="en-US" sz="900" strike="noStrike" spc="-1">
              <a:solidFill>
                <a:srgbClr val="FFFFFF"/>
              </a:solidFill>
              <a:uFill>
                <a:solidFill>
                  <a:srgbClr val="FFFFFF"/>
                </a:solidFill>
              </a:uFill>
              <a:latin typeface="Times New Roman"/>
            </a:endParaRPr>
          </a:p>
        </p:txBody>
      </p:sp>
      <p:sp>
        <p:nvSpPr>
          <p:cNvPr id="99"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spc="-1">
                <a:solidFill>
                  <a:srgbClr val="FFFFFF"/>
                </a:solidFill>
                <a:uFill>
                  <a:solidFill>
                    <a:srgbClr val="FFFFFF"/>
                  </a:solidFill>
                </a:uFill>
                <a:latin typeface="Cambria"/>
              </a:rPr>
              <a:t>Patrick Plenefisch</a:t>
            </a:r>
            <a:endParaRPr lang="en-US" sz="1800" strike="noStrike" spc="-1">
              <a:solidFill>
                <a:srgbClr val="FFFFFF"/>
              </a:solidFill>
              <a:uFill>
                <a:solidFill>
                  <a:srgbClr val="FFFFFF"/>
                </a:solidFill>
              </a:uFill>
              <a:latin typeface="Arial"/>
            </a:endParaRPr>
          </a:p>
        </p:txBody>
      </p:sp>
      <p:sp>
        <p:nvSpPr>
          <p:cNvPr id="100" name="CustomShape 6"/>
          <p:cNvSpPr/>
          <p:nvPr/>
        </p:nvSpPr>
        <p:spPr>
          <a:xfrm>
            <a:off x="0" y="472680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strike="noStrike" spc="-1">
                <a:solidFill>
                  <a:srgbClr val="FFFFFF"/>
                </a:solidFill>
                <a:uFill>
                  <a:solidFill>
                    <a:srgbClr val="FFFFFF"/>
                  </a:solidFill>
                </a:uFill>
                <a:latin typeface="Cambria"/>
              </a:rPr>
              <a:t>[2,3,4,6,7]</a:t>
            </a:r>
            <a:endParaRPr lang="en-US" sz="1800" strike="noStrike" spc="-1">
              <a:solidFill>
                <a:srgbClr val="FFFFFF"/>
              </a:solidFill>
              <a:uFill>
                <a:solidFill>
                  <a:srgbClr val="FFFFFF"/>
                </a:solidFill>
              </a:uFill>
              <a:latin typeface="Arial"/>
            </a:endParaRPr>
          </a:p>
        </p:txBody>
      </p:sp>
      <p:pic>
        <p:nvPicPr>
          <p:cNvPr id="101" name="Picture 100"/>
          <p:cNvPicPr/>
          <p:nvPr/>
        </p:nvPicPr>
        <p:blipFill>
          <a:blip r:embed="rId3"/>
          <a:stretch/>
        </p:blipFill>
        <p:spPr>
          <a:xfrm>
            <a:off x="3600000" y="1554480"/>
            <a:ext cx="5452560" cy="1828800"/>
          </a:xfrm>
          <a:prstGeom prst="rect">
            <a:avLst/>
          </a:prstGeom>
          <a:ln>
            <a:noFill/>
          </a:ln>
        </p:spPr>
      </p:pic>
    </p:spTree>
    <p:extLst>
      <p:ext uri="{BB962C8B-B14F-4D97-AF65-F5344CB8AC3E}">
        <p14:creationId xmlns:p14="http://schemas.microsoft.com/office/powerpoint/2010/main" val="1777159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685800" y="361800"/>
            <a:ext cx="7772040" cy="914040"/>
          </a:xfrm>
          <a:prstGeom prst="rect">
            <a:avLst/>
          </a:prstGeom>
          <a:noFill/>
          <a:ln>
            <a:noFill/>
          </a:ln>
        </p:spPr>
        <p:txBody>
          <a:bodyPr anchor="ctr"/>
          <a:lstStyle/>
          <a:p>
            <a:pPr>
              <a:lnSpc>
                <a:spcPct val="80000"/>
              </a:lnSpc>
            </a:pPr>
            <a:r>
              <a:rPr lang="en-US" sz="2700" strike="noStrike" cap="all" spc="-1">
                <a:solidFill>
                  <a:srgbClr val="FFFFFF"/>
                </a:solidFill>
                <a:uFill>
                  <a:solidFill>
                    <a:srgbClr val="FFFFFF"/>
                  </a:solidFill>
                </a:uFill>
                <a:latin typeface="Cambria"/>
              </a:rPr>
              <a:t>License Utilization</a:t>
            </a:r>
            <a:endParaRPr lang="en-US" sz="1800" strike="noStrike" spc="-1">
              <a:solidFill>
                <a:srgbClr val="FFFFFF"/>
              </a:solidFill>
              <a:uFill>
                <a:solidFill>
                  <a:srgbClr val="FFFFFF"/>
                </a:solidFill>
              </a:uFill>
              <a:latin typeface="Cambria"/>
            </a:endParaRPr>
          </a:p>
        </p:txBody>
      </p:sp>
      <p:sp>
        <p:nvSpPr>
          <p:cNvPr id="103" name="TextShape 2"/>
          <p:cNvSpPr txBox="1"/>
          <p:nvPr/>
        </p:nvSpPr>
        <p:spPr>
          <a:xfrm>
            <a:off x="685800" y="1352520"/>
            <a:ext cx="3733560" cy="3352320"/>
          </a:xfrm>
          <a:prstGeom prst="rect">
            <a:avLst/>
          </a:prstGeom>
          <a:noFill/>
          <a:ln>
            <a:noFill/>
          </a:ln>
        </p:spPr>
        <p:txBody>
          <a:bodyPr/>
          <a:lstStyle/>
          <a:p>
            <a:pPr marL="205920" indent="-205560">
              <a:lnSpc>
                <a:spcPct val="100000"/>
              </a:lnSpc>
              <a:buClr>
                <a:srgbClr val="BCB49E"/>
              </a:buClr>
              <a:buSzPct val="90000"/>
              <a:buFont typeface="Arial"/>
              <a:buChar char="•"/>
            </a:pPr>
            <a:r>
              <a:rPr lang="en-US" sz="1800" strike="noStrike" spc="-1" dirty="0">
                <a:solidFill>
                  <a:srgbClr val="FFFFFF"/>
                </a:solidFill>
                <a:uFill>
                  <a:solidFill>
                    <a:srgbClr val="FFFFFF"/>
                  </a:solidFill>
                </a:uFill>
                <a:latin typeface="Cambria"/>
              </a:rPr>
              <a:t>Conflicting sources of estimates for software</a:t>
            </a:r>
            <a:endParaRPr lang="en-US" sz="2100" strike="noStrike" spc="-1" dirty="0">
              <a:solidFill>
                <a:srgbClr val="FFFFFF"/>
              </a:solidFill>
              <a:uFill>
                <a:solidFill>
                  <a:srgbClr val="FFFFFF"/>
                </a:solidFill>
              </a:uFill>
              <a:latin typeface="Cambria"/>
            </a:endParaRPr>
          </a:p>
          <a:p>
            <a:pPr marL="205920" indent="-205560">
              <a:lnSpc>
                <a:spcPct val="100000"/>
              </a:lnSpc>
              <a:buClr>
                <a:srgbClr val="BCB49E"/>
              </a:buClr>
              <a:buSzPct val="90000"/>
              <a:buFont typeface="Arial"/>
              <a:buChar char="•"/>
            </a:pPr>
            <a:r>
              <a:rPr lang="en-US" sz="1800" strike="noStrike" spc="-1" dirty="0">
                <a:solidFill>
                  <a:srgbClr val="FFFFFF"/>
                </a:solidFill>
                <a:uFill>
                  <a:solidFill>
                    <a:srgbClr val="FFFFFF"/>
                  </a:solidFill>
                </a:uFill>
                <a:latin typeface="Cambria"/>
              </a:rPr>
              <a:t>Proprietary is hard to quantify</a:t>
            </a:r>
            <a:endParaRPr lang="en-US" sz="2100" strike="noStrike" spc="-1" dirty="0">
              <a:solidFill>
                <a:srgbClr val="FFFFFF"/>
              </a:solidFill>
              <a:uFill>
                <a:solidFill>
                  <a:srgbClr val="FFFFFF"/>
                </a:solidFill>
              </a:uFill>
              <a:latin typeface="Cambria"/>
            </a:endParaRPr>
          </a:p>
          <a:p>
            <a:pPr marL="205920" indent="-205560">
              <a:lnSpc>
                <a:spcPct val="100000"/>
              </a:lnSpc>
              <a:buClr>
                <a:srgbClr val="BCB49E"/>
              </a:buClr>
              <a:buSzPct val="90000"/>
              <a:buFont typeface="Arial"/>
              <a:buChar char="•"/>
            </a:pPr>
            <a:r>
              <a:rPr lang="en-US" sz="1800" strike="noStrike" spc="-1" dirty="0" smtClean="0">
                <a:solidFill>
                  <a:srgbClr val="FFFFFF"/>
                </a:solidFill>
                <a:uFill>
                  <a:solidFill>
                    <a:srgbClr val="FFFFFF"/>
                  </a:solidFill>
                </a:uFill>
                <a:latin typeface="Cambria"/>
              </a:rPr>
              <a:t>Permissive</a:t>
            </a:r>
            <a:br>
              <a:rPr lang="en-US" sz="1800" strike="noStrike" spc="-1" dirty="0" smtClean="0">
                <a:solidFill>
                  <a:srgbClr val="FFFFFF"/>
                </a:solidFill>
                <a:uFill>
                  <a:solidFill>
                    <a:srgbClr val="FFFFFF"/>
                  </a:solidFill>
                </a:uFill>
                <a:latin typeface="Cambria"/>
              </a:rPr>
            </a:br>
            <a:r>
              <a:rPr lang="en-US" sz="1800" strike="noStrike" spc="-1" dirty="0" smtClean="0">
                <a:solidFill>
                  <a:srgbClr val="FFFFFF"/>
                </a:solidFill>
                <a:uFill>
                  <a:solidFill>
                    <a:srgbClr val="FFFFFF"/>
                  </a:solidFill>
                </a:uFill>
                <a:latin typeface="Cambria"/>
              </a:rPr>
              <a:t>driven by</a:t>
            </a:r>
            <a:br>
              <a:rPr lang="en-US" sz="1800" strike="noStrike" spc="-1" dirty="0" smtClean="0">
                <a:solidFill>
                  <a:srgbClr val="FFFFFF"/>
                </a:solidFill>
                <a:uFill>
                  <a:solidFill>
                    <a:srgbClr val="FFFFFF"/>
                  </a:solidFill>
                </a:uFill>
                <a:latin typeface="Cambria"/>
              </a:rPr>
            </a:br>
            <a:r>
              <a:rPr lang="en-US" sz="1800" strike="noStrike" spc="-1" dirty="0" smtClean="0">
                <a:solidFill>
                  <a:srgbClr val="FFFFFF"/>
                </a:solidFill>
                <a:uFill>
                  <a:solidFill>
                    <a:srgbClr val="FFFFFF"/>
                  </a:solidFill>
                </a:uFill>
                <a:latin typeface="Cambria"/>
              </a:rPr>
              <a:t>adoption</a:t>
            </a:r>
            <a:endParaRPr lang="en-US" sz="2100" strike="noStrike" spc="-1" dirty="0">
              <a:solidFill>
                <a:srgbClr val="FFFFFF"/>
              </a:solidFill>
              <a:uFill>
                <a:solidFill>
                  <a:srgbClr val="FFFFFF"/>
                </a:solidFill>
              </a:uFill>
              <a:latin typeface="Cambria"/>
            </a:endParaRPr>
          </a:p>
          <a:p>
            <a:pPr marL="205920" indent="-205560">
              <a:lnSpc>
                <a:spcPct val="100000"/>
              </a:lnSpc>
              <a:buClr>
                <a:srgbClr val="BCB49E"/>
              </a:buClr>
              <a:buSzPct val="90000"/>
              <a:buFont typeface="Arial"/>
              <a:buChar char="•"/>
            </a:pPr>
            <a:r>
              <a:rPr lang="en-US" sz="1800" strike="noStrike" spc="-1" dirty="0" smtClean="0">
                <a:solidFill>
                  <a:srgbClr val="FFFFFF"/>
                </a:solidFill>
                <a:uFill>
                  <a:solidFill>
                    <a:srgbClr val="FFFFFF"/>
                  </a:solidFill>
                </a:uFill>
                <a:latin typeface="Cambria"/>
              </a:rPr>
              <a:t>User-Rights</a:t>
            </a:r>
            <a:br>
              <a:rPr lang="en-US" sz="1800" strike="noStrike" spc="-1" dirty="0" smtClean="0">
                <a:solidFill>
                  <a:srgbClr val="FFFFFF"/>
                </a:solidFill>
                <a:uFill>
                  <a:solidFill>
                    <a:srgbClr val="FFFFFF"/>
                  </a:solidFill>
                </a:uFill>
                <a:latin typeface="Cambria"/>
              </a:rPr>
            </a:br>
            <a:r>
              <a:rPr lang="en-US" sz="1800" strike="noStrike" spc="-1" dirty="0" smtClean="0">
                <a:solidFill>
                  <a:srgbClr val="FFFFFF"/>
                </a:solidFill>
                <a:uFill>
                  <a:solidFill>
                    <a:srgbClr val="FFFFFF"/>
                  </a:solidFill>
                </a:uFill>
                <a:latin typeface="Cambria"/>
              </a:rPr>
              <a:t>driven by</a:t>
            </a:r>
            <a:br>
              <a:rPr lang="en-US" sz="1800" strike="noStrike" spc="-1" dirty="0" smtClean="0">
                <a:solidFill>
                  <a:srgbClr val="FFFFFF"/>
                </a:solidFill>
                <a:uFill>
                  <a:solidFill>
                    <a:srgbClr val="FFFFFF"/>
                  </a:solidFill>
                </a:uFill>
                <a:latin typeface="Cambria"/>
              </a:rPr>
            </a:br>
            <a:r>
              <a:rPr lang="en-US" sz="1800" strike="noStrike" spc="-1" dirty="0" smtClean="0">
                <a:solidFill>
                  <a:srgbClr val="FFFFFF"/>
                </a:solidFill>
                <a:uFill>
                  <a:solidFill>
                    <a:srgbClr val="FFFFFF"/>
                  </a:solidFill>
                </a:uFill>
                <a:latin typeface="Cambria"/>
              </a:rPr>
              <a:t>competition</a:t>
            </a:r>
            <a:endParaRPr lang="en-US" sz="2100" strike="noStrike" spc="-1" dirty="0">
              <a:solidFill>
                <a:srgbClr val="FFFFFF"/>
              </a:solidFill>
              <a:uFill>
                <a:solidFill>
                  <a:srgbClr val="FFFFFF"/>
                </a:solidFill>
              </a:uFill>
              <a:latin typeface="Cambria"/>
            </a:endParaRPr>
          </a:p>
          <a:p>
            <a:pPr marL="360">
              <a:lnSpc>
                <a:spcPct val="100000"/>
              </a:lnSpc>
              <a:buClr>
                <a:srgbClr val="BCB49E"/>
              </a:buClr>
              <a:buSzPct val="90000"/>
            </a:pPr>
            <a:r>
              <a:rPr lang="en-US" sz="1800" strike="noStrike" spc="-1" dirty="0">
                <a:solidFill>
                  <a:srgbClr val="FFFFFF"/>
                </a:solidFill>
                <a:uFill>
                  <a:solidFill>
                    <a:srgbClr val="FFFFFF"/>
                  </a:solidFill>
                </a:uFill>
                <a:latin typeface="Cambria"/>
              </a:rPr>
              <a:t> </a:t>
            </a:r>
            <a:endParaRPr lang="en-US" sz="2100" strike="noStrike" spc="-1" dirty="0">
              <a:solidFill>
                <a:srgbClr val="FFFFFF"/>
              </a:solidFill>
              <a:uFill>
                <a:solidFill>
                  <a:srgbClr val="FFFFFF"/>
                </a:solidFill>
              </a:uFill>
              <a:latin typeface="Cambria"/>
            </a:endParaRPr>
          </a:p>
        </p:txBody>
      </p:sp>
      <p:sp>
        <p:nvSpPr>
          <p:cNvPr id="104" name="TextShape 3"/>
          <p:cNvSpPr txBox="1"/>
          <p:nvPr/>
        </p:nvSpPr>
        <p:spPr>
          <a:xfrm>
            <a:off x="0" y="4997160"/>
            <a:ext cx="5562360" cy="145800"/>
          </a:xfrm>
          <a:prstGeom prst="rect">
            <a:avLst/>
          </a:prstGeom>
          <a:noFill/>
          <a:ln>
            <a:noFill/>
          </a:ln>
        </p:spPr>
        <p:txBody>
          <a:bodyPr anchor="ctr"/>
          <a:lstStyle/>
          <a:p>
            <a:pPr>
              <a:lnSpc>
                <a:spcPct val="100000"/>
              </a:lnSpc>
            </a:pPr>
            <a:r>
              <a:rPr lang="en-US" sz="900" strike="noStrike" spc="-1">
                <a:solidFill>
                  <a:srgbClr val="FFFFFF"/>
                </a:solidFill>
                <a:uFill>
                  <a:solidFill>
                    <a:srgbClr val="FFFFFF"/>
                  </a:solidFill>
                </a:uFill>
                <a:latin typeface="Cambria"/>
              </a:rPr>
              <a:t>© 2016 Keith A. Pray &amp; Patrick Plenefisch</a:t>
            </a:r>
            <a:endParaRPr lang="en-US" sz="1400" strike="noStrike" spc="-1">
              <a:solidFill>
                <a:srgbClr val="FFFFFF"/>
              </a:solidFill>
              <a:uFill>
                <a:solidFill>
                  <a:srgbClr val="FFFFFF"/>
                </a:solidFill>
              </a:uFill>
              <a:latin typeface="Times New Roman"/>
            </a:endParaRPr>
          </a:p>
        </p:txBody>
      </p:sp>
      <p:sp>
        <p:nvSpPr>
          <p:cNvPr id="105" name="TextShape 4"/>
          <p:cNvSpPr txBox="1"/>
          <p:nvPr/>
        </p:nvSpPr>
        <p:spPr>
          <a:xfrm>
            <a:off x="8519040" y="4997160"/>
            <a:ext cx="624600" cy="145800"/>
          </a:xfrm>
          <a:prstGeom prst="rect">
            <a:avLst/>
          </a:prstGeom>
          <a:noFill/>
          <a:ln>
            <a:noFill/>
          </a:ln>
        </p:spPr>
        <p:txBody>
          <a:bodyPr anchor="ctr"/>
          <a:lstStyle/>
          <a:p>
            <a:pPr algn="r">
              <a:lnSpc>
                <a:spcPct val="100000"/>
              </a:lnSpc>
            </a:pPr>
            <a:fld id="{B62DE5A8-B67F-4895-B7C7-0CB8B003BD2A}" type="slidenum">
              <a:rPr lang="en-US" sz="900" strike="noStrike" spc="-1">
                <a:solidFill>
                  <a:srgbClr val="FFFFFF"/>
                </a:solidFill>
                <a:uFill>
                  <a:solidFill>
                    <a:srgbClr val="FFFFFF"/>
                  </a:solidFill>
                </a:uFill>
                <a:latin typeface="Cambria"/>
              </a:rPr>
              <a:t>30</a:t>
            </a:fld>
            <a:endParaRPr lang="en-US" sz="1400" strike="noStrike" spc="-1">
              <a:solidFill>
                <a:srgbClr val="FFFFFF"/>
              </a:solidFill>
              <a:uFill>
                <a:solidFill>
                  <a:srgbClr val="FFFFFF"/>
                </a:solidFill>
              </a:uFill>
              <a:latin typeface="Times New Roman"/>
            </a:endParaRPr>
          </a:p>
        </p:txBody>
      </p:sp>
      <p:sp>
        <p:nvSpPr>
          <p:cNvPr id="106"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spc="-1">
                <a:solidFill>
                  <a:srgbClr val="FFFFFF"/>
                </a:solidFill>
                <a:uFill>
                  <a:solidFill>
                    <a:srgbClr val="FFFFFF"/>
                  </a:solidFill>
                </a:uFill>
                <a:latin typeface="Cambria"/>
              </a:rPr>
              <a:t>Patrick Plenefisch</a:t>
            </a:r>
            <a:endParaRPr lang="en-US" sz="1800" strike="noStrike" spc="-1">
              <a:solidFill>
                <a:srgbClr val="FFFFFF"/>
              </a:solidFill>
              <a:uFill>
                <a:solidFill>
                  <a:srgbClr val="FFFFFF"/>
                </a:solidFill>
              </a:uFill>
              <a:latin typeface="Arial"/>
            </a:endParaRPr>
          </a:p>
        </p:txBody>
      </p:sp>
      <p:sp>
        <p:nvSpPr>
          <p:cNvPr id="107" name="CustomShape 6"/>
          <p:cNvSpPr/>
          <p:nvPr/>
        </p:nvSpPr>
        <p:spPr>
          <a:xfrm>
            <a:off x="0" y="472680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strike="noStrike" spc="-1">
                <a:solidFill>
                  <a:srgbClr val="FFFFFF"/>
                </a:solidFill>
                <a:uFill>
                  <a:solidFill>
                    <a:srgbClr val="FFFFFF"/>
                  </a:solidFill>
                </a:uFill>
                <a:latin typeface="Cambria"/>
              </a:rPr>
              <a:t>[2,3,5,6,7,8]</a:t>
            </a:r>
            <a:endParaRPr lang="en-US" sz="1800" strike="noStrike" spc="-1">
              <a:solidFill>
                <a:srgbClr val="FFFFFF"/>
              </a:solidFill>
              <a:uFill>
                <a:solidFill>
                  <a:srgbClr val="FFFFFF"/>
                </a:solidFill>
              </a:uFill>
              <a:latin typeface="Arial"/>
            </a:endParaRPr>
          </a:p>
        </p:txBody>
      </p:sp>
      <p:pic>
        <p:nvPicPr>
          <p:cNvPr id="108" name="Picture 107"/>
          <p:cNvPicPr/>
          <p:nvPr/>
        </p:nvPicPr>
        <p:blipFill>
          <a:blip r:embed="rId3"/>
          <a:stretch/>
        </p:blipFill>
        <p:spPr>
          <a:xfrm>
            <a:off x="2651760" y="2603880"/>
            <a:ext cx="6329160" cy="2122920"/>
          </a:xfrm>
          <a:prstGeom prst="rect">
            <a:avLst/>
          </a:prstGeom>
          <a:ln>
            <a:noFill/>
          </a:ln>
        </p:spPr>
      </p:pic>
    </p:spTree>
    <p:extLst>
      <p:ext uri="{BB962C8B-B14F-4D97-AF65-F5344CB8AC3E}">
        <p14:creationId xmlns:p14="http://schemas.microsoft.com/office/powerpoint/2010/main" val="1170304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685800" y="361800"/>
            <a:ext cx="7772040" cy="914040"/>
          </a:xfrm>
          <a:prstGeom prst="rect">
            <a:avLst/>
          </a:prstGeom>
          <a:noFill/>
          <a:ln>
            <a:noFill/>
          </a:ln>
        </p:spPr>
        <p:txBody>
          <a:bodyPr anchor="ctr"/>
          <a:lstStyle/>
          <a:p>
            <a:pPr>
              <a:lnSpc>
                <a:spcPct val="80000"/>
              </a:lnSpc>
            </a:pPr>
            <a:r>
              <a:rPr lang="en-US" sz="2700" strike="noStrike" cap="all" spc="-1">
                <a:solidFill>
                  <a:srgbClr val="FFFFFF"/>
                </a:solidFill>
                <a:uFill>
                  <a:solidFill>
                    <a:srgbClr val="FFFFFF"/>
                  </a:solidFill>
                </a:uFill>
                <a:latin typeface="Cambria"/>
              </a:rPr>
              <a:t>References</a:t>
            </a:r>
            <a:endParaRPr lang="en-US" sz="1800" strike="noStrike" spc="-1">
              <a:solidFill>
                <a:srgbClr val="FFFFFF"/>
              </a:solidFill>
              <a:uFill>
                <a:solidFill>
                  <a:srgbClr val="FFFFFF"/>
                </a:solidFill>
              </a:uFill>
              <a:latin typeface="Cambria"/>
            </a:endParaRPr>
          </a:p>
        </p:txBody>
      </p:sp>
      <p:sp>
        <p:nvSpPr>
          <p:cNvPr id="110" name="TextShape 2"/>
          <p:cNvSpPr txBox="1"/>
          <p:nvPr/>
        </p:nvSpPr>
        <p:spPr>
          <a:xfrm>
            <a:off x="685800" y="1352520"/>
            <a:ext cx="7772040" cy="3352320"/>
          </a:xfrm>
          <a:prstGeom prst="rect">
            <a:avLst/>
          </a:prstGeom>
          <a:noFill/>
          <a:ln>
            <a:noFill/>
          </a:ln>
        </p:spPr>
        <p:txBody>
          <a:bodyPr/>
          <a:lstStyle/>
          <a:p>
            <a:pPr>
              <a:lnSpc>
                <a:spcPct val="100000"/>
              </a:lnSpc>
            </a:pPr>
            <a:r>
              <a:rPr lang="en-US" sz="1400" strike="noStrike" spc="-1">
                <a:solidFill>
                  <a:srgbClr val="FFFFFF"/>
                </a:solidFill>
                <a:uFill>
                  <a:solidFill>
                    <a:srgbClr val="FFFFFF"/>
                  </a:solidFill>
                </a:uFill>
                <a:latin typeface="Cambria"/>
              </a:rPr>
              <a:t>[1] https://github.com/jruby/jrubyfx/pull/6#issuecomment-11897867</a:t>
            </a:r>
          </a:p>
          <a:p>
            <a:pPr>
              <a:lnSpc>
                <a:spcPct val="100000"/>
              </a:lnSpc>
            </a:pPr>
            <a:r>
              <a:rPr lang="en-US" sz="1400" strike="noStrike" spc="-1">
                <a:solidFill>
                  <a:srgbClr val="FFFFFF"/>
                </a:solidFill>
                <a:uFill>
                  <a:solidFill>
                    <a:srgbClr val="FFFFFF"/>
                  </a:solidFill>
                </a:uFill>
                <a:latin typeface="Cambria"/>
              </a:rPr>
              <a:t>[2] https://www.gnu.org/licenses/license-list.en.html</a:t>
            </a:r>
          </a:p>
          <a:p>
            <a:pPr>
              <a:lnSpc>
                <a:spcPct val="100000"/>
              </a:lnSpc>
            </a:pPr>
            <a:r>
              <a:rPr lang="en-US" sz="1400" strike="noStrike" spc="-1">
                <a:solidFill>
                  <a:srgbClr val="FFFFFF"/>
                </a:solidFill>
                <a:uFill>
                  <a:solidFill>
                    <a:srgbClr val="FFFFFF"/>
                  </a:solidFill>
                </a:uFill>
                <a:latin typeface="Cambria"/>
              </a:rPr>
              <a:t>[3] https://stateof.creativecommons.org/2015/</a:t>
            </a:r>
          </a:p>
          <a:p>
            <a:pPr>
              <a:lnSpc>
                <a:spcPct val="100000"/>
              </a:lnSpc>
            </a:pPr>
            <a:r>
              <a:rPr lang="en-US" sz="1400" strike="noStrike" spc="-1">
                <a:solidFill>
                  <a:srgbClr val="FFFFFF"/>
                </a:solidFill>
                <a:uFill>
                  <a:solidFill>
                    <a:srgbClr val="FFFFFF"/>
                  </a:solidFill>
                </a:uFill>
                <a:latin typeface="Cambria"/>
              </a:rPr>
              <a:t>[4] https://opensource.com/business/15/5/report-future-open-source-survey</a:t>
            </a:r>
          </a:p>
          <a:p>
            <a:pPr>
              <a:lnSpc>
                <a:spcPct val="100000"/>
              </a:lnSpc>
            </a:pPr>
            <a:r>
              <a:rPr lang="en-US" sz="1400" strike="noStrike" spc="-1">
                <a:solidFill>
                  <a:srgbClr val="FFFFFF"/>
                </a:solidFill>
                <a:uFill>
                  <a:solidFill>
                    <a:srgbClr val="FFFFFF"/>
                  </a:solidFill>
                </a:uFill>
                <a:latin typeface="Cambria"/>
              </a:rPr>
              <a:t>[5] https://www.blackducksoftware.com/resources/data/top-20-open-source-licenses</a:t>
            </a:r>
          </a:p>
          <a:p>
            <a:pPr>
              <a:lnSpc>
                <a:spcPct val="100000"/>
              </a:lnSpc>
            </a:pPr>
            <a:r>
              <a:rPr lang="en-US" sz="1400" strike="noStrike" spc="-1">
                <a:solidFill>
                  <a:srgbClr val="FFFFFF"/>
                </a:solidFill>
                <a:uFill>
                  <a:solidFill>
                    <a:srgbClr val="FFFFFF"/>
                  </a:solidFill>
                </a:uFill>
                <a:latin typeface="Cambria"/>
              </a:rPr>
              <a:t>[6] http://repository.cmu.edu/cgi/viewcontent.cgi?article=2479&amp;context=tepper</a:t>
            </a:r>
          </a:p>
          <a:p>
            <a:pPr>
              <a:lnSpc>
                <a:spcPct val="100000"/>
              </a:lnSpc>
            </a:pPr>
            <a:r>
              <a:rPr lang="en-US" sz="1400" strike="noStrike" spc="-1">
                <a:solidFill>
                  <a:srgbClr val="FFFFFF"/>
                </a:solidFill>
                <a:uFill>
                  <a:solidFill>
                    <a:srgbClr val="FFFFFF"/>
                  </a:solidFill>
                </a:uFill>
                <a:latin typeface="Cambria"/>
              </a:rPr>
              <a:t>[7] https://www.ime.usp.br/~kon/papers/TheAttractionofContributorsinFOSP.pdf</a:t>
            </a:r>
          </a:p>
          <a:p>
            <a:pPr>
              <a:lnSpc>
                <a:spcPct val="100000"/>
              </a:lnSpc>
            </a:pPr>
            <a:r>
              <a:rPr lang="en-US" sz="1400" strike="noStrike" spc="-1">
                <a:solidFill>
                  <a:srgbClr val="FFFFFF"/>
                </a:solidFill>
                <a:uFill>
                  <a:solidFill>
                    <a:srgbClr val="FFFFFF"/>
                  </a:solidFill>
                </a:uFill>
                <a:latin typeface="Cambria"/>
              </a:rPr>
              <a:t>[8] http://www.infoworld.com/article/2615869/open-source-software/github-needs-to-take-open-source-seriously.html</a:t>
            </a:r>
          </a:p>
        </p:txBody>
      </p:sp>
      <p:sp>
        <p:nvSpPr>
          <p:cNvPr id="111" name="TextShape 3"/>
          <p:cNvSpPr txBox="1"/>
          <p:nvPr/>
        </p:nvSpPr>
        <p:spPr>
          <a:xfrm>
            <a:off x="0" y="4997160"/>
            <a:ext cx="5562360" cy="145800"/>
          </a:xfrm>
          <a:prstGeom prst="rect">
            <a:avLst/>
          </a:prstGeom>
          <a:noFill/>
          <a:ln>
            <a:noFill/>
          </a:ln>
        </p:spPr>
        <p:txBody>
          <a:bodyPr anchor="ctr"/>
          <a:lstStyle/>
          <a:p>
            <a:pPr>
              <a:lnSpc>
                <a:spcPct val="100000"/>
              </a:lnSpc>
            </a:pPr>
            <a:r>
              <a:rPr lang="en-US" sz="900" strike="noStrike" spc="-1">
                <a:solidFill>
                  <a:srgbClr val="FFFFFF"/>
                </a:solidFill>
                <a:uFill>
                  <a:solidFill>
                    <a:srgbClr val="FFFFFF"/>
                  </a:solidFill>
                </a:uFill>
                <a:latin typeface="Cambria"/>
              </a:rPr>
              <a:t>© 2016 Keith A. Pray &amp; Patrick Plenefisch</a:t>
            </a:r>
            <a:endParaRPr lang="en-US" sz="1400" strike="noStrike" spc="-1">
              <a:solidFill>
                <a:srgbClr val="FFFFFF"/>
              </a:solidFill>
              <a:uFill>
                <a:solidFill>
                  <a:srgbClr val="FFFFFF"/>
                </a:solidFill>
              </a:uFill>
              <a:latin typeface="Times New Roman"/>
            </a:endParaRPr>
          </a:p>
        </p:txBody>
      </p:sp>
      <p:sp>
        <p:nvSpPr>
          <p:cNvPr id="112" name="TextShape 4"/>
          <p:cNvSpPr txBox="1"/>
          <p:nvPr/>
        </p:nvSpPr>
        <p:spPr>
          <a:xfrm>
            <a:off x="8519040" y="4997160"/>
            <a:ext cx="624600" cy="145800"/>
          </a:xfrm>
          <a:prstGeom prst="rect">
            <a:avLst/>
          </a:prstGeom>
          <a:noFill/>
          <a:ln>
            <a:noFill/>
          </a:ln>
        </p:spPr>
        <p:txBody>
          <a:bodyPr anchor="ctr"/>
          <a:lstStyle/>
          <a:p>
            <a:pPr algn="r">
              <a:lnSpc>
                <a:spcPct val="100000"/>
              </a:lnSpc>
            </a:pPr>
            <a:fld id="{91BE90EF-F7F4-4830-9D06-4AA9938CC061}" type="slidenum">
              <a:rPr lang="en-US" sz="900" strike="noStrike" spc="-1">
                <a:solidFill>
                  <a:srgbClr val="FFFFFF"/>
                </a:solidFill>
                <a:uFill>
                  <a:solidFill>
                    <a:srgbClr val="FFFFFF"/>
                  </a:solidFill>
                </a:uFill>
                <a:latin typeface="Cambria"/>
              </a:rPr>
              <a:t>31</a:t>
            </a:fld>
            <a:endParaRPr lang="en-US" sz="1400" strike="noStrike" spc="-1">
              <a:solidFill>
                <a:srgbClr val="FFFFFF"/>
              </a:solidFill>
              <a:uFill>
                <a:solidFill>
                  <a:srgbClr val="FFFFFF"/>
                </a:solidFill>
              </a:uFill>
              <a:latin typeface="Times New Roman"/>
            </a:endParaRPr>
          </a:p>
        </p:txBody>
      </p:sp>
      <p:sp>
        <p:nvSpPr>
          <p:cNvPr id="113"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spc="-1">
                <a:solidFill>
                  <a:srgbClr val="FFFFFF"/>
                </a:solidFill>
                <a:uFill>
                  <a:solidFill>
                    <a:srgbClr val="FFFFFF"/>
                  </a:solidFill>
                </a:uFill>
                <a:latin typeface="Cambria"/>
              </a:rPr>
              <a:t>Patrick Plenefisch</a:t>
            </a:r>
            <a:endParaRPr lang="en-US" sz="180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1180224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pp. 162 Illegal software stats changed since 2009?</a:t>
            </a:r>
          </a:p>
          <a:p>
            <a:r>
              <a:rPr lang="en-US" dirty="0" smtClean="0"/>
              <a:t>pp. 169 </a:t>
            </a:r>
            <a:r>
              <a:rPr lang="en-US" dirty="0" err="1" smtClean="0"/>
              <a:t>SaaS</a:t>
            </a:r>
            <a:r>
              <a:rPr lang="en-US" dirty="0" smtClean="0"/>
              <a:t>, Google Search example? “…before he </a:t>
            </a:r>
            <a:r>
              <a:rPr lang="en-US" b="1" dirty="0" smtClean="0"/>
              <a:t>gave</a:t>
            </a:r>
            <a:r>
              <a:rPr lang="en-US" dirty="0" smtClean="0"/>
              <a:t> them the plot.”?</a:t>
            </a:r>
          </a:p>
          <a:p>
            <a:r>
              <a:rPr lang="en-US" dirty="0" smtClean="0"/>
              <a:t>pp. 176 4.4 #2 preferred?</a:t>
            </a:r>
          </a:p>
          <a:p>
            <a:r>
              <a:rPr lang="en-US" dirty="0" smtClean="0"/>
              <a:t>pp. 182 dial-up is not ordinary any more. revenue != profit</a:t>
            </a:r>
          </a:p>
          <a:p>
            <a:r>
              <a:rPr lang="en-US" dirty="0" smtClean="0"/>
              <a:t>pp</a:t>
            </a:r>
            <a:r>
              <a:rPr lang="en-US" dirty="0"/>
              <a:t>. </a:t>
            </a:r>
            <a:r>
              <a:rPr lang="en-US" dirty="0" smtClean="0"/>
              <a:t>189 blocking 100% seems impossible</a:t>
            </a:r>
          </a:p>
          <a:p>
            <a:r>
              <a:rPr lang="en-US" dirty="0"/>
              <a:t>pp. 197 4.7.3 reference</a:t>
            </a:r>
            <a:r>
              <a:rPr lang="en-US" dirty="0" smtClean="0"/>
              <a:t>?</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pp. 202 Perhaps friends should not ask you to break the law? Any successful industries operate as a support service?</a:t>
            </a:r>
          </a:p>
          <a:p>
            <a:r>
              <a:rPr lang="en-US" dirty="0" smtClean="0"/>
              <a:t>pp. 203 Is Perl still most popular? Quality study from 2003, change?</a:t>
            </a:r>
          </a:p>
          <a:p>
            <a:r>
              <a:rPr lang="en-US" dirty="0" smtClean="0"/>
              <a:t>pp. 205 GUI argument ignores Android.</a:t>
            </a:r>
            <a:endParaRPr lang="en-US" dirty="0"/>
          </a:p>
          <a:p>
            <a:r>
              <a:rPr lang="en-US" dirty="0" smtClean="0"/>
              <a:t>pp. 208 who uses tape?</a:t>
            </a:r>
          </a:p>
          <a:p>
            <a:r>
              <a:rPr lang="en-US" dirty="0" smtClean="0"/>
              <a:t>pp. 223 Any news?</a:t>
            </a:r>
          </a:p>
          <a:p>
            <a:r>
              <a:rPr lang="en-US" dirty="0" smtClean="0"/>
              <a:t>End </a:t>
            </a:r>
            <a:r>
              <a:rPr lang="en-US" dirty="0"/>
              <a:t>of Chapter questions I liked</a:t>
            </a:r>
            <a:r>
              <a:rPr lang="en-US" dirty="0" smtClean="0"/>
              <a:t>: 31</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For each </a:t>
            </a:r>
            <a:r>
              <a:rPr lang="en-US" dirty="0" smtClean="0"/>
              <a:t>On the left answer a–d on Right</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a:t>
            </a:r>
            <a:r>
              <a:rPr lang="en-US" dirty="0" smtClean="0"/>
              <a:t>Secret</a:t>
            </a:r>
            <a:endParaRPr lang="en-US" dirty="0"/>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kind of IP does it protect?</a:t>
            </a:r>
          </a:p>
          <a:p>
            <a:pPr marL="342900" indent="-342900">
              <a:buFont typeface="+mj-lt"/>
              <a:buAutoNum type="alphaUcPeriod"/>
            </a:pPr>
            <a:r>
              <a:rPr lang="en-US" dirty="0"/>
              <a:t>What qualifications does the IP have to meet to be protected?</a:t>
            </a:r>
          </a:p>
          <a:p>
            <a:pPr marL="342900" indent="-342900">
              <a:buFont typeface="+mj-lt"/>
              <a:buAutoNum type="alphaUcPeriod"/>
            </a:pPr>
            <a:r>
              <a:rPr lang="en-US" dirty="0"/>
              <a:t>How long does the protection last?</a:t>
            </a:r>
          </a:p>
          <a:p>
            <a:pPr marL="342900" indent="-342900">
              <a:buFont typeface="+mj-lt"/>
              <a:buAutoNum type="alphaUcPeriod"/>
            </a:pPr>
            <a:r>
              <a:rPr lang="en-US" dirty="0"/>
              <a:t>Give a specific example of IP currently protected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477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823977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1/3 </a:t>
            </a:r>
            <a:r>
              <a:rPr lang="en-US" dirty="0" smtClean="0"/>
              <a:t/>
            </a:r>
            <a:br>
              <a:rPr lang="en-US" dirty="0" smtClean="0"/>
            </a:br>
            <a:r>
              <a:rPr lang="en-US" dirty="0" smtClean="0"/>
              <a:t>Discussion </a:t>
            </a:r>
            <a:r>
              <a:rPr lang="en-US" dirty="0"/>
              <a:t>Board</a:t>
            </a:r>
          </a:p>
        </p:txBody>
      </p:sp>
      <p:sp>
        <p:nvSpPr>
          <p:cNvPr id="3" name="Content Placeholder 2"/>
          <p:cNvSpPr>
            <a:spLocks noGrp="1"/>
          </p:cNvSpPr>
          <p:nvPr>
            <p:ph sz="half" idx="1"/>
          </p:nvPr>
        </p:nvSpPr>
        <p:spPr/>
        <p:txBody>
          <a:bodyPr>
            <a:normAutofit lnSpcReduction="10000"/>
          </a:bodyPr>
          <a:lstStyle/>
          <a:p>
            <a:r>
              <a:rPr lang="en-US" dirty="0"/>
              <a:t>Post ways one can search for information about a person. Do not repeat </a:t>
            </a:r>
            <a:r>
              <a:rPr lang="en-US" dirty="0" smtClean="0"/>
              <a:t>entries.</a:t>
            </a:r>
            <a:endParaRPr lang="en-US" dirty="0"/>
          </a:p>
          <a:p>
            <a:r>
              <a:rPr lang="en-US" dirty="0"/>
              <a:t>Use each search method listed to produce 2 profiles as an appendix of your paper. Provide a brief description if you’d rather not list the details.</a:t>
            </a:r>
          </a:p>
          <a:p>
            <a:pPr lvl="1"/>
            <a:r>
              <a:rPr lang="en-US" dirty="0"/>
              <a:t>Profile 1: all information someone might think is you</a:t>
            </a:r>
          </a:p>
          <a:p>
            <a:pPr lvl="1"/>
            <a:r>
              <a:rPr lang="en-US" dirty="0"/>
              <a:t>Profile 2: all information you know is you.</a:t>
            </a:r>
          </a:p>
          <a:p>
            <a:pPr lvl="1"/>
            <a:r>
              <a:rPr lang="en-US" dirty="0"/>
              <a:t>You are not responsible for methods posted </a:t>
            </a:r>
            <a:r>
              <a:rPr lang="en-US" dirty="0" smtClean="0"/>
              <a:t>less than 24 hours before class.</a:t>
            </a:r>
            <a:endParaRPr lang="en-US" dirty="0"/>
          </a:p>
        </p:txBody>
      </p:sp>
      <p:sp>
        <p:nvSpPr>
          <p:cNvPr id="6" name="Content Placeholder 5"/>
          <p:cNvSpPr>
            <a:spLocks noGrp="1"/>
          </p:cNvSpPr>
          <p:nvPr>
            <p:ph sz="half" idx="2"/>
          </p:nvPr>
        </p:nvSpPr>
        <p:spPr/>
        <p:txBody>
          <a:bodyPr>
            <a:normAutofit lnSpcReduction="10000"/>
          </a:bodyPr>
          <a:lstStyle/>
          <a:p>
            <a:r>
              <a:rPr lang="en-US" dirty="0"/>
              <a:t>For each search method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post the correspondence. </a:t>
            </a:r>
          </a:p>
          <a:p>
            <a:r>
              <a:rPr lang="en-US" dirty="0"/>
              <a:t>Dig deeper than a basic search engine’s (Google, etc.) results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a:t>
            </a:r>
            <a:r>
              <a:rPr lang="en-US" dirty="0" smtClean="0"/>
              <a:t>2/</a:t>
            </a:r>
            <a:r>
              <a:rPr lang="en-US" dirty="0"/>
              <a:t>3 </a:t>
            </a:r>
            <a:r>
              <a:rPr lang="en-US" dirty="0" smtClean="0"/>
              <a:t/>
            </a:r>
            <a:br>
              <a:rPr lang="en-US" dirty="0" smtClean="0"/>
            </a:br>
            <a:r>
              <a:rPr lang="en-US" dirty="0" smtClean="0"/>
              <a:t>1 Page Paper</a:t>
            </a:r>
            <a:endParaRPr lang="en-US" dirty="0"/>
          </a:p>
        </p:txBody>
      </p:sp>
      <p:sp>
        <p:nvSpPr>
          <p:cNvPr id="3" name="Content Placeholder 2"/>
          <p:cNvSpPr>
            <a:spLocks noGrp="1"/>
          </p:cNvSpPr>
          <p:nvPr>
            <p:ph idx="1"/>
          </p:nvPr>
        </p:nvSpPr>
        <p:spPr/>
        <p:txBody>
          <a:bodyPr>
            <a:normAutofit/>
          </a:bodyPr>
          <a:lstStyle/>
          <a:p>
            <a:r>
              <a:rPr lang="en-US" dirty="0"/>
              <a:t>Use your search results to help support your conclusion.</a:t>
            </a:r>
          </a:p>
          <a:p>
            <a:r>
              <a:rPr lang="en-US" dirty="0"/>
              <a:t>This assignment requires you revisit the Discussion Board frequently as new search methods are posted, subscribe to it.</a:t>
            </a:r>
          </a:p>
          <a:p>
            <a:r>
              <a:rPr lang="en-US" dirty="0"/>
              <a:t>Conclusion idea examples (not comprehensive):</a:t>
            </a:r>
          </a:p>
          <a:p>
            <a:pPr lvl="1"/>
            <a:r>
              <a:rPr lang="en-US" dirty="0"/>
              <a:t>What impression would a potential employer have of you given these results, assuming they also had a resume and possibly a cover letter from you?</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79332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3</a:t>
            </a:r>
            <a:r>
              <a:rPr lang="en-US" dirty="0" smtClean="0"/>
              <a:t>/</a:t>
            </a:r>
            <a:r>
              <a:rPr lang="en-US" dirty="0"/>
              <a:t>3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tblGrid>
              <a:tr h="365760">
                <a:tc>
                  <a:txBody>
                    <a:bodyPr/>
                    <a:lstStyle/>
                    <a:p>
                      <a:r>
                        <a:rPr lang="en-US" dirty="0" smtClean="0"/>
                        <a:t>Search Methods</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Paper</a:t>
              </a:r>
              <a:endParaRPr kumimoji="0" lang="en-US" sz="2400" b="0" i="0" u="none" strike="noStrike" cap="none" normalizeH="0" baseline="0" dirty="0">
                <a:ln>
                  <a:noFill/>
                </a:ln>
                <a:solidFill>
                  <a:srgbClr val="000000"/>
                </a:solidFill>
                <a:effectLst/>
                <a:latin typeface="Times New Roman" pitchFamily="76" charset="0"/>
              </a:endParaRPr>
            </a:p>
          </p:txBody>
        </p:sp>
        <p:sp>
          <p:nvSpPr>
            <p:cNvPr id="82" name="5-Point Star 81"/>
            <p:cNvSpPr>
              <a:spLocks noChangeAspect="1"/>
            </p:cNvSpPr>
            <p:nvPr/>
          </p:nvSpPr>
          <p:spPr bwMode="auto">
            <a:xfrm>
              <a:off x="8456815" y="1421753"/>
              <a:ext cx="481584" cy="481584"/>
            </a:xfrm>
            <a:prstGeom prst="star5">
              <a:avLst/>
            </a:prstGeom>
            <a:solidFill>
              <a:srgbClr val="FFFF00"/>
            </a:solidFill>
            <a:ln>
              <a:solidFill>
                <a:schemeClr val="tx1">
                  <a:lumMod val="5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Inspiration</a:t>
            </a:r>
          </a:p>
        </p:txBody>
      </p:sp>
      <p:sp>
        <p:nvSpPr>
          <p:cNvPr id="3" name="Slide Number Placeholder 2"/>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24521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11830</TotalTime>
  <Words>5904</Words>
  <Application>Microsoft Macintosh PowerPoint</Application>
  <PresentationFormat>On-screen Show (16:9)</PresentationFormat>
  <Paragraphs>454</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Red Radial 16x9</vt:lpstr>
      <vt:lpstr>Class 5 Intellectual Property</vt:lpstr>
      <vt:lpstr>Overview</vt:lpstr>
      <vt:lpstr>PowerPoint Presentation</vt:lpstr>
      <vt:lpstr>My Reading Notes</vt:lpstr>
      <vt:lpstr>Group Quiz For each On the left answer a–d on Right</vt:lpstr>
      <vt:lpstr>Overview</vt:lpstr>
      <vt:lpstr>Assignment - Self Search 1/3  Discussion Board</vt:lpstr>
      <vt:lpstr>Assignment - Self Search 2/3  1 Page Paper</vt:lpstr>
      <vt:lpstr>Assignment - Self Search 3/3 </vt:lpstr>
      <vt:lpstr>Overview</vt:lpstr>
      <vt:lpstr>ALTERNATIVE ONLINE PUBLISHING</vt:lpstr>
      <vt:lpstr>PIRACY</vt:lpstr>
      <vt:lpstr>LOST SALES</vt:lpstr>
      <vt:lpstr>FREE DISTRIBUTION</vt:lpstr>
      <vt:lpstr>FREE DISTRIBUTION - BACKFIRING</vt:lpstr>
      <vt:lpstr>PAY-WHAT-YOU-WANT</vt:lpstr>
      <vt:lpstr>STREAMING</vt:lpstr>
      <vt:lpstr>CONCLUSIONS AND DISCUSSION</vt:lpstr>
      <vt:lpstr>REFERENCES, 1/2</vt:lpstr>
      <vt:lpstr>REFERENCES, 2/2</vt:lpstr>
      <vt:lpstr>End user license agreements …and why they could use standardization</vt:lpstr>
      <vt:lpstr>WHAT ARE YOU AGREEING TO?</vt:lpstr>
      <vt:lpstr>THE ELEPHANT IN THE ROOM – DOES ANYONE READ THESE AGREEMENTS?</vt:lpstr>
      <vt:lpstr>PowerPoint Presentation</vt:lpstr>
      <vt:lpstr>LEGAL CASES, FOR AND AGAINST THE EULA</vt:lpstr>
      <vt:lpstr>MY conclusion – STANDARDIZATION WOULD MAKE EVERYONE HAPPIER</vt:lpstr>
      <vt:lpstr>References</vt:lpstr>
      <vt:lpstr>PowerPoint Presentation</vt:lpstr>
      <vt:lpstr>PowerPoint Presentation</vt:lpstr>
      <vt:lpstr>PowerPoint Presentation</vt:lpstr>
      <vt:lpstr>PowerPoint Presentation</vt:lpstr>
      <vt:lpstr>Class 5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165</cp:revision>
  <dcterms:created xsi:type="dcterms:W3CDTF">2014-08-25T02:19:16Z</dcterms:created>
  <dcterms:modified xsi:type="dcterms:W3CDTF">2016-03-29T21:43:05Z</dcterms:modified>
</cp:coreProperties>
</file>