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256" r:id="rId2"/>
    <p:sldId id="258" r:id="rId3"/>
    <p:sldId id="260" r:id="rId4"/>
    <p:sldId id="259" r:id="rId5"/>
    <p:sldId id="261" r:id="rId6"/>
    <p:sldId id="263" r:id="rId7"/>
    <p:sldId id="262" r:id="rId8"/>
    <p:sldId id="264" r:id="rId9"/>
    <p:sldId id="265" r:id="rId10"/>
    <p:sldId id="271" r:id="rId11"/>
    <p:sldId id="266" r:id="rId12"/>
    <p:sldId id="267" r:id="rId13"/>
    <p:sldId id="270"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26" d="100"/>
          <a:sy n="126" d="100"/>
        </p:scale>
        <p:origin x="-576" y="-10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2016-03-14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2016-03-14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What "Orwellian" really means - Noah </a:t>
            </a:r>
            <a:r>
              <a:rPr lang="en-US" b="1" dirty="0" err="1" smtClean="0"/>
              <a:t>Tavlin</a:t>
            </a:r>
            <a:r>
              <a:rPr lang="en-US" b="1" dirty="0" smtClean="0"/>
              <a:t> (5:31)</a:t>
            </a:r>
            <a:endParaRPr lang="en-US" baseline="0" dirty="0" smtClean="0">
              <a:latin typeface="Arial" pitchFamily="-109" charset="0"/>
              <a:ea typeface="ＭＳ Ｐゴシック" pitchFamily="-109" charset="-128"/>
              <a:cs typeface="ＭＳ Ｐゴシック" pitchFamily="-109" charset="-128"/>
            </a:endParaRPr>
          </a:p>
          <a:p>
            <a:r>
              <a:rPr lang="en-US" baseline="0" dirty="0" smtClean="0">
                <a:latin typeface="Arial" pitchFamily="-109" charset="0"/>
                <a:ea typeface="ＭＳ Ｐゴシック" pitchFamily="-109" charset="-128"/>
                <a:cs typeface="ＭＳ Ｐゴシック" pitchFamily="-109" charset="-128"/>
              </a:rPr>
              <a:t>http://</a:t>
            </a:r>
            <a:r>
              <a:rPr lang="en-US" baseline="0" dirty="0" err="1" smtClean="0">
                <a:latin typeface="Arial" pitchFamily="-109" charset="0"/>
                <a:ea typeface="ＭＳ Ｐゴシック" pitchFamily="-109" charset="-128"/>
                <a:cs typeface="ＭＳ Ｐゴシック" pitchFamily="-109" charset="-128"/>
              </a:rPr>
              <a:t>ed.ted.com</a:t>
            </a:r>
            <a:r>
              <a:rPr lang="en-US" baseline="0" dirty="0" smtClean="0">
                <a:latin typeface="Arial" pitchFamily="-109" charset="0"/>
                <a:ea typeface="ＭＳ Ｐゴシック" pitchFamily="-109" charset="-128"/>
                <a:cs typeface="ＭＳ Ｐゴシック" pitchFamily="-109" charset="-128"/>
              </a:rPr>
              <a:t>/lessons/what-</a:t>
            </a:r>
            <a:r>
              <a:rPr lang="en-US" baseline="0" dirty="0" err="1" smtClean="0">
                <a:latin typeface="Arial" pitchFamily="-109" charset="0"/>
                <a:ea typeface="ＭＳ Ｐゴシック" pitchFamily="-109" charset="-128"/>
                <a:cs typeface="ＭＳ Ｐゴシック" pitchFamily="-109" charset="-128"/>
              </a:rPr>
              <a:t>orwellian</a:t>
            </a:r>
            <a:r>
              <a:rPr lang="en-US" baseline="0" dirty="0" smtClean="0">
                <a:latin typeface="Arial" pitchFamily="-109" charset="0"/>
                <a:ea typeface="ＭＳ Ｐゴシック" pitchFamily="-109" charset="-128"/>
                <a:cs typeface="ＭＳ Ｐゴシック" pitchFamily="-109" charset="-128"/>
              </a:rPr>
              <a:t>-really-means-</a:t>
            </a:r>
            <a:r>
              <a:rPr lang="en-US" baseline="0" dirty="0" err="1" smtClean="0">
                <a:latin typeface="Arial" pitchFamily="-109" charset="0"/>
                <a:ea typeface="ＭＳ Ｐゴシック" pitchFamily="-109" charset="-128"/>
                <a:cs typeface="ＭＳ Ｐゴシック" pitchFamily="-109" charset="-128"/>
              </a:rPr>
              <a:t>noah</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tavlin</a:t>
            </a:r>
            <a:endParaRPr lang="en-US" baseline="0"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bb # two b's </a:t>
            </a:r>
          </a:p>
          <a:p>
            <a:r>
              <a:rPr lang="en-US" dirty="0" smtClean="0"/>
              <a:t>| # or </a:t>
            </a:r>
          </a:p>
          <a:p>
            <a:r>
              <a:rPr lang="en-US" dirty="0" smtClean="0"/>
              <a:t>[^ # not </a:t>
            </a:r>
          </a:p>
          <a:p>
            <a:r>
              <a:rPr lang="en-US" dirty="0" smtClean="0"/>
              <a:t>b]{2} # two b's </a:t>
            </a:r>
          </a:p>
          <a:p>
            <a:r>
              <a:rPr lang="en-US" dirty="0" smtClean="0"/>
              <a:t>/</a:t>
            </a:r>
          </a:p>
          <a:p>
            <a:endParaRPr lang="en-US" dirty="0" smtClean="0"/>
          </a:p>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p>
          <a:p>
            <a:endParaRPr lang="en-US" dirty="0" smtClean="0"/>
          </a:p>
          <a:p>
            <a:r>
              <a:rPr lang="en-US" dirty="0" smtClean="0"/>
              <a:t>Stress students are responsible for their own learning</a:t>
            </a:r>
          </a:p>
          <a:p>
            <a:endParaRPr lang="en-US" dirty="0" smtClean="0"/>
          </a:p>
          <a:p>
            <a:r>
              <a:rPr lang="en-US" dirty="0" smtClean="0"/>
              <a:t>Stress dealing with ambiguity</a:t>
            </a:r>
            <a:r>
              <a:rPr lang="en-US" baseline="0" dirty="0" smtClean="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counters in an abacus is where the term “counter” meaning place in a shop where transactions take place.</a:t>
            </a:r>
          </a:p>
          <a:p>
            <a:endParaRPr lang="en-US" dirty="0" smtClean="0"/>
          </a:p>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smtClean="0"/>
              <a:t>manual calculating aids – clay or wax tablet (5500 BC or older), slate tablet (1300s BC), paper tablet, abacus (2700 BC), mathematical tables (190 BC) (logarithms is an important one 1500s) Antikythera Mechanism</a:t>
            </a:r>
            <a:r>
              <a:rPr lang="en-US" baseline="0" dirty="0" smtClean="0"/>
              <a:t> </a:t>
            </a:r>
            <a:r>
              <a:rPr lang="en-US" dirty="0" smtClean="0"/>
              <a:t>analog computer (0 BC)</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p>
          <a:p>
            <a:pPr marL="457200" indent="-457200">
              <a:buFont typeface="+mj-lt"/>
              <a:buAutoNum type="arabicPeriod"/>
            </a:pPr>
            <a:r>
              <a:rPr lang="en-US" dirty="0" smtClean="0"/>
              <a:t>What is the biggest impact computing has had on your life?</a:t>
            </a:r>
          </a:p>
          <a:p>
            <a:pPr marL="457200" indent="-457200">
              <a:buFont typeface="+mj-lt"/>
              <a:buAutoNum type="arabicPeriod"/>
            </a:pPr>
            <a:r>
              <a:rPr lang="en-US" dirty="0" smtClean="0"/>
              <a:t>What 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http://en.wikipedia.org/wiki/Compaq_portable</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1770393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2016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 2016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ocialimps.keithpray.ne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mailto:kap@wpi.edu" TargetMode="External"/><Relationship Id="rId4" Type="http://schemas.openxmlformats.org/officeDocument/2006/relationships/hyperlink" Target="mailto:fhheaney@wpi.edu" TargetMode="Externa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hyperlink" Target="http://socialimps.keithpray.ne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Tree>
    <p:extLst>
      <p:ext uri="{BB962C8B-B14F-4D97-AF65-F5344CB8AC3E}">
        <p14:creationId xmlns:p14="http://schemas.microsoft.com/office/powerpoint/2010/main" val="4556368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1/2</a:t>
            </a:r>
            <a:endParaRPr lang="en-US" dirty="0"/>
          </a:p>
        </p:txBody>
      </p:sp>
      <p:sp>
        <p:nvSpPr>
          <p:cNvPr id="3" name="Content Placeholder 2"/>
          <p:cNvSpPr>
            <a:spLocks noGrp="1"/>
          </p:cNvSpPr>
          <p:nvPr>
            <p:ph idx="1"/>
          </p:nvPr>
        </p:nvSpPr>
        <p:spPr/>
        <p:txBody>
          <a:bodyPr>
            <a:normAutofit/>
          </a:bodyPr>
          <a:lstStyle/>
          <a:p>
            <a:r>
              <a:rPr lang="en-US" dirty="0" smtClean="0"/>
              <a:t>Movie Discussion Board on myWPI</a:t>
            </a:r>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entries, they will not be counted</a:t>
            </a:r>
          </a:p>
          <a:p>
            <a:pPr lvl="1"/>
            <a:r>
              <a:rPr lang="en-US" dirty="0" smtClean="0"/>
              <a:t>Comment on a minimum of 2 movies you did not add</a:t>
            </a:r>
          </a:p>
          <a:p>
            <a:pPr lvl="2"/>
            <a:r>
              <a:rPr lang="en-US" dirty="0" smtClean="0"/>
              <a:t>No “me too” comments</a:t>
            </a:r>
          </a:p>
          <a:p>
            <a:pPr lvl="1"/>
            <a:r>
              <a:rPr lang="en-US" dirty="0" smtClean="0"/>
              <a:t>Cite reference materials</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r>
              <a:rPr lang="en-US" dirty="0"/>
              <a:t> </a:t>
            </a:r>
            <a:r>
              <a:rPr lang="en-US" dirty="0" smtClean="0"/>
              <a:t>2/2 </a:t>
            </a:r>
            <a:br>
              <a:rPr lang="en-US" dirty="0" smtClean="0"/>
            </a:br>
            <a:r>
              <a:rPr lang="en-US" dirty="0" smtClean="0"/>
              <a:t>Sign </a:t>
            </a:r>
            <a:r>
              <a:rPr lang="en-US" dirty="0"/>
              <a:t>up for individual </a:t>
            </a:r>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Current schedule at:</a:t>
            </a:r>
          </a:p>
          <a:p>
            <a:pPr lvl="1"/>
            <a:r>
              <a:rPr lang="en-US" dirty="0">
                <a:hlinkClick r:id="rId3"/>
              </a:rPr>
              <a:t>http://</a:t>
            </a:r>
            <a:r>
              <a:rPr lang="en-US" dirty="0" smtClean="0">
                <a:hlinkClick r:id="rId3"/>
              </a:rPr>
              <a:t>socialimps.keithpray.net</a:t>
            </a:r>
            <a:endParaRPr lang="en-US" dirty="0" smtClean="0"/>
          </a:p>
          <a:p>
            <a:r>
              <a:rPr lang="en-US" dirty="0"/>
              <a:t>Do not wait until last minute</a:t>
            </a:r>
          </a:p>
          <a:p>
            <a:r>
              <a:rPr lang="en-US" dirty="0"/>
              <a:t>Slots start disappearing </a:t>
            </a:r>
            <a:r>
              <a:rPr lang="en-US" dirty="0" smtClean="0"/>
              <a:t>the third day of class.</a:t>
            </a:r>
            <a:endParaRPr lang="en-US" dirty="0"/>
          </a:p>
          <a:p>
            <a:pPr marL="0" indent="0">
              <a:buNone/>
            </a:pPr>
            <a:endParaRPr lang="en-US" dirty="0"/>
          </a:p>
        </p:txBody>
      </p:sp>
      <p:sp>
        <p:nvSpPr>
          <p:cNvPr id="6" name="Content Placeholder 5"/>
          <p:cNvSpPr>
            <a:spLocks noGrp="1"/>
          </p:cNvSpPr>
          <p:nvPr>
            <p:ph sz="half" idx="2"/>
          </p:nvPr>
        </p:nvSpPr>
        <p:spPr/>
        <p:txBody>
          <a:bodyPr/>
          <a:lstStyle/>
          <a:p>
            <a:r>
              <a:rPr lang="en-US" dirty="0"/>
              <a:t>Send </a:t>
            </a:r>
            <a:r>
              <a:rPr lang="en-US" dirty="0" smtClean="0"/>
              <a:t>course staff </a:t>
            </a:r>
            <a:r>
              <a:rPr lang="en-US" dirty="0"/>
              <a:t>email</a:t>
            </a:r>
          </a:p>
          <a:p>
            <a:r>
              <a:rPr lang="en-US" dirty="0"/>
              <a:t>Specify your </a:t>
            </a:r>
            <a:r>
              <a:rPr lang="en-US" dirty="0" smtClean="0"/>
              <a:t>topic</a:t>
            </a:r>
            <a:endParaRPr lang="en-US" dirty="0"/>
          </a:p>
          <a:p>
            <a:pPr lvl="1"/>
            <a:r>
              <a:rPr lang="en-US" dirty="0"/>
              <a:t>By that I mean be </a:t>
            </a:r>
            <a:r>
              <a:rPr lang="en-US" dirty="0" smtClean="0"/>
              <a:t>specific</a:t>
            </a:r>
            <a:endParaRPr lang="en-US" dirty="0"/>
          </a:p>
          <a:p>
            <a:pPr lvl="1"/>
            <a:r>
              <a:rPr lang="en-US" dirty="0"/>
              <a:t>It may take time to refine your </a:t>
            </a:r>
            <a:r>
              <a:rPr lang="en-US" dirty="0" smtClean="0"/>
              <a:t>topic</a:t>
            </a:r>
          </a:p>
          <a:p>
            <a:pPr lvl="1"/>
            <a:r>
              <a:rPr lang="en-US" dirty="0"/>
              <a:t>I’ll be happy to discuss your </a:t>
            </a:r>
            <a:r>
              <a:rPr lang="en-US" dirty="0" smtClean="0"/>
              <a:t>ideas</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Tree>
    <p:extLst>
      <p:ext uri="{BB962C8B-B14F-4D97-AF65-F5344CB8AC3E}">
        <p14:creationId xmlns:p14="http://schemas.microsoft.com/office/powerpoint/2010/main" val="19945239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2016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http://xkcd.com/378/</a:t>
            </a:r>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3"/>
              </a:rPr>
              <a:t>kap@wpi.edu</a:t>
            </a:r>
            <a:endParaRPr lang="en-US" dirty="0" smtClean="0"/>
          </a:p>
          <a:p>
            <a:r>
              <a:rPr lang="en-US" dirty="0"/>
              <a:t>FL </a:t>
            </a:r>
            <a:r>
              <a:rPr lang="en-US" dirty="0" smtClean="0"/>
              <a:t>140</a:t>
            </a:r>
          </a:p>
        </p:txBody>
      </p:sp>
      <p:sp>
        <p:nvSpPr>
          <p:cNvPr id="9" name="Text Placeholder 8"/>
          <p:cNvSpPr>
            <a:spLocks noGrp="1"/>
          </p:cNvSpPr>
          <p:nvPr>
            <p:ph type="body" sz="quarter" idx="3"/>
          </p:nvPr>
        </p:nvSpPr>
        <p:spPr/>
        <p:txBody>
          <a:bodyPr/>
          <a:lstStyle/>
          <a:p>
            <a:r>
              <a:rPr lang="en-US" dirty="0" smtClean="0"/>
              <a:t>Assistants</a:t>
            </a:r>
            <a:endParaRPr lang="en-US" dirty="0"/>
          </a:p>
        </p:txBody>
      </p:sp>
      <p:sp>
        <p:nvSpPr>
          <p:cNvPr id="10" name="Content Placeholder 9"/>
          <p:cNvSpPr>
            <a:spLocks noGrp="1"/>
          </p:cNvSpPr>
          <p:nvPr>
            <p:ph sz="quarter" idx="4"/>
          </p:nvPr>
        </p:nvSpPr>
        <p:spPr/>
        <p:txBody>
          <a:bodyPr>
            <a:normAutofit/>
          </a:bodyPr>
          <a:lstStyle/>
          <a:p>
            <a:r>
              <a:rPr lang="en-US" dirty="0" smtClean="0"/>
              <a:t>SA</a:t>
            </a:r>
          </a:p>
          <a:p>
            <a:pPr lvl="1"/>
            <a:r>
              <a:rPr lang="en-US" dirty="0" smtClean="0"/>
              <a:t>Fiona Heaney</a:t>
            </a:r>
          </a:p>
          <a:p>
            <a:pPr lvl="1"/>
            <a:r>
              <a:rPr lang="en-US" dirty="0">
                <a:hlinkClick r:id="rId4"/>
              </a:rPr>
              <a:t>fhheaney@</a:t>
            </a:r>
            <a:r>
              <a:rPr lang="en-US" dirty="0" smtClean="0">
                <a:hlinkClick r:id="rId4"/>
              </a:rPr>
              <a:t>wpi.edu</a:t>
            </a:r>
            <a:endParaRPr lang="en-US" dirty="0" smtClean="0"/>
          </a:p>
          <a:p>
            <a:r>
              <a:rPr lang="en-US" dirty="0" smtClean="0"/>
              <a:t>Office Hours</a:t>
            </a:r>
          </a:p>
          <a:p>
            <a:pPr lvl="1"/>
            <a:r>
              <a:rPr lang="en-US" dirty="0" smtClean="0"/>
              <a:t>By Appointment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technology, society, </a:t>
            </a:r>
            <a:r>
              <a:rPr lang="en-US" sz="1600" dirty="0"/>
              <a:t>and computer </a:t>
            </a:r>
            <a:r>
              <a:rPr lang="en-US" sz="1600" dirty="0" smtClean="0"/>
              <a:t>professional responsibilities. </a:t>
            </a:r>
          </a:p>
          <a:p>
            <a:r>
              <a:rPr lang="en-US" sz="1600" dirty="0"/>
              <a:t>Discover and use primary sources of material relevant to course topics </a:t>
            </a:r>
            <a:r>
              <a:rPr lang="en-US" sz="1600" dirty="0" smtClean="0"/>
              <a:t>in </a:t>
            </a:r>
            <a:r>
              <a:rPr lang="en-US" sz="1600" dirty="0"/>
              <a:t>support of arguments.</a:t>
            </a:r>
          </a:p>
          <a:p>
            <a:r>
              <a:rPr lang="en-US" sz="1600" dirty="0" smtClean="0"/>
              <a:t>Present personal opinions based </a:t>
            </a:r>
            <a:r>
              <a:rPr lang="en-US" sz="1600" dirty="0"/>
              <a:t>on well reasoned arguments </a:t>
            </a:r>
            <a:r>
              <a:rPr lang="en-US" sz="1600" dirty="0" smtClean="0"/>
              <a:t>verbally </a:t>
            </a:r>
            <a:r>
              <a:rPr lang="en-US" sz="1600" dirty="0"/>
              <a:t>and in writing. </a:t>
            </a:r>
            <a:endParaRPr lang="en-US" sz="1600" dirty="0" smtClean="0"/>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issues. </a:t>
            </a:r>
            <a:endParaRPr lang="en-US" sz="1600" dirty="0" smtClean="0"/>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a:t>
            </a:r>
            <a:r>
              <a:rPr lang="en-US" sz="1600" dirty="0"/>
              <a:t>making. </a:t>
            </a:r>
            <a:endParaRPr lang="en-US" sz="1600" dirty="0" smtClean="0"/>
          </a:p>
          <a:p>
            <a:r>
              <a:rPr lang="en-US" sz="1600" dirty="0"/>
              <a:t>Analyze </a:t>
            </a:r>
            <a:r>
              <a:rPr lang="en-US" sz="1600" dirty="0" smtClean="0"/>
              <a:t>popular </a:t>
            </a:r>
            <a:r>
              <a:rPr lang="en-US" sz="1600" dirty="0"/>
              <a:t>portrayal of </a:t>
            </a:r>
            <a:r>
              <a:rPr lang="en-US" sz="1600" dirty="0" smtClean="0"/>
              <a:t>computing and </a:t>
            </a:r>
            <a:r>
              <a:rPr lang="en-US" sz="1600" dirty="0"/>
              <a:t>its effects on </a:t>
            </a:r>
            <a:r>
              <a:rPr lang="en-US" sz="1600" dirty="0" smtClean="0"/>
              <a:t>society. </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smtClean="0"/>
              <a:t>myWPI</a:t>
            </a:r>
            <a:endParaRPr lang="en-US" dirty="0"/>
          </a:p>
        </p:txBody>
      </p:sp>
      <p:sp>
        <p:nvSpPr>
          <p:cNvPr id="6" name="Content Placeholder 5"/>
          <p:cNvSpPr>
            <a:spLocks noGrp="1"/>
          </p:cNvSpPr>
          <p:nvPr>
            <p:ph sz="quarter" idx="4"/>
          </p:nvPr>
        </p:nvSpPr>
        <p:spPr/>
        <p:txBody>
          <a:bodyPr/>
          <a:lstStyle/>
          <a:p>
            <a:r>
              <a:rPr lang="en-US" dirty="0" smtClean="0"/>
              <a:t>Interactive assignments</a:t>
            </a:r>
          </a:p>
        </p:txBody>
      </p:sp>
      <p:sp>
        <p:nvSpPr>
          <p:cNvPr id="7" name="Footer Placeholder 6"/>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lbs (12.5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en-US" smtClean="0"/>
              <a:t>© 2016 Keith A. Pray</a:t>
            </a:r>
            <a:endParaRPr lang="en-US" dirty="0"/>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8454</TotalTime>
  <Words>1141</Words>
  <Application>Microsoft Macintosh PowerPoint</Application>
  <PresentationFormat>On-screen Show (16:9)</PresentationFormat>
  <Paragraphs>189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Red Radial 16x9</vt:lpstr>
      <vt:lpstr>Class 1 Introduction</vt:lpstr>
      <vt:lpstr>PowerPoint Presentation</vt:lpstr>
      <vt:lpstr>PowerPoint Presentation</vt:lpstr>
      <vt:lpstr>Overview</vt:lpstr>
      <vt:lpstr>Course Staff</vt:lpstr>
      <vt:lpstr>Outcomes – You will:</vt:lpstr>
      <vt:lpstr>Logistics</vt:lpstr>
      <vt:lpstr>Group Quiz!</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69</cp:revision>
  <dcterms:created xsi:type="dcterms:W3CDTF">2014-08-25T02:19:16Z</dcterms:created>
  <dcterms:modified xsi:type="dcterms:W3CDTF">2016-03-15T21:28:13Z</dcterms:modified>
</cp:coreProperties>
</file>