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6"/>
  </p:notesMasterIdLst>
  <p:handoutMasterIdLst>
    <p:handoutMasterId r:id="rId17"/>
  </p:handoutMasterIdLst>
  <p:sldIdLst>
    <p:sldId id="256" r:id="rId2"/>
    <p:sldId id="259" r:id="rId3"/>
    <p:sldId id="270" r:id="rId4"/>
    <p:sldId id="272" r:id="rId5"/>
    <p:sldId id="273" r:id="rId6"/>
    <p:sldId id="274" r:id="rId7"/>
    <p:sldId id="275" r:id="rId8"/>
    <p:sldId id="276" r:id="rId9"/>
    <p:sldId id="277" r:id="rId10"/>
    <p:sldId id="278" r:id="rId11"/>
    <p:sldId id="279" r:id="rId12"/>
    <p:sldId id="280" r:id="rId13"/>
    <p:sldId id="271" r:id="rId14"/>
    <p:sldId id="269" r:id="rId15"/>
  </p:sldIdLst>
  <p:sldSz cx="9144000" cy="5143500" type="screen16x9"/>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Common" id="{798F9A86-2207-8D41-84E7-02269C5F353F}">
          <p14:sldIdLst>
            <p14:sldId id="256"/>
            <p14:sldId id="259"/>
            <p14:sldId id="270"/>
            <p14:sldId id="272"/>
          </p14:sldIdLst>
        </p14:section>
        <p14:section name="Students" id="{98A4CB69-D533-B044-959E-70CE1E65BA60}">
          <p14:sldIdLst>
            <p14:sldId id="273"/>
            <p14:sldId id="274"/>
            <p14:sldId id="275"/>
            <p14:sldId id="276"/>
            <p14:sldId id="277"/>
            <p14:sldId id="278"/>
            <p14:sldId id="279"/>
            <p14:sldId id="280"/>
          </p14:sldIdLst>
        </p14:section>
        <p14:section name="Common" id="{52F535B8-693D-D148-93BE-0078B2A61C27}">
          <p14:sldIdLst>
            <p14:sldId id="271"/>
            <p14:sldId id="269"/>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25" autoAdjust="0"/>
    <p:restoredTop sz="74783" autoAdjust="0"/>
  </p:normalViewPr>
  <p:slideViewPr>
    <p:cSldViewPr snapToGrid="0" snapToObjects="1">
      <p:cViewPr varScale="1">
        <p:scale>
          <a:sx n="113" d="100"/>
          <a:sy n="113" d="100"/>
        </p:scale>
        <p:origin x="-848" y="-104"/>
      </p:cViewPr>
      <p:guideLst>
        <p:guide orient="horz" pos="1620"/>
        <p:guide pos="2880"/>
      </p:guideLst>
    </p:cSldViewPr>
  </p:slideViewPr>
  <p:notesTextViewPr>
    <p:cViewPr>
      <p:scale>
        <a:sx n="100" d="100"/>
        <a:sy n="100" d="100"/>
      </p:scale>
      <p:origin x="0" y="0"/>
    </p:cViewPr>
  </p:notesTextViewPr>
  <p:sorterViewPr>
    <p:cViewPr>
      <p:scale>
        <a:sx n="154" d="100"/>
        <a:sy n="154"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DEF980C-06B9-9541-9929-F1E71D9341C4}" type="datetimeFigureOut">
              <a:rPr lang="en-US" smtClean="0"/>
              <a:t>10/13/15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0CE36D42-B77C-2B48-B602-2114A3AD328F}" type="slidenum">
              <a:rPr lang="en-US" smtClean="0"/>
              <a:t>‹#›</a:t>
            </a:fld>
            <a:endParaRPr lang="en-US"/>
          </a:p>
        </p:txBody>
      </p:sp>
    </p:spTree>
    <p:extLst>
      <p:ext uri="{BB962C8B-B14F-4D97-AF65-F5344CB8AC3E}">
        <p14:creationId xmlns:p14="http://schemas.microsoft.com/office/powerpoint/2010/main" val="341716766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12BFA80-5DE8-754C-A5A4-B0D948BE7BE3}" type="datetimeFigureOut">
              <a:rPr lang="en-US" smtClean="0"/>
              <a:t>10/13/15</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70700B2-88B9-1642-B8EB-F86842378D04}" type="slidenum">
              <a:rPr lang="en-US" smtClean="0"/>
              <a:t>‹#›</a:t>
            </a:fld>
            <a:endParaRPr lang="en-US"/>
          </a:p>
        </p:txBody>
      </p:sp>
    </p:spTree>
    <p:extLst>
      <p:ext uri="{BB962C8B-B14F-4D97-AF65-F5344CB8AC3E}">
        <p14:creationId xmlns:p14="http://schemas.microsoft.com/office/powerpoint/2010/main" val="1368505680"/>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baseline="0" dirty="0" smtClean="0">
                <a:latin typeface="Arial" pitchFamily="-109" charset="0"/>
                <a:ea typeface="ＭＳ Ｐゴシック" pitchFamily="-109" charset="-128"/>
                <a:cs typeface="ＭＳ Ｐゴシック" pitchFamily="-109" charset="-128"/>
              </a:rPr>
              <a:t>This is the loneliest title slide you’ll ever see… (Three Dog Night fans?)</a:t>
            </a:r>
          </a:p>
          <a:p>
            <a:pPr eaLnBrk="1" hangingPunct="1"/>
            <a:endParaRPr lang="en-US" baseline="0" dirty="0" smtClean="0">
              <a:latin typeface="Arial" pitchFamily="-109" charset="0"/>
              <a:ea typeface="ＭＳ Ｐゴシック" pitchFamily="-109" charset="-128"/>
              <a:cs typeface="ＭＳ Ｐゴシック" pitchFamily="-109" charset="-128"/>
            </a:endParaRPr>
          </a:p>
          <a:p>
            <a:pPr eaLnBrk="1" hangingPunct="1"/>
            <a:r>
              <a:rPr lang="en-US" b="1" baseline="0" dirty="0" smtClean="0">
                <a:latin typeface="Arial" pitchFamily="-109" charset="0"/>
                <a:ea typeface="ＭＳ Ｐゴシック" pitchFamily="-109" charset="-128"/>
                <a:cs typeface="ＭＳ Ｐゴシック" pitchFamily="-109" charset="-128"/>
              </a:rPr>
              <a:t>Apologize for Somebody’s Watching Me</a:t>
            </a:r>
            <a:r>
              <a:rPr lang="en-US" baseline="0" dirty="0" smtClean="0">
                <a:latin typeface="Arial" pitchFamily="-109" charset="0"/>
                <a:ea typeface="ＭＳ Ｐゴシック" pitchFamily="-109" charset="-128"/>
                <a:cs typeface="ＭＳ Ｐゴシック" pitchFamily="-109" charset="-128"/>
              </a:rPr>
              <a:t> – Michael Jackson does sing chorus and Jermaine Jackson on backing vocals.</a:t>
            </a:r>
          </a:p>
          <a:p>
            <a:pPr eaLnBrk="1" hangingPunct="1"/>
            <a:endParaRPr lang="en-US" baseline="0" dirty="0" smtClean="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rtl="0"/>
            <a:r>
              <a:rPr lang="en-US" sz="1200" b="0" i="0" u="none" strike="noStrike" kern="1200" dirty="0" smtClean="0">
                <a:solidFill>
                  <a:schemeClr val="tx1"/>
                </a:solidFill>
                <a:effectLst/>
                <a:latin typeface="+mn-lt"/>
                <a:ea typeface="+mn-ea"/>
                <a:cs typeface="+mn-cs"/>
              </a:rPr>
              <a:t>Another argument to enforce Net Neutrality is the threat of ISPs abusing traffic shaping for monetary gain. First, ISPs that are partnered with content providers, or provide their own service, may want to make that service more appealing to their customers than those provided by their rivals. To do so, they could slow down their rival’s traffic, or refuse to transmit it all together. For example, in 2005 the ISP Madison River Communications actually blocked VoIP on their network, as they were afraid that it would take away customers from their telephone service.</a:t>
            </a:r>
            <a:endParaRPr lang="en-US" b="0" dirty="0" smtClean="0">
              <a:effectLst/>
            </a:endParaRPr>
          </a:p>
          <a:p>
            <a:r>
              <a:rPr lang="en-US" sz="1200" b="0" i="0" u="none" strike="noStrike" kern="1200" dirty="0" smtClean="0">
                <a:solidFill>
                  <a:schemeClr val="tx1"/>
                </a:solidFill>
                <a:effectLst/>
                <a:latin typeface="+mn-lt"/>
                <a:ea typeface="+mn-ea"/>
                <a:cs typeface="+mn-cs"/>
              </a:rPr>
              <a:t>Another concern is that ISPs would degrade traffic that they found costly or hard to monetize. If a service doesn’t provide a return for an ISP, they may find it pointless to prioritize it. A good example is in 2008 when Comcast slowed down and blocked </a:t>
            </a:r>
            <a:r>
              <a:rPr lang="en-US" sz="1200" b="0" i="0" u="none" strike="noStrike" kern="1200" dirty="0" err="1" smtClean="0">
                <a:solidFill>
                  <a:schemeClr val="tx1"/>
                </a:solidFill>
                <a:effectLst/>
                <a:latin typeface="+mn-lt"/>
                <a:ea typeface="+mn-ea"/>
                <a:cs typeface="+mn-cs"/>
              </a:rPr>
              <a:t>BitTorrent</a:t>
            </a:r>
            <a:r>
              <a:rPr lang="en-US" sz="1200" b="0" i="0" u="none" strike="noStrike" kern="1200" dirty="0" smtClean="0">
                <a:solidFill>
                  <a:schemeClr val="tx1"/>
                </a:solidFill>
                <a:effectLst/>
                <a:latin typeface="+mn-lt"/>
                <a:ea typeface="+mn-ea"/>
                <a:cs typeface="+mn-cs"/>
              </a:rPr>
              <a:t> traffic on their networks, as it was hard to monetize due to its P2P nature and used up a lot of bandwidth. By forcing ISPs to abide by Net Neutrality, and therefore preventing them from modifying how traffic flows through their networks, these groups believe that these problems could be prevented.</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REF [2]</a:t>
            </a:r>
            <a:r>
              <a:rPr lang="en-US" sz="1200" b="0" i="0" u="none" strike="noStrike" kern="1200" baseline="0" dirty="0" smtClean="0">
                <a:solidFill>
                  <a:schemeClr val="tx1"/>
                </a:solidFill>
                <a:effectLst/>
                <a:latin typeface="+mn-lt"/>
                <a:ea typeface="+mn-ea"/>
                <a:cs typeface="+mn-cs"/>
              </a:rPr>
              <a:t> [3] [4] [7] [8]</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10</a:t>
            </a:fld>
            <a:endParaRPr lang="en-US"/>
          </a:p>
        </p:txBody>
      </p:sp>
    </p:spTree>
    <p:extLst>
      <p:ext uri="{BB962C8B-B14F-4D97-AF65-F5344CB8AC3E}">
        <p14:creationId xmlns:p14="http://schemas.microsoft.com/office/powerpoint/2010/main" val="24453598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conclusion, when</a:t>
            </a:r>
            <a:r>
              <a:rPr lang="en-US" baseline="0" dirty="0" smtClean="0"/>
              <a:t> considering both points of view, it is clear that going with a policy of Network Neutrality would be a better choice. While ISPs may struggle more financially and on providing quality service, the protection of liberties and services it provides for their subscribers outweigh those costs. The Non Neutral service models, while easing the pressures on the ISPs, do so at the cost of taking away protections and services from the subscribers and content providers. Therefore, it would benefiting the majority to maintain a policy of Network Neutrality.</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11</a:t>
            </a:fld>
            <a:endParaRPr lang="en-US"/>
          </a:p>
        </p:txBody>
      </p:sp>
    </p:spTree>
    <p:extLst>
      <p:ext uri="{BB962C8B-B14F-4D97-AF65-F5344CB8AC3E}">
        <p14:creationId xmlns:p14="http://schemas.microsoft.com/office/powerpoint/2010/main" val="25770560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latin typeface="Arial" pitchFamily="-109" charset="0"/>
                <a:ea typeface="ＭＳ Ｐゴシック" pitchFamily="-109" charset="-128"/>
                <a:cs typeface="ＭＳ Ｐゴシック" pitchFamily="-109" charset="-128"/>
              </a:rPr>
              <a:t>Could watch:</a:t>
            </a:r>
          </a:p>
          <a:p>
            <a:endParaRPr lang="en-US" dirty="0" smtClean="0"/>
          </a:p>
          <a:p>
            <a:pPr eaLnBrk="1" hangingPunct="1"/>
            <a:r>
              <a:rPr lang="en-US" b="1" baseline="0" dirty="0" smtClean="0">
                <a:latin typeface="Arial" pitchFamily="-109" charset="0"/>
                <a:ea typeface="ＭＳ Ｐゴシック" pitchFamily="-109" charset="-128"/>
                <a:cs typeface="ＭＳ Ｐゴシック" pitchFamily="-109" charset="-128"/>
              </a:rPr>
              <a:t>Last Week tonight with John Oliver – Patriot Act, Edward Snowden (33:14)</a:t>
            </a:r>
          </a:p>
          <a:p>
            <a:r>
              <a:rPr lang="en-US" sz="1200" kern="1200" dirty="0" smtClean="0">
                <a:solidFill>
                  <a:schemeClr val="tx1"/>
                </a:solidFill>
                <a:latin typeface="+mn-lt"/>
                <a:ea typeface="+mn-ea"/>
                <a:cs typeface="+mn-cs"/>
              </a:rPr>
              <a:t>http://</a:t>
            </a:r>
            <a:r>
              <a:rPr lang="en-US" sz="1200" kern="1200" dirty="0" err="1" smtClean="0">
                <a:solidFill>
                  <a:schemeClr val="tx1"/>
                </a:solidFill>
                <a:latin typeface="+mn-lt"/>
                <a:ea typeface="+mn-ea"/>
                <a:cs typeface="+mn-cs"/>
              </a:rPr>
              <a:t>www.upworthy.com</a:t>
            </a:r>
            <a:r>
              <a:rPr lang="en-US" sz="1200" kern="1200" dirty="0" smtClean="0">
                <a:solidFill>
                  <a:schemeClr val="tx1"/>
                </a:solidFill>
                <a:latin typeface="+mn-lt"/>
                <a:ea typeface="+mn-ea"/>
                <a:cs typeface="+mn-cs"/>
              </a:rPr>
              <a:t>/john-oliver-flew-10-hours-to-russia-to-interview-edward-snowden-and-get-him-on-record?c=ufb1</a:t>
            </a:r>
          </a:p>
          <a:p>
            <a:endParaRPr lang="en-US" sz="1200" kern="1200" baseline="0" dirty="0" smtClean="0">
              <a:solidFill>
                <a:schemeClr val="tx1"/>
              </a:solidFill>
              <a:latin typeface="+mn-lt"/>
              <a:ea typeface="+mn-ea"/>
              <a:cs typeface="+mn-cs"/>
            </a:endParaRPr>
          </a:p>
          <a:p>
            <a:r>
              <a:rPr lang="en-US" sz="1200" b="1" kern="1200" baseline="0" dirty="0" smtClean="0">
                <a:solidFill>
                  <a:schemeClr val="tx1"/>
                </a:solidFill>
                <a:latin typeface="+mn-lt"/>
                <a:ea typeface="+mn-ea"/>
                <a:cs typeface="+mn-cs"/>
              </a:rPr>
              <a:t>Passphrases (2:08 need to give context for video)</a:t>
            </a:r>
          </a:p>
          <a:p>
            <a:r>
              <a:rPr lang="en-US" baseline="0" dirty="0" smtClean="0">
                <a:latin typeface="Arial" pitchFamily="-109" charset="0"/>
                <a:ea typeface="ＭＳ Ｐゴシック" pitchFamily="-109" charset="-128"/>
                <a:cs typeface="ＭＳ Ｐゴシック" pitchFamily="-109" charset="-128"/>
              </a:rPr>
              <a:t>https://</a:t>
            </a:r>
            <a:r>
              <a:rPr lang="en-US" baseline="0" dirty="0" err="1" smtClean="0">
                <a:latin typeface="Arial" pitchFamily="-109" charset="0"/>
                <a:ea typeface="ＭＳ Ｐゴシック" pitchFamily="-109" charset="-128"/>
                <a:cs typeface="ＭＳ Ｐゴシック" pitchFamily="-109" charset="-128"/>
              </a:rPr>
              <a:t>firstlook.org</a:t>
            </a:r>
            <a:r>
              <a:rPr lang="en-US" baseline="0" dirty="0" smtClean="0">
                <a:latin typeface="Arial" pitchFamily="-109" charset="0"/>
                <a:ea typeface="ＭＳ Ｐゴシック" pitchFamily="-109" charset="-128"/>
                <a:cs typeface="ＭＳ Ｐゴシック" pitchFamily="-109" charset="-128"/>
              </a:rPr>
              <a:t>/</a:t>
            </a:r>
            <a:r>
              <a:rPr lang="en-US" baseline="0" dirty="0" err="1" smtClean="0">
                <a:latin typeface="Arial" pitchFamily="-109" charset="0"/>
                <a:ea typeface="ＭＳ Ｐゴシック" pitchFamily="-109" charset="-128"/>
                <a:cs typeface="ＭＳ Ｐゴシック" pitchFamily="-109" charset="-128"/>
              </a:rPr>
              <a:t>theintercept</a:t>
            </a:r>
            <a:r>
              <a:rPr lang="en-US" baseline="0" dirty="0" smtClean="0">
                <a:latin typeface="Arial" pitchFamily="-109" charset="0"/>
                <a:ea typeface="ＭＳ Ｐゴシック" pitchFamily="-109" charset="-128"/>
                <a:cs typeface="ＭＳ Ｐゴシック" pitchFamily="-109" charset="-128"/>
              </a:rPr>
              <a:t>/2015/03/26/passphrases-can-memorize-attackers-cant-guess/</a:t>
            </a:r>
          </a:p>
          <a:p>
            <a:endParaRPr lang="en-US" baseline="0" dirty="0" smtClean="0">
              <a:latin typeface="Arial" pitchFamily="-109" charset="0"/>
              <a:ea typeface="ＭＳ Ｐゴシック" pitchFamily="-109" charset="-128"/>
              <a:cs typeface="ＭＳ Ｐゴシック" pitchFamily="-109" charset="-128"/>
            </a:endParaRPr>
          </a:p>
          <a:p>
            <a:pPr marL="0" marR="0" indent="0" algn="l" defTabSz="457200" rtl="0" eaLnBrk="1" fontAlgn="auto" latinLnBrk="0" hangingPunct="1">
              <a:lnSpc>
                <a:spcPct val="100000"/>
              </a:lnSpc>
              <a:spcBef>
                <a:spcPts val="0"/>
              </a:spcBef>
              <a:spcAft>
                <a:spcPts val="0"/>
              </a:spcAft>
              <a:buClrTx/>
              <a:buSzTx/>
              <a:buFontTx/>
              <a:buNone/>
              <a:tabLst/>
              <a:defRPr/>
            </a:pPr>
            <a:r>
              <a:rPr lang="en-US" b="1" dirty="0" smtClean="0"/>
              <a:t>What "Orwellian" really means - Noah </a:t>
            </a:r>
            <a:r>
              <a:rPr lang="en-US" b="1" dirty="0" err="1" smtClean="0"/>
              <a:t>Tavlin</a:t>
            </a:r>
            <a:r>
              <a:rPr lang="en-US" b="1" dirty="0" smtClean="0"/>
              <a:t> (5:31)</a:t>
            </a:r>
            <a:endParaRPr lang="en-US" baseline="0" dirty="0" smtClean="0">
              <a:latin typeface="Arial" pitchFamily="-109" charset="0"/>
              <a:ea typeface="ＭＳ Ｐゴシック" pitchFamily="-109" charset="-128"/>
              <a:cs typeface="ＭＳ Ｐゴシック" pitchFamily="-109" charset="-128"/>
            </a:endParaRPr>
          </a:p>
          <a:p>
            <a:r>
              <a:rPr lang="en-US" baseline="0" dirty="0" smtClean="0">
                <a:latin typeface="Arial" pitchFamily="-109" charset="0"/>
                <a:ea typeface="ＭＳ Ｐゴシック" pitchFamily="-109" charset="-128"/>
                <a:cs typeface="ＭＳ Ｐゴシック" pitchFamily="-109" charset="-128"/>
              </a:rPr>
              <a:t>http://</a:t>
            </a:r>
            <a:r>
              <a:rPr lang="en-US" baseline="0" dirty="0" err="1" smtClean="0">
                <a:latin typeface="Arial" pitchFamily="-109" charset="0"/>
                <a:ea typeface="ＭＳ Ｐゴシック" pitchFamily="-109" charset="-128"/>
                <a:cs typeface="ＭＳ Ｐゴシック" pitchFamily="-109" charset="-128"/>
              </a:rPr>
              <a:t>ed.ted.com</a:t>
            </a:r>
            <a:r>
              <a:rPr lang="en-US" baseline="0" dirty="0" smtClean="0">
                <a:latin typeface="Arial" pitchFamily="-109" charset="0"/>
                <a:ea typeface="ＭＳ Ｐゴシック" pitchFamily="-109" charset="-128"/>
                <a:cs typeface="ＭＳ Ｐゴシック" pitchFamily="-109" charset="-128"/>
              </a:rPr>
              <a:t>/lessons/what-</a:t>
            </a:r>
            <a:r>
              <a:rPr lang="en-US" baseline="0" dirty="0" err="1" smtClean="0">
                <a:latin typeface="Arial" pitchFamily="-109" charset="0"/>
                <a:ea typeface="ＭＳ Ｐゴシック" pitchFamily="-109" charset="-128"/>
                <a:cs typeface="ＭＳ Ｐゴシック" pitchFamily="-109" charset="-128"/>
              </a:rPr>
              <a:t>orwellian</a:t>
            </a:r>
            <a:r>
              <a:rPr lang="en-US" baseline="0" dirty="0" smtClean="0">
                <a:latin typeface="Arial" pitchFamily="-109" charset="0"/>
                <a:ea typeface="ＭＳ Ｐゴシック" pitchFamily="-109" charset="-128"/>
                <a:cs typeface="ＭＳ Ｐゴシック" pitchFamily="-109" charset="-128"/>
              </a:rPr>
              <a:t>-really-means-</a:t>
            </a:r>
            <a:r>
              <a:rPr lang="en-US" baseline="0" dirty="0" err="1" smtClean="0">
                <a:latin typeface="Arial" pitchFamily="-109" charset="0"/>
                <a:ea typeface="ＭＳ Ｐゴシック" pitchFamily="-109" charset="-128"/>
                <a:cs typeface="ＭＳ Ｐゴシック" pitchFamily="-109" charset="-128"/>
              </a:rPr>
              <a:t>noah</a:t>
            </a:r>
            <a:r>
              <a:rPr lang="en-US" baseline="0" dirty="0" smtClean="0">
                <a:latin typeface="Arial" pitchFamily="-109" charset="0"/>
                <a:ea typeface="ＭＳ Ｐゴシック" pitchFamily="-109" charset="-128"/>
                <a:cs typeface="ＭＳ Ｐゴシック" pitchFamily="-109" charset="-128"/>
              </a:rPr>
              <a:t>-</a:t>
            </a:r>
            <a:r>
              <a:rPr lang="en-US" baseline="0" dirty="0" err="1" smtClean="0">
                <a:latin typeface="Arial" pitchFamily="-109" charset="0"/>
                <a:ea typeface="ＭＳ Ｐゴシック" pitchFamily="-109" charset="-128"/>
                <a:cs typeface="ＭＳ Ｐゴシック" pitchFamily="-109" charset="-128"/>
              </a:rPr>
              <a:t>tavlin</a:t>
            </a:r>
            <a:endParaRPr lang="en-US" baseline="0" dirty="0" smtClean="0">
              <a:latin typeface="Arial" pitchFamily="-109" charset="0"/>
              <a:ea typeface="ＭＳ Ｐゴシック" pitchFamily="-109" charset="-128"/>
              <a:cs typeface="ＭＳ Ｐゴシック" pitchFamily="-109" charset="-128"/>
            </a:endParaRPr>
          </a:p>
          <a:p>
            <a:endParaRPr lang="en-US" baseline="0" dirty="0" smtClean="0">
              <a:latin typeface="Arial" pitchFamily="-109" charset="0"/>
              <a:ea typeface="ＭＳ Ｐゴシック" pitchFamily="-109" charset="-128"/>
              <a:cs typeface="ＭＳ Ｐゴシック" pitchFamily="-109" charset="-128"/>
            </a:endParaRPr>
          </a:p>
          <a:p>
            <a:r>
              <a:rPr lang="en-US" b="1" baseline="0" dirty="0" smtClean="0">
                <a:latin typeface="Arial" pitchFamily="-109" charset="0"/>
                <a:ea typeface="ＭＳ Ｐゴシック" pitchFamily="-109" charset="-128"/>
                <a:cs typeface="ＭＳ Ｐゴシック" pitchFamily="-109" charset="-128"/>
              </a:rPr>
              <a:t>Weird Al – It’s All About The Pentiums (3:34) and look at lyrics</a:t>
            </a:r>
          </a:p>
          <a:p>
            <a:r>
              <a:rPr lang="en-US" baseline="0" dirty="0" smtClean="0">
                <a:latin typeface="Arial" pitchFamily="-109" charset="0"/>
                <a:ea typeface="ＭＳ Ｐゴシック" pitchFamily="-109" charset="-128"/>
                <a:cs typeface="ＭＳ Ｐゴシック" pitchFamily="-109" charset="-128"/>
              </a:rPr>
              <a:t>https://</a:t>
            </a:r>
            <a:r>
              <a:rPr lang="en-US" baseline="0" dirty="0" err="1" smtClean="0">
                <a:latin typeface="Arial" pitchFamily="-109" charset="0"/>
                <a:ea typeface="ＭＳ Ｐゴシック" pitchFamily="-109" charset="-128"/>
                <a:cs typeface="ＭＳ Ｐゴシック" pitchFamily="-109" charset="-128"/>
              </a:rPr>
              <a:t>www.youtube.com</a:t>
            </a:r>
            <a:r>
              <a:rPr lang="en-US" baseline="0" dirty="0" smtClean="0">
                <a:latin typeface="Arial" pitchFamily="-109" charset="0"/>
                <a:ea typeface="ＭＳ Ｐゴシック" pitchFamily="-109" charset="-128"/>
                <a:cs typeface="ＭＳ Ｐゴシック" pitchFamily="-109" charset="-128"/>
              </a:rPr>
              <a:t>/</a:t>
            </a:r>
            <a:r>
              <a:rPr lang="en-US" baseline="0" dirty="0" err="1" smtClean="0">
                <a:latin typeface="Arial" pitchFamily="-109" charset="0"/>
                <a:ea typeface="ＭＳ Ｐゴシック" pitchFamily="-109" charset="-128"/>
                <a:cs typeface="ＭＳ Ｐゴシック" pitchFamily="-109" charset="-128"/>
              </a:rPr>
              <a:t>watch?v</a:t>
            </a:r>
            <a:r>
              <a:rPr lang="en-US" baseline="0" dirty="0" smtClean="0">
                <a:latin typeface="Arial" pitchFamily="-109" charset="0"/>
                <a:ea typeface="ＭＳ Ｐゴシック" pitchFamily="-109" charset="-128"/>
                <a:cs typeface="ＭＳ Ｐゴシック" pitchFamily="-109" charset="-128"/>
              </a:rPr>
              <a:t>=qpMvS1Q1sos</a:t>
            </a:r>
          </a:p>
          <a:p>
            <a:endParaRPr lang="en-US" dirty="0" smtClean="0"/>
          </a:p>
          <a:p>
            <a:r>
              <a:rPr lang="en-US" b="1" baseline="0" dirty="0" smtClean="0">
                <a:latin typeface="Arial" pitchFamily="-109" charset="0"/>
                <a:ea typeface="ＭＳ Ｐゴシック" pitchFamily="-109" charset="-128"/>
                <a:cs typeface="ＭＳ Ｐゴシック" pitchFamily="-109" charset="-128"/>
              </a:rPr>
              <a:t>Weird Al – White and Nerdy (2:50) and look at lyrics</a:t>
            </a:r>
          </a:p>
          <a:p>
            <a:r>
              <a:rPr lang="en-US" baseline="0" dirty="0" smtClean="0">
                <a:latin typeface="Arial" pitchFamily="-109" charset="0"/>
                <a:ea typeface="ＭＳ Ｐゴシック" pitchFamily="-109" charset="-128"/>
                <a:cs typeface="ＭＳ Ｐゴシック" pitchFamily="-109" charset="-128"/>
              </a:rPr>
              <a:t>https://</a:t>
            </a:r>
            <a:r>
              <a:rPr lang="en-US" baseline="0" dirty="0" err="1" smtClean="0">
                <a:latin typeface="Arial" pitchFamily="-109" charset="0"/>
                <a:ea typeface="ＭＳ Ｐゴシック" pitchFamily="-109" charset="-128"/>
                <a:cs typeface="ＭＳ Ｐゴシック" pitchFamily="-109" charset="-128"/>
              </a:rPr>
              <a:t>www.youtube.com</a:t>
            </a:r>
            <a:r>
              <a:rPr lang="en-US" baseline="0" dirty="0" smtClean="0">
                <a:latin typeface="Arial" pitchFamily="-109" charset="0"/>
                <a:ea typeface="ＭＳ Ｐゴシック" pitchFamily="-109" charset="-128"/>
                <a:cs typeface="ＭＳ Ｐゴシック" pitchFamily="-109" charset="-128"/>
              </a:rPr>
              <a:t>/</a:t>
            </a:r>
            <a:r>
              <a:rPr lang="en-US" baseline="0" dirty="0" err="1" smtClean="0">
                <a:latin typeface="Arial" pitchFamily="-109" charset="0"/>
                <a:ea typeface="ＭＳ Ｐゴシック" pitchFamily="-109" charset="-128"/>
                <a:cs typeface="ＭＳ Ｐゴシック" pitchFamily="-109" charset="-128"/>
              </a:rPr>
              <a:t>watch?v</a:t>
            </a:r>
            <a:r>
              <a:rPr lang="en-US" baseline="0" dirty="0" smtClean="0">
                <a:latin typeface="Arial" pitchFamily="-109" charset="0"/>
                <a:ea typeface="ＭＳ Ｐゴシック" pitchFamily="-109" charset="-128"/>
                <a:cs typeface="ＭＳ Ｐゴシック" pitchFamily="-109" charset="-128"/>
              </a:rPr>
              <a:t>=N9qYF9DZPdw</a:t>
            </a:r>
            <a:endParaRPr lang="en-US" dirty="0" smtClean="0"/>
          </a:p>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13</a:t>
            </a:fld>
            <a:endParaRPr lang="en-US"/>
          </a:p>
        </p:txBody>
      </p:sp>
    </p:spTree>
    <p:extLst>
      <p:ext uri="{BB962C8B-B14F-4D97-AF65-F5344CB8AC3E}">
        <p14:creationId xmlns:p14="http://schemas.microsoft.com/office/powerpoint/2010/main" val="30038481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charset="0"/>
                <a:ea typeface="ＭＳ Ｐゴシック" charset="-128"/>
                <a:cs typeface="ＭＳ Ｐゴシック" charset="-128"/>
              </a:rPr>
              <a:t>This is the end. Any slides beyond this point are for answering questions that may arise but not needed in the main talk. Some slides may also be unfinished and are not needed but kept just in case.</a:t>
            </a:r>
            <a:endParaRPr lang="en-US" dirty="0">
              <a:latin typeface="Arial" charset="0"/>
              <a:ea typeface="ＭＳ Ｐゴシック" charset="-128"/>
              <a:cs typeface="ＭＳ Ｐゴシック"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14</a:t>
            </a:fld>
            <a:endParaRPr lang="en-US"/>
          </a:p>
        </p:txBody>
      </p:sp>
    </p:spTree>
    <p:extLst>
      <p:ext uri="{BB962C8B-B14F-4D97-AF65-F5344CB8AC3E}">
        <p14:creationId xmlns:p14="http://schemas.microsoft.com/office/powerpoint/2010/main" val="42553350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109" charset="0"/>
                <a:ea typeface="ＭＳ Ｐゴシック" pitchFamily="-109" charset="-128"/>
                <a:cs typeface="ＭＳ Ｐゴシック" pitchFamily="-109" charset="-128"/>
              </a:rPr>
              <a:t>Fill time with Work Discussion on Course Web Site</a:t>
            </a:r>
            <a:endParaRPr lang="en-US"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2</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3</a:t>
            </a:fld>
            <a:endParaRPr lang="en-US"/>
          </a:p>
        </p:txBody>
      </p:sp>
    </p:spTree>
    <p:extLst>
      <p:ext uri="{BB962C8B-B14F-4D97-AF65-F5344CB8AC3E}">
        <p14:creationId xmlns:p14="http://schemas.microsoft.com/office/powerpoint/2010/main" val="23640554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US" dirty="0" smtClean="0">
                <a:latin typeface="Arial" pitchFamily="-109" charset="0"/>
                <a:ea typeface="ＭＳ Ｐゴシック" pitchFamily="-109" charset="-128"/>
                <a:cs typeface="ＭＳ Ｐゴシック" pitchFamily="-109" charset="-128"/>
              </a:rPr>
              <a:t>Fill time with Work Discussion on Course Web Site</a:t>
            </a:r>
            <a:endParaRPr lang="en-US" dirty="0">
              <a:latin typeface="Arial" pitchFamily="-109" charset="0"/>
              <a:ea typeface="ＭＳ Ｐゴシック" pitchFamily="-109" charset="-128"/>
              <a:cs typeface="ＭＳ Ｐゴシック" pitchFamily="-109" charset="-128"/>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4</a:t>
            </a:fld>
            <a:endParaRPr lang="en-US"/>
          </a:p>
        </p:txBody>
      </p:sp>
    </p:spTree>
    <p:extLst>
      <p:ext uri="{BB962C8B-B14F-4D97-AF65-F5344CB8AC3E}">
        <p14:creationId xmlns:p14="http://schemas.microsoft.com/office/powerpoint/2010/main" val="4245214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To begin, I will define the concept of Net Neutrality. Net Neutrality, in short, is the idea that all traffic on the internet is treated in the same way, regardless of its origin, destination, content, and type. When obeying Net Neutrality, all Internet Service Providers must refrain from blocking, slowing down, speeding up, any packets that travel through their networks. In this presentation I plan to explain the positions of ISPs, who wish to implement network policies that go against Net Neutrality, and their opponents, who believe that Net Neutrality should be enforced upon ISPs.</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REF:</a:t>
            </a:r>
            <a:r>
              <a:rPr lang="en-US" sz="1200" b="0" i="0" u="none" strike="noStrike" kern="1200" baseline="0" dirty="0" smtClean="0">
                <a:solidFill>
                  <a:schemeClr val="tx1"/>
                </a:solidFill>
                <a:effectLst/>
                <a:latin typeface="+mn-lt"/>
                <a:ea typeface="+mn-ea"/>
                <a:cs typeface="+mn-cs"/>
              </a:rPr>
              <a:t> [1], [2], [5]</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5</a:t>
            </a:fld>
            <a:endParaRPr lang="en-US"/>
          </a:p>
        </p:txBody>
      </p:sp>
    </p:spTree>
    <p:extLst>
      <p:ext uri="{BB962C8B-B14F-4D97-AF65-F5344CB8AC3E}">
        <p14:creationId xmlns:p14="http://schemas.microsoft.com/office/powerpoint/2010/main" val="1801028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I will start by explaining why ISPs feel they need to move away from Net Neutrality friendly policies. More and more businesses and websites are providing resource intensive services through the web, such as HD video streaming, and in the process are taking up much larger amounts of bandwidth than that used by traditional web services. As such, ISPs have found themselves in a position where a significant part of their bandwidth is being used by only a handful of companies. This makes it extremely difficult for ISPS to maintain an equal level of quality service for all of their customers. At the same time, the popularity and demand for these services continues to grow, prompting ISPs to continuously upgrade their networks to deal with the extreme loads they are being put under. </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REF:</a:t>
            </a:r>
            <a:r>
              <a:rPr lang="en-US" sz="1200" b="0" i="0" u="none" strike="noStrike" kern="1200" baseline="0" dirty="0" smtClean="0">
                <a:solidFill>
                  <a:schemeClr val="tx1"/>
                </a:solidFill>
                <a:effectLst/>
                <a:latin typeface="+mn-lt"/>
                <a:ea typeface="+mn-ea"/>
                <a:cs typeface="+mn-cs"/>
              </a:rPr>
              <a:t> [6] [2]</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270700B2-88B9-1642-B8EB-F86842378D04}" type="slidenum">
              <a:rPr lang="en-US" smtClean="0"/>
              <a:t>6</a:t>
            </a:fld>
            <a:endParaRPr lang="en-US"/>
          </a:p>
        </p:txBody>
      </p:sp>
    </p:spTree>
    <p:extLst>
      <p:ext uri="{BB962C8B-B14F-4D97-AF65-F5344CB8AC3E}">
        <p14:creationId xmlns:p14="http://schemas.microsoft.com/office/powerpoint/2010/main" val="1830195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ISPs are also running into trouble from the economic side as well. Currently, ISPs rely on two main sources of income: subscribers, or people who get internet access through the ISP, and content providers, who pay ISPs to connect them to the subscribers. However, the ISPs that content providers usually connect to are backbone ISPs, which in turn provide access to other ISPs, called access ISPs, which connect the subscribers. Access ISPs therefore mostly rely on payments from the subscribers for income. Many ISPs collect this in the form of a flat rate payment. Due to competition, the price ISPs are able to charge has dropped over the years, and ISPs have found it hard to switch to other forms of payment without protests from their subscriber base. This leaves access ISPs with customers that are not sensitive to the amount of traffic they use, and a shrinking source of income. At the same time, these access ISPs are having content providers use up large portions of their bandwidth, but aren’t receiving any payment from them, as these content providers only pay the backbone ISPs they connect to. In order to secure another source of income and maintain better control over how bandwidth is used within their networks, ISPs have looked into several different service models. </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REF: [7] [2]</a:t>
            </a:r>
            <a:r>
              <a:rPr lang="en-US" sz="1200" b="0" i="0" u="none" strike="noStrike" kern="1200" baseline="0" dirty="0" smtClean="0">
                <a:solidFill>
                  <a:schemeClr val="tx1"/>
                </a:solidFill>
                <a:effectLst/>
                <a:latin typeface="+mn-lt"/>
                <a:ea typeface="+mn-ea"/>
                <a:cs typeface="+mn-cs"/>
              </a:rPr>
              <a:t> [3]</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7</a:t>
            </a:fld>
            <a:endParaRPr lang="en-US"/>
          </a:p>
        </p:txBody>
      </p:sp>
    </p:spTree>
    <p:extLst>
      <p:ext uri="{BB962C8B-B14F-4D97-AF65-F5344CB8AC3E}">
        <p14:creationId xmlns:p14="http://schemas.microsoft.com/office/powerpoint/2010/main" val="18783761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Three major models have been suggested. The first, user </a:t>
            </a:r>
            <a:r>
              <a:rPr lang="en-US" sz="1200" b="0" i="0" u="none" strike="noStrike" kern="1200" dirty="0" err="1" smtClean="0">
                <a:solidFill>
                  <a:schemeClr val="tx1"/>
                </a:solidFill>
                <a:effectLst/>
                <a:latin typeface="+mn-lt"/>
                <a:ea typeface="+mn-ea"/>
                <a:cs typeface="+mn-cs"/>
              </a:rPr>
              <a:t>tiering</a:t>
            </a:r>
            <a:r>
              <a:rPr lang="en-US" sz="1200" b="0" i="0" u="none" strike="noStrike" kern="1200" dirty="0" smtClean="0">
                <a:solidFill>
                  <a:schemeClr val="tx1"/>
                </a:solidFill>
                <a:effectLst/>
                <a:latin typeface="+mn-lt"/>
                <a:ea typeface="+mn-ea"/>
                <a:cs typeface="+mn-cs"/>
              </a:rPr>
              <a:t> focuses on fixing the problem by changing the way ISPs subscribers access the internet. Instead of offering the same access plan for each customer, the ISP would offer several different tiers of service a customer could choose to subscribe to. The most basic service would provide basic access to the internet, or in some versions of the plan, access to a limited few websites and services. If a customer wants access to more services or higher connection speeds, they could subscribe to a higher tier of service, but it would cost more money. This model limits the amount of bandwidth subscribers can take on an ISPs network, and charges those who use larger shares of it for doing so. This model has been implemented by mobile networks and fixed-line ISPs. The second model is the Termination Fee model, where content providers are charged a fee for the ability to send traffic through an access ISP to their subscribers. This model attacks the problem by making content providers pay for the bandwidth they use, or if they don't pay, removing their access to the network. The last model is a combination of the previous two, content provider </a:t>
            </a:r>
            <a:r>
              <a:rPr lang="en-US" sz="1200" b="0" i="0" u="none" strike="noStrike" kern="1200" dirty="0" err="1" smtClean="0">
                <a:solidFill>
                  <a:schemeClr val="tx1"/>
                </a:solidFill>
                <a:effectLst/>
                <a:latin typeface="+mn-lt"/>
                <a:ea typeface="+mn-ea"/>
                <a:cs typeface="+mn-cs"/>
              </a:rPr>
              <a:t>tiering</a:t>
            </a:r>
            <a:r>
              <a:rPr lang="en-US" sz="1200" b="0" i="0" u="none" strike="noStrike" kern="1200" dirty="0" smtClean="0">
                <a:solidFill>
                  <a:schemeClr val="tx1"/>
                </a:solidFill>
                <a:effectLst/>
                <a:latin typeface="+mn-lt"/>
                <a:ea typeface="+mn-ea"/>
                <a:cs typeface="+mn-cs"/>
              </a:rPr>
              <a:t>, where content providers are instead given a choice between a basic service, or if their service requires a higher amount of bandwidth than that provides, paying the access ISP to give their packets a higher priority when travelling the network.</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REF</a:t>
            </a:r>
            <a:r>
              <a:rPr lang="en-US" sz="1200" b="0" i="0" u="none" strike="noStrike" kern="1200" baseline="0" dirty="0" smtClean="0">
                <a:solidFill>
                  <a:schemeClr val="tx1"/>
                </a:solidFill>
                <a:effectLst/>
                <a:latin typeface="+mn-lt"/>
                <a:ea typeface="+mn-ea"/>
                <a:cs typeface="+mn-cs"/>
              </a:rPr>
              <a:t> [2] </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8</a:t>
            </a:fld>
            <a:endParaRPr lang="en-US"/>
          </a:p>
        </p:txBody>
      </p:sp>
    </p:spTree>
    <p:extLst>
      <p:ext uri="{BB962C8B-B14F-4D97-AF65-F5344CB8AC3E}">
        <p14:creationId xmlns:p14="http://schemas.microsoft.com/office/powerpoint/2010/main" val="426364496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rPr>
              <a:t>On the other side of the issue, there are those people who are concerned about ISPs abusing their position, and want to instead force ISPs to adopt Net Neutrality friendly policies. One concern is that ISPs could block access to websites and services that contained content that they didn’t like, such as political views by refusing to make deals with them to carry their traffic or slowing down their traffic. Another concern is that smaller companies like startups would not have the money to spare to pay for higher tiers of service, and would not be able to reach as many people as the larger companies that could pay for priority service. Another major issue is the fear that if Content Providers had to pay termination or priority fees, they would be forced to pass the increase on to the customers in the form of higher prices. </a:t>
            </a:r>
          </a:p>
          <a:p>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REF: [1] [2] [3]</a:t>
            </a:r>
            <a:endParaRPr lang="en-US" dirty="0"/>
          </a:p>
        </p:txBody>
      </p:sp>
      <p:sp>
        <p:nvSpPr>
          <p:cNvPr id="4" name="Slide Number Placeholder 3"/>
          <p:cNvSpPr>
            <a:spLocks noGrp="1"/>
          </p:cNvSpPr>
          <p:nvPr>
            <p:ph type="sldNum" sz="quarter" idx="10"/>
          </p:nvPr>
        </p:nvSpPr>
        <p:spPr/>
        <p:txBody>
          <a:bodyPr/>
          <a:lstStyle/>
          <a:p>
            <a:fld id="{270700B2-88B9-1642-B8EB-F86842378D04}" type="slidenum">
              <a:rPr lang="en-US" smtClean="0"/>
              <a:t>9</a:t>
            </a:fld>
            <a:endParaRPr lang="en-US"/>
          </a:p>
        </p:txBody>
      </p:sp>
    </p:spTree>
    <p:extLst>
      <p:ext uri="{BB962C8B-B14F-4D97-AF65-F5344CB8AC3E}">
        <p14:creationId xmlns:p14="http://schemas.microsoft.com/office/powerpoint/2010/main" val="23508177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3" name="Subtitle 2"/>
          <p:cNvSpPr>
            <a:spLocks noGrp="1"/>
          </p:cNvSpPr>
          <p:nvPr>
            <p:ph type="subTitle" idx="1"/>
          </p:nvPr>
        </p:nvSpPr>
        <p:spPr>
          <a:xfrm>
            <a:off x="914400" y="3105150"/>
            <a:ext cx="7315200" cy="762000"/>
          </a:xfrm>
        </p:spPr>
        <p:txBody>
          <a:bodyPr>
            <a:normAutofit/>
          </a:bodyPr>
          <a:lstStyle>
            <a:lvl1pPr marL="0" indent="0" algn="ctr">
              <a:spcBef>
                <a:spcPts val="0"/>
              </a:spcBef>
              <a:buNone/>
              <a:defRPr sz="2100">
                <a:solidFill>
                  <a:schemeClr val="tx1"/>
                </a:solidFill>
              </a:defRPr>
            </a:lvl1pPr>
            <a:lvl2pPr marL="457181" indent="0" algn="ctr">
              <a:buNone/>
              <a:defRPr>
                <a:solidFill>
                  <a:schemeClr val="tx1">
                    <a:tint val="75000"/>
                  </a:schemeClr>
                </a:solidFill>
              </a:defRPr>
            </a:lvl2pPr>
            <a:lvl3pPr marL="914362" indent="0" algn="ctr">
              <a:buNone/>
              <a:defRPr>
                <a:solidFill>
                  <a:schemeClr val="tx1">
                    <a:tint val="75000"/>
                  </a:schemeClr>
                </a:solidFill>
              </a:defRPr>
            </a:lvl3pPr>
            <a:lvl4pPr marL="1371543" indent="0" algn="ctr">
              <a:buNone/>
              <a:defRPr>
                <a:solidFill>
                  <a:schemeClr val="tx1">
                    <a:tint val="75000"/>
                  </a:schemeClr>
                </a:solidFill>
              </a:defRPr>
            </a:lvl4pPr>
            <a:lvl5pPr marL="1828724" indent="0" algn="ctr">
              <a:buNone/>
              <a:defRPr>
                <a:solidFill>
                  <a:schemeClr val="tx1">
                    <a:tint val="75000"/>
                  </a:schemeClr>
                </a:solidFill>
              </a:defRPr>
            </a:lvl5pPr>
            <a:lvl6pPr marL="2285905" indent="0" algn="ctr">
              <a:buNone/>
              <a:defRPr>
                <a:solidFill>
                  <a:schemeClr val="tx1">
                    <a:tint val="75000"/>
                  </a:schemeClr>
                </a:solidFill>
              </a:defRPr>
            </a:lvl6pPr>
            <a:lvl7pPr marL="2743086" indent="0" algn="ctr">
              <a:buNone/>
              <a:defRPr>
                <a:solidFill>
                  <a:schemeClr val="tx1">
                    <a:tint val="75000"/>
                  </a:schemeClr>
                </a:solidFill>
              </a:defRPr>
            </a:lvl7pPr>
            <a:lvl8pPr marL="3200266" indent="0" algn="ctr">
              <a:buNone/>
              <a:defRPr>
                <a:solidFill>
                  <a:schemeClr val="tx1">
                    <a:tint val="75000"/>
                  </a:schemeClr>
                </a:solidFill>
              </a:defRPr>
            </a:lvl8pPr>
            <a:lvl9pPr marL="3657448" indent="0" algn="ctr">
              <a:buNone/>
              <a:defRPr>
                <a:solidFill>
                  <a:schemeClr val="tx1">
                    <a:tint val="75000"/>
                  </a:schemeClr>
                </a:solidFill>
              </a:defRPr>
            </a:lvl9pPr>
          </a:lstStyle>
          <a:p>
            <a:r>
              <a:rPr lang="en-US" smtClean="0"/>
              <a:t>Click to edit Master subtitle style</a:t>
            </a:r>
            <a:endParaRPr/>
          </a:p>
        </p:txBody>
      </p:sp>
      <p:sp>
        <p:nvSpPr>
          <p:cNvPr id="62" name="Rectangle 61"/>
          <p:cNvSpPr/>
          <p:nvPr/>
        </p:nvSpPr>
        <p:spPr bwMode="hidden">
          <a:xfrm>
            <a:off x="0" y="1428751"/>
            <a:ext cx="9144000" cy="1611189"/>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lnSpc>
                <a:spcPct val="90000"/>
              </a:lnSpc>
            </a:pPr>
            <a:endParaRPr sz="2400">
              <a:solidFill>
                <a:schemeClr val="tx2"/>
              </a:solidFill>
            </a:endParaRPr>
          </a:p>
        </p:txBody>
      </p:sp>
      <p:sp>
        <p:nvSpPr>
          <p:cNvPr id="2" name="Title 1"/>
          <p:cNvSpPr>
            <a:spLocks noGrp="1"/>
          </p:cNvSpPr>
          <p:nvPr>
            <p:ph type="ctrTitle"/>
          </p:nvPr>
        </p:nvSpPr>
        <p:spPr>
          <a:xfrm>
            <a:off x="914400" y="1428751"/>
            <a:ext cx="7315200" cy="1610945"/>
          </a:xfrm>
        </p:spPr>
        <p:txBody>
          <a:bodyPr anchor="ctr">
            <a:normAutofit/>
          </a:bodyPr>
          <a:lstStyle>
            <a:lvl1pPr algn="l">
              <a:defRPr sz="3300" cap="all" normalizeH="0" baseline="0"/>
            </a:lvl1pPr>
          </a:lstStyle>
          <a:p>
            <a:r>
              <a:rPr lang="en-US" dirty="0" smtClean="0"/>
              <a:t>Click to edit Master title style</a:t>
            </a:r>
            <a:endParaRPr dirty="0"/>
          </a:p>
        </p:txBody>
      </p:sp>
      <p:sp>
        <p:nvSpPr>
          <p:cNvPr id="7"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solidFill>
              </a:defRPr>
            </a:lvl1pPr>
          </a:lstStyle>
          <a:p>
            <a:r>
              <a:rPr lang="en-US" smtClean="0"/>
              <a:t>© 2015 Keith A. Pray</a:t>
            </a:r>
            <a:endParaRPr lang="en-US" dirty="0"/>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e Picture with Caption">
    <p:spTree>
      <p:nvGrpSpPr>
        <p:cNvPr id="1" name=""/>
        <p:cNvGrpSpPr/>
        <p:nvPr/>
      </p:nvGrpSpPr>
      <p:grpSpPr>
        <a:xfrm>
          <a:off x="0" y="0"/>
          <a:ext cx="0" cy="0"/>
          <a:chOff x="0" y="0"/>
          <a:chExt cx="0" cy="0"/>
        </a:xfrm>
      </p:grpSpPr>
      <p:sp>
        <p:nvSpPr>
          <p:cNvPr id="9" name="Rectangle 8"/>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0" y="361950"/>
            <a:ext cx="4953001" cy="4381501"/>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867400" y="1581150"/>
            <a:ext cx="2971800" cy="3200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002453">
              <a:defRPr baseline="0"/>
            </a:lvl6pPr>
            <a:lvl7pPr marL="2002453">
              <a:defRPr baseline="0"/>
            </a:lvl7pPr>
            <a:lvl8pPr marL="2002453">
              <a:defRPr baseline="0"/>
            </a:lvl8pPr>
            <a:lvl9pPr marL="2002453">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531994" y="361950"/>
            <a:ext cx="1383347" cy="4343401"/>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361950"/>
            <a:ext cx="6781800" cy="4343401"/>
          </a:xfrm>
        </p:spPr>
        <p:txBody>
          <a:bodyPr vert="eaVert"/>
          <a:lstStyle>
            <a:lvl5pPr>
              <a:defRPr/>
            </a:lvl5pPr>
            <a:lvl6pPr>
              <a:defRPr/>
            </a:lvl6pPr>
            <a:lvl7pPr>
              <a:defRPr/>
            </a:lvl7pPr>
            <a:lvl8pPr>
              <a:defRPr baseline="0"/>
            </a:lvl8pPr>
            <a:lvl9pPr>
              <a:defRPr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p:txBody>
          <a:bodyPr/>
          <a:lstStyle/>
          <a:p>
            <a:endParaRPr lang="en-US" dirty="0"/>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1"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914400" y="1143000"/>
            <a:ext cx="7315200" cy="1494448"/>
          </a:xfrm>
        </p:spPr>
        <p:txBody>
          <a:bodyPr anchor="b" anchorCtr="0">
            <a:noAutofit/>
          </a:bodyPr>
          <a:lstStyle>
            <a:lvl1pPr algn="ctr">
              <a:defRPr sz="3300" b="0" cap="all" baseline="0"/>
            </a:lvl1pPr>
          </a:lstStyle>
          <a:p>
            <a:r>
              <a:rPr lang="en-US" smtClean="0"/>
              <a:t>Click to edit Master title style</a:t>
            </a:r>
            <a:endParaRPr/>
          </a:p>
        </p:txBody>
      </p:sp>
      <p:sp>
        <p:nvSpPr>
          <p:cNvPr id="3" name="Text Placeholder 2"/>
          <p:cNvSpPr>
            <a:spLocks noGrp="1"/>
          </p:cNvSpPr>
          <p:nvPr>
            <p:ph type="body" idx="1"/>
          </p:nvPr>
        </p:nvSpPr>
        <p:spPr>
          <a:xfrm>
            <a:off x="914400" y="2724150"/>
            <a:ext cx="7315200" cy="762000"/>
          </a:xfrm>
        </p:spPr>
        <p:txBody>
          <a:bodyPr anchor="t" anchorCtr="0">
            <a:noAutofit/>
          </a:bodyPr>
          <a:lstStyle>
            <a:lvl1pPr marL="0" indent="0" algn="ctr">
              <a:spcBef>
                <a:spcPts val="0"/>
              </a:spcBef>
              <a:buNone/>
              <a:defRPr sz="2100">
                <a:solidFill>
                  <a:schemeClr val="tx1"/>
                </a:solidFill>
              </a:defRPr>
            </a:lvl1pPr>
            <a:lvl2pPr marL="457181" indent="0">
              <a:buNone/>
              <a:defRPr sz="1800">
                <a:solidFill>
                  <a:schemeClr val="tx1">
                    <a:tint val="75000"/>
                  </a:schemeClr>
                </a:solidFill>
              </a:defRPr>
            </a:lvl2pPr>
            <a:lvl3pPr marL="914362" indent="0">
              <a:buNone/>
              <a:defRPr sz="1600">
                <a:solidFill>
                  <a:schemeClr val="tx1">
                    <a:tint val="75000"/>
                  </a:schemeClr>
                </a:solidFill>
              </a:defRPr>
            </a:lvl3pPr>
            <a:lvl4pPr marL="1371543" indent="0">
              <a:buNone/>
              <a:defRPr sz="1400">
                <a:solidFill>
                  <a:schemeClr val="tx1">
                    <a:tint val="75000"/>
                  </a:schemeClr>
                </a:solidFill>
              </a:defRPr>
            </a:lvl4pPr>
            <a:lvl5pPr marL="1828724" indent="0">
              <a:buNone/>
              <a:defRPr sz="1400">
                <a:solidFill>
                  <a:schemeClr val="tx1">
                    <a:tint val="75000"/>
                  </a:schemeClr>
                </a:solidFill>
              </a:defRPr>
            </a:lvl5pPr>
            <a:lvl6pPr marL="2285905" indent="0">
              <a:buNone/>
              <a:defRPr sz="1400">
                <a:solidFill>
                  <a:schemeClr val="tx1">
                    <a:tint val="75000"/>
                  </a:schemeClr>
                </a:solidFill>
              </a:defRPr>
            </a:lvl6pPr>
            <a:lvl7pPr marL="2743086" indent="0">
              <a:buNone/>
              <a:defRPr sz="1400">
                <a:solidFill>
                  <a:schemeClr val="tx1">
                    <a:tint val="75000"/>
                  </a:schemeClr>
                </a:solidFill>
              </a:defRPr>
            </a:lvl7pPr>
            <a:lvl8pPr marL="3200266" indent="0">
              <a:buNone/>
              <a:defRPr sz="1400">
                <a:solidFill>
                  <a:schemeClr val="tx1">
                    <a:tint val="75000"/>
                  </a:schemeClr>
                </a:solidFill>
              </a:defRPr>
            </a:lvl8pPr>
            <a:lvl9pPr marL="3657448"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1352551"/>
            <a:ext cx="3733800" cy="3352800"/>
          </a:xfrm>
        </p:spPr>
        <p:txBody>
          <a:bodyPr>
            <a:normAutofit/>
          </a:bodyPr>
          <a:lstStyle>
            <a:lvl1pPr>
              <a:defRPr sz="1800"/>
            </a:lvl1pPr>
            <a:lvl2pPr>
              <a:defRPr sz="1500"/>
            </a:lvl2pPr>
            <a:lvl3pPr>
              <a:defRPr sz="1400"/>
            </a:lvl3pPr>
            <a:lvl4pPr>
              <a:defRPr sz="1200"/>
            </a:lvl4pPr>
            <a:lvl5pPr>
              <a:defRPr sz="1100"/>
            </a:lvl5pPr>
            <a:lvl6pPr>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724400" y="1352551"/>
            <a:ext cx="3733800" cy="3352800"/>
          </a:xfrm>
        </p:spPr>
        <p:txBody>
          <a:bodyPr>
            <a:normAutofit/>
          </a:bodyPr>
          <a:lstStyle>
            <a:lvl1pPr>
              <a:defRPr sz="1800"/>
            </a:lvl1pPr>
            <a:lvl2pPr>
              <a:defRPr sz="1500"/>
            </a:lvl2pPr>
            <a:lvl3pPr>
              <a:defRPr sz="1400"/>
            </a:lvl3pPr>
            <a:lvl4pPr>
              <a:defRPr sz="1200"/>
            </a:lvl4pPr>
            <a:lvl5pPr>
              <a:defRPr sz="1100"/>
            </a:lvl5pPr>
            <a:lvl6pPr marL="2002453">
              <a:defRPr sz="1100" baseline="0"/>
            </a:lvl6pPr>
            <a:lvl7pPr marL="2002453">
              <a:defRPr sz="1100" baseline="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 2015 Keith A. Pray</a:t>
            </a:r>
            <a:endParaRPr lang="en-US" dirty="0"/>
          </a:p>
        </p:txBody>
      </p:sp>
      <p:sp>
        <p:nvSpPr>
          <p:cNvPr id="7" name="Slide Number Placeholder 6"/>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a:lvl8pPr>
            <a:lvl9pPr marL="2002453">
              <a:defRPr sz="1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Text Placeholder 4"/>
          <p:cNvSpPr>
            <a:spLocks noGrp="1"/>
          </p:cNvSpPr>
          <p:nvPr>
            <p:ph type="body" sz="quarter" idx="3"/>
          </p:nvPr>
        </p:nvSpPr>
        <p:spPr>
          <a:xfrm>
            <a:off x="4724400" y="1352550"/>
            <a:ext cx="3733800" cy="685800"/>
          </a:xfrm>
        </p:spPr>
        <p:txBody>
          <a:bodyPr anchor="ctr">
            <a:noAutofit/>
          </a:bodyPr>
          <a:lstStyle>
            <a:lvl1pPr marL="0" indent="0">
              <a:lnSpc>
                <a:spcPct val="80000"/>
              </a:lnSpc>
              <a:spcBef>
                <a:spcPts val="0"/>
              </a:spcBef>
              <a:buNone/>
              <a:defRPr sz="2100" b="0">
                <a:solidFill>
                  <a:schemeClr val="tx1"/>
                </a:solidFill>
              </a:defRPr>
            </a:lvl1pPr>
            <a:lvl2pPr marL="457181" indent="0">
              <a:buNone/>
              <a:defRPr sz="2000" b="1"/>
            </a:lvl2pPr>
            <a:lvl3pPr marL="914362" indent="0">
              <a:buNone/>
              <a:defRPr sz="1800" b="1"/>
            </a:lvl3pPr>
            <a:lvl4pPr marL="1371543" indent="0">
              <a:buNone/>
              <a:defRPr sz="1600" b="1"/>
            </a:lvl4pPr>
            <a:lvl5pPr marL="1828724" indent="0">
              <a:buNone/>
              <a:defRPr sz="1600" b="1"/>
            </a:lvl5pPr>
            <a:lvl6pPr marL="2285905" indent="0">
              <a:buNone/>
              <a:defRPr sz="1600" b="1"/>
            </a:lvl6pPr>
            <a:lvl7pPr marL="2743086" indent="0">
              <a:buNone/>
              <a:defRPr sz="1600" b="1"/>
            </a:lvl7pPr>
            <a:lvl8pPr marL="3200266" indent="0">
              <a:buNone/>
              <a:defRPr sz="1600" b="1"/>
            </a:lvl8pPr>
            <a:lvl9pPr marL="3657448"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24400" y="2038350"/>
            <a:ext cx="3733800" cy="2667000"/>
          </a:xfrm>
        </p:spPr>
        <p:txBody>
          <a:bodyPr>
            <a:normAutofit/>
          </a:bodyPr>
          <a:lstStyle>
            <a:lvl1pPr>
              <a:defRPr sz="1800"/>
            </a:lvl1pPr>
            <a:lvl2pPr>
              <a:defRPr sz="1500"/>
            </a:lvl2pPr>
            <a:lvl3pPr>
              <a:defRPr sz="1400"/>
            </a:lvl3pPr>
            <a:lvl4pPr>
              <a:defRPr sz="1200"/>
            </a:lvl4pPr>
            <a:lvl5pPr>
              <a:defRPr sz="1100"/>
            </a:lvl5pPr>
            <a:lvl6pPr marL="2002453">
              <a:defRPr sz="1100"/>
            </a:lvl6pPr>
            <a:lvl7pPr marL="2002453">
              <a:defRPr sz="1100"/>
            </a:lvl7pPr>
            <a:lvl8pPr marL="2002453">
              <a:defRPr sz="1100" baseline="0"/>
            </a:lvl8pPr>
            <a:lvl9pPr marL="2002453">
              <a:defRPr sz="11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 2015 Keith A. Pray</a:t>
            </a:r>
            <a:endParaRPr lang="en-US"/>
          </a:p>
        </p:txBody>
      </p:sp>
      <p:sp>
        <p:nvSpPr>
          <p:cNvPr id="9" name="Slide Number Placeholder 8"/>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dirty="0"/>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 2015 Keith A. Pray</a:t>
            </a:r>
            <a:endParaRPr lang="en-US" dirty="0"/>
          </a:p>
        </p:txBody>
      </p:sp>
      <p:sp>
        <p:nvSpPr>
          <p:cNvPr id="5" name="Slide Number Placeholder 4"/>
          <p:cNvSpPr>
            <a:spLocks noGrp="1"/>
          </p:cNvSpPr>
          <p:nvPr>
            <p:ph type="sldNum" sz="quarter" idx="12"/>
          </p:nvPr>
        </p:nvSpPr>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3"/>
          <p:cNvSpPr>
            <a:spLocks noGrp="1"/>
          </p:cNvSpPr>
          <p:nvPr>
            <p:ph type="ftr" sz="quarter" idx="11"/>
          </p:nvPr>
        </p:nvSpPr>
        <p:spPr>
          <a:xfrm>
            <a:off x="0" y="4997196"/>
            <a:ext cx="5562600" cy="146304"/>
          </a:xfrm>
        </p:spPr>
        <p:txBody>
          <a:bodyPr/>
          <a:lstStyle/>
          <a:p>
            <a:r>
              <a:rPr lang="en-US" smtClean="0"/>
              <a:t>© 2015 Keith A. Pray</a:t>
            </a:r>
            <a:endParaRPr lang="en-US" dirty="0"/>
          </a:p>
        </p:txBody>
      </p:sp>
      <p:sp>
        <p:nvSpPr>
          <p:cNvPr id="3" name="Slide Number Placeholder 4"/>
          <p:cNvSpPr>
            <a:spLocks noGrp="1"/>
          </p:cNvSpPr>
          <p:nvPr>
            <p:ph type="sldNum" sz="quarter" idx="12"/>
          </p:nvPr>
        </p:nvSpPr>
        <p:spPr>
          <a:xfrm>
            <a:off x="8519160" y="4997196"/>
            <a:ext cx="624840" cy="146304"/>
          </a:xfrm>
        </p:spPr>
        <p:txBody>
          <a:bodyPr/>
          <a:lstStyle/>
          <a:p>
            <a:fld id="{A2A17EAB-8B51-5C40-8776-6683E51FA7A0}"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0" name="Rectangle 19"/>
          <p:cNvSpPr/>
          <p:nvPr/>
        </p:nvSpPr>
        <p:spPr>
          <a:xfrm>
            <a:off x="0" y="-836"/>
            <a:ext cx="5715000"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5867400" y="361950"/>
            <a:ext cx="2971800" cy="1066800"/>
          </a:xfrm>
        </p:spPr>
        <p:txBody>
          <a:bodyPr anchor="b">
            <a:noAutofit/>
          </a:bodyPr>
          <a:lstStyle>
            <a:lvl1pPr algn="l">
              <a:defRPr sz="2400" b="0"/>
            </a:lvl1pPr>
          </a:lstStyle>
          <a:p>
            <a:r>
              <a:rPr lang="en-US" smtClean="0"/>
              <a:t>Click to edit Master title style</a:t>
            </a:r>
            <a:endParaRPr/>
          </a:p>
        </p:txBody>
      </p:sp>
      <p:sp>
        <p:nvSpPr>
          <p:cNvPr id="3" name="Content Placeholder 2"/>
          <p:cNvSpPr>
            <a:spLocks noGrp="1"/>
          </p:cNvSpPr>
          <p:nvPr>
            <p:ph idx="1"/>
          </p:nvPr>
        </p:nvSpPr>
        <p:spPr bwMode="white">
          <a:xfrm>
            <a:off x="381000" y="361950"/>
            <a:ext cx="4953000" cy="4381501"/>
          </a:xfrm>
        </p:spPr>
        <p:txBody>
          <a:bodyPr>
            <a:normAutofit/>
          </a:bodyPr>
          <a:lstStyle>
            <a:lvl1pPr>
              <a:defRPr sz="2100"/>
            </a:lvl1pPr>
            <a:lvl2pPr>
              <a:defRPr sz="1800"/>
            </a:lvl2pPr>
            <a:lvl3pPr>
              <a:defRPr sz="1500"/>
            </a:lvl3pPr>
            <a:lvl4pPr>
              <a:defRPr sz="14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5867400" y="1581150"/>
            <a:ext cx="2971800" cy="3200400"/>
          </a:xfrm>
        </p:spPr>
        <p:txBody>
          <a:bodyPr anchor="t" anchorCtr="0">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Isosceles Triangle 5"/>
          <p:cNvSpPr/>
          <p:nvPr/>
        </p:nvSpPr>
        <p:spPr>
          <a:xfrm>
            <a:off x="-1205" y="-836"/>
            <a:ext cx="9145184" cy="5147769"/>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9" name="Rectangle 8"/>
          <p:cNvSpPr/>
          <p:nvPr/>
        </p:nvSpPr>
        <p:spPr>
          <a:xfrm>
            <a:off x="0" y="-836"/>
            <a:ext cx="4571386" cy="514433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6" tIns="45718" rIns="91436" bIns="45718" rtlCol="0" anchor="ctr"/>
          <a:lstStyle/>
          <a:p>
            <a:pPr algn="ctr"/>
            <a:endParaRPr/>
          </a:p>
        </p:txBody>
      </p:sp>
      <p:sp>
        <p:nvSpPr>
          <p:cNvPr id="2" name="Title 1"/>
          <p:cNvSpPr>
            <a:spLocks noGrp="1"/>
          </p:cNvSpPr>
          <p:nvPr>
            <p:ph type="title"/>
          </p:nvPr>
        </p:nvSpPr>
        <p:spPr>
          <a:xfrm>
            <a:off x="4800600" y="1428750"/>
            <a:ext cx="3886200" cy="1295400"/>
          </a:xfrm>
        </p:spPr>
        <p:txBody>
          <a:bodyPr anchor="b" anchorCtr="0">
            <a:normAutofit/>
          </a:bodyPr>
          <a:lstStyle>
            <a:lvl1pPr algn="l">
              <a:defRPr sz="2400" b="0"/>
            </a:lvl1pPr>
          </a:lstStyle>
          <a:p>
            <a:r>
              <a:rPr lang="en-US" smtClean="0"/>
              <a:t>Click to edit Master title style</a:t>
            </a:r>
            <a:endParaRPr/>
          </a:p>
        </p:txBody>
      </p:sp>
      <p:sp>
        <p:nvSpPr>
          <p:cNvPr id="3" name="Picture Placeholder 2"/>
          <p:cNvSpPr>
            <a:spLocks noGrp="1"/>
          </p:cNvSpPr>
          <p:nvPr>
            <p:ph type="pic" idx="1"/>
          </p:nvPr>
        </p:nvSpPr>
        <p:spPr>
          <a:xfrm>
            <a:off x="381001" y="361951"/>
            <a:ext cx="3809386" cy="4397030"/>
          </a:xfrm>
          <a:noFill/>
          <a:ln w="9525">
            <a:noFill/>
            <a:miter lim="800000"/>
          </a:ln>
          <a:effectLst/>
        </p:spPr>
        <p:txBody>
          <a:bodyPr>
            <a:normAutofit/>
          </a:bodyPr>
          <a:lstStyle>
            <a:lvl1pPr marL="0" indent="0" algn="ctr">
              <a:buNone/>
              <a:defRPr sz="2000"/>
            </a:lvl1pPr>
            <a:lvl2pPr marL="457181" indent="0">
              <a:buNone/>
              <a:defRPr sz="2800"/>
            </a:lvl2pPr>
            <a:lvl3pPr marL="914362" indent="0">
              <a:buNone/>
              <a:defRPr sz="2400"/>
            </a:lvl3pPr>
            <a:lvl4pPr marL="1371543" indent="0">
              <a:buNone/>
              <a:defRPr sz="2000"/>
            </a:lvl4pPr>
            <a:lvl5pPr marL="1828724" indent="0">
              <a:buNone/>
              <a:defRPr sz="2000"/>
            </a:lvl5pPr>
            <a:lvl6pPr marL="2285905" indent="0">
              <a:buNone/>
              <a:defRPr sz="2000"/>
            </a:lvl6pPr>
            <a:lvl7pPr marL="2743086" indent="0">
              <a:buNone/>
              <a:defRPr sz="2000"/>
            </a:lvl7pPr>
            <a:lvl8pPr marL="3200266" indent="0">
              <a:buNone/>
              <a:defRPr sz="2000"/>
            </a:lvl8pPr>
            <a:lvl9pPr marL="3657448"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800600" y="2800350"/>
            <a:ext cx="3886200" cy="1295400"/>
          </a:xfrm>
        </p:spPr>
        <p:txBody>
          <a:bodyPr>
            <a:normAutofit/>
          </a:bodyPr>
          <a:lstStyle>
            <a:lvl1pPr marL="0" indent="0">
              <a:spcBef>
                <a:spcPts val="1200"/>
              </a:spcBef>
              <a:buNone/>
              <a:defRPr sz="1500">
                <a:solidFill>
                  <a:schemeClr val="tx1"/>
                </a:solidFill>
              </a:defRPr>
            </a:lvl1pPr>
            <a:lvl2pPr marL="457181" indent="0">
              <a:buNone/>
              <a:defRPr sz="1200"/>
            </a:lvl2pPr>
            <a:lvl3pPr marL="914362" indent="0">
              <a:buNone/>
              <a:defRPr sz="1000"/>
            </a:lvl3pPr>
            <a:lvl4pPr marL="1371543" indent="0">
              <a:buNone/>
              <a:defRPr sz="900"/>
            </a:lvl4pPr>
            <a:lvl5pPr marL="1828724" indent="0">
              <a:buNone/>
              <a:defRPr sz="900"/>
            </a:lvl5pPr>
            <a:lvl6pPr marL="2285905" indent="0">
              <a:buNone/>
              <a:defRPr sz="900"/>
            </a:lvl6pPr>
            <a:lvl7pPr marL="2743086" indent="0">
              <a:buNone/>
              <a:defRPr sz="900"/>
            </a:lvl7pPr>
            <a:lvl8pPr marL="3200266" indent="0">
              <a:buNone/>
              <a:defRPr sz="900"/>
            </a:lvl8pPr>
            <a:lvl9pPr marL="3657448" indent="0">
              <a:buNone/>
              <a:defRPr sz="900"/>
            </a:lvl9pPr>
          </a:lstStyle>
          <a:p>
            <a:pPr lvl="0"/>
            <a:r>
              <a:rPr lang="en-US" smtClean="0"/>
              <a:t>Click to edit Master text styles</a:t>
            </a:r>
          </a:p>
        </p:txBody>
      </p:sp>
    </p:spTree>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4"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0" y="361950"/>
            <a:ext cx="7772400" cy="914400"/>
          </a:xfrm>
          <a:prstGeom prst="rect">
            <a:avLst/>
          </a:prstGeom>
          <a:effectLst/>
        </p:spPr>
        <p:txBody>
          <a:bodyPr vert="horz" lIns="91436" tIns="45718" rIns="91436" bIns="45718" rtlCol="0" anchor="ctr" anchorCtr="0">
            <a:normAutofit/>
          </a:bodyPr>
          <a:lstStyle/>
          <a:p>
            <a:r>
              <a:rPr lang="en-US" dirty="0" smtClean="0"/>
              <a:t>Click to edit Master title style</a:t>
            </a:r>
            <a:endParaRPr dirty="0"/>
          </a:p>
        </p:txBody>
      </p:sp>
      <p:sp>
        <p:nvSpPr>
          <p:cNvPr id="3" name="Text Placeholder 2"/>
          <p:cNvSpPr>
            <a:spLocks noGrp="1"/>
          </p:cNvSpPr>
          <p:nvPr>
            <p:ph type="body" idx="1"/>
          </p:nvPr>
        </p:nvSpPr>
        <p:spPr>
          <a:xfrm>
            <a:off x="685800" y="1352551"/>
            <a:ext cx="7772400" cy="3352800"/>
          </a:xfrm>
          <a:prstGeom prst="rect">
            <a:avLst/>
          </a:prstGeom>
        </p:spPr>
        <p:txBody>
          <a:bodyPr vert="horz" lIns="91436" tIns="45718" rIns="91436" bIns="45718"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dirty="0"/>
          </a:p>
        </p:txBody>
      </p:sp>
      <p:sp>
        <p:nvSpPr>
          <p:cNvPr id="4" name="Date Placeholder 3"/>
          <p:cNvSpPr>
            <a:spLocks noGrp="1"/>
          </p:cNvSpPr>
          <p:nvPr>
            <p:ph type="dt" sz="half" idx="2"/>
          </p:nvPr>
        </p:nvSpPr>
        <p:spPr>
          <a:xfrm>
            <a:off x="6553200" y="4997196"/>
            <a:ext cx="1066800" cy="146304"/>
          </a:xfrm>
          <a:prstGeom prst="rect">
            <a:avLst/>
          </a:prstGeom>
        </p:spPr>
        <p:txBody>
          <a:bodyPr vert="horz" lIns="91436" tIns="45718" rIns="91436" bIns="45718" rtlCol="0" anchor="ctr"/>
          <a:lstStyle>
            <a:lvl1pPr algn="r">
              <a:defRPr sz="900">
                <a:solidFill>
                  <a:schemeClr val="tx1"/>
                </a:solidFill>
              </a:defRPr>
            </a:lvl1pPr>
          </a:lstStyle>
          <a:p>
            <a:endParaRPr lang="en-US" dirty="0"/>
          </a:p>
        </p:txBody>
      </p:sp>
      <p:sp>
        <p:nvSpPr>
          <p:cNvPr id="5" name="Footer Placeholder 4"/>
          <p:cNvSpPr>
            <a:spLocks noGrp="1"/>
          </p:cNvSpPr>
          <p:nvPr>
            <p:ph type="ftr" sz="quarter" idx="3"/>
          </p:nvPr>
        </p:nvSpPr>
        <p:spPr>
          <a:xfrm>
            <a:off x="0" y="4997196"/>
            <a:ext cx="5562600" cy="146304"/>
          </a:xfrm>
          <a:prstGeom prst="rect">
            <a:avLst/>
          </a:prstGeom>
        </p:spPr>
        <p:txBody>
          <a:bodyPr vert="horz" lIns="91436" tIns="45718" rIns="91436" bIns="45718" rtlCol="0" anchor="ctr"/>
          <a:lstStyle>
            <a:lvl1pPr marL="0" marR="0" indent="0" algn="l" defTabSz="457200" rtl="0" eaLnBrk="1" fontAlgn="auto" latinLnBrk="0" hangingPunct="1">
              <a:lnSpc>
                <a:spcPct val="100000"/>
              </a:lnSpc>
              <a:spcBef>
                <a:spcPts val="0"/>
              </a:spcBef>
              <a:spcAft>
                <a:spcPts val="0"/>
              </a:spcAft>
              <a:buClrTx/>
              <a:buSzTx/>
              <a:buFontTx/>
              <a:buNone/>
              <a:tabLst/>
              <a:defRPr sz="900">
                <a:solidFill>
                  <a:schemeClr val="tx1"/>
                </a:solidFill>
              </a:defRPr>
            </a:lvl1pPr>
          </a:lstStyle>
          <a:p>
            <a:r>
              <a:rPr lang="en-US" smtClean="0"/>
              <a:t>© 2015 Keith A. Pray</a:t>
            </a:r>
            <a:endParaRPr lang="en-US" dirty="0"/>
          </a:p>
        </p:txBody>
      </p:sp>
      <p:sp>
        <p:nvSpPr>
          <p:cNvPr id="6" name="Slide Number Placeholder 5"/>
          <p:cNvSpPr>
            <a:spLocks noGrp="1"/>
          </p:cNvSpPr>
          <p:nvPr>
            <p:ph type="sldNum" sz="quarter" idx="4"/>
          </p:nvPr>
        </p:nvSpPr>
        <p:spPr>
          <a:xfrm>
            <a:off x="8519160" y="4997196"/>
            <a:ext cx="624840" cy="146304"/>
          </a:xfrm>
          <a:prstGeom prst="rect">
            <a:avLst/>
          </a:prstGeom>
        </p:spPr>
        <p:txBody>
          <a:bodyPr vert="horz" lIns="91436" tIns="45718" rIns="91436" bIns="45718" rtlCol="0" anchor="ctr"/>
          <a:lstStyle>
            <a:lvl1pPr algn="r">
              <a:defRPr sz="900">
                <a:solidFill>
                  <a:schemeClr val="tx1"/>
                </a:solidFill>
              </a:defRPr>
            </a:lvl1pPr>
          </a:lstStyle>
          <a:p>
            <a:fld id="{A2A17EAB-8B51-5C40-8776-6683E51FA7A0}" type="slidenum">
              <a:rPr lang="en-US" smtClean="0"/>
              <a:pPr/>
              <a:t>‹#›</a:t>
            </a:fld>
            <a:endParaRPr lang="en-US"/>
          </a:p>
        </p:txBody>
      </p:sp>
      <p:grpSp>
        <p:nvGrpSpPr>
          <p:cNvPr id="10" name="Group 9"/>
          <p:cNvGrpSpPr/>
          <p:nvPr userDrawn="1"/>
        </p:nvGrpSpPr>
        <p:grpSpPr>
          <a:xfrm>
            <a:off x="23" y="21342"/>
            <a:ext cx="9143977" cy="295715"/>
            <a:chOff x="23" y="21342"/>
            <a:chExt cx="9143977" cy="295715"/>
          </a:xfrm>
        </p:grpSpPr>
        <p:sp>
          <p:nvSpPr>
            <p:cNvPr id="9" name="Rectangle 6"/>
            <p:cNvSpPr>
              <a:spLocks noChangeArrowheads="1"/>
            </p:cNvSpPr>
            <p:nvPr userDrawn="1"/>
          </p:nvSpPr>
          <p:spPr bwMode="auto">
            <a:xfrm>
              <a:off x="23" y="36417"/>
              <a:ext cx="9143977" cy="274320"/>
            </a:xfrm>
            <a:prstGeom prst="rect">
              <a:avLst/>
            </a:prstGeom>
            <a:gradFill flip="none" rotWithShape="1">
              <a:gsLst>
                <a:gs pos="0">
                  <a:schemeClr val="bg2"/>
                </a:gs>
                <a:gs pos="100000">
                  <a:schemeClr val="bg1"/>
                </a:gs>
              </a:gsLst>
              <a:path path="shape">
                <a:fillToRect l="50000" t="50000" r="50000" b="50000"/>
              </a:path>
              <a:tileRect/>
            </a:gradFill>
            <a:ln w="9525">
              <a:noFill/>
              <a:miter lim="800000"/>
              <a:headEnd/>
              <a:tailEnd/>
            </a:ln>
          </p:spPr>
          <p:txBody>
            <a:bodyPr tIns="0" anchor="ctr" anchorCtr="0">
              <a:prstTxWarp prst="textNoShape">
                <a:avLst/>
              </a:prstTxWarp>
            </a:bodyPr>
            <a:lstStyle/>
            <a:p>
              <a:pPr algn="l"/>
              <a:r>
                <a:rPr lang="en-US" dirty="0" smtClean="0">
                  <a:solidFill>
                    <a:schemeClr val="tx1"/>
                  </a:solidFill>
                </a:rPr>
                <a:t>CS 3043 Social Implications Of Computing</a:t>
              </a:r>
              <a:endParaRPr lang="en-US" dirty="0">
                <a:solidFill>
                  <a:schemeClr val="tx1"/>
                </a:solidFill>
              </a:endParaRPr>
            </a:p>
          </p:txBody>
        </p:sp>
        <p:pic>
          <p:nvPicPr>
            <p:cNvPr id="8" name="Picture 7" descr="WPI_Inst_Prim_FulClr_Rev.png"/>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123338" y="21342"/>
              <a:ext cx="914400" cy="295715"/>
            </a:xfrm>
            <a:prstGeom prst="rect">
              <a:avLst/>
            </a:prstGeom>
          </p:spPr>
        </p:pic>
      </p:gr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hf hdr="0" dt="0"/>
  <p:txStyles>
    <p:titleStyle>
      <a:lvl1pPr algn="l" defTabSz="914362" rtl="0" eaLnBrk="1" latinLnBrk="0" hangingPunct="1">
        <a:lnSpc>
          <a:spcPct val="80000"/>
        </a:lnSpc>
        <a:spcBef>
          <a:spcPct val="0"/>
        </a:spcBef>
        <a:buNone/>
        <a:defRPr sz="2700" kern="1200" cap="all" baseline="0">
          <a:solidFill>
            <a:schemeClr val="tx1"/>
          </a:solidFill>
          <a:effectLst/>
          <a:latin typeface="+mj-lt"/>
          <a:ea typeface="+mj-ea"/>
          <a:cs typeface="+mj-cs"/>
        </a:defRPr>
      </a:lvl1pPr>
    </p:titleStyle>
    <p:bodyStyle>
      <a:lvl1pPr marL="205767" indent="-205767" algn="l" defTabSz="914362" rtl="0" eaLnBrk="1" latinLnBrk="0" hangingPunct="1">
        <a:lnSpc>
          <a:spcPct val="90000"/>
        </a:lnSpc>
        <a:spcBef>
          <a:spcPts val="1200"/>
        </a:spcBef>
        <a:buClr>
          <a:schemeClr val="tx2"/>
        </a:buClr>
        <a:buSzPct val="90000"/>
        <a:buFont typeface="Arial" pitchFamily="34" charset="0"/>
        <a:buChar char="•"/>
        <a:defRPr sz="2100" kern="1200">
          <a:solidFill>
            <a:schemeClr val="tx1"/>
          </a:solidFill>
          <a:latin typeface="+mn-lt"/>
          <a:ea typeface="+mn-ea"/>
          <a:cs typeface="+mn-cs"/>
        </a:defRPr>
      </a:lvl1pPr>
      <a:lvl2pPr marL="411535" indent="-205767" algn="l" defTabSz="914362" rtl="0" eaLnBrk="1" latinLnBrk="0" hangingPunct="1">
        <a:lnSpc>
          <a:spcPct val="90000"/>
        </a:lnSpc>
        <a:spcBef>
          <a:spcPts val="600"/>
        </a:spcBef>
        <a:buClr>
          <a:schemeClr val="tx2"/>
        </a:buClr>
        <a:buSzPct val="90000"/>
        <a:buFont typeface="Cambria" pitchFamily="18" charset="0"/>
        <a:buChar char="–"/>
        <a:defRPr sz="1800" kern="1200">
          <a:solidFill>
            <a:schemeClr val="tx1"/>
          </a:solidFill>
          <a:latin typeface="+mn-lt"/>
          <a:ea typeface="+mn-ea"/>
          <a:cs typeface="+mn-cs"/>
        </a:defRPr>
      </a:lvl2pPr>
      <a:lvl3pPr marL="617302" indent="-205767" algn="l" defTabSz="914362" rtl="0" eaLnBrk="1" latinLnBrk="0" hangingPunct="1">
        <a:lnSpc>
          <a:spcPct val="90000"/>
        </a:lnSpc>
        <a:spcBef>
          <a:spcPts val="600"/>
        </a:spcBef>
        <a:buClr>
          <a:schemeClr val="tx2"/>
        </a:buClr>
        <a:buFont typeface="Arial" pitchFamily="34" charset="0"/>
        <a:buChar char="•"/>
        <a:defRPr sz="1500" kern="1200">
          <a:solidFill>
            <a:schemeClr val="tx1"/>
          </a:solidFill>
          <a:latin typeface="+mn-lt"/>
          <a:ea typeface="+mn-ea"/>
          <a:cs typeface="+mn-cs"/>
        </a:defRPr>
      </a:lvl3pPr>
      <a:lvl4pPr marL="823070" indent="-205767" algn="l" defTabSz="914362" rtl="0" eaLnBrk="1" latinLnBrk="0" hangingPunct="1">
        <a:lnSpc>
          <a:spcPct val="90000"/>
        </a:lnSpc>
        <a:spcBef>
          <a:spcPts val="600"/>
        </a:spcBef>
        <a:buClr>
          <a:schemeClr val="tx2"/>
        </a:buClr>
        <a:buSzPct val="100000"/>
        <a:buFont typeface="Cambria" pitchFamily="18" charset="0"/>
        <a:buChar char="–"/>
        <a:defRPr sz="1400" kern="1200">
          <a:solidFill>
            <a:schemeClr val="tx1"/>
          </a:solidFill>
          <a:latin typeface="+mn-lt"/>
          <a:ea typeface="+mn-ea"/>
          <a:cs typeface="+mn-cs"/>
        </a:defRPr>
      </a:lvl4pPr>
      <a:lvl5pPr marL="102883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5pPr>
      <a:lvl6pPr marL="1234605"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6pPr>
      <a:lvl7pPr marL="1440372"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7pPr>
      <a:lvl8pPr marL="1646139" indent="-205767" algn="l" defTabSz="914362" rtl="0" eaLnBrk="1" latinLnBrk="0" hangingPunct="1">
        <a:lnSpc>
          <a:spcPct val="90000"/>
        </a:lnSpc>
        <a:spcBef>
          <a:spcPts val="600"/>
        </a:spcBef>
        <a:buClr>
          <a:schemeClr val="tx2"/>
        </a:buClr>
        <a:buSzPct val="100000"/>
        <a:buFont typeface="Cambria" pitchFamily="18" charset="0"/>
        <a:buChar char="–"/>
        <a:defRPr sz="1200" kern="1200">
          <a:solidFill>
            <a:schemeClr val="tx1"/>
          </a:solidFill>
          <a:latin typeface="+mn-lt"/>
          <a:ea typeface="+mn-ea"/>
          <a:cs typeface="+mn-cs"/>
        </a:defRPr>
      </a:lvl8pPr>
      <a:lvl9pPr marL="1851907" indent="-205767" algn="l" defTabSz="914362" rtl="0" eaLnBrk="1" latinLnBrk="0" hangingPunct="1">
        <a:lnSpc>
          <a:spcPct val="90000"/>
        </a:lnSpc>
        <a:spcBef>
          <a:spcPts val="600"/>
        </a:spcBef>
        <a:buClr>
          <a:schemeClr val="tx2"/>
        </a:buClr>
        <a:buFont typeface="Arial" pitchFamily="34" charset="0"/>
        <a:buChar char="•"/>
        <a:defRPr sz="1200" kern="1200">
          <a:solidFill>
            <a:schemeClr val="tx1"/>
          </a:solidFill>
          <a:latin typeface="+mn-lt"/>
          <a:ea typeface="+mn-ea"/>
          <a:cs typeface="+mn-cs"/>
        </a:defRPr>
      </a:lvl9pPr>
    </p:bodyStyle>
    <p:otherStyle>
      <a:defPPr>
        <a:defRPr/>
      </a:defPPr>
      <a:lvl1pPr marL="0" algn="l" defTabSz="914362" rtl="0" eaLnBrk="1" latinLnBrk="0" hangingPunct="1">
        <a:defRPr sz="1800" kern="1200">
          <a:solidFill>
            <a:schemeClr val="tx1"/>
          </a:solidFill>
          <a:latin typeface="+mn-lt"/>
          <a:ea typeface="+mn-ea"/>
          <a:cs typeface="+mn-cs"/>
        </a:defRPr>
      </a:lvl1pPr>
      <a:lvl2pPr marL="457181" algn="l" defTabSz="914362" rtl="0" eaLnBrk="1" latinLnBrk="0" hangingPunct="1">
        <a:defRPr sz="1800" kern="1200">
          <a:solidFill>
            <a:schemeClr val="tx1"/>
          </a:solidFill>
          <a:latin typeface="+mn-lt"/>
          <a:ea typeface="+mn-ea"/>
          <a:cs typeface="+mn-cs"/>
        </a:defRPr>
      </a:lvl2pPr>
      <a:lvl3pPr marL="914362" algn="l" defTabSz="914362" rtl="0" eaLnBrk="1" latinLnBrk="0" hangingPunct="1">
        <a:defRPr sz="1800" kern="1200">
          <a:solidFill>
            <a:schemeClr val="tx1"/>
          </a:solidFill>
          <a:latin typeface="+mn-lt"/>
          <a:ea typeface="+mn-ea"/>
          <a:cs typeface="+mn-cs"/>
        </a:defRPr>
      </a:lvl3pPr>
      <a:lvl4pPr marL="1371543" algn="l" defTabSz="914362" rtl="0" eaLnBrk="1" latinLnBrk="0" hangingPunct="1">
        <a:defRPr sz="1800" kern="1200">
          <a:solidFill>
            <a:schemeClr val="tx1"/>
          </a:solidFill>
          <a:latin typeface="+mn-lt"/>
          <a:ea typeface="+mn-ea"/>
          <a:cs typeface="+mn-cs"/>
        </a:defRPr>
      </a:lvl4pPr>
      <a:lvl5pPr marL="1828724" algn="l" defTabSz="914362" rtl="0" eaLnBrk="1" latinLnBrk="0" hangingPunct="1">
        <a:defRPr sz="1800" kern="1200">
          <a:solidFill>
            <a:schemeClr val="tx1"/>
          </a:solidFill>
          <a:latin typeface="+mn-lt"/>
          <a:ea typeface="+mn-ea"/>
          <a:cs typeface="+mn-cs"/>
        </a:defRPr>
      </a:lvl5pPr>
      <a:lvl6pPr marL="2285905" algn="l" defTabSz="914362" rtl="0" eaLnBrk="1" latinLnBrk="0" hangingPunct="1">
        <a:defRPr sz="1800" kern="1200">
          <a:solidFill>
            <a:schemeClr val="tx1"/>
          </a:solidFill>
          <a:latin typeface="+mn-lt"/>
          <a:ea typeface="+mn-ea"/>
          <a:cs typeface="+mn-cs"/>
        </a:defRPr>
      </a:lvl6pPr>
      <a:lvl7pPr marL="2743086" algn="l" defTabSz="914362" rtl="0" eaLnBrk="1" latinLnBrk="0" hangingPunct="1">
        <a:defRPr sz="1800" kern="1200">
          <a:solidFill>
            <a:schemeClr val="tx1"/>
          </a:solidFill>
          <a:latin typeface="+mn-lt"/>
          <a:ea typeface="+mn-ea"/>
          <a:cs typeface="+mn-cs"/>
        </a:defRPr>
      </a:lvl7pPr>
      <a:lvl8pPr marL="3200266" algn="l" defTabSz="914362" rtl="0" eaLnBrk="1" latinLnBrk="0" hangingPunct="1">
        <a:defRPr sz="1800" kern="1200">
          <a:solidFill>
            <a:schemeClr val="tx1"/>
          </a:solidFill>
          <a:latin typeface="+mn-lt"/>
          <a:ea typeface="+mn-ea"/>
          <a:cs typeface="+mn-cs"/>
        </a:defRPr>
      </a:lvl8pPr>
      <a:lvl9pPr marL="3657448" algn="l" defTabSz="914362"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xmlns="">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4" Type="http://schemas.openxmlformats.org/officeDocument/2006/relationships/image" Target="../media/image7.png"/><Relationship Id="rId1" Type="http://schemas.openxmlformats.org/officeDocument/2006/relationships/slideLayout" Target="../slideLayouts/slideLayout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hyperlink" Target="http://ac.els-cdn.com/S0308596112001450/1-s2.0-S0308596112001450-main.pdf?_tid=60c09ea2-6d08-11e5-975d-00000aab0f27&amp;acdnat=1444232025_f03fe95671ea2f0b2bdba3bced9f7c46" TargetMode="External"/><Relationship Id="rId4" Type="http://schemas.openxmlformats.org/officeDocument/2006/relationships/hyperlink" Target="https://transition.fcc.gov/cgb/oiac/Economic-Impacts.pdf" TargetMode="External"/><Relationship Id="rId5" Type="http://schemas.openxmlformats.org/officeDocument/2006/relationships/hyperlink" Target="http://www.progressivepolicy.org/wp-content/uploads/2014/03/2014.03-Ehrlich_A-Brief-History-of-Internet-Regulation1.pdf" TargetMode="External"/><Relationship Id="rId6" Type="http://schemas.openxmlformats.org/officeDocument/2006/relationships/hyperlink" Target="http://technobiologi.st/wp-content/uploads/2014/03/NetNeutrality_logo.png" TargetMode="External"/><Relationship Id="rId7" Type="http://schemas.openxmlformats.org/officeDocument/2006/relationships/hyperlink" Target="http://www.phonearena.com/image.php?m=Articles.Images&amp;f=name&amp;id=171727&amp;popup=1" TargetMode="External"/><Relationship Id="rId8" Type="http://schemas.openxmlformats.org/officeDocument/2006/relationships/hyperlink" Target="http://content.edgar-online.com/edgar_conv_img/2005/02/03/0001193125-05-018769_G59587G26G14.JPG" TargetMode="External"/><Relationship Id="rId9" Type="http://schemas.openxmlformats.org/officeDocument/2006/relationships/hyperlink" Target="https://downdetector.com/i/logo/Comcast_logo_2012.png" TargetMode="External"/><Relationship Id="rId1" Type="http://schemas.openxmlformats.org/officeDocument/2006/relationships/slideLayout" Target="../slideLayouts/slideLayout2.xml"/><Relationship Id="rId2" Type="http://schemas.openxmlformats.org/officeDocument/2006/relationships/hyperlink" Target="https://www.ocf.berkeley.edu/~raylin/tieredinternet.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 Id="rId3"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6.xml"/><Relationship Id="rId3" Type="http://schemas.openxmlformats.org/officeDocument/2006/relationships/image" Target="../media/image3.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7.xml"/><Relationship Id="rId3"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9.xml"/><Relationship Id="rId3"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r>
              <a:rPr lang="en-US" dirty="0" smtClean="0"/>
              <a:t>Class 14</a:t>
            </a:r>
            <a:br>
              <a:rPr lang="en-US" dirty="0" smtClean="0"/>
            </a:br>
            <a:r>
              <a:rPr lang="en-US" dirty="0" smtClean="0"/>
              <a:t>Last Day</a:t>
            </a:r>
            <a:endParaRPr lang="en-US" dirty="0"/>
          </a:p>
        </p:txBody>
      </p:sp>
      <p:sp>
        <p:nvSpPr>
          <p:cNvPr id="4" name="Footer Placeholder 3"/>
          <p:cNvSpPr>
            <a:spLocks noGrp="1"/>
          </p:cNvSpPr>
          <p:nvPr>
            <p:ph type="ftr" sz="quarter" idx="3"/>
          </p:nvPr>
        </p:nvSpPr>
        <p:spPr/>
        <p:txBody>
          <a:bodyPr/>
          <a:lstStyle/>
          <a:p>
            <a:r>
              <a:rPr lang="en-US" smtClean="0"/>
              <a:t>© 2015 Keith A. Pray</a:t>
            </a:r>
            <a:endParaRPr lang="en-US" dirty="0"/>
          </a:p>
        </p:txBody>
      </p:sp>
    </p:spTree>
    <p:extLst>
      <p:ext uri="{BB962C8B-B14F-4D97-AF65-F5344CB8AC3E}">
        <p14:creationId xmlns:p14="http://schemas.microsoft.com/office/powerpoint/2010/main" val="2449341219"/>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Isps</a:t>
            </a:r>
            <a:r>
              <a:rPr lang="en-US" dirty="0" smtClean="0"/>
              <a:t> can abuse traffic shaping</a:t>
            </a:r>
            <a:endParaRPr lang="en-US" dirty="0"/>
          </a:p>
        </p:txBody>
      </p:sp>
      <p:sp>
        <p:nvSpPr>
          <p:cNvPr id="3" name="Content Placeholder 2"/>
          <p:cNvSpPr>
            <a:spLocks noGrp="1"/>
          </p:cNvSpPr>
          <p:nvPr>
            <p:ph sz="half" idx="1"/>
          </p:nvPr>
        </p:nvSpPr>
        <p:spPr>
          <a:xfrm>
            <a:off x="212075" y="1276350"/>
            <a:ext cx="6221776" cy="3352800"/>
          </a:xfrm>
        </p:spPr>
        <p:txBody>
          <a:bodyPr>
            <a:noAutofit/>
          </a:bodyPr>
          <a:lstStyle/>
          <a:p>
            <a:pPr fontAlgn="base"/>
            <a:r>
              <a:rPr lang="en-US" sz="2000" dirty="0" smtClean="0"/>
              <a:t>ISPs </a:t>
            </a:r>
            <a:r>
              <a:rPr lang="en-US" sz="2000" dirty="0"/>
              <a:t>could prioritize affiliated content or degrade rival’s content</a:t>
            </a:r>
          </a:p>
          <a:p>
            <a:pPr lvl="1" fontAlgn="base"/>
            <a:r>
              <a:rPr lang="en-US" sz="1800" dirty="0"/>
              <a:t>ISPs that provide their own content could slow down/block the traffic of their rivals</a:t>
            </a:r>
          </a:p>
          <a:p>
            <a:pPr lvl="1" fontAlgn="base"/>
            <a:r>
              <a:rPr lang="en-US" sz="1800" dirty="0"/>
              <a:t>In 2005, Madison River Communications blocked VoIP traffic to promote their telephone service </a:t>
            </a:r>
          </a:p>
          <a:p>
            <a:pPr fontAlgn="base"/>
            <a:r>
              <a:rPr lang="en-US" sz="2000" dirty="0"/>
              <a:t>ISPs could degrade traffic that they see as undesirable</a:t>
            </a:r>
          </a:p>
          <a:p>
            <a:pPr lvl="1" fontAlgn="base"/>
            <a:r>
              <a:rPr lang="en-US" sz="1800" dirty="0"/>
              <a:t>Services that are costly to the ISP could be slowed down or blocked</a:t>
            </a:r>
          </a:p>
          <a:p>
            <a:pPr lvl="1" fontAlgn="base"/>
            <a:r>
              <a:rPr lang="en-US" sz="1800" dirty="0"/>
              <a:t>In 2008, Comcast slowed down/blocked </a:t>
            </a:r>
            <a:r>
              <a:rPr lang="en-US" sz="1800" dirty="0" err="1"/>
              <a:t>BitTorrent</a:t>
            </a:r>
            <a:r>
              <a:rPr lang="en-US" sz="1800" dirty="0"/>
              <a:t> traffic</a:t>
            </a:r>
          </a:p>
          <a:p>
            <a:pPr marL="0" indent="0">
              <a:buNone/>
            </a:pPr>
            <a:r>
              <a:rPr lang="en-US" dirty="0"/>
              <a:t/>
            </a:r>
            <a:br>
              <a:rPr lang="en-US" dirty="0"/>
            </a:br>
            <a:endParaRPr lang="en-US" dirty="0"/>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10</a:t>
            </a:fld>
            <a:endParaRPr lang="en-US"/>
          </a:p>
        </p:txBody>
      </p:sp>
      <p:pic>
        <p:nvPicPr>
          <p:cNvPr id="5122" name="Picture 2" descr="madison river comminications.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4267" y="1276350"/>
            <a:ext cx="2286000" cy="752476"/>
          </a:xfrm>
          <a:prstGeom prst="rect">
            <a:avLst/>
          </a:prstGeom>
          <a:noFill/>
          <a:extLst>
            <a:ext uri="{909E8E84-426E-40dd-AFC4-6F175D3DCCD1}">
              <a14:hiddenFill xmlns:a14="http://schemas.microsoft.com/office/drawing/2010/main">
                <a:solidFill>
                  <a:srgbClr val="FFFFFF"/>
                </a:solidFill>
              </a14:hiddenFill>
            </a:ext>
          </a:extLst>
        </p:spPr>
      </p:pic>
      <p:pic>
        <p:nvPicPr>
          <p:cNvPr id="5124" name="Picture 4" descr="Comcast_logo_2012.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04267" y="3124931"/>
            <a:ext cx="2200619" cy="776159"/>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7367081" y="2021473"/>
            <a:ext cx="1493602" cy="215444"/>
          </a:xfrm>
          <a:prstGeom prst="rect">
            <a:avLst/>
          </a:prstGeom>
        </p:spPr>
        <p:txBody>
          <a:bodyPr wrap="square">
            <a:spAutoFit/>
          </a:bodyPr>
          <a:lstStyle/>
          <a:p>
            <a:r>
              <a:rPr lang="en-US" sz="800" dirty="0" smtClean="0"/>
              <a:t>Source: edegar-online.com [7]</a:t>
            </a:r>
            <a:endParaRPr lang="en-US" sz="800" dirty="0"/>
          </a:p>
        </p:txBody>
      </p:sp>
      <p:sp>
        <p:nvSpPr>
          <p:cNvPr id="8" name="Rectangle 7"/>
          <p:cNvSpPr/>
          <p:nvPr/>
        </p:nvSpPr>
        <p:spPr>
          <a:xfrm>
            <a:off x="7269804" y="3897898"/>
            <a:ext cx="1520463" cy="215444"/>
          </a:xfrm>
          <a:prstGeom prst="rect">
            <a:avLst/>
          </a:prstGeom>
        </p:spPr>
        <p:txBody>
          <a:bodyPr wrap="square">
            <a:spAutoFit/>
          </a:bodyPr>
          <a:lstStyle/>
          <a:p>
            <a:r>
              <a:rPr lang="en-US" sz="800" dirty="0" smtClean="0"/>
              <a:t>Source: downdetector.com [8]</a:t>
            </a:r>
            <a:endParaRPr lang="en-US" sz="800" dirty="0"/>
          </a:p>
        </p:txBody>
      </p:sp>
      <p:sp>
        <p:nvSpPr>
          <p:cNvPr id="10" name="TextBox 9"/>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Jacob Watson</a:t>
            </a:r>
            <a:endParaRPr lang="en-US" sz="1400" dirty="0">
              <a:solidFill>
                <a:schemeClr val="tx1"/>
              </a:solidFill>
              <a:latin typeface="+mj-lt"/>
            </a:endParaRPr>
          </a:p>
        </p:txBody>
      </p:sp>
    </p:spTree>
    <p:extLst>
      <p:ext uri="{BB962C8B-B14F-4D97-AF65-F5344CB8AC3E}">
        <p14:creationId xmlns:p14="http://schemas.microsoft.com/office/powerpoint/2010/main" val="9800329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 Neutrality	 Is the better policy</a:t>
            </a:r>
            <a:endParaRPr lang="en-US" dirty="0"/>
          </a:p>
        </p:txBody>
      </p:sp>
      <p:sp>
        <p:nvSpPr>
          <p:cNvPr id="3" name="Content Placeholder 2"/>
          <p:cNvSpPr>
            <a:spLocks noGrp="1"/>
          </p:cNvSpPr>
          <p:nvPr>
            <p:ph sz="half" idx="1"/>
          </p:nvPr>
        </p:nvSpPr>
        <p:spPr>
          <a:xfrm>
            <a:off x="369498" y="972988"/>
            <a:ext cx="7772400" cy="3892309"/>
          </a:xfrm>
        </p:spPr>
        <p:txBody>
          <a:bodyPr>
            <a:normAutofit lnSpcReduction="10000"/>
          </a:bodyPr>
          <a:lstStyle/>
          <a:p>
            <a:r>
              <a:rPr lang="en-US" dirty="0" smtClean="0"/>
              <a:t>Net Neutrality </a:t>
            </a:r>
          </a:p>
          <a:p>
            <a:pPr lvl="1"/>
            <a:r>
              <a:rPr lang="en-US" sz="1600" dirty="0"/>
              <a:t>W</a:t>
            </a:r>
            <a:r>
              <a:rPr lang="en-US" sz="1600" dirty="0" smtClean="0"/>
              <a:t>eb content can’t be censored (+)</a:t>
            </a:r>
          </a:p>
          <a:p>
            <a:pPr lvl="1"/>
            <a:r>
              <a:rPr lang="en-US" sz="1600" dirty="0" smtClean="0"/>
              <a:t>ISPs can’t control how subscribers use the web (+)</a:t>
            </a:r>
          </a:p>
          <a:p>
            <a:pPr lvl="1"/>
            <a:r>
              <a:rPr lang="en-US" sz="1600" dirty="0" smtClean="0"/>
              <a:t>All content is given the same priority/availability (+)</a:t>
            </a:r>
          </a:p>
          <a:p>
            <a:pPr lvl="1"/>
            <a:r>
              <a:rPr lang="en-US" sz="1600" dirty="0" smtClean="0"/>
              <a:t>ISPs may struggle to provide quality service (-)</a:t>
            </a:r>
          </a:p>
          <a:p>
            <a:pPr lvl="1"/>
            <a:r>
              <a:rPr lang="en-US" sz="1600" dirty="0" smtClean="0"/>
              <a:t>ISPs may struggle financially (-)</a:t>
            </a:r>
          </a:p>
          <a:p>
            <a:r>
              <a:rPr lang="en-US" dirty="0" smtClean="0"/>
              <a:t>Non Neutral Service Models</a:t>
            </a:r>
          </a:p>
          <a:p>
            <a:pPr lvl="1"/>
            <a:r>
              <a:rPr lang="en-US" sz="1600" dirty="0" smtClean="0"/>
              <a:t>ISPs can use traffic shaping to control quality (+)</a:t>
            </a:r>
          </a:p>
          <a:p>
            <a:pPr lvl="1"/>
            <a:r>
              <a:rPr lang="en-US" sz="1600" dirty="0" smtClean="0"/>
              <a:t>ISP’s financial situations could improve (+)</a:t>
            </a:r>
          </a:p>
          <a:p>
            <a:pPr lvl="1"/>
            <a:r>
              <a:rPr lang="en-US" sz="1600" dirty="0" smtClean="0"/>
              <a:t>ISPs could abuse traffic shaping (-)</a:t>
            </a:r>
          </a:p>
          <a:p>
            <a:pPr lvl="1"/>
            <a:r>
              <a:rPr lang="en-US" sz="1600" dirty="0" smtClean="0"/>
              <a:t>Content providers/small businesses could suffer (-)</a:t>
            </a:r>
          </a:p>
          <a:p>
            <a:pPr lvl="1"/>
            <a:r>
              <a:rPr lang="en-US" sz="1600" dirty="0" smtClean="0"/>
              <a:t>ISPs could censor web content (-)</a:t>
            </a:r>
          </a:p>
          <a:p>
            <a:pPr lvl="1"/>
            <a:r>
              <a:rPr lang="en-US" sz="1600" dirty="0" smtClean="0"/>
              <a:t>ISPs could control what services are available (-)</a:t>
            </a:r>
          </a:p>
          <a:p>
            <a:pPr lvl="1"/>
            <a:endParaRPr lang="en-US" sz="1600" dirty="0" smtClean="0"/>
          </a:p>
          <a:p>
            <a:pPr lvl="1"/>
            <a:endParaRPr lang="en-US" sz="1600" dirty="0"/>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11</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Jacob Watson</a:t>
            </a:r>
            <a:endParaRPr lang="en-US" sz="1400" dirty="0">
              <a:solidFill>
                <a:schemeClr val="tx1"/>
              </a:solidFill>
              <a:latin typeface="+mj-lt"/>
            </a:endParaRPr>
          </a:p>
        </p:txBody>
      </p:sp>
    </p:spTree>
    <p:extLst>
      <p:ext uri="{BB962C8B-B14F-4D97-AF65-F5344CB8AC3E}">
        <p14:creationId xmlns:p14="http://schemas.microsoft.com/office/powerpoint/2010/main" val="4998894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smtClean="0"/>
              <a:t>[1]University of California, “Network Neutrality”,  </a:t>
            </a:r>
            <a:r>
              <a:rPr lang="en-US" u="sng" dirty="0">
                <a:hlinkClick r:id="rId2"/>
              </a:rPr>
              <a:t>https://www.ocf.berkeley.edu/~</a:t>
            </a:r>
            <a:r>
              <a:rPr lang="en-US" u="sng" dirty="0" smtClean="0">
                <a:hlinkClick r:id="rId2"/>
              </a:rPr>
              <a:t>raylin/tieredinternet.html</a:t>
            </a:r>
            <a:r>
              <a:rPr lang="en-US" dirty="0" smtClean="0"/>
              <a:t>, (10/13/2015)</a:t>
            </a:r>
            <a:endParaRPr lang="en-US" u="sng" dirty="0" smtClean="0"/>
          </a:p>
          <a:p>
            <a:pPr marL="0" indent="0">
              <a:buNone/>
            </a:pPr>
            <a:r>
              <a:rPr lang="en-US" dirty="0" smtClean="0"/>
              <a:t>[2]Kramer, Jan et al., “Net neutrality: A progress report”,  </a:t>
            </a:r>
            <a:r>
              <a:rPr lang="en-US" u="sng" dirty="0">
                <a:hlinkClick r:id="rId3"/>
              </a:rPr>
              <a:t>http://ac.els-cdn.com/S0308596112001450/1-s2.0-S0308596112001450-main.pdf?_</a:t>
            </a:r>
            <a:r>
              <a:rPr lang="en-US" u="sng" dirty="0" smtClean="0">
                <a:hlinkClick r:id="rId3"/>
              </a:rPr>
              <a:t>tid=60c09ea2-6d08-11e5-975d-00000aab0f27&amp;acdnat=1444232025_f03fe95671ea2f0b2bdba3bced9f7c46</a:t>
            </a:r>
            <a:r>
              <a:rPr lang="en-US" dirty="0" smtClean="0"/>
              <a:t>, (10/13/2015)</a:t>
            </a:r>
            <a:endParaRPr lang="en-US" u="sng" dirty="0" smtClean="0"/>
          </a:p>
          <a:p>
            <a:pPr marL="0" indent="0">
              <a:buNone/>
            </a:pPr>
            <a:r>
              <a:rPr lang="en-US" dirty="0" smtClean="0"/>
              <a:t>[3] FCC, “Policy Issues in Data Caps and Usage-Based Pricing”, </a:t>
            </a:r>
            <a:r>
              <a:rPr lang="en-US" u="sng" dirty="0">
                <a:hlinkClick r:id="rId4"/>
              </a:rPr>
              <a:t>https://</a:t>
            </a:r>
            <a:r>
              <a:rPr lang="en-US" u="sng" dirty="0" smtClean="0">
                <a:hlinkClick r:id="rId4"/>
              </a:rPr>
              <a:t>transition.fcc.gov/cgb/oiac/Economic-Impacts.pdf</a:t>
            </a:r>
            <a:r>
              <a:rPr lang="en-US" dirty="0" smtClean="0"/>
              <a:t>, (10/13/2015)</a:t>
            </a:r>
            <a:endParaRPr lang="en-US" u="sng" dirty="0" smtClean="0"/>
          </a:p>
          <a:p>
            <a:pPr marL="0" indent="0">
              <a:buNone/>
            </a:pPr>
            <a:r>
              <a:rPr lang="en-US" dirty="0" smtClean="0"/>
              <a:t>[4]</a:t>
            </a:r>
            <a:r>
              <a:rPr lang="en-US" dirty="0" err="1" smtClean="0"/>
              <a:t>Ehrich</a:t>
            </a:r>
            <a:r>
              <a:rPr lang="en-US" dirty="0" smtClean="0"/>
              <a:t>, </a:t>
            </a:r>
            <a:r>
              <a:rPr lang="en-US" dirty="0" err="1" smtClean="0"/>
              <a:t>Ev</a:t>
            </a:r>
            <a:r>
              <a:rPr lang="en-US" dirty="0" smtClean="0"/>
              <a:t>, “A Brief History of Internet Regulation”,  </a:t>
            </a:r>
            <a:r>
              <a:rPr lang="en-US" u="sng" dirty="0">
                <a:hlinkClick r:id="rId5"/>
              </a:rPr>
              <a:t>http://</a:t>
            </a:r>
            <a:r>
              <a:rPr lang="en-US" u="sng" dirty="0" smtClean="0">
                <a:hlinkClick r:id="rId5"/>
              </a:rPr>
              <a:t>www.progressivepolicy.org/wp-content/uploads/2014/03/2014.03-Ehrlich_A-Brief-History-of-Internet-Regulation1.pdf</a:t>
            </a:r>
            <a:r>
              <a:rPr lang="en-US" dirty="0" smtClean="0"/>
              <a:t>, (10/13/2015)</a:t>
            </a:r>
            <a:endParaRPr lang="en-US" u="sng" dirty="0" smtClean="0"/>
          </a:p>
          <a:p>
            <a:pPr marL="0" indent="0">
              <a:buNone/>
            </a:pPr>
            <a:r>
              <a:rPr lang="en-US" dirty="0" smtClean="0"/>
              <a:t>[5] technobiologi.st, “</a:t>
            </a:r>
            <a:r>
              <a:rPr lang="en-US" dirty="0" err="1" smtClean="0"/>
              <a:t>NetNeutrality_logo</a:t>
            </a:r>
            <a:r>
              <a:rPr lang="en-US" dirty="0" smtClean="0"/>
              <a:t>”, </a:t>
            </a:r>
            <a:r>
              <a:rPr lang="en-US" sz="2400" dirty="0" smtClean="0">
                <a:hlinkClick r:id="rId6"/>
              </a:rPr>
              <a:t>http</a:t>
            </a:r>
            <a:r>
              <a:rPr lang="en-US" sz="2400" dirty="0">
                <a:hlinkClick r:id="rId6"/>
              </a:rPr>
              <a:t>://</a:t>
            </a:r>
            <a:r>
              <a:rPr lang="en-US" sz="2400" dirty="0" smtClean="0">
                <a:hlinkClick r:id="rId6"/>
              </a:rPr>
              <a:t>technobiologi.st/wp-content/uploads/2014/03/NetNeutrality_logo.png</a:t>
            </a:r>
            <a:r>
              <a:rPr lang="en-US" sz="2400" dirty="0" smtClean="0"/>
              <a:t>, (10/13/2015)</a:t>
            </a:r>
            <a:endParaRPr lang="en-US" sz="2400" dirty="0"/>
          </a:p>
          <a:p>
            <a:pPr marL="0" indent="0">
              <a:buNone/>
            </a:pPr>
            <a:r>
              <a:rPr lang="en-US" dirty="0" smtClean="0"/>
              <a:t>[6] phonearena.com, “traffic jammers”, </a:t>
            </a:r>
            <a:r>
              <a:rPr lang="en-US" sz="2400" dirty="0" smtClean="0">
                <a:hlinkClick r:id="rId7"/>
              </a:rPr>
              <a:t>http</a:t>
            </a:r>
            <a:r>
              <a:rPr lang="en-US" sz="2400" dirty="0">
                <a:hlinkClick r:id="rId7"/>
              </a:rPr>
              <a:t>://</a:t>
            </a:r>
            <a:r>
              <a:rPr lang="en-US" sz="2400" dirty="0" smtClean="0">
                <a:hlinkClick r:id="rId7"/>
              </a:rPr>
              <a:t>www.phonearena.com/image.php?m=Articles.Images&amp;f=name&amp;id=171727&amp;popup=1</a:t>
            </a:r>
            <a:r>
              <a:rPr lang="en-US" sz="2400" dirty="0" smtClean="0"/>
              <a:t>, (10/13/2015)</a:t>
            </a:r>
            <a:endParaRPr lang="en-US" sz="2400" dirty="0"/>
          </a:p>
          <a:p>
            <a:pPr marL="0" indent="0">
              <a:buNone/>
            </a:pPr>
            <a:r>
              <a:rPr lang="en-US" sz="2400" dirty="0" smtClean="0">
                <a:ea typeface="Calibri" panose="020F0502020204030204" pitchFamily="34" charset="0"/>
                <a:cs typeface="Times New Roman" panose="02020603050405020304" pitchFamily="18" charset="0"/>
              </a:rPr>
              <a:t>[7] edgar_online.com,</a:t>
            </a:r>
            <a:r>
              <a:rPr lang="en-US" sz="2400" dirty="0" smtClean="0"/>
              <a:t> “0001193125-05-018769_G59587G26G14.JPG”,</a:t>
            </a:r>
            <a:endParaRPr lang="en-US" sz="2400" dirty="0">
              <a:ea typeface="Calibri" panose="020F0502020204030204" pitchFamily="34" charset="0"/>
              <a:cs typeface="Times New Roman" panose="02020603050405020304" pitchFamily="18" charset="0"/>
            </a:endParaRPr>
          </a:p>
          <a:p>
            <a:pPr marL="0" indent="0">
              <a:buNone/>
            </a:pPr>
            <a:r>
              <a:rPr lang="en-US" sz="2400" dirty="0" smtClean="0">
                <a:ea typeface="Calibri" panose="020F0502020204030204" pitchFamily="34" charset="0"/>
                <a:cs typeface="Times New Roman" panose="02020603050405020304" pitchFamily="18" charset="0"/>
              </a:rPr>
              <a:t> </a:t>
            </a:r>
            <a:r>
              <a:rPr lang="en-US" sz="2400" dirty="0" smtClean="0">
                <a:hlinkClick r:id="rId8"/>
              </a:rPr>
              <a:t>http</a:t>
            </a:r>
            <a:r>
              <a:rPr lang="en-US" sz="2400" dirty="0">
                <a:hlinkClick r:id="rId8"/>
              </a:rPr>
              <a:t>://</a:t>
            </a:r>
            <a:r>
              <a:rPr lang="en-US" sz="2400" dirty="0" smtClean="0">
                <a:hlinkClick r:id="rId8"/>
              </a:rPr>
              <a:t>content.edgar-online.com/edgar_conv_img/2005/02/03/0001193125-05-018769_G59587G26G14.JPG</a:t>
            </a:r>
            <a:r>
              <a:rPr lang="en-US" sz="2400" dirty="0" smtClean="0"/>
              <a:t>, (10/13/2015)</a:t>
            </a:r>
            <a:endParaRPr lang="en-US" sz="2400" dirty="0" smtClean="0">
              <a:ea typeface="Calibri" panose="020F0502020204030204" pitchFamily="34" charset="0"/>
              <a:cs typeface="Times New Roman" panose="02020603050405020304" pitchFamily="18" charset="0"/>
            </a:endParaRPr>
          </a:p>
          <a:p>
            <a:pPr marL="0" indent="0">
              <a:buNone/>
            </a:pPr>
            <a:r>
              <a:rPr lang="en-US" sz="2400" dirty="0" smtClean="0">
                <a:ea typeface="Calibri" panose="020F0502020204030204" pitchFamily="34" charset="0"/>
                <a:cs typeface="Times New Roman" panose="02020603050405020304" pitchFamily="18" charset="0"/>
              </a:rPr>
              <a:t>[8] downdectector.com, “Comcast_logo_2012.png”, </a:t>
            </a:r>
            <a:r>
              <a:rPr lang="en-US" sz="2300" dirty="0">
                <a:hlinkClick r:id="rId9"/>
              </a:rPr>
              <a:t>https://</a:t>
            </a:r>
            <a:r>
              <a:rPr lang="en-US" sz="2400" dirty="0" smtClean="0">
                <a:hlinkClick r:id="rId9"/>
              </a:rPr>
              <a:t>downdetector.com/i/logo/Comcast_logo_2012.png</a:t>
            </a:r>
            <a:r>
              <a:rPr lang="en-US" sz="2400" dirty="0" smtClean="0"/>
              <a:t>, (10/13/2015)</a:t>
            </a:r>
            <a:endParaRPr lang="en-US" sz="2400" dirty="0"/>
          </a:p>
          <a:p>
            <a:pPr marL="0" indent="0">
              <a:buNone/>
            </a:pPr>
            <a:endParaRPr lang="en-US" sz="2400" dirty="0">
              <a:ea typeface="Calibri" panose="020F0502020204030204" pitchFamily="34" charset="0"/>
              <a:cs typeface="Times New Roman" panose="02020603050405020304" pitchFamily="18" charset="0"/>
            </a:endParaRPr>
          </a:p>
          <a:p>
            <a:pPr marL="0" indent="0">
              <a:buNone/>
            </a:pPr>
            <a:endParaRPr lang="en-US" dirty="0" smtClean="0"/>
          </a:p>
          <a:p>
            <a:pPr marL="0" indent="0">
              <a:buNone/>
            </a:pPr>
            <a:endParaRPr lang="en-US" dirty="0" smtClean="0"/>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12</a:t>
            </a:fld>
            <a:endParaRPr lang="en-US"/>
          </a:p>
        </p:txBody>
      </p:sp>
      <p:sp>
        <p:nvSpPr>
          <p:cNvPr id="6" name="TextBox 5"/>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Jacob Watson</a:t>
            </a:r>
            <a:endParaRPr lang="en-US" sz="1400" dirty="0">
              <a:solidFill>
                <a:schemeClr val="tx1"/>
              </a:solidFill>
              <a:latin typeface="+mj-lt"/>
            </a:endParaRPr>
          </a:p>
        </p:txBody>
      </p:sp>
    </p:spTree>
    <p:extLst>
      <p:ext uri="{BB962C8B-B14F-4D97-AF65-F5344CB8AC3E}">
        <p14:creationId xmlns:p14="http://schemas.microsoft.com/office/powerpoint/2010/main" val="295815536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Students’ Choice</a:t>
            </a:r>
            <a:endParaRPr lang="en-US" dirty="0"/>
          </a:p>
        </p:txBody>
      </p:sp>
      <p:sp>
        <p:nvSpPr>
          <p:cNvPr id="3" name="Content Placeholder 2"/>
          <p:cNvSpPr>
            <a:spLocks noGrp="1"/>
          </p:cNvSpPr>
          <p:nvPr>
            <p:ph idx="1"/>
          </p:nvPr>
        </p:nvSpPr>
        <p:spPr/>
        <p:txBody>
          <a:bodyPr/>
          <a:lstStyle/>
          <a:p>
            <a:r>
              <a:rPr lang="en-US" dirty="0"/>
              <a:t>D</a:t>
            </a:r>
            <a:r>
              <a:rPr lang="en-US" dirty="0" smtClean="0"/>
              <a:t>iscuss </a:t>
            </a:r>
            <a:r>
              <a:rPr lang="en-US" dirty="0"/>
              <a:t>which section of the book/class topic we think will be </a:t>
            </a:r>
            <a:r>
              <a:rPr lang="en-US" dirty="0" smtClean="0"/>
              <a:t>most relevant </a:t>
            </a:r>
            <a:r>
              <a:rPr lang="en-US" dirty="0"/>
              <a:t>in the coming </a:t>
            </a:r>
            <a:r>
              <a:rPr lang="en-US" dirty="0" smtClean="0"/>
              <a:t>years.</a:t>
            </a:r>
          </a:p>
          <a:p>
            <a:endParaRPr lang="en-US" dirty="0"/>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13</a:t>
            </a:fld>
            <a:endParaRPr lang="en-US"/>
          </a:p>
        </p:txBody>
      </p:sp>
    </p:spTree>
    <p:extLst>
      <p:ext uri="{BB962C8B-B14F-4D97-AF65-F5344CB8AC3E}">
        <p14:creationId xmlns:p14="http://schemas.microsoft.com/office/powerpoint/2010/main" val="356524178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914400" y="3105150"/>
            <a:ext cx="7315200" cy="1428914"/>
          </a:xfrm>
        </p:spPr>
        <p:txBody>
          <a:bodyPr>
            <a:normAutofit/>
          </a:bodyPr>
          <a:lstStyle/>
          <a:p>
            <a:pPr algn="r"/>
            <a:r>
              <a:rPr lang="en-US" dirty="0" smtClean="0"/>
              <a:t>Keith A. Pray</a:t>
            </a:r>
          </a:p>
          <a:p>
            <a:pPr algn="r"/>
            <a:r>
              <a:rPr lang="en-US" dirty="0" smtClean="0"/>
              <a:t>Instructor</a:t>
            </a:r>
          </a:p>
          <a:p>
            <a:pPr algn="r"/>
            <a:endParaRPr lang="en-US" dirty="0"/>
          </a:p>
          <a:p>
            <a:r>
              <a:rPr lang="en-US" sz="2000" dirty="0" err="1"/>
              <a:t>s</a:t>
            </a:r>
            <a:r>
              <a:rPr lang="en-US" sz="2000" dirty="0" err="1" smtClean="0"/>
              <a:t>ocialimps.keithpray.net</a:t>
            </a:r>
            <a:endParaRPr lang="en-US" sz="2000" dirty="0"/>
          </a:p>
        </p:txBody>
      </p:sp>
      <p:sp>
        <p:nvSpPr>
          <p:cNvPr id="2" name="Title 1"/>
          <p:cNvSpPr>
            <a:spLocks noGrp="1"/>
          </p:cNvSpPr>
          <p:nvPr>
            <p:ph type="ctrTitle"/>
          </p:nvPr>
        </p:nvSpPr>
        <p:spPr/>
        <p:txBody>
          <a:bodyPr/>
          <a:lstStyle/>
          <a:p>
            <a:pPr algn="l"/>
            <a:r>
              <a:rPr lang="en-US" dirty="0" smtClean="0"/>
              <a:t>Class 14</a:t>
            </a:r>
            <a:br>
              <a:rPr lang="en-US" dirty="0" smtClean="0"/>
            </a:br>
            <a:r>
              <a:rPr lang="en-US" dirty="0" smtClean="0"/>
              <a:t>The End</a:t>
            </a:r>
            <a:endParaRPr lang="en-US" dirty="0"/>
          </a:p>
        </p:txBody>
      </p:sp>
      <p:sp>
        <p:nvSpPr>
          <p:cNvPr id="4" name="Footer Placeholder 3"/>
          <p:cNvSpPr>
            <a:spLocks noGrp="1"/>
          </p:cNvSpPr>
          <p:nvPr>
            <p:ph type="ftr" sz="quarter" idx="3"/>
          </p:nvPr>
        </p:nvSpPr>
        <p:spPr/>
        <p:txBody>
          <a:bodyPr/>
          <a:lstStyle/>
          <a:p>
            <a:r>
              <a:rPr lang="en-US" smtClean="0"/>
              <a:t>© 2015 Keith A. Pray</a:t>
            </a:r>
            <a:endParaRPr lang="en-US" dirty="0"/>
          </a:p>
        </p:txBody>
      </p:sp>
    </p:spTree>
    <p:extLst>
      <p:ext uri="{BB962C8B-B14F-4D97-AF65-F5344CB8AC3E}">
        <p14:creationId xmlns:p14="http://schemas.microsoft.com/office/powerpoint/2010/main" val="3675797891"/>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392764"/>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Course Evaluations</a:t>
            </a:r>
          </a:p>
          <a:p>
            <a:pPr marL="457200" indent="-457200">
              <a:buFont typeface="+mj-lt"/>
              <a:buAutoNum type="arabicPeriod"/>
            </a:pPr>
            <a:r>
              <a:rPr lang="en-US" dirty="0" smtClean="0"/>
              <a:t>Students Present</a:t>
            </a:r>
          </a:p>
          <a:p>
            <a:pPr marL="457200" indent="-457200">
              <a:buFont typeface="+mj-lt"/>
              <a:buAutoNum type="arabicPeriod"/>
            </a:pPr>
            <a:r>
              <a:rPr lang="en-US" dirty="0" smtClean="0"/>
              <a:t>Students’ Choice</a:t>
            </a:r>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2" name="Slide Number Placeholder 1"/>
          <p:cNvSpPr>
            <a:spLocks noGrp="1"/>
          </p:cNvSpPr>
          <p:nvPr>
            <p:ph type="sldNum" sz="quarter" idx="12"/>
          </p:nvPr>
        </p:nvSpPr>
        <p:spPr/>
        <p:txBody>
          <a:bodyPr/>
          <a:lstStyle/>
          <a:p>
            <a:fld id="{A2A17EAB-8B51-5C40-8776-6683E51FA7A0}" type="slidenum">
              <a:rPr lang="en-US" smtClean="0"/>
              <a:t>2</a:t>
            </a:fld>
            <a:endParaRPr lang="en-US"/>
          </a:p>
        </p:txBody>
      </p:sp>
    </p:spTree>
    <p:extLst>
      <p:ext uri="{BB962C8B-B14F-4D97-AF65-F5344CB8AC3E}">
        <p14:creationId xmlns:p14="http://schemas.microsoft.com/office/powerpoint/2010/main" val="2711502073"/>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Evaluations</a:t>
            </a:r>
            <a:endParaRPr lang="en-US" dirty="0"/>
          </a:p>
        </p:txBody>
      </p:sp>
      <p:sp>
        <p:nvSpPr>
          <p:cNvPr id="3" name="Content Placeholder 2"/>
          <p:cNvSpPr>
            <a:spLocks noGrp="1"/>
          </p:cNvSpPr>
          <p:nvPr>
            <p:ph idx="1"/>
          </p:nvPr>
        </p:nvSpPr>
        <p:spPr/>
        <p:txBody>
          <a:bodyPr>
            <a:normAutofit fontScale="92500" lnSpcReduction="20000"/>
          </a:bodyPr>
          <a:lstStyle/>
          <a:p>
            <a:r>
              <a:rPr lang="en-US" dirty="0"/>
              <a:t>Use only BLUE or BLACK ballpoint pen</a:t>
            </a:r>
          </a:p>
          <a:p>
            <a:r>
              <a:rPr lang="en-US" dirty="0"/>
              <a:t>Use an X to mark (Do NOT fill in box)</a:t>
            </a:r>
          </a:p>
          <a:p>
            <a:r>
              <a:rPr lang="en-US" dirty="0" smtClean="0"/>
              <a:t>Course Evaluation</a:t>
            </a:r>
          </a:p>
          <a:p>
            <a:pPr lvl="1"/>
            <a:r>
              <a:rPr lang="en-US" dirty="0" smtClean="0"/>
              <a:t>Write </a:t>
            </a:r>
            <a:r>
              <a:rPr lang="en-US" dirty="0"/>
              <a:t>MY NAME and COURSE TITLE in box at top of form</a:t>
            </a:r>
          </a:p>
          <a:p>
            <a:pPr lvl="1"/>
            <a:r>
              <a:rPr lang="en-US" dirty="0"/>
              <a:t>Keith A. </a:t>
            </a:r>
            <a:r>
              <a:rPr lang="en-US" dirty="0" smtClean="0"/>
              <a:t>Pray</a:t>
            </a:r>
            <a:endParaRPr lang="en-US" dirty="0"/>
          </a:p>
          <a:p>
            <a:pPr lvl="1"/>
            <a:r>
              <a:rPr lang="en-US" dirty="0"/>
              <a:t>CS 3043 Social Implications Of Information Processing</a:t>
            </a:r>
          </a:p>
          <a:p>
            <a:pPr lvl="1"/>
            <a:r>
              <a:rPr lang="en-US" dirty="0"/>
              <a:t>R</a:t>
            </a:r>
            <a:r>
              <a:rPr lang="en-US" dirty="0" smtClean="0"/>
              <a:t>eturn </a:t>
            </a:r>
            <a:r>
              <a:rPr lang="en-US" dirty="0"/>
              <a:t>to Academic Advising Office in Daniels Hall </a:t>
            </a:r>
            <a:endParaRPr lang="en-US" dirty="0" smtClean="0"/>
          </a:p>
          <a:p>
            <a:pPr lvl="1"/>
            <a:r>
              <a:rPr lang="en-US" dirty="0" smtClean="0"/>
              <a:t>Include “</a:t>
            </a:r>
            <a:r>
              <a:rPr lang="en-US" dirty="0"/>
              <a:t>Evaluation Sheet” cover </a:t>
            </a:r>
            <a:r>
              <a:rPr lang="en-US" dirty="0" smtClean="0"/>
              <a:t>letter</a:t>
            </a:r>
          </a:p>
          <a:p>
            <a:r>
              <a:rPr lang="en-US" dirty="0" smtClean="0"/>
              <a:t>TA/SA Evaluation</a:t>
            </a:r>
          </a:p>
          <a:p>
            <a:pPr lvl="1"/>
            <a:r>
              <a:rPr lang="en-US" dirty="0" smtClean="0"/>
              <a:t>Name: Anthony (Joey) </a:t>
            </a:r>
            <a:r>
              <a:rPr lang="en-US" dirty="0" err="1" smtClean="0"/>
              <a:t>Ruffa</a:t>
            </a:r>
            <a:endParaRPr lang="en-US" dirty="0" smtClean="0"/>
          </a:p>
          <a:p>
            <a:pPr lvl="1"/>
            <a:r>
              <a:rPr lang="en-US" dirty="0" smtClean="0"/>
              <a:t>Return to CS Department: Fuller 233</a:t>
            </a:r>
            <a:endParaRPr lang="en-US" dirty="0"/>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5" name="Slide Number Placeholder 4"/>
          <p:cNvSpPr>
            <a:spLocks noGrp="1"/>
          </p:cNvSpPr>
          <p:nvPr>
            <p:ph type="sldNum" sz="quarter" idx="12"/>
          </p:nvPr>
        </p:nvSpPr>
        <p:spPr/>
        <p:txBody>
          <a:bodyPr/>
          <a:lstStyle/>
          <a:p>
            <a:fld id="{A2A17EAB-8B51-5C40-8776-6683E51FA7A0}" type="slidenum">
              <a:rPr lang="en-US" smtClean="0"/>
              <a:t>3</a:t>
            </a:fld>
            <a:endParaRPr lang="en-US"/>
          </a:p>
        </p:txBody>
      </p:sp>
    </p:spTree>
    <p:extLst>
      <p:ext uri="{BB962C8B-B14F-4D97-AF65-F5344CB8AC3E}">
        <p14:creationId xmlns:p14="http://schemas.microsoft.com/office/powerpoint/2010/main" val="3045903160"/>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0" y="1834502"/>
            <a:ext cx="9144000" cy="320194"/>
          </a:xfrm>
          <a:prstGeom prst="rect">
            <a:avLst/>
          </a:prstGeom>
          <a:solidFill>
            <a:schemeClr val="bg1">
              <a:alpha val="24000"/>
            </a:schemeClr>
          </a:solidFill>
          <a:ln w="9525">
            <a:solidFill>
              <a:schemeClr val="bg1"/>
            </a:solidFill>
            <a:miter lim="800000"/>
            <a:headEnd/>
            <a:tailEnd/>
          </a:ln>
        </p:spPr>
        <p:txBody>
          <a:bodyPr wrap="none" anchor="ctr">
            <a:prstTxWarp prst="textNoShape">
              <a:avLst/>
            </a:prstTxWarp>
          </a:bodyPr>
          <a:lstStyle/>
          <a:p>
            <a:endParaRPr lang="en-US"/>
          </a:p>
        </p:txBody>
      </p:sp>
      <p:sp>
        <p:nvSpPr>
          <p:cNvPr id="6" name="Title 5"/>
          <p:cNvSpPr>
            <a:spLocks noGrp="1"/>
          </p:cNvSpPr>
          <p:nvPr>
            <p:ph type="title"/>
          </p:nvPr>
        </p:nvSpPr>
        <p:spPr/>
        <p:txBody>
          <a:bodyPr/>
          <a:lstStyle/>
          <a:p>
            <a:r>
              <a:rPr lang="en-US" dirty="0" smtClean="0"/>
              <a:t>Overview</a:t>
            </a:r>
            <a:endParaRPr lang="en-US" dirty="0"/>
          </a:p>
        </p:txBody>
      </p:sp>
      <p:sp>
        <p:nvSpPr>
          <p:cNvPr id="7" name="Content Placeholder 6"/>
          <p:cNvSpPr>
            <a:spLocks noGrp="1"/>
          </p:cNvSpPr>
          <p:nvPr>
            <p:ph idx="1"/>
          </p:nvPr>
        </p:nvSpPr>
        <p:spPr/>
        <p:txBody>
          <a:bodyPr/>
          <a:lstStyle/>
          <a:p>
            <a:pPr marL="457200" indent="-457200">
              <a:buFont typeface="+mj-lt"/>
              <a:buAutoNum type="arabicPeriod"/>
            </a:pPr>
            <a:r>
              <a:rPr lang="en-US" dirty="0" smtClean="0"/>
              <a:t>Course Evaluations</a:t>
            </a:r>
          </a:p>
          <a:p>
            <a:pPr marL="457200" indent="-457200">
              <a:buFont typeface="+mj-lt"/>
              <a:buAutoNum type="arabicPeriod"/>
            </a:pPr>
            <a:r>
              <a:rPr lang="en-US" dirty="0" smtClean="0"/>
              <a:t>Students Present</a:t>
            </a:r>
          </a:p>
          <a:p>
            <a:pPr marL="457200" indent="-457200">
              <a:buFont typeface="+mj-lt"/>
              <a:buAutoNum type="arabicPeriod"/>
            </a:pPr>
            <a:r>
              <a:rPr lang="en-US" dirty="0" smtClean="0"/>
              <a:t>Students’ Choice</a:t>
            </a:r>
          </a:p>
        </p:txBody>
      </p:sp>
      <p:sp>
        <p:nvSpPr>
          <p:cNvPr id="4" name="Footer Placeholder 3"/>
          <p:cNvSpPr>
            <a:spLocks noGrp="1"/>
          </p:cNvSpPr>
          <p:nvPr>
            <p:ph type="ftr" sz="quarter" idx="11"/>
          </p:nvPr>
        </p:nvSpPr>
        <p:spPr/>
        <p:txBody>
          <a:bodyPr/>
          <a:lstStyle/>
          <a:p>
            <a:r>
              <a:rPr lang="en-US" smtClean="0"/>
              <a:t>© 2015 Keith A. Pray</a:t>
            </a:r>
            <a:endParaRPr lang="en-US"/>
          </a:p>
        </p:txBody>
      </p:sp>
      <p:sp>
        <p:nvSpPr>
          <p:cNvPr id="2" name="Slide Number Placeholder 1"/>
          <p:cNvSpPr>
            <a:spLocks noGrp="1"/>
          </p:cNvSpPr>
          <p:nvPr>
            <p:ph type="sldNum" sz="quarter" idx="12"/>
          </p:nvPr>
        </p:nvSpPr>
        <p:spPr/>
        <p:txBody>
          <a:bodyPr/>
          <a:lstStyle/>
          <a:p>
            <a:fld id="{A2A17EAB-8B51-5C40-8776-6683E51FA7A0}" type="slidenum">
              <a:rPr lang="en-US" smtClean="0"/>
              <a:t>4</a:t>
            </a:fld>
            <a:endParaRPr lang="en-US"/>
          </a:p>
        </p:txBody>
      </p:sp>
    </p:spTree>
    <p:extLst>
      <p:ext uri="{BB962C8B-B14F-4D97-AF65-F5344CB8AC3E}">
        <p14:creationId xmlns:p14="http://schemas.microsoft.com/office/powerpoint/2010/main" val="204961014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A definition of Net </a:t>
            </a:r>
            <a:r>
              <a:rPr lang="en-US" dirty="0" smtClean="0"/>
              <a:t>Neutrality</a:t>
            </a:r>
            <a:endParaRPr lang="en-US" dirty="0"/>
          </a:p>
        </p:txBody>
      </p:sp>
      <p:sp>
        <p:nvSpPr>
          <p:cNvPr id="3" name="Content Placeholder 2"/>
          <p:cNvSpPr>
            <a:spLocks noGrp="1"/>
          </p:cNvSpPr>
          <p:nvPr>
            <p:ph sz="half" idx="1"/>
          </p:nvPr>
        </p:nvSpPr>
        <p:spPr/>
        <p:txBody>
          <a:bodyPr/>
          <a:lstStyle/>
          <a:p>
            <a:pPr fontAlgn="base"/>
            <a:r>
              <a:rPr lang="en-US" dirty="0"/>
              <a:t>Net Neutrality: All packets that travel through the internet must be treated the same way by ISPs</a:t>
            </a:r>
          </a:p>
          <a:p>
            <a:pPr lvl="1" fontAlgn="base"/>
            <a:r>
              <a:rPr lang="en-US" dirty="0"/>
              <a:t>Cannot be filtered by content, origin, or destination</a:t>
            </a:r>
          </a:p>
          <a:p>
            <a:pPr lvl="1" fontAlgn="base"/>
            <a:r>
              <a:rPr lang="en-US" dirty="0"/>
              <a:t>Cannot be blocked</a:t>
            </a:r>
          </a:p>
          <a:p>
            <a:pPr lvl="1" fontAlgn="base"/>
            <a:r>
              <a:rPr lang="en-US" dirty="0"/>
              <a:t>ISPs cannot prioritize packets (speed up service for some clients, slow it down for others)</a:t>
            </a:r>
          </a:p>
          <a:p>
            <a:pPr marL="0" indent="0">
              <a:buNone/>
            </a:pPr>
            <a:endParaRPr lang="en-US" dirty="0"/>
          </a:p>
        </p:txBody>
      </p:sp>
      <p:sp>
        <p:nvSpPr>
          <p:cNvPr id="5" name="Footer Placeholder 4"/>
          <p:cNvSpPr>
            <a:spLocks noGrp="1"/>
          </p:cNvSpPr>
          <p:nvPr>
            <p:ph type="ftr" sz="quarter" idx="11"/>
          </p:nvPr>
        </p:nvSpPr>
        <p:spPr/>
        <p:txBody>
          <a:bodyPr/>
          <a:lstStyle/>
          <a:p>
            <a:r>
              <a:rPr lang="en-US"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5</a:t>
            </a:fld>
            <a:endParaRPr lang="en-US"/>
          </a:p>
        </p:txBody>
      </p:sp>
      <p:sp>
        <p:nvSpPr>
          <p:cNvPr id="7" name="TextBox 6"/>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Jacob Watson</a:t>
            </a:r>
            <a:endParaRPr lang="en-US" sz="1400" dirty="0">
              <a:solidFill>
                <a:schemeClr val="tx1"/>
              </a:solidFill>
              <a:latin typeface="+mj-lt"/>
            </a:endParaRPr>
          </a:p>
        </p:txBody>
      </p:sp>
      <p:pic>
        <p:nvPicPr>
          <p:cNvPr id="1026" name="Picture 2" descr="NetNeutrality_logo.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51071" y="1522690"/>
            <a:ext cx="3607129" cy="2957846"/>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383582" y="4443741"/>
            <a:ext cx="1760418" cy="261610"/>
          </a:xfrm>
          <a:prstGeom prst="rect">
            <a:avLst/>
          </a:prstGeom>
          <a:noFill/>
        </p:spPr>
        <p:txBody>
          <a:bodyPr wrap="none" rtlCol="0">
            <a:spAutoFit/>
          </a:bodyPr>
          <a:lstStyle/>
          <a:p>
            <a:r>
              <a:rPr lang="en-US" sz="1100" dirty="0" smtClean="0"/>
              <a:t>Source: technobiolgi.st [5]</a:t>
            </a:r>
            <a:endParaRPr lang="en-US" sz="1100" dirty="0"/>
          </a:p>
        </p:txBody>
      </p:sp>
    </p:spTree>
    <p:extLst>
      <p:ext uri="{BB962C8B-B14F-4D97-AF65-F5344CB8AC3E}">
        <p14:creationId xmlns:p14="http://schemas.microsoft.com/office/powerpoint/2010/main" val="3667010446"/>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1950"/>
            <a:ext cx="9143999" cy="914400"/>
          </a:xfrm>
        </p:spPr>
        <p:txBody>
          <a:bodyPr/>
          <a:lstStyle/>
          <a:p>
            <a:r>
              <a:rPr lang="en-US" dirty="0" smtClean="0"/>
              <a:t> ISPs are struggling to handle internet traffic</a:t>
            </a:r>
            <a:endParaRPr lang="en-US" dirty="0"/>
          </a:p>
        </p:txBody>
      </p:sp>
      <p:sp>
        <p:nvSpPr>
          <p:cNvPr id="5" name="Footer Placeholder 4"/>
          <p:cNvSpPr>
            <a:spLocks noGrp="1"/>
          </p:cNvSpPr>
          <p:nvPr>
            <p:ph type="ftr" sz="quarter" idx="11"/>
          </p:nvPr>
        </p:nvSpPr>
        <p:spPr/>
        <p:txBody>
          <a:bodyPr/>
          <a:lstStyle/>
          <a:p>
            <a:r>
              <a:rPr lang="en-US" dirty="0" smtClean="0"/>
              <a:t>© 2015 Keith A. Pray</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6</a:t>
            </a:fld>
            <a:endParaRPr lang="en-US"/>
          </a:p>
        </p:txBody>
      </p:sp>
      <p:sp>
        <p:nvSpPr>
          <p:cNvPr id="9" name="Rectangle 8"/>
          <p:cNvSpPr/>
          <p:nvPr/>
        </p:nvSpPr>
        <p:spPr>
          <a:xfrm>
            <a:off x="202089" y="1887073"/>
            <a:ext cx="3812754" cy="1631216"/>
          </a:xfrm>
          <a:prstGeom prst="rect">
            <a:avLst/>
          </a:prstGeom>
        </p:spPr>
        <p:txBody>
          <a:bodyPr wrap="square">
            <a:spAutoFit/>
          </a:bodyPr>
          <a:lstStyle/>
          <a:p>
            <a:pPr marL="342900" indent="-342900" fontAlgn="base">
              <a:buFont typeface="Arial" panose="020B0604020202020204" pitchFamily="34" charset="0"/>
              <a:buChar char="•"/>
            </a:pPr>
            <a:r>
              <a:rPr lang="en-US" sz="2000" dirty="0"/>
              <a:t>Certain content providers are creating much more network traffic </a:t>
            </a:r>
          </a:p>
          <a:p>
            <a:pPr marL="342900" indent="-342900" fontAlgn="base">
              <a:buFont typeface="Arial" panose="020B0604020202020204" pitchFamily="34" charset="0"/>
              <a:buChar char="•"/>
            </a:pPr>
            <a:r>
              <a:rPr lang="en-US" sz="2000" dirty="0"/>
              <a:t>ISPs are struggling to keep up with these </a:t>
            </a:r>
            <a:r>
              <a:rPr lang="en-US" sz="2000" dirty="0" smtClean="0"/>
              <a:t>demands</a:t>
            </a:r>
            <a:endParaRPr lang="en-US" sz="2000" dirty="0"/>
          </a:p>
        </p:txBody>
      </p:sp>
      <p:pic>
        <p:nvPicPr>
          <p:cNvPr id="2050" name="Picture 2" descr="UsageChart.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8554" y="1166180"/>
            <a:ext cx="4472792" cy="3207515"/>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p:cNvSpPr txBox="1"/>
          <p:nvPr/>
        </p:nvSpPr>
        <p:spPr>
          <a:xfrm>
            <a:off x="7263357" y="4386232"/>
            <a:ext cx="1880643" cy="244682"/>
          </a:xfrm>
          <a:prstGeom prst="rect">
            <a:avLst/>
          </a:prstGeom>
          <a:noFill/>
        </p:spPr>
        <p:txBody>
          <a:bodyPr wrap="none" rtlCol="0">
            <a:spAutoFit/>
          </a:bodyPr>
          <a:lstStyle/>
          <a:p>
            <a:pPr>
              <a:lnSpc>
                <a:spcPct val="90000"/>
              </a:lnSpc>
            </a:pPr>
            <a:r>
              <a:rPr lang="en-US" sz="1100" dirty="0" smtClean="0"/>
              <a:t>Source: phonearena.com [6]</a:t>
            </a:r>
            <a:endParaRPr lang="en-US" sz="1100" dirty="0"/>
          </a:p>
        </p:txBody>
      </p:sp>
      <p:sp>
        <p:nvSpPr>
          <p:cNvPr id="11" name="TextBox 10"/>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Jacob Watson</a:t>
            </a:r>
            <a:endParaRPr lang="en-US" sz="1400" dirty="0">
              <a:solidFill>
                <a:schemeClr val="tx1"/>
              </a:solidFill>
              <a:latin typeface="+mj-lt"/>
            </a:endParaRPr>
          </a:p>
        </p:txBody>
      </p:sp>
    </p:spTree>
    <p:extLst>
      <p:ext uri="{BB962C8B-B14F-4D97-AF65-F5344CB8AC3E}">
        <p14:creationId xmlns:p14="http://schemas.microsoft.com/office/powerpoint/2010/main" val="12908661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2823" y="361950"/>
            <a:ext cx="8015377" cy="914400"/>
          </a:xfrm>
        </p:spPr>
        <p:txBody>
          <a:bodyPr/>
          <a:lstStyle/>
          <a:p>
            <a:r>
              <a:rPr lang="en-US" dirty="0" smtClean="0"/>
              <a:t>ISPs are looking for a new source of income</a:t>
            </a:r>
            <a:endParaRPr lang="en-US" dirty="0"/>
          </a:p>
        </p:txBody>
      </p:sp>
      <p:sp>
        <p:nvSpPr>
          <p:cNvPr id="6" name="Slide Number Placeholder 5"/>
          <p:cNvSpPr>
            <a:spLocks noGrp="1"/>
          </p:cNvSpPr>
          <p:nvPr>
            <p:ph type="sldNum" sz="quarter" idx="12"/>
          </p:nvPr>
        </p:nvSpPr>
        <p:spPr/>
        <p:txBody>
          <a:bodyPr/>
          <a:lstStyle/>
          <a:p>
            <a:fld id="{A2A17EAB-8B51-5C40-8776-6683E51FA7A0}" type="slidenum">
              <a:rPr lang="en-US" smtClean="0"/>
              <a:t>7</a:t>
            </a:fld>
            <a:endParaRPr lang="en-US"/>
          </a:p>
        </p:txBody>
      </p:sp>
      <p:sp>
        <p:nvSpPr>
          <p:cNvPr id="7" name="Rectangle 6"/>
          <p:cNvSpPr/>
          <p:nvPr/>
        </p:nvSpPr>
        <p:spPr>
          <a:xfrm>
            <a:off x="4450813" y="2387084"/>
            <a:ext cx="242374" cy="369332"/>
          </a:xfrm>
          <a:prstGeom prst="rect">
            <a:avLst/>
          </a:prstGeom>
        </p:spPr>
        <p:txBody>
          <a:bodyPr wrap="none">
            <a:spAutoFit/>
          </a:bodyPr>
          <a:lstStyle/>
          <a:p>
            <a:r>
              <a:rPr lang="en-US" dirty="0">
                <a:solidFill>
                  <a:srgbClr val="000000"/>
                </a:solidFill>
                <a:latin typeface="Times New Roman" panose="02020603050405020304" pitchFamily="18" charset="0"/>
              </a:rPr>
              <a:t> </a:t>
            </a:r>
            <a:endParaRPr lang="en-US" dirty="0"/>
          </a:p>
        </p:txBody>
      </p:sp>
      <p:sp>
        <p:nvSpPr>
          <p:cNvPr id="8" name="Rectangle 7"/>
          <p:cNvSpPr/>
          <p:nvPr/>
        </p:nvSpPr>
        <p:spPr>
          <a:xfrm>
            <a:off x="186829" y="1622195"/>
            <a:ext cx="4572000" cy="2246769"/>
          </a:xfrm>
          <a:prstGeom prst="rect">
            <a:avLst/>
          </a:prstGeom>
        </p:spPr>
        <p:txBody>
          <a:bodyPr>
            <a:spAutoFit/>
          </a:bodyPr>
          <a:lstStyle/>
          <a:p>
            <a:pPr fontAlgn="base">
              <a:buFont typeface="Arial" panose="020B0604020202020204" pitchFamily="34" charset="0"/>
              <a:buChar char="•"/>
            </a:pPr>
            <a:r>
              <a:rPr lang="en-US" sz="2000" dirty="0" smtClean="0"/>
              <a:t>Access </a:t>
            </a:r>
            <a:r>
              <a:rPr lang="en-US" sz="2000" dirty="0"/>
              <a:t>ISPs mainly rely on subscribers for </a:t>
            </a:r>
            <a:r>
              <a:rPr lang="en-US" sz="2000" dirty="0" smtClean="0"/>
              <a:t>income</a:t>
            </a:r>
          </a:p>
          <a:p>
            <a:pPr fontAlgn="base">
              <a:buFont typeface="Arial" panose="020B0604020202020204" pitchFamily="34" charset="0"/>
              <a:buChar char="•"/>
            </a:pPr>
            <a:r>
              <a:rPr lang="en-US" sz="2000" dirty="0" smtClean="0"/>
              <a:t>Content </a:t>
            </a:r>
            <a:r>
              <a:rPr lang="en-US" sz="2000" dirty="0"/>
              <a:t>providers use bandwidth on access ISPs, but only pay the backbone ISPs</a:t>
            </a:r>
          </a:p>
          <a:p>
            <a:pPr fontAlgn="base">
              <a:spcAft>
                <a:spcPts val="1600"/>
              </a:spcAft>
              <a:buFont typeface="Arial" panose="020B0604020202020204" pitchFamily="34" charset="0"/>
              <a:buChar char="•"/>
            </a:pPr>
            <a:r>
              <a:rPr lang="en-US" sz="2000" dirty="0" smtClean="0"/>
              <a:t>ISPs </a:t>
            </a:r>
            <a:r>
              <a:rPr lang="en-US" sz="2000" dirty="0"/>
              <a:t>are looking to switch </a:t>
            </a:r>
            <a:r>
              <a:rPr lang="en-US" sz="2000" dirty="0" smtClean="0"/>
              <a:t>to </a:t>
            </a:r>
            <a:r>
              <a:rPr lang="en-US" sz="2000" dirty="0"/>
              <a:t>non-neutral service models</a:t>
            </a:r>
            <a:endParaRPr lang="en-US" sz="2000" b="0" i="0" u="none" strike="noStrike" dirty="0">
              <a:effectLst/>
            </a:endParaRPr>
          </a:p>
        </p:txBody>
      </p:sp>
      <p:pic>
        <p:nvPicPr>
          <p:cNvPr id="3074" name="Picture 2" descr="ISP Ch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3187" y="1099258"/>
            <a:ext cx="4238500" cy="3305252"/>
          </a:xfrm>
          <a:prstGeom prst="rect">
            <a:avLst/>
          </a:prstGeom>
          <a:noFill/>
          <a:extLst>
            <a:ext uri="{909E8E84-426E-40dd-AFC4-6F175D3DCCD1}">
              <a14:hiddenFill xmlns:a14="http://schemas.microsoft.com/office/drawing/2010/main">
                <a:solidFill>
                  <a:srgbClr val="FFFFFF"/>
                </a:solidFill>
              </a14:hiddenFill>
            </a:ext>
          </a:extLst>
        </p:spPr>
      </p:pic>
      <p:sp>
        <p:nvSpPr>
          <p:cNvPr id="12" name="Footer Placeholder 4"/>
          <p:cNvSpPr>
            <a:spLocks noGrp="1"/>
          </p:cNvSpPr>
          <p:nvPr>
            <p:ph type="ftr" sz="quarter" idx="11"/>
          </p:nvPr>
        </p:nvSpPr>
        <p:spPr>
          <a:xfrm>
            <a:off x="0" y="4997196"/>
            <a:ext cx="5562600" cy="146304"/>
          </a:xfrm>
        </p:spPr>
        <p:txBody>
          <a:bodyPr/>
          <a:lstStyle/>
          <a:p>
            <a:r>
              <a:rPr lang="en-US" dirty="0" smtClean="0"/>
              <a:t>© 2015 Keith A. Pray</a:t>
            </a:r>
            <a:endParaRPr lang="en-US" dirty="0"/>
          </a:p>
        </p:txBody>
      </p:sp>
      <p:sp>
        <p:nvSpPr>
          <p:cNvPr id="11" name="Rectangle 10"/>
          <p:cNvSpPr/>
          <p:nvPr/>
        </p:nvSpPr>
        <p:spPr>
          <a:xfrm>
            <a:off x="7483206" y="4379685"/>
            <a:ext cx="1949987" cy="261610"/>
          </a:xfrm>
          <a:prstGeom prst="rect">
            <a:avLst/>
          </a:prstGeom>
        </p:spPr>
        <p:txBody>
          <a:bodyPr wrap="square">
            <a:spAutoFit/>
          </a:bodyPr>
          <a:lstStyle/>
          <a:p>
            <a:r>
              <a:rPr lang="en-US" sz="1100" dirty="0" smtClean="0"/>
              <a:t>Source: els-cdn.com [7]</a:t>
            </a:r>
            <a:endParaRPr lang="en-US" sz="1100" dirty="0"/>
          </a:p>
        </p:txBody>
      </p:sp>
      <p:sp>
        <p:nvSpPr>
          <p:cNvPr id="9" name="TextBox 8"/>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Jacob Watson</a:t>
            </a:r>
            <a:endParaRPr lang="en-US" sz="1400" dirty="0">
              <a:solidFill>
                <a:schemeClr val="tx1"/>
              </a:solidFill>
              <a:latin typeface="+mj-lt"/>
            </a:endParaRPr>
          </a:p>
        </p:txBody>
      </p:sp>
    </p:spTree>
    <p:extLst>
      <p:ext uri="{BB962C8B-B14F-4D97-AF65-F5344CB8AC3E}">
        <p14:creationId xmlns:p14="http://schemas.microsoft.com/office/powerpoint/2010/main" val="200359997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Suggested service models</a:t>
            </a:r>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8</a:t>
            </a:fld>
            <a:endParaRPr lang="en-US"/>
          </a:p>
        </p:txBody>
      </p:sp>
      <p:sp>
        <p:nvSpPr>
          <p:cNvPr id="7" name="Rectangle 6"/>
          <p:cNvSpPr/>
          <p:nvPr/>
        </p:nvSpPr>
        <p:spPr>
          <a:xfrm>
            <a:off x="182879" y="1014660"/>
            <a:ext cx="8872985" cy="3785652"/>
          </a:xfrm>
          <a:prstGeom prst="rect">
            <a:avLst/>
          </a:prstGeom>
        </p:spPr>
        <p:txBody>
          <a:bodyPr wrap="square">
            <a:spAutoFit/>
          </a:bodyPr>
          <a:lstStyle/>
          <a:p>
            <a:pPr fontAlgn="base">
              <a:buFont typeface="Arial" panose="020B0604020202020204" pitchFamily="34" charset="0"/>
              <a:buChar char="•"/>
            </a:pPr>
            <a:r>
              <a:rPr lang="en-US" sz="2000" dirty="0"/>
              <a:t>User </a:t>
            </a:r>
            <a:r>
              <a:rPr lang="en-US" sz="2000" dirty="0" err="1"/>
              <a:t>Tiering</a:t>
            </a:r>
            <a:endParaRPr lang="en-US" sz="2000" dirty="0"/>
          </a:p>
          <a:p>
            <a:pPr marL="742950" lvl="1" indent="-285750" fontAlgn="base">
              <a:buFont typeface="Arial" panose="020B0604020202020204" pitchFamily="34" charset="0"/>
              <a:buChar char="•"/>
            </a:pPr>
            <a:r>
              <a:rPr lang="en-US" dirty="0"/>
              <a:t>Counter heavy usage on the subscriber side</a:t>
            </a:r>
          </a:p>
          <a:p>
            <a:pPr marL="742950" lvl="1" indent="-285750" fontAlgn="base">
              <a:buFont typeface="Arial" panose="020B0604020202020204" pitchFamily="34" charset="0"/>
              <a:buChar char="•"/>
            </a:pPr>
            <a:r>
              <a:rPr lang="en-US" dirty="0"/>
              <a:t>Offer different levels of service to subscribers</a:t>
            </a:r>
          </a:p>
          <a:p>
            <a:pPr marL="742950" lvl="1" indent="-285750" fontAlgn="base">
              <a:buFont typeface="Arial" panose="020B0604020202020204" pitchFamily="34" charset="0"/>
              <a:buChar char="•"/>
            </a:pPr>
            <a:r>
              <a:rPr lang="en-US" dirty="0"/>
              <a:t>Subscribers who want more access pay extra, those who want basic access pay a smaller fee</a:t>
            </a:r>
          </a:p>
          <a:p>
            <a:pPr fontAlgn="base">
              <a:buFont typeface="Arial" panose="020B0604020202020204" pitchFamily="34" charset="0"/>
              <a:buChar char="•"/>
            </a:pPr>
            <a:r>
              <a:rPr lang="en-US" sz="2000" dirty="0"/>
              <a:t>Termination Fee Model</a:t>
            </a:r>
          </a:p>
          <a:p>
            <a:pPr marL="742950" lvl="1" indent="-285750" fontAlgn="base">
              <a:buFont typeface="Arial" panose="020B0604020202020204" pitchFamily="34" charset="0"/>
              <a:buChar char="•"/>
            </a:pPr>
            <a:r>
              <a:rPr lang="en-US" dirty="0"/>
              <a:t>Counter heavy usage on the content provider side</a:t>
            </a:r>
          </a:p>
          <a:p>
            <a:pPr marL="742950" lvl="1" indent="-285750" fontAlgn="base">
              <a:buFont typeface="Arial" panose="020B0604020202020204" pitchFamily="34" charset="0"/>
              <a:buChar char="•"/>
            </a:pPr>
            <a:r>
              <a:rPr lang="en-US" dirty="0"/>
              <a:t>Access ISPs charge content providers a termination fee for using their networks</a:t>
            </a:r>
          </a:p>
          <a:p>
            <a:pPr marL="742950" lvl="1" indent="-285750" fontAlgn="base">
              <a:buFont typeface="Arial" panose="020B0604020202020204" pitchFamily="34" charset="0"/>
              <a:buChar char="•"/>
            </a:pPr>
            <a:r>
              <a:rPr lang="en-US" dirty="0"/>
              <a:t>If a content provider doesn’t pay, they can’t use that ISP’s network</a:t>
            </a:r>
          </a:p>
          <a:p>
            <a:pPr fontAlgn="base">
              <a:buFont typeface="Arial" panose="020B0604020202020204" pitchFamily="34" charset="0"/>
              <a:buChar char="•"/>
            </a:pPr>
            <a:r>
              <a:rPr lang="en-US" sz="2000" dirty="0"/>
              <a:t>Content Provider </a:t>
            </a:r>
            <a:r>
              <a:rPr lang="en-US" sz="2000" dirty="0" err="1"/>
              <a:t>Tiering</a:t>
            </a:r>
            <a:endParaRPr lang="en-US" sz="2000" dirty="0"/>
          </a:p>
          <a:p>
            <a:pPr marL="742950" lvl="1" indent="-285750" fontAlgn="base">
              <a:buFont typeface="Arial" panose="020B0604020202020204" pitchFamily="34" charset="0"/>
              <a:buChar char="•"/>
            </a:pPr>
            <a:r>
              <a:rPr lang="en-US" dirty="0"/>
              <a:t>Builds off of the Termination Fee Model and User </a:t>
            </a:r>
            <a:r>
              <a:rPr lang="en-US" dirty="0" err="1"/>
              <a:t>Tiering</a:t>
            </a:r>
            <a:r>
              <a:rPr lang="en-US" dirty="0"/>
              <a:t> Model</a:t>
            </a:r>
          </a:p>
          <a:p>
            <a:pPr marL="742950" lvl="1" indent="-285750" fontAlgn="base">
              <a:spcAft>
                <a:spcPts val="1600"/>
              </a:spcAft>
              <a:buFont typeface="Arial" panose="020B0604020202020204" pitchFamily="34" charset="0"/>
              <a:buChar char="•"/>
            </a:pPr>
            <a:r>
              <a:rPr lang="en-US" dirty="0"/>
              <a:t>Content providers can use a basic service through the access ISP, or pay for more bandwidth/priority connection</a:t>
            </a:r>
            <a:endParaRPr lang="en-US" b="0" i="0" u="none" strike="noStrike" dirty="0">
              <a:effectLst/>
            </a:endParaRPr>
          </a:p>
        </p:txBody>
      </p:sp>
      <p:sp>
        <p:nvSpPr>
          <p:cNvPr id="8" name="TextBox 7"/>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Jacob Watson</a:t>
            </a:r>
            <a:endParaRPr lang="en-US" sz="1400" dirty="0">
              <a:solidFill>
                <a:schemeClr val="tx1"/>
              </a:solidFill>
              <a:latin typeface="+mj-lt"/>
            </a:endParaRPr>
          </a:p>
        </p:txBody>
      </p:sp>
    </p:spTree>
    <p:extLst>
      <p:ext uri="{BB962C8B-B14F-4D97-AF65-F5344CB8AC3E}">
        <p14:creationId xmlns:p14="http://schemas.microsoft.com/office/powerpoint/2010/main" val="376058553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Net neutrality could prevent </a:t>
            </a:r>
            <a:r>
              <a:rPr lang="en-US" dirty="0" err="1" smtClean="0"/>
              <a:t>isp</a:t>
            </a:r>
            <a:r>
              <a:rPr lang="en-US" dirty="0" smtClean="0"/>
              <a:t> abuse</a:t>
            </a:r>
            <a:endParaRPr lang="en-US" dirty="0"/>
          </a:p>
        </p:txBody>
      </p:sp>
      <p:sp>
        <p:nvSpPr>
          <p:cNvPr id="3" name="Content Placeholder 2"/>
          <p:cNvSpPr>
            <a:spLocks noGrp="1"/>
          </p:cNvSpPr>
          <p:nvPr>
            <p:ph sz="half" idx="1"/>
          </p:nvPr>
        </p:nvSpPr>
        <p:spPr>
          <a:xfrm>
            <a:off x="156991" y="1517864"/>
            <a:ext cx="3733800" cy="3352800"/>
          </a:xfrm>
        </p:spPr>
        <p:txBody>
          <a:bodyPr>
            <a:normAutofit/>
          </a:bodyPr>
          <a:lstStyle/>
          <a:p>
            <a:pPr lvl="1" fontAlgn="base">
              <a:buFont typeface="Arial" panose="020B0604020202020204" pitchFamily="34" charset="0"/>
              <a:buChar char="•"/>
            </a:pPr>
            <a:r>
              <a:rPr lang="en-US" dirty="0" smtClean="0"/>
              <a:t>The </a:t>
            </a:r>
            <a:r>
              <a:rPr lang="en-US" dirty="0"/>
              <a:t>blocking of certain content providers could threaten freedom of </a:t>
            </a:r>
            <a:r>
              <a:rPr lang="en-US" dirty="0" smtClean="0"/>
              <a:t>speech</a:t>
            </a:r>
          </a:p>
          <a:p>
            <a:pPr lvl="1" fontAlgn="base">
              <a:buFont typeface="Arial" panose="020B0604020202020204" pitchFamily="34" charset="0"/>
              <a:buChar char="•"/>
            </a:pPr>
            <a:r>
              <a:rPr lang="en-US" dirty="0" smtClean="0"/>
              <a:t>Content </a:t>
            </a:r>
            <a:r>
              <a:rPr lang="en-US" dirty="0"/>
              <a:t>provider </a:t>
            </a:r>
            <a:r>
              <a:rPr lang="en-US" dirty="0" err="1"/>
              <a:t>tiering</a:t>
            </a:r>
            <a:r>
              <a:rPr lang="en-US" dirty="0"/>
              <a:t> could “shut out” smaller companies from the </a:t>
            </a:r>
            <a:r>
              <a:rPr lang="en-US" dirty="0" smtClean="0"/>
              <a:t>internet</a:t>
            </a:r>
          </a:p>
          <a:p>
            <a:pPr lvl="1" fontAlgn="base">
              <a:buFont typeface="Arial" panose="020B0604020202020204" pitchFamily="34" charset="0"/>
              <a:buChar char="•"/>
            </a:pPr>
            <a:r>
              <a:rPr lang="en-US" dirty="0" smtClean="0"/>
              <a:t>Forcing </a:t>
            </a:r>
            <a:r>
              <a:rPr lang="en-US" dirty="0"/>
              <a:t>content providers to pay access ISPs could raise prices for subscribers </a:t>
            </a:r>
          </a:p>
          <a:p>
            <a:endParaRPr lang="en-US" dirty="0"/>
          </a:p>
        </p:txBody>
      </p:sp>
      <p:sp>
        <p:nvSpPr>
          <p:cNvPr id="5" name="Footer Placeholder 4"/>
          <p:cNvSpPr>
            <a:spLocks noGrp="1"/>
          </p:cNvSpPr>
          <p:nvPr>
            <p:ph type="ftr" sz="quarter" idx="11"/>
          </p:nvPr>
        </p:nvSpPr>
        <p:spPr/>
        <p:txBody>
          <a:bodyPr/>
          <a:lstStyle/>
          <a:p>
            <a:r>
              <a:rPr lang="en-US" smtClean="0"/>
              <a:t>© 2015 Keith A. Pray</a:t>
            </a:r>
            <a:endParaRPr lang="en-US"/>
          </a:p>
        </p:txBody>
      </p:sp>
      <p:sp>
        <p:nvSpPr>
          <p:cNvPr id="6" name="Slide Number Placeholder 5"/>
          <p:cNvSpPr>
            <a:spLocks noGrp="1"/>
          </p:cNvSpPr>
          <p:nvPr>
            <p:ph type="sldNum" sz="quarter" idx="12"/>
          </p:nvPr>
        </p:nvSpPr>
        <p:spPr/>
        <p:txBody>
          <a:bodyPr/>
          <a:lstStyle/>
          <a:p>
            <a:fld id="{A2A17EAB-8B51-5C40-8776-6683E51FA7A0}" type="slidenum">
              <a:rPr lang="en-US" smtClean="0"/>
              <a:t>9</a:t>
            </a:fld>
            <a:endParaRPr lang="en-US"/>
          </a:p>
        </p:txBody>
      </p:sp>
      <p:sp>
        <p:nvSpPr>
          <p:cNvPr id="7" name="Rectangle 6"/>
          <p:cNvSpPr/>
          <p:nvPr/>
        </p:nvSpPr>
        <p:spPr>
          <a:xfrm>
            <a:off x="7224328" y="4644815"/>
            <a:ext cx="1736791" cy="273473"/>
          </a:xfrm>
          <a:prstGeom prst="rect">
            <a:avLst/>
          </a:prstGeom>
        </p:spPr>
        <p:txBody>
          <a:bodyPr wrap="square">
            <a:spAutoFit/>
          </a:bodyPr>
          <a:lstStyle/>
          <a:p>
            <a:pPr>
              <a:lnSpc>
                <a:spcPct val="107000"/>
              </a:lnSpc>
              <a:spcAft>
                <a:spcPts val="800"/>
              </a:spcAft>
            </a:pPr>
            <a:r>
              <a:rPr lang="en-US" sz="1100" dirty="0" smtClean="0">
                <a:effectLst/>
                <a:latin typeface="Arial" panose="020B0604020202020204" pitchFamily="34" charset="0"/>
                <a:ea typeface="Calibri" panose="020F0502020204030204" pitchFamily="34" charset="0"/>
                <a:cs typeface="Times New Roman" panose="02020603050405020304" pitchFamily="18" charset="0"/>
              </a:rPr>
              <a:t>Source: Berkeley.edu [1]</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098" name="Picture 2" descr="tol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3342" y="1441260"/>
            <a:ext cx="4158238" cy="3175382"/>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6847114" y="372337"/>
            <a:ext cx="2179682" cy="307777"/>
          </a:xfrm>
          <a:prstGeom prst="rect">
            <a:avLst/>
          </a:prstGeom>
          <a:noFill/>
        </p:spPr>
        <p:txBody>
          <a:bodyPr wrap="square" rtlCol="0">
            <a:spAutoFit/>
          </a:bodyPr>
          <a:lstStyle/>
          <a:p>
            <a:pPr algn="r"/>
            <a:r>
              <a:rPr lang="en-US" sz="1400" dirty="0" smtClean="0">
                <a:solidFill>
                  <a:schemeClr val="tx1"/>
                </a:solidFill>
                <a:latin typeface="+mj-lt"/>
              </a:rPr>
              <a:t>Jacob Watson</a:t>
            </a:r>
            <a:endParaRPr lang="en-US" sz="1400" dirty="0">
              <a:solidFill>
                <a:schemeClr val="tx1"/>
              </a:solidFill>
              <a:latin typeface="+mj-lt"/>
            </a:endParaRPr>
          </a:p>
        </p:txBody>
      </p:sp>
    </p:spTree>
    <p:extLst>
      <p:ext uri="{BB962C8B-B14F-4D97-AF65-F5344CB8AC3E}">
        <p14:creationId xmlns:p14="http://schemas.microsoft.com/office/powerpoint/2010/main" val="14767950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theme/theme1.xml><?xml version="1.0" encoding="utf-8"?>
<a:theme xmlns:a="http://schemas.openxmlformats.org/drawingml/2006/main" name="Red Radial 16x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TS102804895.potx</Template>
  <TotalTime>32300</TotalTime>
  <Words>2674</Words>
  <Application>Microsoft Macintosh PowerPoint</Application>
  <PresentationFormat>On-screen Show (16:9)</PresentationFormat>
  <Paragraphs>189</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Red Radial 16x9</vt:lpstr>
      <vt:lpstr>Class 14 Last Day</vt:lpstr>
      <vt:lpstr>Overview</vt:lpstr>
      <vt:lpstr>Evaluations</vt:lpstr>
      <vt:lpstr>Overview</vt:lpstr>
      <vt:lpstr>A definition of Net Neutrality</vt:lpstr>
      <vt:lpstr> ISPs are struggling to handle internet traffic</vt:lpstr>
      <vt:lpstr>ISPs are looking for a new source of income</vt:lpstr>
      <vt:lpstr>Suggested service models</vt:lpstr>
      <vt:lpstr>Net neutrality could prevent isp abuse</vt:lpstr>
      <vt:lpstr>Isps can abuse traffic shaping</vt:lpstr>
      <vt:lpstr>Net Neutrality  Is the better policy</vt:lpstr>
      <vt:lpstr>References</vt:lpstr>
      <vt:lpstr>Students’ Choice</vt:lpstr>
      <vt:lpstr>Class 14 The End</vt:lpstr>
    </vt:vector>
  </TitlesOfParts>
  <Company>WPI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Keith A. Pray</dc:creator>
  <cp:lastModifiedBy>Keith A. Pray</cp:lastModifiedBy>
  <cp:revision>293</cp:revision>
  <cp:lastPrinted>2014-10-13T02:14:09Z</cp:lastPrinted>
  <dcterms:created xsi:type="dcterms:W3CDTF">2014-08-25T02:19:16Z</dcterms:created>
  <dcterms:modified xsi:type="dcterms:W3CDTF">2015-10-14T03:55:26Z</dcterms:modified>
</cp:coreProperties>
</file>