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5"/>
  </p:notesMasterIdLst>
  <p:handoutMasterIdLst>
    <p:handoutMasterId r:id="rId36"/>
  </p:handoutMasterIdLst>
  <p:sldIdLst>
    <p:sldId id="256" r:id="rId2"/>
    <p:sldId id="363" r:id="rId3"/>
    <p:sldId id="277" r:id="rId4"/>
    <p:sldId id="259" r:id="rId5"/>
    <p:sldId id="261" r:id="rId6"/>
    <p:sldId id="433" r:id="rId7"/>
    <p:sldId id="456" r:id="rId8"/>
    <p:sldId id="473" r:id="rId9"/>
    <p:sldId id="474" r:id="rId10"/>
    <p:sldId id="475" r:id="rId11"/>
    <p:sldId id="476" r:id="rId12"/>
    <p:sldId id="477" r:id="rId13"/>
    <p:sldId id="478" r:id="rId14"/>
    <p:sldId id="479" r:id="rId15"/>
    <p:sldId id="480" r:id="rId16"/>
    <p:sldId id="481" r:id="rId17"/>
    <p:sldId id="482" r:id="rId18"/>
    <p:sldId id="483" r:id="rId19"/>
    <p:sldId id="467" r:id="rId20"/>
    <p:sldId id="468" r:id="rId21"/>
    <p:sldId id="469" r:id="rId22"/>
    <p:sldId id="470" r:id="rId23"/>
    <p:sldId id="471" r:id="rId24"/>
    <p:sldId id="472" r:id="rId25"/>
    <p:sldId id="269" r:id="rId26"/>
    <p:sldId id="333" r:id="rId27"/>
    <p:sldId id="334" r:id="rId28"/>
    <p:sldId id="335" r:id="rId29"/>
    <p:sldId id="336" r:id="rId30"/>
    <p:sldId id="337" r:id="rId31"/>
    <p:sldId id="338" r:id="rId32"/>
    <p:sldId id="340" r:id="rId33"/>
    <p:sldId id="341" r:id="rId3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mmon" id="{7EB76776-6DAE-CD4E-AC19-A255EC21F560}">
          <p14:sldIdLst>
            <p14:sldId id="256"/>
            <p14:sldId id="363"/>
            <p14:sldId id="277"/>
            <p14:sldId id="259"/>
            <p14:sldId id="261"/>
            <p14:sldId id="433"/>
            <p14:sldId id="456"/>
          </p14:sldIdLst>
        </p14:section>
        <p14:section name="Students" id="{84F52804-64F4-CB47-9023-0EDA6C576457}">
          <p14:sldIdLst>
            <p14:sldId id="473"/>
            <p14:sldId id="474"/>
            <p14:sldId id="475"/>
            <p14:sldId id="476"/>
            <p14:sldId id="477"/>
            <p14:sldId id="478"/>
            <p14:sldId id="479"/>
            <p14:sldId id="480"/>
            <p14:sldId id="481"/>
            <p14:sldId id="482"/>
            <p14:sldId id="483"/>
            <p14:sldId id="467"/>
            <p14:sldId id="468"/>
            <p14:sldId id="469"/>
            <p14:sldId id="470"/>
            <p14:sldId id="471"/>
            <p14:sldId id="472"/>
          </p14:sldIdLst>
        </p14:section>
        <p14:section name="Common" id="{4398CC09-09ED-9647-AF50-6E929D7AC35E}">
          <p14:sldIdLst>
            <p14:sldId id="269"/>
            <p14:sldId id="333"/>
            <p14:sldId id="334"/>
            <p14:sldId id="335"/>
            <p14:sldId id="336"/>
            <p14:sldId id="337"/>
            <p14:sldId id="338"/>
            <p14:sldId id="340"/>
            <p14:sldId id="341"/>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25" autoAdjust="0"/>
    <p:restoredTop sz="81504" autoAdjust="0"/>
  </p:normalViewPr>
  <p:slideViewPr>
    <p:cSldViewPr snapToGrid="0" snapToObjects="1">
      <p:cViewPr varScale="1">
        <p:scale>
          <a:sx n="121" d="100"/>
          <a:sy n="121" d="100"/>
        </p:scale>
        <p:origin x="-752" y="-104"/>
      </p:cViewPr>
      <p:guideLst>
        <p:guide orient="horz" pos="1620"/>
        <p:guide pos="2880"/>
      </p:guideLst>
    </p:cSldViewPr>
  </p:slideViewPr>
  <p:notesTextViewPr>
    <p:cViewPr>
      <p:scale>
        <a:sx n="100" d="100"/>
        <a:sy n="100" d="100"/>
      </p:scale>
      <p:origin x="0" y="0"/>
    </p:cViewPr>
  </p:notesTextViewPr>
  <p:sorterViewPr>
    <p:cViewPr>
      <p:scale>
        <a:sx n="154" d="100"/>
        <a:sy n="154"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notesMaster" Target="notesMasters/notesMaster1.xml"/><Relationship Id="rId36" Type="http://schemas.openxmlformats.org/officeDocument/2006/relationships/handoutMaster" Target="handoutMasters/handout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DEF980C-06B9-9541-9929-F1E71D9341C4}" type="datetimeFigureOut">
              <a:rPr lang="en-US" smtClean="0"/>
              <a:t>9/24/15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CE36D42-B77C-2B48-B602-2114A3AD328F}" type="slidenum">
              <a:rPr lang="en-US" smtClean="0"/>
              <a:t>‹#›</a:t>
            </a:fld>
            <a:endParaRPr lang="en-US"/>
          </a:p>
        </p:txBody>
      </p:sp>
    </p:spTree>
    <p:extLst>
      <p:ext uri="{BB962C8B-B14F-4D97-AF65-F5344CB8AC3E}">
        <p14:creationId xmlns:p14="http://schemas.microsoft.com/office/powerpoint/2010/main" val="34171676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12BFA80-5DE8-754C-A5A4-B0D948BE7BE3}" type="datetimeFigureOut">
              <a:rPr lang="en-US" smtClean="0"/>
              <a:t>9/24/15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0700B2-88B9-1642-B8EB-F86842378D04}" type="slidenum">
              <a:rPr lang="en-US" smtClean="0"/>
              <a:t>‹#›</a:t>
            </a:fld>
            <a:endParaRPr lang="en-US"/>
          </a:p>
        </p:txBody>
      </p:sp>
    </p:spTree>
    <p:extLst>
      <p:ext uri="{BB962C8B-B14F-4D97-AF65-F5344CB8AC3E}">
        <p14:creationId xmlns:p14="http://schemas.microsoft.com/office/powerpoint/2010/main" val="1368505680"/>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pitchFamily="-109" charset="0"/>
                <a:ea typeface="ＭＳ Ｐゴシック" pitchFamily="-109" charset="-128"/>
                <a:cs typeface="ＭＳ Ｐゴシック" pitchFamily="-109" charset="-128"/>
              </a:rPr>
              <a:t>Here’s the title slide. Excited already, aren’t you?</a:t>
            </a:r>
          </a:p>
          <a:p>
            <a:pPr marL="171450" indent="-171450" eaLnBrk="1" hangingPunct="1">
              <a:buFontTx/>
              <a:buChar char="-"/>
            </a:pPr>
            <a:r>
              <a:rPr lang="en-US" dirty="0" smtClean="0">
                <a:latin typeface="Arial" pitchFamily="-109" charset="0"/>
                <a:ea typeface="ＭＳ Ｐゴシック" pitchFamily="-109" charset="-128"/>
                <a:cs typeface="ＭＳ Ｐゴシック" pitchFamily="-109" charset="-128"/>
              </a:rPr>
              <a:t>What errors? – Have student record list</a:t>
            </a:r>
            <a:r>
              <a:rPr lang="en-US" baseline="0" dirty="0" smtClean="0">
                <a:latin typeface="Arial" pitchFamily="-109" charset="0"/>
                <a:ea typeface="ＭＳ Ｐゴシック" pitchFamily="-109" charset="-128"/>
                <a:cs typeface="ＭＳ Ｐゴシック" pitchFamily="-109" charset="-128"/>
              </a:rPr>
              <a:t> on board</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Tx/>
              <a:buChar char="-"/>
            </a:pPr>
            <a:r>
              <a:rPr lang="en-US" dirty="0" smtClean="0">
                <a:latin typeface="Arial" pitchFamily="-109" charset="0"/>
                <a:ea typeface="ＭＳ Ｐゴシック" pitchFamily="-109" charset="-128"/>
                <a:cs typeface="ＭＳ Ｐゴシック" pitchFamily="-109" charset="-128"/>
              </a:rPr>
              <a:t>Who looked for existing test strategies?</a:t>
            </a:r>
          </a:p>
          <a:p>
            <a:pPr marL="171450" indent="-171450" eaLnBrk="1" hangingPunct="1">
              <a:buFontTx/>
              <a:buChar char="-"/>
            </a:pPr>
            <a:r>
              <a:rPr lang="en-US" dirty="0" smtClean="0">
                <a:latin typeface="Arial" pitchFamily="-109" charset="0"/>
                <a:ea typeface="ＭＳ Ｐゴシック" pitchFamily="-109" charset="-128"/>
                <a:cs typeface="ＭＳ Ｐゴシック" pitchFamily="-109" charset="-128"/>
              </a:rPr>
              <a:t>Who looked for directions on how to test currency?</a:t>
            </a:r>
          </a:p>
          <a:p>
            <a:pPr eaLnBrk="1" hangingPunct="1"/>
            <a:r>
              <a:rPr lang="en-US" dirty="0" smtClean="0">
                <a:latin typeface="Arial" pitchFamily="-109" charset="0"/>
                <a:ea typeface="ＭＳ Ｐゴシック" pitchFamily="-109" charset="-128"/>
                <a:cs typeface="ＭＳ Ｐゴシック" pitchFamily="-109" charset="-128"/>
              </a:rPr>
              <a:t>Paper Reminders: </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Use #’s and facts instead of “great, a lot, numerous, many, most, much…”</a:t>
            </a: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Avoid absolutes unless quoting</a:t>
            </a:r>
            <a:r>
              <a:rPr lang="en-US" baseline="0" dirty="0" smtClean="0">
                <a:latin typeface="Arial" pitchFamily="-109" charset="0"/>
                <a:ea typeface="ＭＳ Ｐゴシック" pitchFamily="-109" charset="-128"/>
                <a:cs typeface="ＭＳ Ｐゴシック" pitchFamily="-109" charset="-128"/>
              </a:rPr>
              <a:t> facts “always, never, must, will…”</a:t>
            </a:r>
            <a:endParaRPr lang="en-US" dirty="0" smtClean="0">
              <a:latin typeface="Arial" pitchFamily="-109" charset="0"/>
              <a:ea typeface="ＭＳ Ｐゴシック" pitchFamily="-109" charset="-128"/>
              <a:cs typeface="ＭＳ Ｐゴシック" pitchFamily="-109" charset="-128"/>
            </a:endParaRPr>
          </a:p>
          <a:p>
            <a:pPr marL="171450" indent="-171450" eaLnBrk="1" hangingPunct="1">
              <a:buFont typeface="Arial"/>
              <a:buChar char="•"/>
            </a:pPr>
            <a:r>
              <a:rPr lang="en-US" dirty="0" smtClean="0">
                <a:latin typeface="Arial" pitchFamily="-109" charset="0"/>
                <a:ea typeface="ＭＳ Ｐゴシック" pitchFamily="-109" charset="-128"/>
                <a:cs typeface="ＭＳ Ｐゴシック" pitchFamily="-109" charset="-128"/>
              </a:rPr>
              <a:t>Make organization clear, avoid CP R, CP R through out whole paper.</a:t>
            </a:r>
            <a:endParaRPr lang="en-US" dirty="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Now I’ll mention other fields where language communication is very important.</a:t>
            </a:r>
          </a:p>
          <a:p>
            <a:r>
              <a:rPr lang="en-US" baseline="0" dirty="0" smtClean="0"/>
              <a:t>Firstly, the MILITARY</a:t>
            </a:r>
          </a:p>
          <a:p>
            <a:endParaRPr lang="en-US" baseline="0" dirty="0" smtClean="0"/>
          </a:p>
          <a:p>
            <a:pPr marL="171450" indent="-171450">
              <a:buFontTx/>
              <a:buChar char="-"/>
            </a:pPr>
            <a:r>
              <a:rPr lang="en-US" baseline="0" dirty="0" smtClean="0"/>
              <a:t>In emergency situations or out in the field, language communication is absolutely important. President Obama stated “in the 21</a:t>
            </a:r>
            <a:r>
              <a:rPr lang="en-US" baseline="30000" dirty="0" smtClean="0"/>
              <a:t>st</a:t>
            </a:r>
            <a:r>
              <a:rPr lang="en-US" baseline="0" dirty="0" smtClean="0"/>
              <a:t> century, military strength will be measured not only by weapons our troops carry, but by the languages they speak and the cultures they understand.” (Aug 2009)</a:t>
            </a:r>
          </a:p>
          <a:p>
            <a:pPr marL="171450" indent="-171450">
              <a:buFontTx/>
              <a:buChar char="-"/>
            </a:pPr>
            <a:r>
              <a:rPr lang="en-US" baseline="0" dirty="0" smtClean="0"/>
              <a:t>For example in an incident of a natural disaster such as an earthquake in a foreign region (like the Haiti earthquake), during that incident there was help requested from nearby bases to help save civilians. And civilians were communicating via text messages thankfully because cell phone towers were still functional. But of course the messages were not in English, by working with human translators and to a certain extent MT, the helping military forces were able to save many civilians in a quick manner.</a:t>
            </a:r>
          </a:p>
          <a:p>
            <a:pPr marL="171450" indent="-171450">
              <a:buFontTx/>
              <a:buChar char="-"/>
            </a:pPr>
            <a:r>
              <a:rPr lang="en-US" baseline="0" dirty="0" smtClean="0"/>
              <a:t>Another example is for the military forces in Afghanistan. Clearly, in order to “win the hearts and minds” of the civilians to like the US military power, one needs to communicate and talk properly. But linguists and human translators cannot be at every given moment when talking to somebody in Afghanistan. So the US utilized what’s called Machine Foreign Language Translation System (MFLST), where developers used as many resources and human translators as possible to create an automated system for both speech-to-speech and text-to-text. </a:t>
            </a:r>
          </a:p>
          <a:p>
            <a:pPr marL="171450" indent="-171450">
              <a:buFontTx/>
              <a:buChar char="-"/>
            </a:pPr>
            <a:r>
              <a:rPr lang="en-US" baseline="0" dirty="0" smtClean="0"/>
              <a:t>Another quote, from Melissa Holland, chief for US Army Research Laboratory multilingual program, said “Computers could never replace the human translator, but we look for ways to relieve the burden, for less commonly used languages such as Dari, Pashto, and Serbian”</a:t>
            </a:r>
          </a:p>
          <a:p>
            <a:pPr marL="171450" indent="-171450">
              <a:buFontTx/>
              <a:buChar char="-"/>
            </a:pPr>
            <a:endParaRPr lang="en-US" baseline="0" dirty="0" smtClean="0"/>
          </a:p>
          <a:p>
            <a:pPr marL="171450" indent="-171450">
              <a:buFontTx/>
              <a:buChar char="-"/>
            </a:pPr>
            <a:endParaRPr lang="en-US" baseline="0" dirty="0" smtClean="0"/>
          </a:p>
          <a:p>
            <a:pPr marL="0" indent="0">
              <a:buFontTx/>
              <a:buNone/>
            </a:pPr>
            <a:r>
              <a:rPr lang="en-US" baseline="0" dirty="0" smtClean="0"/>
              <a:t>United Nations, where many countries of many languages come for decision and discussion. Clearly, it’s important to know what’s being discussed.</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Even the United Nations website says “translation at the level required at the UN remains a fundamentally intellectual endeavor”, meaning although they do say that certain software is used, it’s only to assist and not completely rely on.</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 I mentioned previously that SMT uses </a:t>
            </a:r>
            <a:r>
              <a:rPr lang="en-US" baseline="0" dirty="0" err="1" smtClean="0"/>
              <a:t>probablity</a:t>
            </a:r>
            <a:r>
              <a:rPr lang="en-US" baseline="0" dirty="0" smtClean="0"/>
              <a:t>. Well most SMT software uses the UN translated documents as a sort of baseline too. So clearly its important.</a:t>
            </a:r>
          </a:p>
          <a:p>
            <a:pPr marL="0" indent="0">
              <a:buFontTx/>
              <a:buNone/>
            </a:pPr>
            <a:endParaRPr lang="en-US" baseline="0" dirty="0" smtClean="0"/>
          </a:p>
          <a:p>
            <a:r>
              <a:rPr lang="en-US" baseline="0" dirty="0" smtClean="0"/>
              <a:t>And then there’s the option that MT can assist with human translation. Where the translation software can do the “heavy lifting” of translating, and then a human editor can fix the translated text to be more natural. While some people argue that MT software can take away translator jobs, I and Christian </a:t>
            </a:r>
            <a:r>
              <a:rPr lang="en-US" baseline="0" dirty="0" err="1" smtClean="0"/>
              <a:t>Galinski</a:t>
            </a:r>
            <a:r>
              <a:rPr lang="en-US" baseline="0" dirty="0" smtClean="0"/>
              <a:t> (director of international information </a:t>
            </a:r>
            <a:r>
              <a:rPr lang="en-US" baseline="0" dirty="0" err="1" smtClean="0"/>
              <a:t>centre</a:t>
            </a:r>
            <a:r>
              <a:rPr lang="en-US" baseline="0" dirty="0" smtClean="0"/>
              <a:t> for terminology) argue that it actually helped spread the translation business because the MT software can help with the many different languages that documents and </a:t>
            </a:r>
            <a:r>
              <a:rPr lang="en-US" baseline="0" dirty="0" err="1" smtClean="0"/>
              <a:t>european</a:t>
            </a:r>
            <a:r>
              <a:rPr lang="en-US" baseline="0" dirty="0" smtClean="0"/>
              <a:t> union summits need to be translated into.</a:t>
            </a:r>
          </a:p>
        </p:txBody>
      </p:sp>
      <p:sp>
        <p:nvSpPr>
          <p:cNvPr id="4" name="Slide Number Placeholder 3"/>
          <p:cNvSpPr>
            <a:spLocks noGrp="1"/>
          </p:cNvSpPr>
          <p:nvPr>
            <p:ph type="sldNum" sz="quarter" idx="10"/>
          </p:nvPr>
        </p:nvSpPr>
        <p:spPr/>
        <p:txBody>
          <a:bodyPr/>
          <a:lstStyle/>
          <a:p>
            <a:fld id="{270700B2-88B9-1642-B8EB-F86842378D04}" type="slidenum">
              <a:rPr lang="en-US" smtClean="0"/>
              <a:t>10</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In summary, despite technology always evolving, machine translation is inaccurate compared to human translation. And although it may be true for simple words and informal phrases that most MT software can do a good job, it still doesn’t meet the authentic translations from an actual multilingual person. I can vouch for this when I see try and translate say Japanese forum pages through </a:t>
            </a:r>
            <a:r>
              <a:rPr lang="en-US" baseline="0" dirty="0" err="1" smtClean="0"/>
              <a:t>google</a:t>
            </a:r>
            <a:r>
              <a:rPr lang="en-US" baseline="0" dirty="0" smtClean="0"/>
              <a:t> </a:t>
            </a:r>
            <a:r>
              <a:rPr lang="en-US" baseline="0" dirty="0" err="1" smtClean="0"/>
              <a:t>translate’s</a:t>
            </a:r>
            <a:r>
              <a:rPr lang="en-US" baseline="0" dirty="0" smtClean="0"/>
              <a:t> “translate web page” feature. Good god is it </a:t>
            </a:r>
            <a:r>
              <a:rPr lang="en-US" baseline="0" dirty="0" err="1" smtClean="0"/>
              <a:t>innacurate</a:t>
            </a:r>
            <a:r>
              <a:rPr lang="en-US" baseline="0" dirty="0" smtClean="0"/>
              <a:t>.</a:t>
            </a:r>
          </a:p>
          <a:p>
            <a:endParaRPr lang="en-US" baseline="0" dirty="0" smtClean="0"/>
          </a:p>
          <a:p>
            <a:r>
              <a:rPr lang="en-US" baseline="0" dirty="0" smtClean="0"/>
              <a:t>And back to SMT, because it uses probability and relies on already learned/available translated documents, it still can produce bad results. For example, while there may be thousands of English to Spanish translated materials, there are very little Chinese to Swahili documents to try and retrieve some form of good probability score.</a:t>
            </a:r>
          </a:p>
          <a:p>
            <a:endParaRPr lang="en-US" baseline="0" dirty="0" smtClean="0"/>
          </a:p>
          <a:p>
            <a:r>
              <a:rPr lang="en-US" baseline="0" dirty="0" smtClean="0"/>
              <a:t>Finally, especially when it comes to serious professional industries such as the medical industry, accuracy is extremely important. One research article tested </a:t>
            </a:r>
            <a:r>
              <a:rPr lang="en-US" baseline="0" dirty="0" err="1" smtClean="0"/>
              <a:t>google</a:t>
            </a:r>
            <a:r>
              <a:rPr lang="en-US" baseline="0" dirty="0" smtClean="0"/>
              <a:t> translate with relatively common medical statements, translating from English into 26 different languages such as French and Polish. As expected, the article found that </a:t>
            </a:r>
            <a:r>
              <a:rPr lang="en-US" baseline="0" dirty="0" err="1" smtClean="0"/>
              <a:t>google</a:t>
            </a:r>
            <a:r>
              <a:rPr lang="en-US" baseline="0" dirty="0" smtClean="0"/>
              <a:t> translate had an estimated accuracy of 57.7% for medical phrases (of the 10 medical phrases into 26 languages = 260, only 150 were agreed by testers to be correct). A lot of the translations were terribly wrong such as “Your child has been fitting”, into Swahili was “Your child is dead”. Or “Your husband had a cardiac arrest”, into Marathi (a language in India) became “Your husband had an imprisonment of the heart”. Clearly in an industry where doctors need to communicate to patients who likely can’t speak English, it’s better to have a human translator on hand.</a:t>
            </a:r>
          </a:p>
        </p:txBody>
      </p:sp>
      <p:sp>
        <p:nvSpPr>
          <p:cNvPr id="4" name="Slide Number Placeholder 3"/>
          <p:cNvSpPr>
            <a:spLocks noGrp="1"/>
          </p:cNvSpPr>
          <p:nvPr>
            <p:ph type="sldNum" sz="quarter" idx="10"/>
          </p:nvPr>
        </p:nvSpPr>
        <p:spPr/>
        <p:txBody>
          <a:bodyPr/>
          <a:lstStyle/>
          <a:p>
            <a:fld id="{270700B2-88B9-1642-B8EB-F86842378D04}" type="slidenum">
              <a:rPr lang="en-US" smtClean="0"/>
              <a:t>11</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12</a:t>
            </a:fld>
            <a:endParaRPr lang="en-US"/>
          </a:p>
        </p:txBody>
      </p:sp>
    </p:spTree>
    <p:extLst>
      <p:ext uri="{BB962C8B-B14F-4D97-AF65-F5344CB8AC3E}">
        <p14:creationId xmlns:p14="http://schemas.microsoft.com/office/powerpoint/2010/main" val="28029395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13</a:t>
            </a:fld>
            <a:endParaRPr lang="en-US"/>
          </a:p>
        </p:txBody>
      </p:sp>
    </p:spTree>
    <p:extLst>
      <p:ext uri="{BB962C8B-B14F-4D97-AF65-F5344CB8AC3E}">
        <p14:creationId xmlns:p14="http://schemas.microsoft.com/office/powerpoint/2010/main" val="28029395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smtClean="0"/>
              <a:t>Robots now being used can help monitor patients</a:t>
            </a:r>
            <a:r>
              <a:rPr lang="en-US" baseline="0" dirty="0" smtClean="0"/>
              <a:t> and make specialists available</a:t>
            </a:r>
          </a:p>
          <a:p>
            <a:pPr marL="171450" indent="-171450">
              <a:buFont typeface="Arial" panose="020B0604020202020204" pitchFamily="34" charset="0"/>
              <a:buChar char="•"/>
            </a:pPr>
            <a:r>
              <a:rPr lang="en-US" baseline="0" dirty="0" smtClean="0"/>
              <a:t>My presentation will focus on robots in the United States</a:t>
            </a:r>
          </a:p>
          <a:p>
            <a:pPr marL="171450" indent="-171450">
              <a:buFont typeface="Arial" panose="020B0604020202020204" pitchFamily="34" charset="0"/>
              <a:buChar char="•"/>
            </a:pPr>
            <a:r>
              <a:rPr lang="en-US" baseline="0" dirty="0" smtClean="0"/>
              <a:t>RP-7 first robot approved in 2008 created by </a:t>
            </a:r>
            <a:r>
              <a:rPr lang="en-US" baseline="0" dirty="0" err="1" smtClean="0"/>
              <a:t>InTouchHealth</a:t>
            </a:r>
            <a:endParaRPr lang="en-US" baseline="0" dirty="0" smtClean="0"/>
          </a:p>
          <a:p>
            <a:pPr marL="171450" indent="-171450">
              <a:buFont typeface="Arial" panose="020B0604020202020204" pitchFamily="34" charset="0"/>
              <a:buChar char="•"/>
            </a:pPr>
            <a:r>
              <a:rPr lang="en-US" baseline="0" dirty="0" smtClean="0"/>
              <a:t>RP-VITA created by </a:t>
            </a:r>
            <a:r>
              <a:rPr lang="en-US" baseline="0" dirty="0" err="1" smtClean="0"/>
              <a:t>InTouch</a:t>
            </a:r>
            <a:r>
              <a:rPr lang="en-US" baseline="0" dirty="0" smtClean="0"/>
              <a:t> Health and iRobot and approved in 2013</a:t>
            </a:r>
          </a:p>
          <a:p>
            <a:pPr marL="171450" indent="-171450">
              <a:buFont typeface="Arial" panose="020B0604020202020204" pitchFamily="34" charset="0"/>
              <a:buChar char="•"/>
            </a:pPr>
            <a:r>
              <a:rPr lang="en-US" baseline="0" dirty="0" smtClean="0"/>
              <a:t>According to an FDA report, “The Remote Presence System, Model RP-VITA, is a clinical communications tool that provides a means of transmitting, receiving, and storing real-time audio and video, and patient data” </a:t>
            </a:r>
          </a:p>
          <a:p>
            <a:pPr marL="171450" indent="-171450">
              <a:buFont typeface="Arial" panose="020B0604020202020204" pitchFamily="34" charset="0"/>
              <a:buChar char="•"/>
            </a:pPr>
            <a:r>
              <a:rPr lang="en-US" baseline="0" dirty="0" smtClean="0"/>
              <a:t>Refer to picture and electronic device capabilities of RP-VITA</a:t>
            </a:r>
          </a:p>
          <a:p>
            <a:pPr marL="171450" indent="-171450">
              <a:buFont typeface="Arial" panose="020B0604020202020204" pitchFamily="34" charset="0"/>
              <a:buChar char="•"/>
            </a:pPr>
            <a:r>
              <a:rPr lang="en-US" baseline="0" dirty="0" smtClean="0"/>
              <a:t>RP-VITA requires broadband internet connection and lasers, sensors, and sonar</a:t>
            </a:r>
          </a:p>
          <a:p>
            <a:pPr marL="171450" indent="-171450">
              <a:buFont typeface="Arial" panose="020B0604020202020204" pitchFamily="34" charset="0"/>
              <a:buChar char="•"/>
            </a:pPr>
            <a:r>
              <a:rPr lang="en-US" dirty="0" smtClean="0"/>
              <a:t>Leads to first potential failure area ODOA systems</a:t>
            </a:r>
          </a:p>
          <a:p>
            <a:pPr marL="171450" indent="-171450">
              <a:buFont typeface="Arial" panose="020B0604020202020204" pitchFamily="34" charset="0"/>
              <a:buChar char="•"/>
            </a:pPr>
            <a:endParaRPr lang="en-US" dirty="0" smtClean="0"/>
          </a:p>
          <a:p>
            <a:r>
              <a:rPr lang="en-US" dirty="0" smtClean="0"/>
              <a:t>Robots are now being used</a:t>
            </a:r>
            <a:r>
              <a:rPr lang="en-US" baseline="0" dirty="0" smtClean="0"/>
              <a:t> in hospitals to help assist medical staff monitor patients and make specialists available to individuals who may not otherwise have access to them. Although there have been robots created with this purpose in areas all over the world my presentation will focus on robots produced in the United States. The RP-7 was the first robot to be approved by the Food and Drug Administration or FDA for use in medical facilities in 2008 by </a:t>
            </a:r>
            <a:r>
              <a:rPr lang="en-US" baseline="0" dirty="0" err="1" smtClean="0"/>
              <a:t>InTouch</a:t>
            </a:r>
            <a:r>
              <a:rPr lang="en-US" baseline="0" dirty="0" smtClean="0"/>
              <a:t> Health. [1] The RP-7 was then succeeded by the RP-VITA in 2012 and it was created as a collaboration between </a:t>
            </a:r>
            <a:r>
              <a:rPr lang="en-US" baseline="0" dirty="0" err="1" smtClean="0"/>
              <a:t>InTouch</a:t>
            </a:r>
            <a:r>
              <a:rPr lang="en-US" baseline="0" dirty="0" smtClean="0"/>
              <a:t> Health and iRobot [2]. According to an FDA report, “The Remote Presence System, Model RP-VITA, is a clinical communications tool that provides a means of transmitting, receiving, and storing real-time audio and video, and patient data” [3]. As you can see in the picture the RP-VITA, “</a:t>
            </a:r>
            <a:r>
              <a:rPr lang="en-US" sz="1200" b="0" i="0" kern="1200" dirty="0" smtClean="0">
                <a:solidFill>
                  <a:schemeClr val="tx1"/>
                </a:solidFill>
                <a:effectLst/>
                <a:latin typeface="+mn-lt"/>
                <a:ea typeface="+mn-ea"/>
                <a:cs typeface="+mn-cs"/>
              </a:rPr>
              <a:t>Comes equipped with diagnostic devices such as electronic stethoscopes, </a:t>
            </a:r>
            <a:r>
              <a:rPr lang="en-US" sz="1200" b="0" i="0" kern="1200" dirty="0" err="1" smtClean="0">
                <a:solidFill>
                  <a:schemeClr val="tx1"/>
                </a:solidFill>
                <a:effectLst/>
                <a:latin typeface="+mn-lt"/>
                <a:ea typeface="+mn-ea"/>
                <a:cs typeface="+mn-cs"/>
              </a:rPr>
              <a:t>otoscopes</a:t>
            </a:r>
            <a:r>
              <a:rPr lang="en-US" sz="1200" b="0" i="0" kern="1200" dirty="0" smtClean="0">
                <a:solidFill>
                  <a:schemeClr val="tx1"/>
                </a:solidFill>
                <a:effectLst/>
                <a:latin typeface="+mn-lt"/>
                <a:ea typeface="+mn-ea"/>
                <a:cs typeface="+mn-cs"/>
              </a:rPr>
              <a:t> and ultrasound and can be integrated with live patient data” [4]</a:t>
            </a:r>
            <a:r>
              <a:rPr lang="en-US" baseline="0" dirty="0" smtClean="0"/>
              <a:t>. In order for the RP-VITA to function properly it utilizes a “broadband internet connection” [3], along with “</a:t>
            </a:r>
            <a:r>
              <a:rPr lang="en-US" sz="1200" b="0" i="0" kern="1200" dirty="0" smtClean="0">
                <a:solidFill>
                  <a:schemeClr val="tx1"/>
                </a:solidFill>
                <a:effectLst/>
                <a:latin typeface="+mn-lt"/>
                <a:ea typeface="+mn-ea"/>
                <a:cs typeface="+mn-cs"/>
              </a:rPr>
              <a:t>lasers, sonar, and sensors while operating completely within the cloud” [4]. The</a:t>
            </a:r>
            <a:r>
              <a:rPr lang="en-US" sz="1200" b="0" i="0" kern="1200" baseline="0" dirty="0" smtClean="0">
                <a:solidFill>
                  <a:schemeClr val="tx1"/>
                </a:solidFill>
                <a:effectLst/>
                <a:latin typeface="+mn-lt"/>
                <a:ea typeface="+mn-ea"/>
                <a:cs typeface="+mn-cs"/>
              </a:rPr>
              <a:t> reliance of RP-VITA on all of these systems brings me to the first area of potential error, object detection and object avoidance or ODOA systems.</a:t>
            </a:r>
            <a:endParaRPr lang="en-US" baseline="0"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14</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chemeClr val="bg1"/>
                </a:solidFill>
                <a:latin typeface="+mn-lt"/>
              </a:rPr>
              <a:t>ODOA systems rely on data collected by systems that </a:t>
            </a:r>
            <a:r>
              <a:rPr lang="en-US" sz="1200" baseline="0" dirty="0" smtClean="0">
                <a:solidFill>
                  <a:schemeClr val="bg1"/>
                </a:solidFill>
                <a:latin typeface="+mn-lt"/>
              </a:rPr>
              <a:t>detect video, audio, heat levels, and other environmental elements </a:t>
            </a:r>
          </a:p>
          <a:p>
            <a:pPr marL="171450" indent="-171450">
              <a:buFont typeface="Arial" panose="020B0604020202020204" pitchFamily="34" charset="0"/>
              <a:buChar char="•"/>
            </a:pPr>
            <a:r>
              <a:rPr lang="en-US" sz="1200" baseline="0" dirty="0" smtClean="0">
                <a:solidFill>
                  <a:schemeClr val="bg1"/>
                </a:solidFill>
                <a:latin typeface="+mn-lt"/>
              </a:rPr>
              <a:t>Use this data to understand environment and make decisions accordingly</a:t>
            </a:r>
          </a:p>
          <a:p>
            <a:pPr marL="171450" indent="-171450">
              <a:buFont typeface="Arial" panose="020B0604020202020204" pitchFamily="34" charset="0"/>
              <a:buChar char="•"/>
            </a:pPr>
            <a:r>
              <a:rPr lang="en-US" sz="1200" baseline="0" dirty="0" smtClean="0">
                <a:solidFill>
                  <a:schemeClr val="bg1"/>
                </a:solidFill>
                <a:latin typeface="+mn-lt"/>
              </a:rPr>
              <a:t>Robots use systems to avoid collisions while moving around</a:t>
            </a:r>
          </a:p>
          <a:p>
            <a:pPr marL="171450" indent="-171450">
              <a:buFont typeface="Arial" panose="020B0604020202020204" pitchFamily="34" charset="0"/>
              <a:buChar char="•"/>
            </a:pPr>
            <a:r>
              <a:rPr lang="en-US" sz="1200" baseline="0" dirty="0" smtClean="0">
                <a:solidFill>
                  <a:schemeClr val="bg1"/>
                </a:solidFill>
                <a:latin typeface="+mn-lt"/>
              </a:rPr>
              <a:t>Hospitals chaotic environment makes robots reactions important</a:t>
            </a:r>
          </a:p>
          <a:p>
            <a:pPr marL="171450" indent="-171450">
              <a:buFont typeface="Arial" panose="020B0604020202020204" pitchFamily="34" charset="0"/>
              <a:buChar char="•"/>
            </a:pPr>
            <a:r>
              <a:rPr lang="en-US" sz="1200" baseline="0" dirty="0" smtClean="0">
                <a:solidFill>
                  <a:schemeClr val="bg1"/>
                </a:solidFill>
                <a:latin typeface="+mn-lt"/>
              </a:rPr>
              <a:t>Failure could cause robot to hurt injured or sick patients or hit medical devices</a:t>
            </a:r>
          </a:p>
          <a:p>
            <a:pPr marL="171450" indent="-171450">
              <a:buFont typeface="Arial" panose="020B0604020202020204" pitchFamily="34" charset="0"/>
              <a:buChar char="•"/>
            </a:pPr>
            <a:r>
              <a:rPr lang="en-US" sz="1200" dirty="0" smtClean="0">
                <a:solidFill>
                  <a:schemeClr val="bg1"/>
                </a:solidFill>
                <a:latin typeface="+mn-lt"/>
              </a:rPr>
              <a:t>RP-VITA</a:t>
            </a:r>
            <a:r>
              <a:rPr lang="en-US" sz="1200" baseline="0" dirty="0" smtClean="0">
                <a:solidFill>
                  <a:schemeClr val="bg1"/>
                </a:solidFill>
                <a:latin typeface="+mn-lt"/>
              </a:rPr>
              <a:t> is 5’ 5” tall and weighs 176lbs. could cause a lot of damage in crash</a:t>
            </a:r>
          </a:p>
          <a:p>
            <a:pPr marL="171450" indent="-171450">
              <a:buFont typeface="Arial" panose="020B0604020202020204" pitchFamily="34" charset="0"/>
              <a:buChar char="•"/>
            </a:pPr>
            <a:r>
              <a:rPr lang="en-US" sz="1200" baseline="0" dirty="0" smtClean="0">
                <a:solidFill>
                  <a:schemeClr val="bg1"/>
                </a:solidFill>
                <a:latin typeface="+mn-lt"/>
              </a:rPr>
              <a:t>RP-VITA uses ODOA when not being controlled by humans</a:t>
            </a:r>
          </a:p>
          <a:p>
            <a:pPr marL="171450" indent="-171450">
              <a:buFont typeface="Arial" panose="020B0604020202020204" pitchFamily="34" charset="0"/>
              <a:buChar char="•"/>
            </a:pPr>
            <a:r>
              <a:rPr lang="en-US" sz="1200" baseline="0" dirty="0" smtClean="0">
                <a:solidFill>
                  <a:schemeClr val="bg1"/>
                </a:solidFill>
                <a:latin typeface="+mn-lt"/>
              </a:rPr>
              <a:t>According to an FDA report, “…</a:t>
            </a:r>
            <a:r>
              <a:rPr lang="en-US" sz="1200" dirty="0" smtClean="0">
                <a:solidFill>
                  <a:schemeClr val="bg1"/>
                </a:solidFill>
                <a:latin typeface="+mn-lt"/>
              </a:rPr>
              <a:t>if a component critical to the ODOA system fails in </a:t>
            </a:r>
            <a:r>
              <a:rPr lang="en-US" sz="1200" dirty="0" err="1" smtClean="0">
                <a:solidFill>
                  <a:schemeClr val="bg1"/>
                </a:solidFill>
                <a:latin typeface="+mn-lt"/>
              </a:rPr>
              <a:t>autonavigation</a:t>
            </a:r>
            <a:r>
              <a:rPr lang="en-US" sz="1200" dirty="0" smtClean="0">
                <a:solidFill>
                  <a:schemeClr val="bg1"/>
                </a:solidFill>
                <a:latin typeface="+mn-lt"/>
              </a:rPr>
              <a:t> mode, the device will halt and not move as specified” </a:t>
            </a:r>
          </a:p>
          <a:p>
            <a:pPr marL="171450" indent="-171450">
              <a:buFont typeface="Arial" panose="020B0604020202020204" pitchFamily="34" charset="0"/>
              <a:buChar char="•"/>
            </a:pPr>
            <a:r>
              <a:rPr lang="en-US" sz="1200" dirty="0" smtClean="0">
                <a:solidFill>
                  <a:schemeClr val="bg1"/>
                </a:solidFill>
                <a:latin typeface="+mn-lt"/>
              </a:rPr>
              <a:t>Fail-safe ensures RP-VITA</a:t>
            </a:r>
            <a:r>
              <a:rPr lang="en-US" sz="1200" baseline="0" dirty="0" smtClean="0">
                <a:solidFill>
                  <a:schemeClr val="bg1"/>
                </a:solidFill>
                <a:latin typeface="+mn-lt"/>
              </a:rPr>
              <a:t> will not hurt anyone through </a:t>
            </a:r>
            <a:r>
              <a:rPr lang="en-US" sz="1200" baseline="0" dirty="0" err="1" smtClean="0">
                <a:solidFill>
                  <a:schemeClr val="bg1"/>
                </a:solidFill>
                <a:latin typeface="+mn-lt"/>
              </a:rPr>
              <a:t>collisons</a:t>
            </a:r>
            <a:endParaRPr lang="en-US" sz="1200" baseline="0" dirty="0" smtClean="0">
              <a:solidFill>
                <a:schemeClr val="bg1"/>
              </a:solidFill>
              <a:latin typeface="+mn-lt"/>
            </a:endParaRPr>
          </a:p>
          <a:p>
            <a:pPr marL="171450" indent="-171450">
              <a:buFont typeface="Arial" panose="020B0604020202020204" pitchFamily="34" charset="0"/>
              <a:buChar char="•"/>
            </a:pPr>
            <a:r>
              <a:rPr lang="en-US" sz="1200" baseline="0" dirty="0" smtClean="0">
                <a:solidFill>
                  <a:schemeClr val="bg1"/>
                </a:solidFill>
                <a:latin typeface="+mn-lt"/>
              </a:rPr>
              <a:t>Another area for failure broadband internet connection</a:t>
            </a:r>
          </a:p>
          <a:p>
            <a:pPr marL="171450" indent="-171450">
              <a:buFont typeface="Arial" panose="020B0604020202020204" pitchFamily="34" charset="0"/>
              <a:buChar char="•"/>
            </a:pPr>
            <a:endParaRPr lang="en-US" sz="1200" dirty="0" smtClean="0">
              <a:solidFill>
                <a:schemeClr val="bg1"/>
              </a:solidFill>
              <a:latin typeface="+mn-lt"/>
            </a:endParaRPr>
          </a:p>
          <a:p>
            <a:r>
              <a:rPr lang="en-US" sz="1200" dirty="0" smtClean="0">
                <a:solidFill>
                  <a:schemeClr val="bg1"/>
                </a:solidFill>
                <a:latin typeface="+mn-lt"/>
              </a:rPr>
              <a:t>ODOA</a:t>
            </a:r>
            <a:r>
              <a:rPr lang="en-US" sz="1200" baseline="0" dirty="0" smtClean="0">
                <a:solidFill>
                  <a:schemeClr val="bg1"/>
                </a:solidFill>
                <a:latin typeface="+mn-lt"/>
              </a:rPr>
              <a:t> systems rely on data collected through various kinds of integrated systems and sensors that detect video, audio, heat levels, and other environmental elements and changes to analyze the environment to make educated decisions. Robots utilize these systems to analyze their surroundings to ensure they do not collide into anything while they are moving around an area. Hospitals have a very chaotic environment as doctors, nurses, patients, and families are all moving through corridors and into rooms often at fast paces which makes it vital for a robot in this environment to be able to react to its surroundings. If any aspect of a robots ODOA system failed in this environment it could cause the robot to collide with an already sick or injured patient or collide with other medical devices causing the hospital to the have the financial burden of fixing or replacing the equipment. According to a publication by </a:t>
            </a:r>
            <a:r>
              <a:rPr lang="en-US" sz="1200" baseline="0" dirty="0" err="1" smtClean="0">
                <a:solidFill>
                  <a:schemeClr val="bg1"/>
                </a:solidFill>
                <a:latin typeface="+mn-lt"/>
              </a:rPr>
              <a:t>InTouch</a:t>
            </a:r>
            <a:r>
              <a:rPr lang="en-US" sz="1200" baseline="0" dirty="0" smtClean="0">
                <a:solidFill>
                  <a:schemeClr val="bg1"/>
                </a:solidFill>
                <a:latin typeface="+mn-lt"/>
              </a:rPr>
              <a:t> Health, the RP-VITA is 5’ 5” tall and weighs 176lbs. [5], now you can imagine how much damage a robot of that size could do if it collided with a person or object. The RP-VITA utilizes these ODOA systems when it moves without the help of a human controlling its movements and according to an FDA report, “…</a:t>
            </a:r>
            <a:r>
              <a:rPr lang="en-US" sz="1200" dirty="0" smtClean="0">
                <a:solidFill>
                  <a:schemeClr val="bg1"/>
                </a:solidFill>
                <a:latin typeface="+mn-lt"/>
              </a:rPr>
              <a:t>if a component critical to the ODOA system fails in </a:t>
            </a:r>
            <a:r>
              <a:rPr lang="en-US" sz="1200" dirty="0" err="1" smtClean="0">
                <a:solidFill>
                  <a:schemeClr val="bg1"/>
                </a:solidFill>
                <a:latin typeface="+mn-lt"/>
              </a:rPr>
              <a:t>autonavigation</a:t>
            </a:r>
            <a:r>
              <a:rPr lang="en-US" sz="1200" dirty="0" smtClean="0">
                <a:solidFill>
                  <a:schemeClr val="bg1"/>
                </a:solidFill>
                <a:latin typeface="+mn-lt"/>
              </a:rPr>
              <a:t> mode, the device will halt and not move as specified” [3]. This</a:t>
            </a:r>
            <a:r>
              <a:rPr lang="en-US" sz="1200" baseline="0" dirty="0" smtClean="0">
                <a:solidFill>
                  <a:schemeClr val="bg1"/>
                </a:solidFill>
                <a:latin typeface="+mn-lt"/>
              </a:rPr>
              <a:t> fail-safe ensures that the RP-VITA will not harm any person or object if any sensor ceases to function properly. RP-VITA also relies on a “broadband internet connection” [3], which could also pose risks when failures occur.</a:t>
            </a:r>
            <a:endParaRPr lang="en-US" sz="1200" dirty="0">
              <a:solidFill>
                <a:schemeClr val="bg1"/>
              </a:solidFill>
              <a:latin typeface="+mn-l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15</a:t>
            </a:fld>
            <a:endParaRPr lang="en-US"/>
          </a:p>
        </p:txBody>
      </p:sp>
    </p:spTree>
    <p:extLst>
      <p:ext uri="{BB962C8B-B14F-4D97-AF65-F5344CB8AC3E}">
        <p14:creationId xmlns:p14="http://schemas.microsoft.com/office/powerpoint/2010/main" val="37682143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sz="1200" dirty="0" smtClean="0">
                <a:solidFill>
                  <a:schemeClr val="bg1"/>
                </a:solidFill>
                <a:latin typeface="+mn-lt"/>
              </a:rPr>
              <a:t>Virtually</a:t>
            </a:r>
            <a:r>
              <a:rPr lang="en-US" sz="1200" baseline="0" dirty="0" smtClean="0">
                <a:solidFill>
                  <a:schemeClr val="bg1"/>
                </a:solidFill>
                <a:latin typeface="+mn-lt"/>
              </a:rPr>
              <a:t> all forms of real-time video communications rely on some form of access to the internet. </a:t>
            </a:r>
          </a:p>
          <a:p>
            <a:pPr marL="171450" indent="-171450">
              <a:buFont typeface="Arial" panose="020B0604020202020204" pitchFamily="34" charset="0"/>
              <a:buChar char="•"/>
            </a:pPr>
            <a:r>
              <a:rPr lang="en-US" sz="1200" baseline="0" dirty="0" smtClean="0">
                <a:solidFill>
                  <a:schemeClr val="bg1"/>
                </a:solidFill>
                <a:latin typeface="+mn-lt"/>
              </a:rPr>
              <a:t>Recommended bandwidths of video communications and video quality</a:t>
            </a:r>
          </a:p>
          <a:p>
            <a:pPr marL="171450" indent="-171450">
              <a:buFont typeface="Arial" panose="020B0604020202020204" pitchFamily="34" charset="0"/>
              <a:buChar char="•"/>
            </a:pPr>
            <a:r>
              <a:rPr lang="en-US" sz="1200" baseline="0" dirty="0" smtClean="0">
                <a:solidFill>
                  <a:schemeClr val="bg1"/>
                </a:solidFill>
                <a:latin typeface="+mn-lt"/>
              </a:rPr>
              <a:t>Lack of quality could cause mistreatment of patients</a:t>
            </a:r>
          </a:p>
          <a:p>
            <a:pPr marL="171450" indent="-171450">
              <a:buFont typeface="Arial" panose="020B0604020202020204" pitchFamily="34" charset="0"/>
              <a:buChar char="•"/>
            </a:pPr>
            <a:r>
              <a:rPr lang="en-US" sz="1200" baseline="0" dirty="0" smtClean="0">
                <a:solidFill>
                  <a:schemeClr val="bg1"/>
                </a:solidFill>
                <a:latin typeface="+mn-lt"/>
              </a:rPr>
              <a:t>No patient data can be transferred with no internet</a:t>
            </a:r>
          </a:p>
          <a:p>
            <a:pPr marL="171450" indent="-171450">
              <a:buFont typeface="Arial" panose="020B0604020202020204" pitchFamily="34" charset="0"/>
              <a:buChar char="•"/>
            </a:pPr>
            <a:r>
              <a:rPr lang="en-US" sz="1200" baseline="0" dirty="0" smtClean="0">
                <a:solidFill>
                  <a:schemeClr val="bg1"/>
                </a:solidFill>
                <a:latin typeface="+mn-lt"/>
              </a:rPr>
              <a:t>Medical history not available with no internet</a:t>
            </a:r>
          </a:p>
          <a:p>
            <a:pPr marL="171450" indent="-171450">
              <a:buFont typeface="Arial" panose="020B0604020202020204" pitchFamily="34" charset="0"/>
              <a:buChar char="•"/>
            </a:pPr>
            <a:r>
              <a:rPr lang="en-US" sz="1200" baseline="0" dirty="0" smtClean="0">
                <a:solidFill>
                  <a:schemeClr val="bg1"/>
                </a:solidFill>
                <a:latin typeface="+mn-lt"/>
              </a:rPr>
              <a:t>The Federal Communications Commission or FCC has established what they advise hospitals have for “</a:t>
            </a:r>
            <a:r>
              <a:rPr lang="en-US" sz="1200" dirty="0" smtClean="0">
                <a:solidFill>
                  <a:schemeClr val="bg1"/>
                </a:solidFill>
                <a:latin typeface="+mn-lt"/>
              </a:rPr>
              <a:t>Quality-of-Service Requirements” </a:t>
            </a:r>
          </a:p>
          <a:p>
            <a:pPr marL="171450" indent="-171450">
              <a:buFont typeface="Arial" panose="020B0604020202020204" pitchFamily="34" charset="0"/>
              <a:buChar char="•"/>
            </a:pPr>
            <a:r>
              <a:rPr lang="en-US" sz="1200" baseline="0" dirty="0" smtClean="0">
                <a:solidFill>
                  <a:schemeClr val="bg1"/>
                </a:solidFill>
                <a:latin typeface="+mn-lt"/>
              </a:rPr>
              <a:t>Refer to uptime percentage in picture</a:t>
            </a:r>
          </a:p>
          <a:p>
            <a:pPr marL="171450" indent="-171450">
              <a:buFont typeface="Arial" panose="020B0604020202020204" pitchFamily="34" charset="0"/>
              <a:buChar char="•"/>
            </a:pPr>
            <a:r>
              <a:rPr lang="en-US" sz="1200" dirty="0" smtClean="0">
                <a:solidFill>
                  <a:schemeClr val="bg1"/>
                </a:solidFill>
                <a:latin typeface="+mn-lt"/>
              </a:rPr>
              <a:t>The</a:t>
            </a:r>
            <a:r>
              <a:rPr lang="en-US" sz="1200" baseline="0" dirty="0" smtClean="0">
                <a:solidFill>
                  <a:schemeClr val="bg1"/>
                </a:solidFill>
                <a:latin typeface="+mn-lt"/>
              </a:rPr>
              <a:t> FCC has also established that hospitals must have a bandwidth greater than or equal to 100Mbps </a:t>
            </a:r>
          </a:p>
          <a:p>
            <a:pPr marL="171450" indent="-171450">
              <a:buFont typeface="Arial" panose="020B0604020202020204" pitchFamily="34" charset="0"/>
              <a:buChar char="•"/>
            </a:pPr>
            <a:r>
              <a:rPr lang="en-US" sz="1200" baseline="0" dirty="0" smtClean="0">
                <a:solidFill>
                  <a:schemeClr val="bg1"/>
                </a:solidFill>
                <a:latin typeface="+mn-lt"/>
              </a:rPr>
              <a:t>Enough bandwidth for RP-VITAs as long as there are not too many</a:t>
            </a:r>
          </a:p>
          <a:p>
            <a:pPr marL="171450" indent="-171450">
              <a:buFont typeface="Arial" panose="020B0604020202020204" pitchFamily="34" charset="0"/>
              <a:buChar char="•"/>
            </a:pPr>
            <a:endParaRPr lang="en-US" sz="1200" dirty="0" smtClean="0">
              <a:solidFill>
                <a:schemeClr val="bg1"/>
              </a:solidFill>
              <a:latin typeface="+mn-lt"/>
            </a:endParaRPr>
          </a:p>
          <a:p>
            <a:r>
              <a:rPr lang="en-US" sz="1200" dirty="0" smtClean="0">
                <a:solidFill>
                  <a:schemeClr val="bg1"/>
                </a:solidFill>
                <a:latin typeface="+mn-lt"/>
              </a:rPr>
              <a:t>Virtually</a:t>
            </a:r>
            <a:r>
              <a:rPr lang="en-US" sz="1200" baseline="0" dirty="0" smtClean="0">
                <a:solidFill>
                  <a:schemeClr val="bg1"/>
                </a:solidFill>
                <a:latin typeface="+mn-lt"/>
              </a:rPr>
              <a:t> all forms of real-time video communications rely on some form of access to the internet. These real-time video communications often have recommended bandwidths to ensure that the quality of the video connection between participants. The RP-VITA allows doctors to communicate with patients and nurses through real-time video communication and therefore the RP-VITA has a minimum and recommended bandwidth as well. If these requirements are not met the video connection can experience reduced quality which could cause mistreatment of patients due to misinterpretation of vocal advisement from the doctors. Without a viable internet connection on either end any data collected from the patient will not be relayed to the doctor therefore causing the doctor to be unable to treat the patient. Past records on the patient would also be unable to be transmitted to the doctor which would cause the doctor to again be unable to diagnose or treat a patient since they would not have access to their medical history. The Federal Communications Commission or FCC has established what they advise hospitals have for “</a:t>
            </a:r>
            <a:r>
              <a:rPr lang="en-US" sz="1200" dirty="0" smtClean="0">
                <a:solidFill>
                  <a:schemeClr val="bg1"/>
                </a:solidFill>
                <a:latin typeface="+mn-lt"/>
              </a:rPr>
              <a:t>Quality-of-Service Requirements” [6], as you can see in the picture complete loss of internet access in a hospital setting would be incredibly unlikely. The</a:t>
            </a:r>
            <a:r>
              <a:rPr lang="en-US" sz="1200" baseline="0" dirty="0" smtClean="0">
                <a:solidFill>
                  <a:schemeClr val="bg1"/>
                </a:solidFill>
                <a:latin typeface="+mn-lt"/>
              </a:rPr>
              <a:t> FCC has also established that hospitals must have a bandwidth greater than or equal to 100Mbps [6], which would be more than enough to support the video communications for the RP-VITA as long as they did not implement a vast number of them in one facility without acquiring more bandwidth.</a:t>
            </a:r>
            <a:endParaRPr lang="en-US" sz="1200" dirty="0">
              <a:solidFill>
                <a:schemeClr val="bg1"/>
              </a:solidFill>
              <a:latin typeface="+mn-l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16</a:t>
            </a:fld>
            <a:endParaRPr lang="en-US"/>
          </a:p>
        </p:txBody>
      </p:sp>
    </p:spTree>
    <p:extLst>
      <p:ext uri="{BB962C8B-B14F-4D97-AF65-F5344CB8AC3E}">
        <p14:creationId xmlns:p14="http://schemas.microsoft.com/office/powerpoint/2010/main" val="42309738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solidFill>
                  <a:schemeClr val="bg1"/>
                </a:solidFill>
                <a:latin typeface="+mn-lt"/>
              </a:rPr>
              <a:t>Although ODOA</a:t>
            </a:r>
            <a:r>
              <a:rPr lang="en-US" sz="1200" baseline="0" dirty="0" smtClean="0">
                <a:solidFill>
                  <a:schemeClr val="bg1"/>
                </a:solidFill>
                <a:latin typeface="+mn-lt"/>
              </a:rPr>
              <a:t> can fail RP-VITA has fail-safe</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mn-lt"/>
              </a:rPr>
              <a:t>RP-VITA could fail if no internet</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mn-lt"/>
              </a:rPr>
              <a:t>Hospitals have reliable enough internet to prevent this from causing any harm</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aseline="0" dirty="0" smtClean="0">
                <a:solidFill>
                  <a:schemeClr val="bg1"/>
                </a:solidFill>
                <a:latin typeface="+mn-lt"/>
              </a:rPr>
              <a:t>The patients and families perception of the RP-7 responded, “</a:t>
            </a:r>
            <a:r>
              <a:rPr lang="en-US" sz="1200" b="0" i="0" kern="1200" dirty="0" smtClean="0">
                <a:solidFill>
                  <a:schemeClr val="bg1"/>
                </a:solidFill>
                <a:effectLst/>
                <a:latin typeface="+mn-lt"/>
                <a:ea typeface="+mn-ea"/>
                <a:cs typeface="+mn-cs"/>
              </a:rPr>
              <a:t>if asked if care was better because the robot was used, 42 (84%) agreed” </a:t>
            </a: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baseline="0" dirty="0" smtClean="0">
                <a:solidFill>
                  <a:schemeClr val="bg1"/>
                </a:solidFill>
                <a:effectLst/>
                <a:latin typeface="+mn-lt"/>
                <a:ea typeface="+mn-ea"/>
                <a:cs typeface="+mn-cs"/>
              </a:rPr>
              <a:t>Benefits outweigh risks since creators and hospital systems address potential areas for failure</a:t>
            </a:r>
            <a:endParaRPr lang="en-US" sz="1200" baseline="0" dirty="0" smtClean="0">
              <a:solidFill>
                <a:schemeClr val="bg1"/>
              </a:solidFill>
              <a:latin typeface="+mn-lt"/>
            </a:endParaRPr>
          </a:p>
          <a:p>
            <a:pPr marL="171450" marR="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dirty="0" smtClean="0">
              <a:solidFill>
                <a:schemeClr val="bg1"/>
              </a:solidFill>
              <a:latin typeface="+mn-l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solidFill>
                  <a:schemeClr val="bg1"/>
                </a:solidFill>
                <a:latin typeface="+mn-lt"/>
              </a:rPr>
              <a:t>Although</a:t>
            </a:r>
            <a:r>
              <a:rPr lang="en-US" sz="1200" baseline="0" dirty="0" smtClean="0">
                <a:solidFill>
                  <a:schemeClr val="bg1"/>
                </a:solidFill>
                <a:latin typeface="+mn-lt"/>
              </a:rPr>
              <a:t> ODOA systems can fail or have errors the creators of the RP-VITAs have implemented a fail-safe in case any of the sensors vital to the system are compromised by forcing the robot to cease functionality immediately. The RP-VITA’s reliance on a reliable internet broadband connection could pose a threat if the connection is not strong enough to support to video communication or if the internet connection fails entirely. Since hospitals already have a “</a:t>
            </a:r>
            <a:r>
              <a:rPr lang="en-US" sz="1200" dirty="0" smtClean="0">
                <a:solidFill>
                  <a:schemeClr val="bg1"/>
                </a:solidFill>
                <a:latin typeface="+mn-lt"/>
              </a:rPr>
              <a:t>Quality-of-Service Requirements” [6] set by the FCC that allows</a:t>
            </a:r>
            <a:r>
              <a:rPr lang="en-US" sz="1200" baseline="0" dirty="0" smtClean="0">
                <a:solidFill>
                  <a:schemeClr val="bg1"/>
                </a:solidFill>
                <a:latin typeface="+mn-lt"/>
              </a:rPr>
              <a:t> for only a 0.1% downtime and a required bandwidth that is already high enough to support the RP-VITA’s video communication it is unlikely that failures or errors with the broadband internet connection would cause any serious harm to patients. According to a study and survey conducted on the RP-7, the RP-VITA’s predecessor, and the patients and families perception of the RP-7 responded, “</a:t>
            </a:r>
            <a:r>
              <a:rPr lang="en-US" sz="1200" b="0" i="0" kern="1200" dirty="0" smtClean="0">
                <a:solidFill>
                  <a:schemeClr val="bg1"/>
                </a:solidFill>
                <a:effectLst/>
                <a:latin typeface="+mn-lt"/>
                <a:ea typeface="+mn-ea"/>
                <a:cs typeface="+mn-cs"/>
              </a:rPr>
              <a:t>if asked if care was better because the robot was used, 42 (84%) agreed” [7]. Therefore,</a:t>
            </a:r>
            <a:r>
              <a:rPr lang="en-US" sz="1200" b="0" i="0" kern="1200" baseline="0" dirty="0" smtClean="0">
                <a:solidFill>
                  <a:schemeClr val="bg1"/>
                </a:solidFill>
                <a:effectLst/>
                <a:latin typeface="+mn-lt"/>
                <a:ea typeface="+mn-ea"/>
                <a:cs typeface="+mn-cs"/>
              </a:rPr>
              <a:t> since the potential system failures in the case of the RP-VITA are either addressed by the creators or the hospitals systems and individuals believe the robot is helping increase their care the benefits of their implementation outweighs the potential risks from failures or errors.</a:t>
            </a:r>
            <a:endParaRPr lang="en-US" sz="1200" dirty="0">
              <a:solidFill>
                <a:schemeClr val="bg1"/>
              </a:solidFill>
              <a:latin typeface="+mn-lt"/>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17</a:t>
            </a:fld>
            <a:endParaRPr lang="en-US"/>
          </a:p>
        </p:txBody>
      </p:sp>
    </p:spTree>
    <p:extLst>
      <p:ext uri="{BB962C8B-B14F-4D97-AF65-F5344CB8AC3E}">
        <p14:creationId xmlns:p14="http://schemas.microsoft.com/office/powerpoint/2010/main" val="3054627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ImPACT</a:t>
            </a:r>
            <a:r>
              <a:rPr lang="en-US" dirty="0" smtClean="0"/>
              <a:t>: </a:t>
            </a:r>
            <a:r>
              <a:rPr lang="en-US" sz="1200" b="0" i="0" kern="1200" dirty="0" smtClean="0">
                <a:solidFill>
                  <a:schemeClr val="tx1"/>
                </a:solidFill>
                <a:effectLst/>
                <a:latin typeface="+mn-lt"/>
                <a:ea typeface="+mn-ea"/>
                <a:cs typeface="+mn-cs"/>
              </a:rPr>
              <a:t>Immediate Post-Concussion Assessment and Cognitive Testing, the most widely used form of computerized</a:t>
            </a:r>
            <a:r>
              <a:rPr lang="en-US" sz="1200" b="0" i="0" kern="1200" baseline="0" dirty="0" smtClean="0">
                <a:solidFill>
                  <a:schemeClr val="tx1"/>
                </a:solidFill>
                <a:effectLst/>
                <a:latin typeface="+mn-lt"/>
                <a:ea typeface="+mn-ea"/>
                <a:cs typeface="+mn-cs"/>
              </a:rPr>
              <a:t> concussion testing available.</a:t>
            </a:r>
            <a:endParaRPr lang="en-US" dirty="0" smtClean="0"/>
          </a:p>
          <a:p>
            <a:r>
              <a:rPr lang="en-US" dirty="0" smtClean="0"/>
              <a:t>Bullet</a:t>
            </a:r>
            <a:r>
              <a:rPr lang="en-US" baseline="0" dirty="0" smtClean="0"/>
              <a:t> 1: used in many professional sports leagues, colleges and high schools, as well as some military units and cirque du soleil, other tests exist but this is the most popular and backed by professional athletes</a:t>
            </a:r>
          </a:p>
          <a:p>
            <a:r>
              <a:rPr lang="en-US" baseline="0" dirty="0" smtClean="0"/>
              <a:t>Bullet 2: Tests measure if someone has symptoms using agility tests, matching, reasoning and other categories: image shows examples of the tests, that involve matching words to colors, shapes to words, and short term memory of designs on the screen</a:t>
            </a:r>
          </a:p>
          <a:p>
            <a:r>
              <a:rPr lang="en-US" baseline="0" dirty="0" smtClean="0"/>
              <a:t>Bullet 3: First take a baseline test before you are concussed, take the post concussion test once you have shown symptoms, will get comparative scores. Baseline tests suggested every two years and marketed as reliable so long as you follow the protocol and update your tests accordingly</a:t>
            </a:r>
          </a:p>
          <a:p>
            <a:r>
              <a:rPr lang="en-US" baseline="0" dirty="0" smtClean="0"/>
              <a:t>The post concussion test is different than the baseline test so that it is not just a memorization of the answers you submitted previously</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19</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Case study 1: 2 groups of individuals averaging</a:t>
            </a:r>
            <a:r>
              <a:rPr lang="en-US" baseline="0" dirty="0" smtClean="0"/>
              <a:t> between 20-22 years old, group 1 took test 3 times(weekly intervals), group 2 took test 3 times (baseline, after 45 and 50 days). Group two was meant to show what a normal time interval post concussion would be: check after some time when the player is concussed, and then check again a few days later to se if symptoms persist</a:t>
            </a:r>
          </a:p>
          <a:p>
            <a:r>
              <a:rPr lang="en-US" baseline="0" dirty="0" smtClean="0"/>
              <a:t>Study showed non-concussed individuals with worse scores than the baseline that would be enough to assume symptoms.</a:t>
            </a:r>
          </a:p>
          <a:p>
            <a:r>
              <a:rPr lang="en-US" baseline="0" dirty="0" smtClean="0"/>
              <a:t>Concluded they have little practical value for determining whether an athlete should be allowed to play</a:t>
            </a:r>
          </a:p>
          <a:p>
            <a:endParaRPr lang="en-US" baseline="0" dirty="0" smtClean="0"/>
          </a:p>
          <a:p>
            <a:r>
              <a:rPr lang="en-US" baseline="0" dirty="0" smtClean="0"/>
              <a:t>Another case study with a Similar test: done with the same time intervals as group two, showed similar results with a number of false positives and came to the conclusion that it cannot reliably measure healthy individuals</a:t>
            </a:r>
          </a:p>
          <a:p>
            <a:endParaRPr lang="en-US" baseline="0" dirty="0" smtClean="0"/>
          </a:p>
          <a:p>
            <a:r>
              <a:rPr lang="en-US" baseline="0" dirty="0" smtClean="0"/>
              <a:t>There has not been any studies using a group of concussed individuals as the subjects and confirming if there would be false negatives where someone who is concussed would be assumed healthy, for health reasons among others</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20</a:t>
            </a:fld>
            <a:endParaRPr lang="en-US"/>
          </a:p>
        </p:txBody>
      </p:sp>
    </p:spTree>
    <p:extLst>
      <p:ext uri="{BB962C8B-B14F-4D97-AF65-F5344CB8AC3E}">
        <p14:creationId xmlns:p14="http://schemas.microsoft.com/office/powerpoint/2010/main" val="140244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270700B2-88B9-1642-B8EB-F86842378D04}" type="slidenum">
              <a:rPr lang="en-US" smtClean="0"/>
              <a:t>2</a:t>
            </a:fld>
            <a:endParaRPr lang="en-US"/>
          </a:p>
        </p:txBody>
      </p:sp>
    </p:spTree>
    <p:extLst>
      <p:ext uri="{BB962C8B-B14F-4D97-AF65-F5344CB8AC3E}">
        <p14:creationId xmlns:p14="http://schemas.microsoft.com/office/powerpoint/2010/main" val="18729500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1: </a:t>
            </a:r>
            <a:r>
              <a:rPr lang="en-US" dirty="0" err="1" smtClean="0"/>
              <a:t>ImPACT</a:t>
            </a:r>
            <a:r>
              <a:rPr lang="en-US" baseline="0" dirty="0" smtClean="0"/>
              <a:t> claims to have extensive third party research that supports that it is reliable, including comparisons against other medical tests/ devices such as a blood glucose tests, mammograms and rapid strep tests and how well they do at detecting their respective issues. </a:t>
            </a:r>
          </a:p>
          <a:p>
            <a:endParaRPr lang="en-US" baseline="0" dirty="0" smtClean="0"/>
          </a:p>
          <a:p>
            <a:r>
              <a:rPr lang="en-US" baseline="0" dirty="0" smtClean="0"/>
              <a:t>Chart: first graph shows reliability of impact vs medical tests, it is said that a correlation of .8 or above is strong enough to assume reliability, second graph shows the sensitivity of impact to concussion symptoms compared to the sensitivity of other tests for example strep test to strep for example, percentage is indicative of how % of time the test was able to recognize the symptoms and identify </a:t>
            </a:r>
            <a:r>
              <a:rPr lang="en-US" baseline="0" smtClean="0"/>
              <a:t>a concussion.</a:t>
            </a:r>
            <a:endParaRPr lang="en-US" baseline="0" dirty="0" smtClean="0"/>
          </a:p>
          <a:p>
            <a:endParaRPr lang="en-US" baseline="0" dirty="0" smtClean="0"/>
          </a:p>
          <a:p>
            <a:r>
              <a:rPr lang="en-US" baseline="0" dirty="0" smtClean="0"/>
              <a:t>Bullet 2:One issue people claim is the ability to purposely score low on baseline test in order to avoid detection of a concussion, many NFL players have rumored that this is possible or like Peyton manning have even joked about this being doable for professional athletes, the developers have claimed that as a major selling point of impact is that it can detect any “devious” tests and not count them</a:t>
            </a:r>
          </a:p>
          <a:p>
            <a:r>
              <a:rPr lang="en-US" baseline="0" dirty="0" smtClean="0"/>
              <a:t>Sub bullet: A Study proved that even when told how to fail the test, only 11% of athletes could, as </a:t>
            </a:r>
            <a:r>
              <a:rPr lang="en-US" baseline="0" dirty="0" err="1" smtClean="0"/>
              <a:t>ImPACT</a:t>
            </a:r>
            <a:r>
              <a:rPr lang="en-US" baseline="0" dirty="0" smtClean="0"/>
              <a:t> is designed to notice when scores seem faulty, they were given exact direction on how to get a low score on the impact test by the physicians that were administering them and still could not succeed in doing so</a:t>
            </a:r>
          </a:p>
          <a:p>
            <a:endParaRPr lang="en-US" baseline="0" dirty="0" smtClean="0"/>
          </a:p>
          <a:p>
            <a:r>
              <a:rPr lang="en-US" baseline="0" dirty="0" smtClean="0"/>
              <a:t>Bullet 3: Reliability claim comes from the test as a score itself, but the terms and conditions hold them not responsible for decisions made regarding the tests, state that the test is not meant to replace the use of a medical professional, also that there is no warranty in the event someone uses these tests and someone is harmed because of a decision made from them, impact cannot be sued</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21</a:t>
            </a:fld>
            <a:endParaRPr lang="en-US"/>
          </a:p>
        </p:txBody>
      </p:sp>
    </p:spTree>
    <p:extLst>
      <p:ext uri="{BB962C8B-B14F-4D97-AF65-F5344CB8AC3E}">
        <p14:creationId xmlns:p14="http://schemas.microsoft.com/office/powerpoint/2010/main" val="254322700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Bullet 1: Compared</a:t>
            </a:r>
            <a:r>
              <a:rPr lang="en-US" baseline="0" dirty="0" smtClean="0"/>
              <a:t> the test scores of concussed and non concussed athletes. </a:t>
            </a:r>
            <a:r>
              <a:rPr lang="en-US" dirty="0" smtClean="0"/>
              <a:t>Authors of the study claimed 29% increase in detection of concussion symptoms, and that while only 64% still felt they had the post</a:t>
            </a:r>
            <a:r>
              <a:rPr lang="en-US" baseline="0" dirty="0" smtClean="0"/>
              <a:t> concussion symptoms 93% were actually flagged for the symptoms. This was presented as a positive for the test as it being able to detect more people with concussions and keep them safe. The test </a:t>
            </a:r>
            <a:r>
              <a:rPr lang="en-US" dirty="0" smtClean="0"/>
              <a:t>however</a:t>
            </a:r>
            <a:r>
              <a:rPr lang="en-US" baseline="0" dirty="0" smtClean="0"/>
              <a:t> failed to highlight that 30% of the non-concussed individuals also showed “symptoms” once they took the test, which means that the test could just vary so much in each case that anyone has a chance to score lower than before </a:t>
            </a:r>
          </a:p>
          <a:p>
            <a:endParaRPr lang="en-US" dirty="0" smtClean="0"/>
          </a:p>
          <a:p>
            <a:r>
              <a:rPr lang="en-US" dirty="0" smtClean="0"/>
              <a:t>Bullet 2: Conflict of interest: </a:t>
            </a:r>
            <a:r>
              <a:rPr lang="en-US" sz="1200" b="0" i="0" kern="1200" dirty="0" smtClean="0">
                <a:solidFill>
                  <a:schemeClr val="tx1"/>
                </a:solidFill>
                <a:effectLst/>
                <a:latin typeface="+mn-lt"/>
                <a:ea typeface="+mn-ea"/>
                <a:cs typeface="+mn-cs"/>
              </a:rPr>
              <a:t> Lovell worked for NFL's Committee on Mild Traumatic Brain Injury (MTBI) and had a similar</a:t>
            </a:r>
            <a:r>
              <a:rPr lang="en-US" sz="1200" b="0" i="0" kern="1200" baseline="0" dirty="0" smtClean="0">
                <a:solidFill>
                  <a:schemeClr val="tx1"/>
                </a:solidFill>
                <a:effectLst/>
                <a:latin typeface="+mn-lt"/>
                <a:ea typeface="+mn-ea"/>
                <a:cs typeface="+mn-cs"/>
              </a:rPr>
              <a:t> role with the </a:t>
            </a:r>
            <a:r>
              <a:rPr lang="en-US" sz="1200" b="0" i="0" kern="1200" baseline="0" dirty="0" err="1" smtClean="0">
                <a:solidFill>
                  <a:schemeClr val="tx1"/>
                </a:solidFill>
                <a:effectLst/>
                <a:latin typeface="+mn-lt"/>
                <a:ea typeface="+mn-ea"/>
                <a:cs typeface="+mn-cs"/>
              </a:rPr>
              <a:t>nhl</a:t>
            </a:r>
            <a:r>
              <a:rPr lang="en-US" sz="1200" b="0" i="0" kern="1200" dirty="0" smtClean="0">
                <a:solidFill>
                  <a:schemeClr val="tx1"/>
                </a:solidFill>
                <a:effectLst/>
                <a:latin typeface="+mn-lt"/>
                <a:ea typeface="+mn-ea"/>
                <a:cs typeface="+mn-cs"/>
              </a:rPr>
              <a:t> while he was creating</a:t>
            </a:r>
            <a:r>
              <a:rPr lang="en-US" sz="1200" b="0" i="0" kern="1200" baseline="0" dirty="0" smtClean="0">
                <a:solidFill>
                  <a:schemeClr val="tx1"/>
                </a:solidFill>
                <a:effectLst/>
                <a:latin typeface="+mn-lt"/>
                <a:ea typeface="+mn-ea"/>
                <a:cs typeface="+mn-cs"/>
              </a:rPr>
              <a:t> the product to eventually sell to them and market them as his main customers. </a:t>
            </a:r>
          </a:p>
          <a:p>
            <a:r>
              <a:rPr lang="en-US" dirty="0" smtClean="0"/>
              <a:t>He was also involved and Authored papers on </a:t>
            </a:r>
            <a:r>
              <a:rPr lang="en-US" dirty="0" err="1" smtClean="0"/>
              <a:t>ImPACT</a:t>
            </a:r>
            <a:r>
              <a:rPr lang="en-US" dirty="0" smtClean="0"/>
              <a:t> and evaluating it’s performance without</a:t>
            </a:r>
            <a:r>
              <a:rPr lang="en-US" baseline="0" dirty="0" smtClean="0"/>
              <a:t> ever disclosing his role in developing the product at the time. In one case the paper had to be taken out of publication and had to change the way the referenced the various authors of the paper due to the deceit.</a:t>
            </a:r>
          </a:p>
          <a:p>
            <a:endParaRPr lang="en-US" baseline="0" dirty="0" smtClean="0"/>
          </a:p>
          <a:p>
            <a:r>
              <a:rPr lang="en-US" baseline="0" dirty="0" smtClean="0"/>
              <a:t>The main advantages of the impact vs other tests is how its gained popularity through major clients and it is known for having so much research on it that is peer </a:t>
            </a:r>
            <a:r>
              <a:rPr lang="en-US" baseline="0" dirty="0" err="1" smtClean="0"/>
              <a:t>reveiwed</a:t>
            </a:r>
            <a:r>
              <a:rPr lang="en-US" baseline="0" dirty="0" smtClean="0"/>
              <a:t>. Both of these aspects have been influenced by Lovell</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22</a:t>
            </a:fld>
            <a:endParaRPr lang="en-US"/>
          </a:p>
        </p:txBody>
      </p:sp>
    </p:spTree>
    <p:extLst>
      <p:ext uri="{BB962C8B-B14F-4D97-AF65-F5344CB8AC3E}">
        <p14:creationId xmlns:p14="http://schemas.microsoft.com/office/powerpoint/2010/main" val="32866096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While</a:t>
            </a:r>
            <a:r>
              <a:rPr lang="en-US" baseline="0" dirty="0" smtClean="0"/>
              <a:t> the Impact test among other tests are able to show that they are sensitive to the correct symptoms and are good additional measures to take for anyone who has gone through a concussion, they have not proven to actually do anything more than a doctor could do with a pen and paper in person,</a:t>
            </a:r>
          </a:p>
          <a:p>
            <a:endParaRPr lang="en-US" baseline="0" dirty="0" smtClean="0"/>
          </a:p>
          <a:p>
            <a:r>
              <a:rPr lang="en-US" baseline="0" dirty="0" smtClean="0"/>
              <a:t>Furthermore there are many studies showing that the scores can vary in healthy individuals enough to falsely assume that an individual is experiencing post concussion symptoms which brings about questions of whether the score is actually meaningful or if there are too many other factors that can influence it</a:t>
            </a:r>
          </a:p>
          <a:p>
            <a:endParaRPr lang="en-US" baseline="0" dirty="0" smtClean="0"/>
          </a:p>
          <a:p>
            <a:r>
              <a:rPr lang="en-US" baseline="0" dirty="0" smtClean="0"/>
              <a:t>The impact test has gotten most of it’s success over the clients that it has and is able to use to market it to other clients, as well as the extensive research on impact tests specifically. However so much of this is swayed by the developer and </a:t>
            </a:r>
            <a:r>
              <a:rPr lang="en-US" baseline="0" dirty="0" err="1" smtClean="0"/>
              <a:t>ceo</a:t>
            </a:r>
            <a:r>
              <a:rPr lang="en-US" baseline="0" dirty="0" smtClean="0"/>
              <a:t> of the impact group who has taken advantage of studies he’s conducted and places he held high positions in… this has allowed him to profit while other tests that are no worse can be given for free</a:t>
            </a:r>
          </a:p>
          <a:p>
            <a:endParaRPr lang="en-US" baseline="0" dirty="0" smtClean="0"/>
          </a:p>
          <a:p>
            <a:r>
              <a:rPr lang="en-US" baseline="0" dirty="0" smtClean="0"/>
              <a:t>This is dangerous in a time currently where head injuries are serious concerns in sports, both the </a:t>
            </a:r>
            <a:r>
              <a:rPr lang="en-US" baseline="0" dirty="0" err="1" smtClean="0"/>
              <a:t>nfl</a:t>
            </a:r>
            <a:r>
              <a:rPr lang="en-US" baseline="0" dirty="0" smtClean="0"/>
              <a:t> and </a:t>
            </a:r>
            <a:r>
              <a:rPr lang="en-US" baseline="0" dirty="0" err="1" smtClean="0"/>
              <a:t>nhl</a:t>
            </a:r>
            <a:r>
              <a:rPr lang="en-US" baseline="0" dirty="0" smtClean="0"/>
              <a:t> are under fire and dealing with lawsuits by past players and families regarding brain damage as well as the </a:t>
            </a:r>
            <a:r>
              <a:rPr lang="en-US" baseline="0" dirty="0" err="1" smtClean="0"/>
              <a:t>nfl</a:t>
            </a:r>
            <a:r>
              <a:rPr lang="en-US" baseline="0" dirty="0" smtClean="0"/>
              <a:t> being the subject of the anticipated “Concussion” movie. There has also been suicides by former players in recent past, that many believe are related to brain damage that came from playing these sports for a living. This test is supposed to be another step toward increasing player safety however it is unknown whether it can actually be of any use. Meanwhile, the company is able to avoid these lawsuits through their warranty and terms and conditions. Is this really a preventative measure or a tool to try and save face. </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23</a:t>
            </a:fld>
            <a:endParaRPr lang="en-US"/>
          </a:p>
        </p:txBody>
      </p:sp>
    </p:spTree>
    <p:extLst>
      <p:ext uri="{BB962C8B-B14F-4D97-AF65-F5344CB8AC3E}">
        <p14:creationId xmlns:p14="http://schemas.microsoft.com/office/powerpoint/2010/main" val="328660968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References slide</a:t>
            </a:r>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24</a:t>
            </a:fld>
            <a:endParaRPr lang="en-US"/>
          </a:p>
        </p:txBody>
      </p:sp>
    </p:spTree>
    <p:extLst>
      <p:ext uri="{BB962C8B-B14F-4D97-AF65-F5344CB8AC3E}">
        <p14:creationId xmlns:p14="http://schemas.microsoft.com/office/powerpoint/2010/main" val="10297777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smtClean="0">
                <a:latin typeface="Arial" charset="0"/>
                <a:ea typeface="ＭＳ Ｐゴシック" charset="-128"/>
                <a:cs typeface="ＭＳ Ｐゴシック" charset="-128"/>
              </a:rPr>
              <a:t>This is the end. Any slides beyond this point are for answering questions that may arise but not needed in the main talk. Some slides may also be unfinished and are not needed but kept just in case.</a:t>
            </a:r>
            <a:endParaRPr lang="en-US" dirty="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25</a:t>
            </a:fld>
            <a:endParaRPr lang="en-US"/>
          </a:p>
        </p:txBody>
      </p:sp>
    </p:spTree>
    <p:extLst>
      <p:ext uri="{BB962C8B-B14F-4D97-AF65-F5344CB8AC3E}">
        <p14:creationId xmlns:p14="http://schemas.microsoft.com/office/powerpoint/2010/main" val="42553350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dt" sz="quarter" idx="1"/>
          </p:nvPr>
        </p:nvSpPr>
        <p:spPr>
          <a:noFill/>
        </p:spPr>
        <p:txBody>
          <a:bodyPr/>
          <a:lstStyle/>
          <a:p>
            <a:fld id="{7F12F1C9-6A86-524C-B71C-97FEC035681A}" type="datetime1">
              <a:rPr lang="en-US"/>
              <a:pPr/>
              <a:t>9/24/15</a:t>
            </a:fld>
            <a:endParaRPr lang="en-US"/>
          </a:p>
        </p:txBody>
      </p:sp>
      <p:sp>
        <p:nvSpPr>
          <p:cNvPr id="75779" name="Rectangle 7"/>
          <p:cNvSpPr>
            <a:spLocks noGrp="1" noChangeArrowheads="1"/>
          </p:cNvSpPr>
          <p:nvPr>
            <p:ph type="sldNum" sz="quarter" idx="5"/>
          </p:nvPr>
        </p:nvSpPr>
        <p:spPr>
          <a:noFill/>
        </p:spPr>
        <p:txBody>
          <a:bodyPr/>
          <a:lstStyle/>
          <a:p>
            <a:fld id="{0CAA81C8-7121-C744-B46B-1892827198C8}" type="slidenum">
              <a:rPr lang="en-US"/>
              <a:pPr/>
              <a:t>26</a:t>
            </a:fld>
            <a:endParaRPr lang="en-US"/>
          </a:p>
        </p:txBody>
      </p:sp>
      <p:sp>
        <p:nvSpPr>
          <p:cNvPr id="7578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578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Power line dangers. Electromagnetic fields? PCBs in transformers?</a:t>
            </a:r>
          </a:p>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3"/>
          <p:cNvSpPr>
            <a:spLocks noGrp="1" noChangeArrowheads="1"/>
          </p:cNvSpPr>
          <p:nvPr>
            <p:ph type="dt" sz="quarter" idx="1"/>
          </p:nvPr>
        </p:nvSpPr>
        <p:spPr>
          <a:noFill/>
        </p:spPr>
        <p:txBody>
          <a:bodyPr/>
          <a:lstStyle/>
          <a:p>
            <a:fld id="{2F7907CA-F1D7-2E4C-880F-2AD4BD2DF835}" type="datetime1">
              <a:rPr lang="en-US"/>
              <a:pPr/>
              <a:t>9/24/15</a:t>
            </a:fld>
            <a:endParaRPr lang="en-US"/>
          </a:p>
        </p:txBody>
      </p:sp>
      <p:sp>
        <p:nvSpPr>
          <p:cNvPr id="77827" name="Rectangle 7"/>
          <p:cNvSpPr>
            <a:spLocks noGrp="1" noChangeArrowheads="1"/>
          </p:cNvSpPr>
          <p:nvPr>
            <p:ph type="sldNum" sz="quarter" idx="5"/>
          </p:nvPr>
        </p:nvSpPr>
        <p:spPr>
          <a:noFill/>
        </p:spPr>
        <p:txBody>
          <a:bodyPr/>
          <a:lstStyle/>
          <a:p>
            <a:fld id="{BCBCA10D-2879-3A40-B06D-E9CBE5811064}" type="slidenum">
              <a:rPr lang="en-US"/>
              <a:pPr/>
              <a:t>27</a:t>
            </a:fld>
            <a:endParaRPr lang="en-US"/>
          </a:p>
        </p:txBody>
      </p:sp>
      <p:sp>
        <p:nvSpPr>
          <p:cNvPr id="77828"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77829"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Like a social contract.</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3"/>
          <p:cNvSpPr>
            <a:spLocks noGrp="1" noChangeArrowheads="1"/>
          </p:cNvSpPr>
          <p:nvPr>
            <p:ph type="dt" sz="quarter" idx="1"/>
          </p:nvPr>
        </p:nvSpPr>
        <p:spPr>
          <a:noFill/>
        </p:spPr>
        <p:txBody>
          <a:bodyPr/>
          <a:lstStyle/>
          <a:p>
            <a:fld id="{B33EE1E0-A6E9-6E43-80C8-86CCCC118C7F}" type="datetime1">
              <a:rPr lang="en-US"/>
              <a:pPr/>
              <a:t>9/24/15</a:t>
            </a:fld>
            <a:endParaRPr lang="en-US"/>
          </a:p>
        </p:txBody>
      </p:sp>
      <p:sp>
        <p:nvSpPr>
          <p:cNvPr id="79875" name="Rectangle 7"/>
          <p:cNvSpPr>
            <a:spLocks noGrp="1" noChangeArrowheads="1"/>
          </p:cNvSpPr>
          <p:nvPr>
            <p:ph type="sldNum" sz="quarter" idx="5"/>
          </p:nvPr>
        </p:nvSpPr>
        <p:spPr>
          <a:noFill/>
        </p:spPr>
        <p:txBody>
          <a:bodyPr/>
          <a:lstStyle/>
          <a:p>
            <a:fld id="{8E8B229D-9965-DE41-A449-1C09725159FD}" type="slidenum">
              <a:rPr lang="en-US"/>
              <a:pPr/>
              <a:t>28</a:t>
            </a:fld>
            <a:endParaRPr lang="en-US"/>
          </a:p>
        </p:txBody>
      </p:sp>
      <p:sp>
        <p:nvSpPr>
          <p:cNvPr id="79876" name="Rectangle 2"/>
          <p:cNvSpPr>
            <a:spLocks noGrp="1" noRot="1" noChangeAspect="1" noChangeArrowheads="1" noTextEdit="1"/>
          </p:cNvSpPr>
          <p:nvPr>
            <p:ph type="sldImg"/>
          </p:nvPr>
        </p:nvSpPr>
        <p:spPr>
          <a:ln/>
        </p:spPr>
      </p:sp>
      <p:sp>
        <p:nvSpPr>
          <p:cNvPr id="79877"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3"/>
          <p:cNvSpPr>
            <a:spLocks noGrp="1" noChangeArrowheads="1"/>
          </p:cNvSpPr>
          <p:nvPr>
            <p:ph type="dt" sz="quarter" idx="1"/>
          </p:nvPr>
        </p:nvSpPr>
        <p:spPr>
          <a:noFill/>
        </p:spPr>
        <p:txBody>
          <a:bodyPr/>
          <a:lstStyle/>
          <a:p>
            <a:fld id="{FFFD6A48-F1B1-9C42-9E79-A38F40B5BDB1}" type="datetime1">
              <a:rPr lang="en-US"/>
              <a:pPr/>
              <a:t>9/24/15</a:t>
            </a:fld>
            <a:endParaRPr lang="en-US"/>
          </a:p>
        </p:txBody>
      </p:sp>
      <p:sp>
        <p:nvSpPr>
          <p:cNvPr id="81923" name="Rectangle 7"/>
          <p:cNvSpPr>
            <a:spLocks noGrp="1" noChangeArrowheads="1"/>
          </p:cNvSpPr>
          <p:nvPr>
            <p:ph type="sldNum" sz="quarter" idx="5"/>
          </p:nvPr>
        </p:nvSpPr>
        <p:spPr>
          <a:noFill/>
        </p:spPr>
        <p:txBody>
          <a:bodyPr/>
          <a:lstStyle/>
          <a:p>
            <a:fld id="{E972AB57-40F5-7A4B-9E57-7AE0643C2DF2}" type="slidenum">
              <a:rPr lang="en-US"/>
              <a:pPr/>
              <a:t>29</a:t>
            </a:fld>
            <a:endParaRPr lang="en-US"/>
          </a:p>
        </p:txBody>
      </p:sp>
      <p:sp>
        <p:nvSpPr>
          <p:cNvPr id="81924"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1925"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dirty="0">
                <a:latin typeface="Arial" pitchFamily="-109" charset="0"/>
                <a:ea typeface="ＭＳ Ｐゴシック" pitchFamily="-109" charset="-128"/>
                <a:cs typeface="ＭＳ Ｐゴシック" pitchFamily="-109" charset="-128"/>
              </a:rPr>
              <a:t>What is the value of a human life?</a:t>
            </a:r>
          </a:p>
          <a:p>
            <a:pPr eaLnBrk="1" hangingPunct="1"/>
            <a:r>
              <a:rPr lang="en-US" dirty="0">
                <a:latin typeface="Arial" pitchFamily="-109" charset="0"/>
                <a:ea typeface="ＭＳ Ｐゴシック" pitchFamily="-109" charset="-128"/>
                <a:cs typeface="ＭＳ Ｐゴシック" pitchFamily="-109" charset="-128"/>
              </a:rPr>
              <a:t>What is the value of a species?</a:t>
            </a:r>
          </a:p>
          <a:p>
            <a:pPr eaLnBrk="1" hangingPunct="1"/>
            <a:r>
              <a:rPr lang="en-US" dirty="0">
                <a:latin typeface="Arial" pitchFamily="-109" charset="0"/>
                <a:ea typeface="ＭＳ Ｐゴシック" pitchFamily="-109" charset="-128"/>
                <a:cs typeface="ＭＳ Ｐゴシック" pitchFamily="-109" charset="-128"/>
              </a:rPr>
              <a:t>E.g. future generations, poor people.</a:t>
            </a:r>
          </a:p>
          <a:p>
            <a:pPr eaLnBrk="1" hangingPunct="1"/>
            <a:r>
              <a:rPr lang="en-US" dirty="0" err="1">
                <a:latin typeface="Arial" pitchFamily="-109" charset="0"/>
                <a:ea typeface="ＭＳ Ｐゴシック" pitchFamily="-109" charset="-128"/>
                <a:cs typeface="ＭＳ Ｐゴシック" pitchFamily="-109" charset="-128"/>
              </a:rPr>
              <a:t>Omelas</a:t>
            </a:r>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3"/>
          <p:cNvSpPr>
            <a:spLocks noGrp="1" noChangeArrowheads="1"/>
          </p:cNvSpPr>
          <p:nvPr>
            <p:ph type="dt" sz="quarter" idx="1"/>
          </p:nvPr>
        </p:nvSpPr>
        <p:spPr>
          <a:noFill/>
        </p:spPr>
        <p:txBody>
          <a:bodyPr/>
          <a:lstStyle/>
          <a:p>
            <a:fld id="{3ED89EAD-01F9-694D-9091-C792C18E1006}" type="datetime1">
              <a:rPr lang="en-US"/>
              <a:pPr/>
              <a:t>9/24/15</a:t>
            </a:fld>
            <a:endParaRPr lang="en-US"/>
          </a:p>
        </p:txBody>
      </p:sp>
      <p:sp>
        <p:nvSpPr>
          <p:cNvPr id="83971" name="Rectangle 7"/>
          <p:cNvSpPr>
            <a:spLocks noGrp="1" noChangeArrowheads="1"/>
          </p:cNvSpPr>
          <p:nvPr>
            <p:ph type="sldNum" sz="quarter" idx="5"/>
          </p:nvPr>
        </p:nvSpPr>
        <p:spPr>
          <a:noFill/>
        </p:spPr>
        <p:txBody>
          <a:bodyPr/>
          <a:lstStyle/>
          <a:p>
            <a:fld id="{7A46E5F1-1509-5346-922D-8EB304197226}" type="slidenum">
              <a:rPr lang="en-US"/>
              <a:pPr/>
              <a:t>30</a:t>
            </a:fld>
            <a:endParaRPr lang="en-US"/>
          </a:p>
        </p:txBody>
      </p:sp>
      <p:sp>
        <p:nvSpPr>
          <p:cNvPr id="83972" name="Rectangle 2"/>
          <p:cNvSpPr>
            <a:spLocks noGrp="1" noRot="1" noChangeAspect="1" noChangeArrowheads="1" noTextEdit="1"/>
          </p:cNvSpPr>
          <p:nvPr>
            <p:ph type="sldImg"/>
          </p:nvPr>
        </p:nvSpPr>
        <p:spPr>
          <a:solidFill>
            <a:srgbClr val="FFFFFF"/>
          </a:solidFill>
          <a:ln/>
        </p:spPr>
      </p:sp>
      <p:sp>
        <p:nvSpPr>
          <p:cNvPr id="83973"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Is it repairable?</a:t>
            </a:r>
          </a:p>
          <a:p>
            <a:pPr eaLnBrk="1" hangingPunct="1"/>
            <a:r>
              <a:rPr lang="en-US">
                <a:latin typeface="Arial" pitchFamily="-109" charset="0"/>
                <a:ea typeface="ＭＳ Ｐゴシック" pitchFamily="-109" charset="-128"/>
                <a:cs typeface="ＭＳ Ｐゴシック" pitchFamily="-109" charset="-128"/>
              </a:rPr>
              <a:t>What does it mean to repair? Running again? Data fixed? Caught up?</a:t>
            </a:r>
          </a:p>
          <a:p>
            <a:pPr eaLnBrk="1" hangingPunct="1"/>
            <a:r>
              <a:rPr lang="en-US">
                <a:latin typeface="Arial" pitchFamily="-109" charset="0"/>
                <a:ea typeface="ＭＳ Ｐゴシック" pitchFamily="-109" charset="-128"/>
                <a:cs typeface="ＭＳ Ｐゴシック" pitchFamily="-109" charset="-128"/>
              </a:rPr>
              <a:t>Restoring the GBC Web site.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10</a:t>
            </a:r>
            <a:r>
              <a:rPr lang="en-US" baseline="0" dirty="0" smtClean="0"/>
              <a:t> – Errors, Failures, </a:t>
            </a:r>
            <a:r>
              <a:rPr lang="en-US" baseline="0" dirty="0" smtClean="0"/>
              <a:t>Risks</a:t>
            </a:r>
          </a:p>
          <a:p>
            <a:endParaRPr lang="en-US" baseline="0" dirty="0" smtClean="0"/>
          </a:p>
          <a:p>
            <a:r>
              <a:rPr lang="en-US" baseline="0" dirty="0" smtClean="0">
                <a:latin typeface="Arial" pitchFamily="-109" charset="0"/>
                <a:ea typeface="ＭＳ Ｐゴシック" pitchFamily="-109" charset="-128"/>
                <a:cs typeface="ＭＳ Ｐゴシック" pitchFamily="-109" charset="-128"/>
              </a:rPr>
              <a:t>Why Electronic Voting is a BAD Idea - </a:t>
            </a:r>
            <a:r>
              <a:rPr lang="en-US" baseline="0" dirty="0" err="1" smtClean="0">
                <a:latin typeface="Arial" pitchFamily="-109" charset="0"/>
                <a:ea typeface="ＭＳ Ｐゴシック" pitchFamily="-109" charset="-128"/>
                <a:cs typeface="ＭＳ Ｐゴシック" pitchFamily="-109" charset="-128"/>
              </a:rPr>
              <a:t>Computerphile</a:t>
            </a:r>
            <a:endParaRPr lang="en-US" baseline="0" dirty="0" smtClean="0">
              <a:latin typeface="Arial" pitchFamily="-109" charset="0"/>
              <a:ea typeface="ＭＳ Ｐゴシック" pitchFamily="-109" charset="-128"/>
              <a:cs typeface="ＭＳ Ｐゴシック" pitchFamily="-109" charset="-128"/>
            </a:endParaRPr>
          </a:p>
          <a:p>
            <a:r>
              <a:rPr lang="en-US" sz="1200" kern="1200" dirty="0" smtClean="0">
                <a:solidFill>
                  <a:schemeClr val="tx1"/>
                </a:solidFill>
                <a:latin typeface="+mn-lt"/>
                <a:ea typeface="+mn-ea"/>
                <a:cs typeface="+mn-cs"/>
              </a:rPr>
              <a:t>https://</a:t>
            </a:r>
            <a:r>
              <a:rPr lang="en-US" sz="1200" kern="1200" dirty="0" err="1" smtClean="0">
                <a:solidFill>
                  <a:schemeClr val="tx1"/>
                </a:solidFill>
                <a:latin typeface="+mn-lt"/>
                <a:ea typeface="+mn-ea"/>
                <a:cs typeface="+mn-cs"/>
              </a:rPr>
              <a:t>www.youtube.com</a:t>
            </a:r>
            <a:r>
              <a:rPr lang="en-US" sz="1200" kern="1200" dirty="0" smtClean="0">
                <a:solidFill>
                  <a:schemeClr val="tx1"/>
                </a:solidFill>
                <a:latin typeface="+mn-lt"/>
                <a:ea typeface="+mn-ea"/>
                <a:cs typeface="+mn-cs"/>
              </a:rPr>
              <a:t>/</a:t>
            </a:r>
            <a:r>
              <a:rPr lang="en-US" sz="1200" kern="1200" dirty="0" err="1" smtClean="0">
                <a:solidFill>
                  <a:schemeClr val="tx1"/>
                </a:solidFill>
                <a:latin typeface="+mn-lt"/>
                <a:ea typeface="+mn-ea"/>
                <a:cs typeface="+mn-cs"/>
              </a:rPr>
              <a:t>watch?v</a:t>
            </a:r>
            <a:r>
              <a:rPr lang="en-US" sz="1200" kern="1200" dirty="0" smtClean="0">
                <a:solidFill>
                  <a:schemeClr val="tx1"/>
                </a:solidFill>
                <a:latin typeface="+mn-lt"/>
                <a:ea typeface="+mn-ea"/>
                <a:cs typeface="+mn-cs"/>
              </a:rPr>
              <a:t>=w3_0x6oaDmI</a:t>
            </a:r>
          </a:p>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3</a:t>
            </a:fld>
            <a:endParaRPr lang="en-US"/>
          </a:p>
        </p:txBody>
      </p:sp>
    </p:spTree>
    <p:extLst>
      <p:ext uri="{BB962C8B-B14F-4D97-AF65-F5344CB8AC3E}">
        <p14:creationId xmlns:p14="http://schemas.microsoft.com/office/powerpoint/2010/main" val="5936551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3"/>
          <p:cNvSpPr>
            <a:spLocks noGrp="1" noChangeArrowheads="1"/>
          </p:cNvSpPr>
          <p:nvPr>
            <p:ph type="dt" sz="quarter" idx="1"/>
          </p:nvPr>
        </p:nvSpPr>
        <p:spPr>
          <a:noFill/>
        </p:spPr>
        <p:txBody>
          <a:bodyPr/>
          <a:lstStyle/>
          <a:p>
            <a:fld id="{A450F9E6-A67A-A947-8C78-112D84B7987D}" type="datetime1">
              <a:rPr lang="en-US"/>
              <a:pPr/>
              <a:t>9/24/15</a:t>
            </a:fld>
            <a:endParaRPr lang="en-US"/>
          </a:p>
        </p:txBody>
      </p:sp>
      <p:sp>
        <p:nvSpPr>
          <p:cNvPr id="86019" name="Rectangle 7"/>
          <p:cNvSpPr>
            <a:spLocks noGrp="1" noChangeArrowheads="1"/>
          </p:cNvSpPr>
          <p:nvPr>
            <p:ph type="sldNum" sz="quarter" idx="5"/>
          </p:nvPr>
        </p:nvSpPr>
        <p:spPr>
          <a:noFill/>
        </p:spPr>
        <p:txBody>
          <a:bodyPr/>
          <a:lstStyle/>
          <a:p>
            <a:fld id="{52BC7A2F-B79E-CE4E-B816-08445569B6A2}" type="slidenum">
              <a:rPr lang="en-US"/>
              <a:pPr/>
              <a:t>31</a:t>
            </a:fld>
            <a:endParaRPr lang="en-US"/>
          </a:p>
        </p:txBody>
      </p:sp>
      <p:sp>
        <p:nvSpPr>
          <p:cNvPr id="86020" name="Rectangle 2"/>
          <p:cNvSpPr>
            <a:spLocks noGrp="1" noRot="1" noChangeAspect="1" noChangeArrowheads="1" noTextEdit="1"/>
          </p:cNvSpPr>
          <p:nvPr>
            <p:ph type="sldImg"/>
          </p:nvPr>
        </p:nvSpPr>
        <p:spPr>
          <a:xfrm>
            <a:off x="382588" y="685800"/>
            <a:ext cx="6096000" cy="3429000"/>
          </a:xfrm>
          <a:solidFill>
            <a:srgbClr val="FFFFFF"/>
          </a:solidFill>
          <a:ln/>
        </p:spPr>
      </p:sp>
      <p:sp>
        <p:nvSpPr>
          <p:cNvPr id="86021" name="Rectangle 3"/>
          <p:cNvSpPr>
            <a:spLocks noGrp="1" noChangeArrowheads="1"/>
          </p:cNvSpPr>
          <p:nvPr>
            <p:ph type="body" idx="1"/>
          </p:nvPr>
        </p:nvSpPr>
        <p:spPr>
          <a:xfrm>
            <a:off x="914400" y="4343400"/>
            <a:ext cx="5029200" cy="4114800"/>
          </a:xfrm>
          <a:solidFill>
            <a:srgbClr val="FFFFFF"/>
          </a:solidFill>
          <a:ln>
            <a:solidFill>
              <a:srgbClr val="000000"/>
            </a:solidFill>
          </a:ln>
        </p:spPr>
        <p:txBody>
          <a:bodyPr lIns="89922" tIns="44961" rIns="89922" bIns="44961"/>
          <a:lstStyle/>
          <a:p>
            <a:pPr eaLnBrk="1" hangingPunct="1"/>
            <a:r>
              <a:rPr lang="en-US">
                <a:latin typeface="Arial" pitchFamily="-109" charset="0"/>
                <a:ea typeface="ＭＳ Ｐゴシック" pitchFamily="-109" charset="-128"/>
                <a:cs typeface="ＭＳ Ｐゴシック" pitchFamily="-109" charset="-128"/>
              </a:rPr>
              <a:t>Battle of the X-Planes</a:t>
            </a:r>
          </a:p>
          <a:p>
            <a:pPr eaLnBrk="1" hangingPunct="1"/>
            <a:r>
              <a:rPr lang="en-US">
                <a:latin typeface="Arial" pitchFamily="-109" charset="0"/>
                <a:ea typeface="ＭＳ Ｐゴシック" pitchFamily="-109" charset="-128"/>
                <a:cs typeface="ＭＳ Ｐゴシック" pitchFamily="-109" charset="-128"/>
              </a:rPr>
              <a:t>Trusting the statistics. Are differences significant?</a:t>
            </a:r>
          </a:p>
          <a:p>
            <a:pPr eaLnBrk="1" hangingPunct="1"/>
            <a:r>
              <a:rPr lang="en-US">
                <a:latin typeface="Arial" pitchFamily="-109" charset="0"/>
                <a:ea typeface="ＭＳ Ｐゴシック" pitchFamily="-109" charset="-128"/>
                <a:cs typeface="ＭＳ Ｐゴシック" pitchFamily="-109" charset="-128"/>
              </a:rPr>
              <a:t>Colin Chapman’s Lotus 7 chassis.</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3"/>
          <p:cNvSpPr>
            <a:spLocks noGrp="1" noChangeArrowheads="1"/>
          </p:cNvSpPr>
          <p:nvPr>
            <p:ph type="dt" sz="quarter" idx="1"/>
          </p:nvPr>
        </p:nvSpPr>
        <p:spPr>
          <a:noFill/>
        </p:spPr>
        <p:txBody>
          <a:bodyPr/>
          <a:lstStyle/>
          <a:p>
            <a:fld id="{DCE8802B-B196-CC4C-A916-20FC9FBB3C04}" type="datetime1">
              <a:rPr lang="en-US"/>
              <a:pPr/>
              <a:t>9/24/15</a:t>
            </a:fld>
            <a:endParaRPr lang="en-US"/>
          </a:p>
        </p:txBody>
      </p:sp>
      <p:sp>
        <p:nvSpPr>
          <p:cNvPr id="90115" name="Rectangle 7"/>
          <p:cNvSpPr>
            <a:spLocks noGrp="1" noChangeArrowheads="1"/>
          </p:cNvSpPr>
          <p:nvPr>
            <p:ph type="sldNum" sz="quarter" idx="5"/>
          </p:nvPr>
        </p:nvSpPr>
        <p:spPr>
          <a:noFill/>
        </p:spPr>
        <p:txBody>
          <a:bodyPr/>
          <a:lstStyle/>
          <a:p>
            <a:fld id="{6FF38740-B25E-0B4E-8B15-E0B823087A82}" type="slidenum">
              <a:rPr lang="en-US"/>
              <a:pPr/>
              <a:t>32</a:t>
            </a:fld>
            <a:endParaRPr lang="en-US"/>
          </a:p>
        </p:txBody>
      </p:sp>
      <p:sp>
        <p:nvSpPr>
          <p:cNvPr id="90116" name="Rectangle 2"/>
          <p:cNvSpPr>
            <a:spLocks noGrp="1" noRot="1" noChangeAspect="1" noChangeArrowheads="1" noTextEdit="1"/>
          </p:cNvSpPr>
          <p:nvPr>
            <p:ph type="sldImg"/>
          </p:nvPr>
        </p:nvSpPr>
        <p:spPr>
          <a:ln/>
        </p:spPr>
      </p:sp>
      <p:sp>
        <p:nvSpPr>
          <p:cNvPr id="90117" name="Rectangle 3"/>
          <p:cNvSpPr>
            <a:spLocks noGrp="1" noChangeArrowheads="1"/>
          </p:cNvSpPr>
          <p:nvPr>
            <p:ph type="body" idx="1"/>
          </p:nvPr>
        </p:nvSpPr>
        <p:spPr>
          <a:noFill/>
          <a:ln/>
        </p:spPr>
        <p:txBody>
          <a:bodyPr/>
          <a:lstStyle/>
          <a:p>
            <a:pPr eaLnBrk="1" hangingPunct="1"/>
            <a:r>
              <a:rPr lang="en-US" dirty="0">
                <a:latin typeface="Arial" pitchFamily="-109" charset="0"/>
                <a:ea typeface="ＭＳ Ｐゴシック" pitchFamily="-109" charset="-128"/>
                <a:cs typeface="ＭＳ Ｐゴシック" pitchFamily="-109" charset="-128"/>
              </a:rPr>
              <a:t>Specs: Know what you are going to do. Often difficult. What does the customer want? What does the customer need?</a:t>
            </a:r>
          </a:p>
          <a:p>
            <a:pPr eaLnBrk="1" hangingPunct="1"/>
            <a:r>
              <a:rPr lang="en-US" dirty="0">
                <a:latin typeface="Arial" pitchFamily="-109" charset="0"/>
                <a:ea typeface="ＭＳ Ｐゴシック" pitchFamily="-109" charset="-128"/>
                <a:cs typeface="ＭＳ Ｐゴシック" pitchFamily="-109" charset="-128"/>
              </a:rPr>
              <a:t>Usability: Logical and intuitive, Consistent, Helpful, Complete, Accessible, Disability. Complete—not have to write things down.</a:t>
            </a:r>
          </a:p>
          <a:p>
            <a:pPr eaLnBrk="1" hangingPunct="1"/>
            <a:r>
              <a:rPr lang="en-US" dirty="0">
                <a:latin typeface="Arial" pitchFamily="-109" charset="0"/>
                <a:ea typeface="ＭＳ Ｐゴシック" pitchFamily="-109" charset="-128"/>
                <a:cs typeface="ＭＳ Ｐゴシック" pitchFamily="-109" charset="-128"/>
              </a:rPr>
              <a:t>Design: Logical, Modular, Consistent, Well-specified, </a:t>
            </a:r>
            <a:r>
              <a:rPr lang="en-US" dirty="0" smtClean="0">
                <a:latin typeface="Arial" pitchFamily="-109" charset="0"/>
                <a:ea typeface="ＭＳ Ｐゴシック" pitchFamily="-109" charset="-128"/>
                <a:cs typeface="ＭＳ Ｐゴシック" pitchFamily="-109" charset="-128"/>
              </a:rPr>
              <a:t>Flexible, </a:t>
            </a:r>
            <a:r>
              <a:rPr lang="en-US" dirty="0">
                <a:latin typeface="Arial" pitchFamily="-109" charset="0"/>
                <a:ea typeface="ＭＳ Ｐゴシック" pitchFamily="-109" charset="-128"/>
                <a:cs typeface="ＭＳ Ｐゴシック" pitchFamily="-109" charset="-128"/>
              </a:rPr>
              <a:t>Extensible, Adaptable, New features, new platforms.</a:t>
            </a:r>
          </a:p>
          <a:p>
            <a:pPr eaLnBrk="1" hangingPunct="1"/>
            <a:r>
              <a:rPr lang="en-US" dirty="0">
                <a:latin typeface="Arial" pitchFamily="-109" charset="0"/>
                <a:ea typeface="ＭＳ Ｐゴシック" pitchFamily="-109" charset="-128"/>
                <a:cs typeface="ＭＳ Ｐゴシック" pitchFamily="-109" charset="-128"/>
              </a:rPr>
              <a:t>Robustness: Tolerant of data errors, Tolerant of human errors, Tolerant of network errors, Enough detail / not too much. Stack trace vs. “?” “A script error has occurred. Do you want to debug?”</a:t>
            </a:r>
          </a:p>
          <a:p>
            <a:pPr eaLnBrk="1" hangingPunct="1"/>
            <a:r>
              <a:rPr lang="en-US" dirty="0">
                <a:latin typeface="Arial" pitchFamily="-109" charset="0"/>
                <a:ea typeface="ＭＳ Ｐゴシック" pitchFamily="-109" charset="-128"/>
                <a:cs typeface="ＭＳ Ｐゴシック" pitchFamily="-109" charset="-128"/>
              </a:rPr>
              <a:t>Implementation: Adequate hardware (E.g. memory, storage, speed), Adequate software (Languages, OS, libraries), Internal and external documentation</a:t>
            </a:r>
          </a:p>
          <a:p>
            <a:pPr eaLnBrk="1" hangingPunct="1"/>
            <a:r>
              <a:rPr lang="en-US" dirty="0">
                <a:latin typeface="Arial" pitchFamily="-109" charset="0"/>
                <a:ea typeface="ＭＳ Ｐゴシック" pitchFamily="-109" charset="-128"/>
                <a:cs typeface="ＭＳ Ｐゴシック" pitchFamily="-109" charset="-128"/>
              </a:rPr>
              <a:t>Testing: Should be at </a:t>
            </a:r>
            <a:r>
              <a:rPr lang="en-US" u="sng" dirty="0">
                <a:latin typeface="Arial" pitchFamily="-109" charset="0"/>
                <a:ea typeface="ＭＳ Ｐゴシック" pitchFamily="-109" charset="-128"/>
                <a:cs typeface="ＭＳ Ｐゴシック" pitchFamily="-109" charset="-128"/>
              </a:rPr>
              <a:t>all</a:t>
            </a:r>
            <a:r>
              <a:rPr lang="en-US" dirty="0">
                <a:latin typeface="Arial" pitchFamily="-109" charset="0"/>
                <a:ea typeface="ＭＳ Ｐゴシック" pitchFamily="-109" charset="-128"/>
                <a:cs typeface="ＭＳ Ｐゴシック" pitchFamily="-109" charset="-128"/>
              </a:rPr>
              <a:t> phases of the development cycle. Plan ahead for it. Consistent, repeatable, documented. Regression testing.</a:t>
            </a:r>
          </a:p>
          <a:p>
            <a:pPr eaLnBrk="1" hangingPunct="1"/>
            <a:endParaRPr lang="en-US" dirty="0">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3"/>
          <p:cNvSpPr>
            <a:spLocks noGrp="1" noChangeArrowheads="1"/>
          </p:cNvSpPr>
          <p:nvPr>
            <p:ph type="dt" sz="quarter" idx="1"/>
          </p:nvPr>
        </p:nvSpPr>
        <p:spPr>
          <a:noFill/>
        </p:spPr>
        <p:txBody>
          <a:bodyPr/>
          <a:lstStyle/>
          <a:p>
            <a:fld id="{75CBA377-AB0F-3C44-9785-206068C6422C}" type="datetime1">
              <a:rPr lang="en-US"/>
              <a:pPr/>
              <a:t>9/24/15</a:t>
            </a:fld>
            <a:endParaRPr lang="en-US"/>
          </a:p>
        </p:txBody>
      </p:sp>
      <p:sp>
        <p:nvSpPr>
          <p:cNvPr id="92163" name="Rectangle 7"/>
          <p:cNvSpPr>
            <a:spLocks noGrp="1" noChangeArrowheads="1"/>
          </p:cNvSpPr>
          <p:nvPr>
            <p:ph type="sldNum" sz="quarter" idx="5"/>
          </p:nvPr>
        </p:nvSpPr>
        <p:spPr>
          <a:noFill/>
        </p:spPr>
        <p:txBody>
          <a:bodyPr/>
          <a:lstStyle/>
          <a:p>
            <a:fld id="{066F36ED-6B03-0C4A-BC6D-03D510E9CE72}" type="slidenum">
              <a:rPr lang="en-US"/>
              <a:pPr/>
              <a:t>33</a:t>
            </a:fld>
            <a:endParaRPr lang="en-US"/>
          </a:p>
        </p:txBody>
      </p:sp>
      <p:sp>
        <p:nvSpPr>
          <p:cNvPr id="92164" name="Rectangle 2"/>
          <p:cNvSpPr>
            <a:spLocks noGrp="1" noRot="1" noChangeAspect="1" noChangeArrowheads="1" noTextEdit="1"/>
          </p:cNvSpPr>
          <p:nvPr>
            <p:ph type="sldImg"/>
          </p:nvPr>
        </p:nvSpPr>
        <p:spPr>
          <a:ln/>
        </p:spPr>
      </p:sp>
      <p:sp>
        <p:nvSpPr>
          <p:cNvPr id="92165" name="Rectangle 3"/>
          <p:cNvSpPr>
            <a:spLocks noGrp="1" noChangeArrowheads="1"/>
          </p:cNvSpPr>
          <p:nvPr>
            <p:ph type="body" idx="1"/>
          </p:nvPr>
        </p:nvSpPr>
        <p:spPr>
          <a:noFill/>
          <a:ln/>
        </p:spPr>
        <p:txBody>
          <a:bodyPr/>
          <a:lstStyle/>
          <a:p>
            <a:pPr eaLnBrk="1" hangingPunct="1"/>
            <a:endParaRPr lang="en-US">
              <a:latin typeface="Arial" pitchFamily="-109" charset="0"/>
              <a:ea typeface="ＭＳ Ｐゴシック" pitchFamily="-109" charset="-128"/>
              <a:cs typeface="ＭＳ Ｐゴシック" pitchFamily="-109" charset="-128"/>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4</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0700B2-88B9-1642-B8EB-F86842378D04}" type="slidenum">
              <a:rPr lang="en-US" smtClean="0"/>
              <a:t>5</a:t>
            </a:fld>
            <a:endParaRPr lang="en-US"/>
          </a:p>
        </p:txBody>
      </p:sp>
    </p:spTree>
    <p:extLst>
      <p:ext uri="{BB962C8B-B14F-4D97-AF65-F5344CB8AC3E}">
        <p14:creationId xmlns:p14="http://schemas.microsoft.com/office/powerpoint/2010/main" val="25532978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endParaRPr lang="en-US" dirty="0" smtClean="0">
              <a:latin typeface="Arial" pitchFamily="-109" charset="0"/>
              <a:ea typeface="ＭＳ Ｐゴシック" pitchFamily="-109" charset="-128"/>
              <a:cs typeface="ＭＳ Ｐゴシック" pitchFamily="-109"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6</a:t>
            </a:fld>
            <a:endParaRPr lang="en-US"/>
          </a:p>
        </p:txBody>
      </p:sp>
    </p:spTree>
    <p:extLst>
      <p:ext uri="{BB962C8B-B14F-4D97-AF65-F5344CB8AC3E}">
        <p14:creationId xmlns:p14="http://schemas.microsoft.com/office/powerpoint/2010/main" val="12718613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We can also discuss articles listed on Security Discussions under documents of course web site.</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smtClean="0">
              <a:latin typeface="Arial" pitchFamily="-109" charset="0"/>
              <a:ea typeface="ＭＳ Ｐゴシック" pitchFamily="-109" charset="-128"/>
              <a:cs typeface="ＭＳ Ｐゴシック" pitchFamily="-109" charset="-128"/>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latin typeface="Arial" pitchFamily="-109" charset="0"/>
                <a:ea typeface="ＭＳ Ｐゴシック" pitchFamily="-109" charset="-128"/>
                <a:cs typeface="ＭＳ Ｐゴシック" pitchFamily="-109" charset="-128"/>
              </a:rPr>
              <a:t>ADD QUIZ AS BACKUP IF CLASS DISCUSSION OR GUEST SPEAKER FAIL</a:t>
            </a:r>
          </a:p>
          <a:p>
            <a:pPr eaLnBrk="1" hangingPunct="1"/>
            <a:endParaRPr lang="en-US" dirty="0" smtClean="0">
              <a:latin typeface="Arial" charset="0"/>
              <a:ea typeface="ＭＳ Ｐゴシック" charset="-128"/>
              <a:cs typeface="ＭＳ Ｐゴシック" charset="-128"/>
            </a:endParaRPr>
          </a:p>
        </p:txBody>
      </p:sp>
      <p:sp>
        <p:nvSpPr>
          <p:cNvPr id="4" name="Slide Number Placeholder 3"/>
          <p:cNvSpPr>
            <a:spLocks noGrp="1"/>
          </p:cNvSpPr>
          <p:nvPr>
            <p:ph type="sldNum" sz="quarter" idx="10"/>
          </p:nvPr>
        </p:nvSpPr>
        <p:spPr/>
        <p:txBody>
          <a:bodyPr/>
          <a:lstStyle/>
          <a:p>
            <a:fld id="{270700B2-88B9-1642-B8EB-F86842378D04}" type="slidenum">
              <a:rPr lang="en-US" smtClean="0"/>
              <a:t>7</a:t>
            </a:fld>
            <a:endParaRPr lang="en-US"/>
          </a:p>
        </p:txBody>
      </p:sp>
    </p:spTree>
    <p:extLst>
      <p:ext uri="{BB962C8B-B14F-4D97-AF65-F5344CB8AC3E}">
        <p14:creationId xmlns:p14="http://schemas.microsoft.com/office/powerpoint/2010/main" val="4245214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Introduction</a:t>
            </a:r>
            <a:r>
              <a:rPr lang="en-US" baseline="0" dirty="0" smtClean="0"/>
              <a:t> of yourself, that you’re part American and part Japanese, and also topic.</a:t>
            </a:r>
          </a:p>
          <a:p>
            <a:endParaRPr lang="en-US" baseline="0" dirty="0" smtClean="0"/>
          </a:p>
          <a:p>
            <a:r>
              <a:rPr lang="en-US" baseline="0" dirty="0" smtClean="0"/>
              <a:t>AUTOMATED TRANSLATION SOFTWARE</a:t>
            </a:r>
          </a:p>
          <a:p>
            <a:endParaRPr lang="en-US" baseline="0" dirty="0" smtClean="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smtClean="0"/>
              <a:t>My conclusion I’m arguing for is that machine translation software is not as accurate as human translation, and the social consequences with relying too much on translation software.</a:t>
            </a:r>
          </a:p>
          <a:p>
            <a:endParaRPr lang="en-US" baseline="0" dirty="0" smtClean="0"/>
          </a:p>
          <a:p>
            <a:r>
              <a:rPr lang="en-US" baseline="0" dirty="0" smtClean="0"/>
              <a:t>First a quick background on some of the methods translation software uses.</a:t>
            </a:r>
          </a:p>
          <a:p>
            <a:r>
              <a:rPr lang="en-US" baseline="0" dirty="0" smtClean="0"/>
              <a:t>RULE BASED: a machine translation system based on linguistic information about the source language and target language, where the info is retrieved from dictionaries and grammar rules. RMBT makes very literal translations.</a:t>
            </a:r>
          </a:p>
          <a:p>
            <a:r>
              <a:rPr lang="en-US" baseline="0" dirty="0" smtClean="0"/>
              <a:t>STATISTICAL BASED: machine translation system uses computer algorithms that pieces together patterns of the target text into possible models of a translated text. It then compares these possible models to previously translated models which were learned from prior translations, basically so that the MT system has a “database” of translations. And there’s a score associated with each possible translation model, and the algorithm picks the translation with the best score.</a:t>
            </a:r>
          </a:p>
          <a:p>
            <a:endParaRPr lang="en-US" baseline="0" dirty="0" smtClean="0"/>
          </a:p>
          <a:p>
            <a:r>
              <a:rPr lang="en-US" baseline="0" dirty="0" smtClean="0"/>
              <a:t>There are many examples of translation software out there such as the past Yahoo Babel Fish (based on Hitchhiker’s guide to galaxy Babel Fish), Babylon Translation, etc. </a:t>
            </a:r>
          </a:p>
          <a:p>
            <a:r>
              <a:rPr lang="en-US" baseline="0" dirty="0" smtClean="0"/>
              <a:t>When talking about example translation software, I will use GOOGLE TRANSLATE because it is more widely used and one of the free options for translation. </a:t>
            </a:r>
          </a:p>
          <a:p>
            <a:endParaRPr lang="en-US" baseline="0" dirty="0" smtClean="0"/>
          </a:p>
          <a:p>
            <a:r>
              <a:rPr lang="en-US" baseline="0" dirty="0" smtClean="0"/>
              <a:t>Google Translate started back in 2006 as RULE BASED, but changed to STATISTICAL MACHINE TRANSLATION in 2007. Now has around 90 supported languages. Not only is Google Translate able to translate simple words and phrases through the website or app, but it can even “translate” entire web pages. Btw, for the SMT aspect, it not only uses the thousands of web pages to statistically compare to, but it also uses all United Nations documents in a few languages which themselves are of course fully translated by humans.</a:t>
            </a:r>
          </a:p>
        </p:txBody>
      </p:sp>
      <p:sp>
        <p:nvSpPr>
          <p:cNvPr id="4" name="Slide Number Placeholder 3"/>
          <p:cNvSpPr>
            <a:spLocks noGrp="1"/>
          </p:cNvSpPr>
          <p:nvPr>
            <p:ph type="sldNum" sz="quarter" idx="10"/>
          </p:nvPr>
        </p:nvSpPr>
        <p:spPr/>
        <p:txBody>
          <a:bodyPr/>
          <a:lstStyle/>
          <a:p>
            <a:fld id="{270700B2-88B9-1642-B8EB-F86842378D04}" type="slidenum">
              <a:rPr lang="en-US" smtClean="0"/>
              <a:t>8</a:t>
            </a:fld>
            <a:endParaRPr lang="en-US"/>
          </a:p>
        </p:txBody>
      </p:sp>
    </p:spTree>
    <p:extLst>
      <p:ext uri="{BB962C8B-B14F-4D97-AF65-F5344CB8AC3E}">
        <p14:creationId xmlns:p14="http://schemas.microsoft.com/office/powerpoint/2010/main" val="1801028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I’m going to cover studies that measured</a:t>
            </a:r>
            <a:r>
              <a:rPr lang="en-US" baseline="0" dirty="0" smtClean="0"/>
              <a:t> how accurate Google Translate is, and if it can actually be used in human communication.</a:t>
            </a:r>
            <a:endParaRPr lang="en-US" dirty="0" smtClean="0"/>
          </a:p>
          <a:p>
            <a:endParaRPr lang="en-US" dirty="0" smtClean="0"/>
          </a:p>
          <a:p>
            <a:r>
              <a:rPr lang="en-US" dirty="0" smtClean="0"/>
              <a:t>- A</a:t>
            </a:r>
            <a:r>
              <a:rPr lang="en-US" baseline="0" dirty="0" smtClean="0"/>
              <a:t> medical team in the UK tested Google Translate with 10 common medical phrases such as “Your husband had a cardiac arrest” or “Your husband can donate his organs”</a:t>
            </a:r>
          </a:p>
          <a:p>
            <a:r>
              <a:rPr lang="en-US" baseline="0" dirty="0" smtClean="0"/>
              <a:t>- For all 10 medical phrases, the team translated each one into 26 languages such as French and Polish, etc. Then the translated statements were translated BACK into English (the translated statements were sent to native speakers, and were translated into English by them, aka human translation).</a:t>
            </a:r>
          </a:p>
          <a:p>
            <a:endParaRPr lang="en-US" baseline="0" dirty="0" smtClean="0"/>
          </a:p>
          <a:p>
            <a:pPr marL="171450" indent="-171450">
              <a:buFontTx/>
              <a:buChar char="-"/>
            </a:pPr>
            <a:r>
              <a:rPr lang="en-US" baseline="0" dirty="0" smtClean="0"/>
              <a:t>Of all 260 translated phrases, only 150 were agreed by the authors to be correct, while 110 were incorrect.</a:t>
            </a:r>
          </a:p>
          <a:p>
            <a:pPr marL="171450" indent="-171450">
              <a:buFontTx/>
              <a:buChar char="-"/>
            </a:pPr>
            <a:r>
              <a:rPr lang="en-US" baseline="0" dirty="0" smtClean="0"/>
              <a:t>African languages scored the lowest while Western European languages scored the highest (specifically, Swahili scored lowest at 10% and Portuguese scored highest at 90%)</a:t>
            </a:r>
          </a:p>
          <a:p>
            <a:pPr marL="171450" indent="-171450">
              <a:buFontTx/>
              <a:buChar char="-"/>
            </a:pPr>
            <a:r>
              <a:rPr lang="en-US" dirty="0" smtClean="0"/>
              <a:t>There</a:t>
            </a:r>
            <a:r>
              <a:rPr lang="en-US" baseline="0" dirty="0" smtClean="0"/>
              <a:t> were some very serious errors, not only of examples you can see on the slide, but for example “Your child is fitting” into Swahili translated to “Your child is dead” or “Did he have a high fever at home?” into Marathi translated to “Your home temperature was high”</a:t>
            </a:r>
          </a:p>
          <a:p>
            <a:pPr marL="0" indent="0">
              <a:buFontTx/>
              <a:buNone/>
            </a:pPr>
            <a:endParaRPr lang="en-US" baseline="0" dirty="0" smtClean="0"/>
          </a:p>
          <a:p>
            <a:pPr marL="0" indent="0">
              <a:buFontTx/>
              <a:buNone/>
            </a:pPr>
            <a:r>
              <a:rPr lang="en-US" baseline="0" dirty="0" smtClean="0"/>
              <a:t>MAIN TAKEAWAY</a:t>
            </a:r>
          </a:p>
          <a:p>
            <a:pPr marL="171450" indent="-171450">
              <a:buFontTx/>
              <a:buChar char="-"/>
            </a:pPr>
            <a:r>
              <a:rPr lang="en-US" baseline="0" dirty="0" smtClean="0"/>
              <a:t>Clearly, when working with a patient doctors need to say what operation needs to happen or get answers from the patients. The authors said that human translation is the best form of communication for a language barrier, but if the service is not readily available then translation software could be used to a certain extent, with caution</a:t>
            </a:r>
            <a:endParaRPr lang="en-US" dirty="0" smtClean="0"/>
          </a:p>
          <a:p>
            <a:endParaRPr lang="en-US" dirty="0" smtClean="0"/>
          </a:p>
          <a:p>
            <a:r>
              <a:rPr lang="en-US" dirty="0" smtClean="0"/>
              <a:t>Disclaimer,</a:t>
            </a:r>
            <a:r>
              <a:rPr lang="en-US" baseline="0" dirty="0" smtClean="0"/>
              <a:t> the in depth analysis on </a:t>
            </a:r>
            <a:r>
              <a:rPr lang="en-US" baseline="0" dirty="0" err="1" smtClean="0"/>
              <a:t>google</a:t>
            </a:r>
            <a:r>
              <a:rPr lang="en-US" baseline="0" dirty="0" smtClean="0"/>
              <a:t> translate was done back in 2011. Because technology is always evolving, especially in Google’s case, results have changed. But it still gives a good idea of the rough accuracy.</a:t>
            </a:r>
          </a:p>
          <a:p>
            <a:r>
              <a:rPr lang="en-US" baseline="0" dirty="0" smtClean="0"/>
              <a:t>The analysis was done by Milam Aiken and </a:t>
            </a:r>
            <a:r>
              <a:rPr lang="en-US" baseline="0" dirty="0" err="1" smtClean="0"/>
              <a:t>Shilpa</a:t>
            </a:r>
            <a:r>
              <a:rPr lang="en-US" baseline="0" dirty="0" smtClean="0"/>
              <a:t> </a:t>
            </a:r>
            <a:r>
              <a:rPr lang="en-US" baseline="0" dirty="0" err="1" smtClean="0"/>
              <a:t>Balan</a:t>
            </a:r>
            <a:r>
              <a:rPr lang="en-US" baseline="0" dirty="0" smtClean="0"/>
              <a:t> (both from </a:t>
            </a:r>
            <a:r>
              <a:rPr lang="en-US" baseline="0" dirty="0" err="1" smtClean="0"/>
              <a:t>Univ</a:t>
            </a:r>
            <a:r>
              <a:rPr lang="en-US" baseline="0" dirty="0" smtClean="0"/>
              <a:t> of </a:t>
            </a:r>
            <a:r>
              <a:rPr lang="en-US" baseline="0" dirty="0" err="1" smtClean="0"/>
              <a:t>Missippi</a:t>
            </a:r>
            <a:r>
              <a:rPr lang="en-US" baseline="0" dirty="0" smtClean="0"/>
              <a:t>, both researching in machine translation).</a:t>
            </a:r>
          </a:p>
          <a:p>
            <a:endParaRPr lang="en-US" baseline="0" dirty="0" smtClean="0"/>
          </a:p>
          <a:p>
            <a:r>
              <a:rPr lang="en-US" baseline="0" dirty="0" smtClean="0"/>
              <a:t>- BLEU is an algorithm that scores source text to translated text, and associates a score (in the case of the analysis) from 0 to 100. The algorithm compares the translated text to actual good quality reference translations, typically done by humans. BLEU has been compared to be close to human judgment. </a:t>
            </a:r>
          </a:p>
          <a:p>
            <a:endParaRPr lang="en-US" baseline="0" dirty="0" smtClean="0"/>
          </a:p>
          <a:p>
            <a:pPr marL="171450" indent="-171450">
              <a:buFontTx/>
              <a:buChar char="-"/>
            </a:pPr>
            <a:r>
              <a:rPr lang="en-US" baseline="0" dirty="0" smtClean="0"/>
              <a:t>The two did their analysis with software to test out, at the time, 51 languages and averaged out each language pair (English-Japanese and Japanese-English).</a:t>
            </a:r>
          </a:p>
          <a:p>
            <a:pPr marL="171450" indent="-171450">
              <a:buFontTx/>
              <a:buChar char="-"/>
            </a:pPr>
            <a:r>
              <a:rPr lang="en-US" baseline="0" dirty="0" smtClean="0"/>
              <a:t>They tested 6 common phrases such as “Pleased to meet you”, “I love you”, and “My hovercraft is full of eels”</a:t>
            </a:r>
          </a:p>
          <a:p>
            <a:r>
              <a:rPr lang="en-US" baseline="0" dirty="0" smtClean="0"/>
              <a:t>On screen are some example scores, and it goes all the way down to rank 1275. It’s not shown, but Asian and other languages were also tested such as Korean and Afrikaans.</a:t>
            </a:r>
          </a:p>
          <a:p>
            <a:endParaRPr lang="en-US" baseline="0" dirty="0" smtClean="0"/>
          </a:p>
          <a:p>
            <a:r>
              <a:rPr lang="en-US" baseline="0" dirty="0" smtClean="0"/>
              <a:t>- The researchers declared that while this data is nice, there’s no clear threshold of what’s deemed good or bad. In terms of legal, financial, and other critical information, it can be assumed that a higher standard would be placed for language-pair translations. And informal and unimportant materials can have a lower standard.</a:t>
            </a:r>
          </a:p>
          <a:p>
            <a:endParaRPr lang="en-US" baseline="0" dirty="0" smtClean="0"/>
          </a:p>
          <a:p>
            <a:r>
              <a:rPr lang="en-US" baseline="0" dirty="0" smtClean="0"/>
              <a:t>MAIN TAKEAWAY FOR BLEU STUDY</a:t>
            </a:r>
          </a:p>
          <a:p>
            <a:r>
              <a:rPr lang="en-US" baseline="0" dirty="0" smtClean="0"/>
              <a:t>- They noted that in comparison to Western and European language translations, language pairs with Asian or uncommon languages gave worse results, most likely due to the fact that (because Google Translate runs on SMT) there aren’t many available or learned translations involving the Asian languages. And also the analysis only used 1 reference text, so there was only 1 “correct” result to compare to.</a:t>
            </a:r>
          </a:p>
        </p:txBody>
      </p:sp>
      <p:sp>
        <p:nvSpPr>
          <p:cNvPr id="4" name="Slide Number Placeholder 3"/>
          <p:cNvSpPr>
            <a:spLocks noGrp="1"/>
          </p:cNvSpPr>
          <p:nvPr>
            <p:ph type="sldNum" sz="quarter" idx="10"/>
          </p:nvPr>
        </p:nvSpPr>
        <p:spPr/>
        <p:txBody>
          <a:bodyPr/>
          <a:lstStyle/>
          <a:p>
            <a:fld id="{270700B2-88B9-1642-B8EB-F86842378D04}" type="slidenum">
              <a:rPr lang="en-US" smtClean="0"/>
              <a:t>9</a:t>
            </a:fld>
            <a:endParaRPr lang="en-US"/>
          </a:p>
        </p:txBody>
      </p:sp>
    </p:spTree>
    <p:extLst>
      <p:ext uri="{BB962C8B-B14F-4D97-AF65-F5344CB8AC3E}">
        <p14:creationId xmlns:p14="http://schemas.microsoft.com/office/powerpoint/2010/main" val="1801028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3" name="Subtitle 2"/>
          <p:cNvSpPr>
            <a:spLocks noGrp="1"/>
          </p:cNvSpPr>
          <p:nvPr>
            <p:ph type="subTitle" idx="1"/>
          </p:nvPr>
        </p:nvSpPr>
        <p:spPr>
          <a:xfrm>
            <a:off x="914400" y="3105150"/>
            <a:ext cx="7315200" cy="762000"/>
          </a:xfrm>
        </p:spPr>
        <p:txBody>
          <a:bodyPr>
            <a:normAutofit/>
          </a:bodyPr>
          <a:lstStyle>
            <a:lvl1pPr marL="0" indent="0" algn="ctr">
              <a:spcBef>
                <a:spcPts val="0"/>
              </a:spcBef>
              <a:buNone/>
              <a:defRPr sz="2100">
                <a:solidFill>
                  <a:schemeClr val="tx1"/>
                </a:solidFill>
              </a:defRPr>
            </a:lvl1pPr>
            <a:lvl2pPr marL="457181" indent="0" algn="ctr">
              <a:buNone/>
              <a:defRPr>
                <a:solidFill>
                  <a:schemeClr val="tx1">
                    <a:tint val="75000"/>
                  </a:schemeClr>
                </a:solidFill>
              </a:defRPr>
            </a:lvl2pPr>
            <a:lvl3pPr marL="914362" indent="0" algn="ctr">
              <a:buNone/>
              <a:defRPr>
                <a:solidFill>
                  <a:schemeClr val="tx1">
                    <a:tint val="75000"/>
                  </a:schemeClr>
                </a:solidFill>
              </a:defRPr>
            </a:lvl3pPr>
            <a:lvl4pPr marL="1371543" indent="0" algn="ctr">
              <a:buNone/>
              <a:defRPr>
                <a:solidFill>
                  <a:schemeClr val="tx1">
                    <a:tint val="75000"/>
                  </a:schemeClr>
                </a:solidFill>
              </a:defRPr>
            </a:lvl4pPr>
            <a:lvl5pPr marL="1828724" indent="0" algn="ctr">
              <a:buNone/>
              <a:defRPr>
                <a:solidFill>
                  <a:schemeClr val="tx1">
                    <a:tint val="75000"/>
                  </a:schemeClr>
                </a:solidFill>
              </a:defRPr>
            </a:lvl5pPr>
            <a:lvl6pPr marL="2285905" indent="0" algn="ctr">
              <a:buNone/>
              <a:defRPr>
                <a:solidFill>
                  <a:schemeClr val="tx1">
                    <a:tint val="75000"/>
                  </a:schemeClr>
                </a:solidFill>
              </a:defRPr>
            </a:lvl6pPr>
            <a:lvl7pPr marL="2743086" indent="0" algn="ctr">
              <a:buNone/>
              <a:defRPr>
                <a:solidFill>
                  <a:schemeClr val="tx1">
                    <a:tint val="75000"/>
                  </a:schemeClr>
                </a:solidFill>
              </a:defRPr>
            </a:lvl7pPr>
            <a:lvl8pPr marL="3200266" indent="0" algn="ctr">
              <a:buNone/>
              <a:defRPr>
                <a:solidFill>
                  <a:schemeClr val="tx1">
                    <a:tint val="75000"/>
                  </a:schemeClr>
                </a:solidFill>
              </a:defRPr>
            </a:lvl8pPr>
            <a:lvl9pPr marL="3657448" indent="0" algn="ctr">
              <a:buNone/>
              <a:defRPr>
                <a:solidFill>
                  <a:schemeClr val="tx1">
                    <a:tint val="75000"/>
                  </a:schemeClr>
                </a:solidFill>
              </a:defRPr>
            </a:lvl9pPr>
          </a:lstStyle>
          <a:p>
            <a:r>
              <a:rPr lang="en-US" smtClean="0"/>
              <a:t>Click to edit Master subtitle style</a:t>
            </a:r>
            <a:endParaRPr/>
          </a:p>
        </p:txBody>
      </p:sp>
      <p:sp>
        <p:nvSpPr>
          <p:cNvPr id="62" name="Rectangle 61"/>
          <p:cNvSpPr/>
          <p:nvPr/>
        </p:nvSpPr>
        <p:spPr bwMode="hidden">
          <a:xfrm>
            <a:off x="0" y="1428751"/>
            <a:ext cx="9144000" cy="1611189"/>
          </a:xfrm>
          <a:prstGeom prst="rect">
            <a:avLst/>
          </a:prstGeom>
          <a:solidFill>
            <a:schemeClr val="bg1"/>
          </a:solidFill>
          <a:ln w="28575">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lnSpc>
                <a:spcPct val="90000"/>
              </a:lnSpc>
            </a:pPr>
            <a:endParaRPr sz="2400">
              <a:solidFill>
                <a:schemeClr val="tx2"/>
              </a:solidFill>
            </a:endParaRPr>
          </a:p>
        </p:txBody>
      </p:sp>
      <p:sp>
        <p:nvSpPr>
          <p:cNvPr id="2" name="Title 1"/>
          <p:cNvSpPr>
            <a:spLocks noGrp="1"/>
          </p:cNvSpPr>
          <p:nvPr>
            <p:ph type="ctrTitle"/>
          </p:nvPr>
        </p:nvSpPr>
        <p:spPr>
          <a:xfrm>
            <a:off x="914400" y="1428751"/>
            <a:ext cx="7315200" cy="1610945"/>
          </a:xfrm>
        </p:spPr>
        <p:txBody>
          <a:bodyPr anchor="ctr">
            <a:normAutofit/>
          </a:bodyPr>
          <a:lstStyle>
            <a:lvl1pPr algn="l">
              <a:defRPr sz="3300" cap="all" normalizeH="0" baseline="0"/>
            </a:lvl1pPr>
          </a:lstStyle>
          <a:p>
            <a:r>
              <a:rPr lang="en-US" dirty="0" smtClean="0"/>
              <a:t>Click to edit Master title style</a:t>
            </a:r>
            <a:endParaRPr dirty="0"/>
          </a:p>
        </p:txBody>
      </p:sp>
      <p:sp>
        <p:nvSpPr>
          <p:cNvPr id="7"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Alternate Picture with Caption">
    <p:spTree>
      <p:nvGrpSpPr>
        <p:cNvPr id="1" name=""/>
        <p:cNvGrpSpPr/>
        <p:nvPr/>
      </p:nvGrpSpPr>
      <p:grpSpPr>
        <a:xfrm>
          <a:off x="0" y="0"/>
          <a:ext cx="0" cy="0"/>
          <a:chOff x="0" y="0"/>
          <a:chExt cx="0" cy="0"/>
        </a:xfrm>
      </p:grpSpPr>
      <p:sp>
        <p:nvSpPr>
          <p:cNvPr id="9" name="Rectangle 8"/>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0" y="361950"/>
            <a:ext cx="4953001" cy="4381501"/>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5867400" y="1581150"/>
            <a:ext cx="2971800" cy="3200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extLst>
      <p:ext uri="{BB962C8B-B14F-4D97-AF65-F5344CB8AC3E}">
        <p14:creationId xmlns:p14="http://schemas.microsoft.com/office/powerpoint/2010/main" val="207630399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marL="2002453">
              <a:defRPr baseline="0"/>
            </a:lvl6pPr>
            <a:lvl7pPr marL="2002453">
              <a:defRPr baseline="0"/>
            </a:lvl7pPr>
            <a:lvl8pPr marL="2002453">
              <a:defRPr baseline="0"/>
            </a:lvl8pPr>
            <a:lvl9pPr marL="2002453">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31994" y="361950"/>
            <a:ext cx="1383347" cy="4343401"/>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685800" y="361950"/>
            <a:ext cx="6781800" cy="4343401"/>
          </a:xfrm>
        </p:spPr>
        <p:txBody>
          <a:bodyPr vert="eaVert"/>
          <a:lstStyle>
            <a:lvl5pPr>
              <a:defRPr/>
            </a:lvl5pPr>
            <a:lvl6pPr>
              <a:defRPr/>
            </a:lvl6pPr>
            <a:lvl7pPr>
              <a:defRPr/>
            </a:lvl7pPr>
            <a:lvl8pPr>
              <a:defRPr baseline="0"/>
            </a:lvl8pPr>
            <a:lvl9pPr>
              <a:defRPr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vl7pPr>
              <a:defRPr/>
            </a:lvl7pPr>
            <a:lvl8pPr>
              <a:defRPr/>
            </a:lvl8pPr>
            <a:lvl9pP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914400" y="1143000"/>
            <a:ext cx="7315200" cy="1494448"/>
          </a:xfrm>
        </p:spPr>
        <p:txBody>
          <a:bodyPr anchor="b" anchorCtr="0">
            <a:noAutofit/>
          </a:bodyPr>
          <a:lstStyle>
            <a:lvl1pPr algn="ctr">
              <a:defRPr sz="3300" b="0" cap="all" baseline="0"/>
            </a:lvl1pPr>
          </a:lstStyle>
          <a:p>
            <a:r>
              <a:rPr lang="en-US" smtClean="0"/>
              <a:t>Click to edit Master title style</a:t>
            </a:r>
            <a:endParaRPr/>
          </a:p>
        </p:txBody>
      </p:sp>
      <p:sp>
        <p:nvSpPr>
          <p:cNvPr id="3" name="Text Placeholder 2"/>
          <p:cNvSpPr>
            <a:spLocks noGrp="1"/>
          </p:cNvSpPr>
          <p:nvPr>
            <p:ph type="body" idx="1"/>
          </p:nvPr>
        </p:nvSpPr>
        <p:spPr>
          <a:xfrm>
            <a:off x="914400" y="2724150"/>
            <a:ext cx="7315200" cy="762000"/>
          </a:xfrm>
        </p:spPr>
        <p:txBody>
          <a:bodyPr anchor="t" anchorCtr="0">
            <a:noAutofit/>
          </a:bodyPr>
          <a:lstStyle>
            <a:lvl1pPr marL="0" indent="0" algn="ctr">
              <a:spcBef>
                <a:spcPts val="0"/>
              </a:spcBef>
              <a:buNone/>
              <a:defRPr sz="2100">
                <a:solidFill>
                  <a:schemeClr val="tx1"/>
                </a:solidFill>
              </a:defRPr>
            </a:lvl1pPr>
            <a:lvl2pPr marL="457181" indent="0">
              <a:buNone/>
              <a:defRPr sz="1800">
                <a:solidFill>
                  <a:schemeClr val="tx1">
                    <a:tint val="75000"/>
                  </a:schemeClr>
                </a:solidFill>
              </a:defRPr>
            </a:lvl2pPr>
            <a:lvl3pPr marL="914362" indent="0">
              <a:buNone/>
              <a:defRPr sz="1600">
                <a:solidFill>
                  <a:schemeClr val="tx1">
                    <a:tint val="75000"/>
                  </a:schemeClr>
                </a:solidFill>
              </a:defRPr>
            </a:lvl3pPr>
            <a:lvl4pPr marL="1371543" indent="0">
              <a:buNone/>
              <a:defRPr sz="1400">
                <a:solidFill>
                  <a:schemeClr val="tx1">
                    <a:tint val="75000"/>
                  </a:schemeClr>
                </a:solidFill>
              </a:defRPr>
            </a:lvl4pPr>
            <a:lvl5pPr marL="1828724" indent="0">
              <a:buNone/>
              <a:defRPr sz="1400">
                <a:solidFill>
                  <a:schemeClr val="tx1">
                    <a:tint val="75000"/>
                  </a:schemeClr>
                </a:solidFill>
              </a:defRPr>
            </a:lvl5pPr>
            <a:lvl6pPr marL="2285905" indent="0">
              <a:buNone/>
              <a:defRPr sz="1400">
                <a:solidFill>
                  <a:schemeClr val="tx1">
                    <a:tint val="75000"/>
                  </a:schemeClr>
                </a:solidFill>
              </a:defRPr>
            </a:lvl6pPr>
            <a:lvl7pPr marL="2743086" indent="0">
              <a:buNone/>
              <a:defRPr sz="1400">
                <a:solidFill>
                  <a:schemeClr val="tx1">
                    <a:tint val="75000"/>
                  </a:schemeClr>
                </a:solidFill>
              </a:defRPr>
            </a:lvl7pPr>
            <a:lvl8pPr marL="3200266" indent="0">
              <a:buNone/>
              <a:defRPr sz="1400">
                <a:solidFill>
                  <a:schemeClr val="tx1">
                    <a:tint val="75000"/>
                  </a:schemeClr>
                </a:solidFill>
              </a:defRPr>
            </a:lvl8pPr>
            <a:lvl9pPr marL="3657448"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685800" y="1352551"/>
            <a:ext cx="3733800" cy="3352800"/>
          </a:xfrm>
        </p:spPr>
        <p:txBody>
          <a:bodyPr>
            <a:normAutofit/>
          </a:bodyPr>
          <a:lstStyle>
            <a:lvl1pPr>
              <a:defRPr sz="1800"/>
            </a:lvl1pPr>
            <a:lvl2pPr>
              <a:defRPr sz="1500"/>
            </a:lvl2pPr>
            <a:lvl3pPr>
              <a:defRPr sz="1400"/>
            </a:lvl3pPr>
            <a:lvl4pPr>
              <a:defRPr sz="1200"/>
            </a:lvl4pPr>
            <a:lvl5pPr>
              <a:defRPr sz="1100"/>
            </a:lvl5pPr>
            <a:lvl6pPr>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24400" y="1352551"/>
            <a:ext cx="3733800" cy="3352800"/>
          </a:xfrm>
        </p:spPr>
        <p:txBody>
          <a:bodyPr>
            <a:normAutofit/>
          </a:bodyPr>
          <a:lstStyle>
            <a:lvl1pPr>
              <a:defRPr sz="1800"/>
            </a:lvl1pPr>
            <a:lvl2pPr>
              <a:defRPr sz="1500"/>
            </a:lvl2pPr>
            <a:lvl3pPr>
              <a:defRPr sz="1400"/>
            </a:lvl3pPr>
            <a:lvl4pPr>
              <a:defRPr sz="1200"/>
            </a:lvl4pPr>
            <a:lvl5pPr>
              <a:defRPr sz="1100"/>
            </a:lvl5pPr>
            <a:lvl6pPr marL="2002453">
              <a:defRPr sz="1100" baseline="0"/>
            </a:lvl6pPr>
            <a:lvl7pPr marL="2002453">
              <a:defRPr sz="1100" baseline="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r>
              <a:rPr lang="en-US" smtClean="0"/>
              <a:t>© 2015 Keith A. Pray</a:t>
            </a:r>
            <a:endParaRPr lang="en-US" dirty="0"/>
          </a:p>
        </p:txBody>
      </p:sp>
      <p:sp>
        <p:nvSpPr>
          <p:cNvPr id="7" name="Slide Number Placeholder 6"/>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6858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58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a:lvl8pPr>
            <a:lvl9pPr marL="2002453">
              <a:defRPr sz="1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24400" y="1352550"/>
            <a:ext cx="3733800" cy="685800"/>
          </a:xfrm>
        </p:spPr>
        <p:txBody>
          <a:bodyPr anchor="ctr">
            <a:noAutofit/>
          </a:bodyPr>
          <a:lstStyle>
            <a:lvl1pPr marL="0" indent="0">
              <a:lnSpc>
                <a:spcPct val="80000"/>
              </a:lnSpc>
              <a:spcBef>
                <a:spcPts val="0"/>
              </a:spcBef>
              <a:buNone/>
              <a:defRPr sz="2100" b="0">
                <a:solidFill>
                  <a:schemeClr val="tx1"/>
                </a:solidFill>
              </a:defRPr>
            </a:lvl1pPr>
            <a:lvl2pPr marL="457181" indent="0">
              <a:buNone/>
              <a:defRPr sz="2000" b="1"/>
            </a:lvl2pPr>
            <a:lvl3pPr marL="914362" indent="0">
              <a:buNone/>
              <a:defRPr sz="1800" b="1"/>
            </a:lvl3pPr>
            <a:lvl4pPr marL="1371543" indent="0">
              <a:buNone/>
              <a:defRPr sz="1600" b="1"/>
            </a:lvl4pPr>
            <a:lvl5pPr marL="1828724" indent="0">
              <a:buNone/>
              <a:defRPr sz="1600" b="1"/>
            </a:lvl5pPr>
            <a:lvl6pPr marL="2285905" indent="0">
              <a:buNone/>
              <a:defRPr sz="1600" b="1"/>
            </a:lvl6pPr>
            <a:lvl7pPr marL="2743086" indent="0">
              <a:buNone/>
              <a:defRPr sz="1600" b="1"/>
            </a:lvl7pPr>
            <a:lvl8pPr marL="3200266" indent="0">
              <a:buNone/>
              <a:defRPr sz="1600" b="1"/>
            </a:lvl8pPr>
            <a:lvl9pPr marL="3657448"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24400" y="2038350"/>
            <a:ext cx="3733800" cy="2667000"/>
          </a:xfrm>
        </p:spPr>
        <p:txBody>
          <a:bodyPr>
            <a:normAutofit/>
          </a:bodyPr>
          <a:lstStyle>
            <a:lvl1pPr>
              <a:defRPr sz="1800"/>
            </a:lvl1pPr>
            <a:lvl2pPr>
              <a:defRPr sz="1500"/>
            </a:lvl2pPr>
            <a:lvl3pPr>
              <a:defRPr sz="1400"/>
            </a:lvl3pPr>
            <a:lvl4pPr>
              <a:defRPr sz="1200"/>
            </a:lvl4pPr>
            <a:lvl5pPr>
              <a:defRPr sz="1100"/>
            </a:lvl5pPr>
            <a:lvl6pPr marL="2002453">
              <a:defRPr sz="1100"/>
            </a:lvl6pPr>
            <a:lvl7pPr marL="2002453">
              <a:defRPr sz="1100"/>
            </a:lvl7pPr>
            <a:lvl8pPr marL="2002453">
              <a:defRPr sz="1100" baseline="0"/>
            </a:lvl8pPr>
            <a:lvl9pPr marL="2002453">
              <a:defRPr sz="1100" baseline="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r>
              <a:rPr lang="en-US" smtClean="0"/>
              <a:t>© 2015 Keith A. Pray</a:t>
            </a:r>
            <a:endParaRPr lang="en-US"/>
          </a:p>
        </p:txBody>
      </p:sp>
      <p:sp>
        <p:nvSpPr>
          <p:cNvPr id="9" name="Slide Number Placeholder 8"/>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r>
              <a:rPr lang="en-US" smtClean="0"/>
              <a:t>© 2015 Keith A. Pray</a:t>
            </a:r>
            <a:endParaRPr lang="en-US" dirty="0"/>
          </a:p>
        </p:txBody>
      </p:sp>
      <p:sp>
        <p:nvSpPr>
          <p:cNvPr id="5" name="Slide Number Placeholder 4"/>
          <p:cNvSpPr>
            <a:spLocks noGrp="1"/>
          </p:cNvSpPr>
          <p:nvPr>
            <p:ph type="sldNum" sz="quarter" idx="12"/>
          </p:nvPr>
        </p:nvSpPr>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3"/>
          <p:cNvSpPr>
            <a:spLocks noGrp="1"/>
          </p:cNvSpPr>
          <p:nvPr>
            <p:ph type="ftr" sz="quarter" idx="11"/>
          </p:nvPr>
        </p:nvSpPr>
        <p:spPr>
          <a:xfrm>
            <a:off x="0" y="4997196"/>
            <a:ext cx="5562600" cy="146304"/>
          </a:xfrm>
        </p:spPr>
        <p:txBody>
          <a:bodyPr/>
          <a:lstStyle/>
          <a:p>
            <a:r>
              <a:rPr lang="en-US" smtClean="0"/>
              <a:t>© 2015 Keith A. Pray</a:t>
            </a:r>
            <a:endParaRPr lang="en-US" dirty="0"/>
          </a:p>
        </p:txBody>
      </p:sp>
      <p:sp>
        <p:nvSpPr>
          <p:cNvPr id="3" name="Slide Number Placeholder 4"/>
          <p:cNvSpPr>
            <a:spLocks noGrp="1"/>
          </p:cNvSpPr>
          <p:nvPr>
            <p:ph type="sldNum" sz="quarter" idx="12"/>
          </p:nvPr>
        </p:nvSpPr>
        <p:spPr>
          <a:xfrm>
            <a:off x="8519160" y="4997196"/>
            <a:ext cx="624840" cy="146304"/>
          </a:xfrm>
        </p:spPr>
        <p:txBody>
          <a:bodyPr/>
          <a:lstStyle/>
          <a:p>
            <a:fld id="{A2A17EAB-8B51-5C40-8776-6683E51FA7A0}" type="slidenum">
              <a:rPr lang="en-US" smtClean="0"/>
              <a:t>‹#›</a:t>
            </a:fld>
            <a:endParaRPr lang="en-US"/>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0" name="Rectangle 19"/>
          <p:cNvSpPr/>
          <p:nvPr/>
        </p:nvSpPr>
        <p:spPr>
          <a:xfrm>
            <a:off x="0" y="-836"/>
            <a:ext cx="5715000"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5867400" y="361950"/>
            <a:ext cx="2971800" cy="1066800"/>
          </a:xfrm>
        </p:spPr>
        <p:txBody>
          <a:bodyPr anchor="b">
            <a:noAutofit/>
          </a:bodyPr>
          <a:lstStyle>
            <a:lvl1pPr algn="l">
              <a:defRPr sz="2400" b="0"/>
            </a:lvl1pPr>
          </a:lstStyle>
          <a:p>
            <a:r>
              <a:rPr lang="en-US" smtClean="0"/>
              <a:t>Click to edit Master title style</a:t>
            </a:r>
            <a:endParaRPr/>
          </a:p>
        </p:txBody>
      </p:sp>
      <p:sp>
        <p:nvSpPr>
          <p:cNvPr id="3" name="Content Placeholder 2"/>
          <p:cNvSpPr>
            <a:spLocks noGrp="1"/>
          </p:cNvSpPr>
          <p:nvPr>
            <p:ph idx="1"/>
          </p:nvPr>
        </p:nvSpPr>
        <p:spPr bwMode="white">
          <a:xfrm>
            <a:off x="381000" y="361950"/>
            <a:ext cx="4953000" cy="4381501"/>
          </a:xfrm>
        </p:spPr>
        <p:txBody>
          <a:bodyPr>
            <a:normAutofit/>
          </a:bodyPr>
          <a:lstStyle>
            <a:lvl1pPr>
              <a:defRPr sz="2100"/>
            </a:lvl1pPr>
            <a:lvl2pPr>
              <a:defRPr sz="1800"/>
            </a:lvl2pPr>
            <a:lvl3pPr>
              <a:defRPr sz="1500"/>
            </a:lvl3pPr>
            <a:lvl4pPr>
              <a:defRPr sz="14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5867400" y="1581150"/>
            <a:ext cx="2971800" cy="3200400"/>
          </a:xfrm>
        </p:spPr>
        <p:txBody>
          <a:bodyPr anchor="t" anchorCtr="0">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Isosceles Triangle 5"/>
          <p:cNvSpPr/>
          <p:nvPr/>
        </p:nvSpPr>
        <p:spPr>
          <a:xfrm>
            <a:off x="-1205" y="-836"/>
            <a:ext cx="9145184" cy="5147769"/>
          </a:xfrm>
          <a:custGeom>
            <a:avLst/>
            <a:gdLst/>
            <a:ahLst/>
            <a:cxnLst/>
            <a:rect l="l" t="t" r="r" b="b"/>
            <a:pathLst>
              <a:path w="9145184" h="5147769">
                <a:moveTo>
                  <a:pt x="4573206" y="2611793"/>
                </a:moveTo>
                <a:lnTo>
                  <a:pt x="4673081" y="5144337"/>
                </a:lnTo>
                <a:lnTo>
                  <a:pt x="4473331" y="5144337"/>
                </a:lnTo>
                <a:close/>
                <a:moveTo>
                  <a:pt x="4571642" y="2577669"/>
                </a:moveTo>
                <a:lnTo>
                  <a:pt x="4568842" y="2582993"/>
                </a:lnTo>
                <a:lnTo>
                  <a:pt x="4572592" y="2595063"/>
                </a:lnTo>
                <a:lnTo>
                  <a:pt x="4576342" y="2582993"/>
                </a:lnTo>
                <a:lnTo>
                  <a:pt x="4573542" y="2577669"/>
                </a:lnTo>
                <a:lnTo>
                  <a:pt x="4576527" y="2582398"/>
                </a:lnTo>
                <a:lnTo>
                  <a:pt x="4577948" y="2577822"/>
                </a:lnTo>
                <a:lnTo>
                  <a:pt x="4576812" y="2582849"/>
                </a:lnTo>
                <a:lnTo>
                  <a:pt x="6195680" y="5147769"/>
                </a:lnTo>
                <a:lnTo>
                  <a:pt x="5925258" y="5147769"/>
                </a:lnTo>
                <a:lnTo>
                  <a:pt x="4576648" y="2583574"/>
                </a:lnTo>
                <a:lnTo>
                  <a:pt x="4573436" y="2597778"/>
                </a:lnTo>
                <a:lnTo>
                  <a:pt x="5365626" y="5147732"/>
                </a:lnTo>
                <a:lnTo>
                  <a:pt x="5148352" y="5147731"/>
                </a:lnTo>
                <a:lnTo>
                  <a:pt x="4572592" y="2601509"/>
                </a:lnTo>
                <a:lnTo>
                  <a:pt x="3996832" y="5147731"/>
                </a:lnTo>
                <a:lnTo>
                  <a:pt x="3779558" y="5147732"/>
                </a:lnTo>
                <a:lnTo>
                  <a:pt x="4571749" y="2597778"/>
                </a:lnTo>
                <a:lnTo>
                  <a:pt x="4568537" y="2583574"/>
                </a:lnTo>
                <a:lnTo>
                  <a:pt x="3219926" y="5147769"/>
                </a:lnTo>
                <a:lnTo>
                  <a:pt x="2949504" y="5147769"/>
                </a:lnTo>
                <a:lnTo>
                  <a:pt x="4568373" y="2582849"/>
                </a:lnTo>
                <a:lnTo>
                  <a:pt x="4567236" y="2577822"/>
                </a:lnTo>
                <a:lnTo>
                  <a:pt x="4568658" y="2582398"/>
                </a:lnTo>
                <a:close/>
                <a:moveTo>
                  <a:pt x="4575557" y="2575085"/>
                </a:moveTo>
                <a:lnTo>
                  <a:pt x="7359080" y="5147393"/>
                </a:lnTo>
                <a:lnTo>
                  <a:pt x="6952676" y="5147393"/>
                </a:lnTo>
                <a:close/>
                <a:moveTo>
                  <a:pt x="4569627" y="2575085"/>
                </a:moveTo>
                <a:lnTo>
                  <a:pt x="2192508" y="5147393"/>
                </a:lnTo>
                <a:lnTo>
                  <a:pt x="1786104" y="5147393"/>
                </a:lnTo>
                <a:close/>
                <a:moveTo>
                  <a:pt x="4575024" y="2574459"/>
                </a:moveTo>
                <a:lnTo>
                  <a:pt x="4578940" y="2575344"/>
                </a:lnTo>
                <a:lnTo>
                  <a:pt x="4578048" y="2574781"/>
                </a:lnTo>
                <a:lnTo>
                  <a:pt x="4579253" y="2575415"/>
                </a:lnTo>
                <a:lnTo>
                  <a:pt x="9145184" y="3607878"/>
                </a:lnTo>
                <a:lnTo>
                  <a:pt x="9145184" y="3994264"/>
                </a:lnTo>
                <a:lnTo>
                  <a:pt x="4580914" y="2576289"/>
                </a:lnTo>
                <a:lnTo>
                  <a:pt x="9144554" y="4976484"/>
                </a:lnTo>
                <a:lnTo>
                  <a:pt x="9144554" y="5147483"/>
                </a:lnTo>
                <a:lnTo>
                  <a:pt x="8654212" y="5147483"/>
                </a:lnTo>
                <a:lnTo>
                  <a:pt x="4579973" y="2575996"/>
                </a:lnTo>
                <a:close/>
                <a:moveTo>
                  <a:pt x="4570160" y="2574459"/>
                </a:moveTo>
                <a:lnTo>
                  <a:pt x="4565211" y="2575996"/>
                </a:lnTo>
                <a:lnTo>
                  <a:pt x="490972" y="5147483"/>
                </a:lnTo>
                <a:lnTo>
                  <a:pt x="629" y="5147483"/>
                </a:lnTo>
                <a:lnTo>
                  <a:pt x="630" y="4976484"/>
                </a:lnTo>
                <a:lnTo>
                  <a:pt x="4564270" y="2576289"/>
                </a:lnTo>
                <a:lnTo>
                  <a:pt x="0" y="3994264"/>
                </a:lnTo>
                <a:lnTo>
                  <a:pt x="0" y="3607878"/>
                </a:lnTo>
                <a:lnTo>
                  <a:pt x="4565931" y="2575415"/>
                </a:lnTo>
                <a:lnTo>
                  <a:pt x="4567137" y="2574781"/>
                </a:lnTo>
                <a:lnTo>
                  <a:pt x="4566244" y="2575344"/>
                </a:lnTo>
                <a:close/>
                <a:moveTo>
                  <a:pt x="630" y="286"/>
                </a:moveTo>
                <a:lnTo>
                  <a:pt x="490972" y="286"/>
                </a:lnTo>
                <a:lnTo>
                  <a:pt x="4565212" y="2571773"/>
                </a:lnTo>
                <a:lnTo>
                  <a:pt x="4567326" y="2572430"/>
                </a:lnTo>
                <a:lnTo>
                  <a:pt x="4569443" y="2572513"/>
                </a:lnTo>
                <a:lnTo>
                  <a:pt x="1786104" y="376"/>
                </a:lnTo>
                <a:lnTo>
                  <a:pt x="2192508" y="376"/>
                </a:lnTo>
                <a:lnTo>
                  <a:pt x="4569471" y="2572514"/>
                </a:lnTo>
                <a:lnTo>
                  <a:pt x="4571301" y="2572587"/>
                </a:lnTo>
                <a:lnTo>
                  <a:pt x="4569599" y="2572654"/>
                </a:lnTo>
                <a:lnTo>
                  <a:pt x="4569627" y="2572684"/>
                </a:lnTo>
                <a:lnTo>
                  <a:pt x="4569595" y="2572654"/>
                </a:lnTo>
                <a:lnTo>
                  <a:pt x="4568222" y="2572708"/>
                </a:lnTo>
                <a:lnTo>
                  <a:pt x="4570160" y="2573310"/>
                </a:lnTo>
                <a:lnTo>
                  <a:pt x="4567604" y="2572732"/>
                </a:lnTo>
                <a:lnTo>
                  <a:pt x="4566783" y="2572765"/>
                </a:lnTo>
                <a:lnTo>
                  <a:pt x="4567137" y="2572988"/>
                </a:lnTo>
                <a:lnTo>
                  <a:pt x="4566717" y="2572767"/>
                </a:lnTo>
                <a:lnTo>
                  <a:pt x="1205" y="2752816"/>
                </a:lnTo>
                <a:lnTo>
                  <a:pt x="1205" y="2392358"/>
                </a:lnTo>
                <a:lnTo>
                  <a:pt x="4565974" y="2572377"/>
                </a:lnTo>
                <a:lnTo>
                  <a:pt x="4565931" y="2572354"/>
                </a:lnTo>
                <a:lnTo>
                  <a:pt x="0" y="1539891"/>
                </a:lnTo>
                <a:lnTo>
                  <a:pt x="0" y="1153505"/>
                </a:lnTo>
                <a:lnTo>
                  <a:pt x="4564271" y="2571481"/>
                </a:lnTo>
                <a:lnTo>
                  <a:pt x="630" y="171286"/>
                </a:lnTo>
                <a:close/>
                <a:moveTo>
                  <a:pt x="9144554" y="286"/>
                </a:moveTo>
                <a:lnTo>
                  <a:pt x="9144554" y="171286"/>
                </a:lnTo>
                <a:lnTo>
                  <a:pt x="4580915" y="2571480"/>
                </a:lnTo>
                <a:lnTo>
                  <a:pt x="9145184" y="1153505"/>
                </a:lnTo>
                <a:lnTo>
                  <a:pt x="9145184" y="1539891"/>
                </a:lnTo>
                <a:lnTo>
                  <a:pt x="4579254" y="2572354"/>
                </a:lnTo>
                <a:lnTo>
                  <a:pt x="4579211" y="2572377"/>
                </a:lnTo>
                <a:lnTo>
                  <a:pt x="9143978" y="2392358"/>
                </a:lnTo>
                <a:lnTo>
                  <a:pt x="9143979" y="2752816"/>
                </a:lnTo>
                <a:lnTo>
                  <a:pt x="4578467" y="2572767"/>
                </a:lnTo>
                <a:lnTo>
                  <a:pt x="4578048" y="2572988"/>
                </a:lnTo>
                <a:lnTo>
                  <a:pt x="4578402" y="2572765"/>
                </a:lnTo>
                <a:lnTo>
                  <a:pt x="4577580" y="2572732"/>
                </a:lnTo>
                <a:lnTo>
                  <a:pt x="4575024" y="2573310"/>
                </a:lnTo>
                <a:lnTo>
                  <a:pt x="4576963" y="2572708"/>
                </a:lnTo>
                <a:lnTo>
                  <a:pt x="4575590" y="2572654"/>
                </a:lnTo>
                <a:lnTo>
                  <a:pt x="4575557" y="2572684"/>
                </a:lnTo>
                <a:lnTo>
                  <a:pt x="4575585" y="2572654"/>
                </a:lnTo>
                <a:lnTo>
                  <a:pt x="4573884" y="2572587"/>
                </a:lnTo>
                <a:lnTo>
                  <a:pt x="4575714" y="2572515"/>
                </a:lnTo>
                <a:lnTo>
                  <a:pt x="6952676" y="376"/>
                </a:lnTo>
                <a:lnTo>
                  <a:pt x="7359080" y="376"/>
                </a:lnTo>
                <a:lnTo>
                  <a:pt x="4575742" y="2572513"/>
                </a:lnTo>
                <a:lnTo>
                  <a:pt x="4577858" y="2572430"/>
                </a:lnTo>
                <a:lnTo>
                  <a:pt x="4579973" y="2571773"/>
                </a:lnTo>
                <a:lnTo>
                  <a:pt x="8654212" y="286"/>
                </a:lnTo>
                <a:close/>
                <a:moveTo>
                  <a:pt x="3219926" y="0"/>
                </a:moveTo>
                <a:lnTo>
                  <a:pt x="4568537" y="2564195"/>
                </a:lnTo>
                <a:lnTo>
                  <a:pt x="4571749" y="2549991"/>
                </a:lnTo>
                <a:lnTo>
                  <a:pt x="3779558" y="38"/>
                </a:lnTo>
                <a:lnTo>
                  <a:pt x="3996832" y="38"/>
                </a:lnTo>
                <a:lnTo>
                  <a:pt x="4572260" y="2544793"/>
                </a:lnTo>
                <a:lnTo>
                  <a:pt x="4471935" y="837"/>
                </a:lnTo>
                <a:lnTo>
                  <a:pt x="4674477" y="837"/>
                </a:lnTo>
                <a:lnTo>
                  <a:pt x="4574412" y="2538215"/>
                </a:lnTo>
                <a:lnTo>
                  <a:pt x="5148352" y="38"/>
                </a:lnTo>
                <a:lnTo>
                  <a:pt x="5365626" y="38"/>
                </a:lnTo>
                <a:lnTo>
                  <a:pt x="4574021" y="2548106"/>
                </a:lnTo>
                <a:lnTo>
                  <a:pt x="4573871" y="2551916"/>
                </a:lnTo>
                <a:lnTo>
                  <a:pt x="4576648" y="2564195"/>
                </a:lnTo>
                <a:lnTo>
                  <a:pt x="5925258" y="0"/>
                </a:lnTo>
                <a:lnTo>
                  <a:pt x="6195680" y="0"/>
                </a:lnTo>
                <a:lnTo>
                  <a:pt x="4576812" y="2564920"/>
                </a:lnTo>
                <a:lnTo>
                  <a:pt x="4577948" y="2569947"/>
                </a:lnTo>
                <a:lnTo>
                  <a:pt x="4576527" y="2565371"/>
                </a:lnTo>
                <a:lnTo>
                  <a:pt x="4573542" y="2570100"/>
                </a:lnTo>
                <a:lnTo>
                  <a:pt x="4576342" y="2564777"/>
                </a:lnTo>
                <a:lnTo>
                  <a:pt x="4573699" y="2556271"/>
                </a:lnTo>
                <a:lnTo>
                  <a:pt x="4573206" y="2568777"/>
                </a:lnTo>
                <a:lnTo>
                  <a:pt x="4572575" y="2552763"/>
                </a:lnTo>
                <a:lnTo>
                  <a:pt x="4568842" y="2564777"/>
                </a:lnTo>
                <a:lnTo>
                  <a:pt x="4571642" y="2570100"/>
                </a:lnTo>
                <a:lnTo>
                  <a:pt x="4568658" y="2565371"/>
                </a:lnTo>
                <a:lnTo>
                  <a:pt x="4567236" y="2569947"/>
                </a:lnTo>
                <a:lnTo>
                  <a:pt x="4568373" y="2564920"/>
                </a:lnTo>
                <a:lnTo>
                  <a:pt x="2949504" y="0"/>
                </a:lnTo>
                <a:close/>
              </a:path>
            </a:pathLst>
          </a:custGeom>
          <a:gradFill>
            <a:gsLst>
              <a:gs pos="0">
                <a:schemeClr val="bg1">
                  <a:alpha val="1000"/>
                </a:schemeClr>
              </a:gs>
              <a:gs pos="100000">
                <a:schemeClr val="bg1">
                  <a:alpha val="1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9" name="Rectangle 8"/>
          <p:cNvSpPr/>
          <p:nvPr/>
        </p:nvSpPr>
        <p:spPr>
          <a:xfrm>
            <a:off x="0" y="-836"/>
            <a:ext cx="4571386" cy="514433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a:endParaRPr/>
          </a:p>
        </p:txBody>
      </p:sp>
      <p:sp>
        <p:nvSpPr>
          <p:cNvPr id="2" name="Title 1"/>
          <p:cNvSpPr>
            <a:spLocks noGrp="1"/>
          </p:cNvSpPr>
          <p:nvPr>
            <p:ph type="title"/>
          </p:nvPr>
        </p:nvSpPr>
        <p:spPr>
          <a:xfrm>
            <a:off x="4800600" y="1428750"/>
            <a:ext cx="3886200" cy="1295400"/>
          </a:xfrm>
        </p:spPr>
        <p:txBody>
          <a:bodyPr anchor="b" anchorCtr="0">
            <a:normAutofit/>
          </a:bodyPr>
          <a:lstStyle>
            <a:lvl1pPr algn="l">
              <a:defRPr sz="2400" b="0"/>
            </a:lvl1pPr>
          </a:lstStyle>
          <a:p>
            <a:r>
              <a:rPr lang="en-US" smtClean="0"/>
              <a:t>Click to edit Master title style</a:t>
            </a:r>
            <a:endParaRPr/>
          </a:p>
        </p:txBody>
      </p:sp>
      <p:sp>
        <p:nvSpPr>
          <p:cNvPr id="3" name="Picture Placeholder 2"/>
          <p:cNvSpPr>
            <a:spLocks noGrp="1"/>
          </p:cNvSpPr>
          <p:nvPr>
            <p:ph type="pic" idx="1"/>
          </p:nvPr>
        </p:nvSpPr>
        <p:spPr>
          <a:xfrm>
            <a:off x="381001" y="361951"/>
            <a:ext cx="3809386" cy="4397030"/>
          </a:xfrm>
          <a:noFill/>
          <a:ln w="9525">
            <a:noFill/>
            <a:miter lim="800000"/>
          </a:ln>
          <a:effectLst/>
        </p:spPr>
        <p:txBody>
          <a:bodyPr>
            <a:normAutofit/>
          </a:bodyPr>
          <a:lstStyle>
            <a:lvl1pPr marL="0" indent="0" algn="ctr">
              <a:buNone/>
              <a:defRPr sz="2000"/>
            </a:lvl1pPr>
            <a:lvl2pPr marL="457181" indent="0">
              <a:buNone/>
              <a:defRPr sz="2800"/>
            </a:lvl2pPr>
            <a:lvl3pPr marL="914362" indent="0">
              <a:buNone/>
              <a:defRPr sz="2400"/>
            </a:lvl3pPr>
            <a:lvl4pPr marL="1371543" indent="0">
              <a:buNone/>
              <a:defRPr sz="2000"/>
            </a:lvl4pPr>
            <a:lvl5pPr marL="1828724" indent="0">
              <a:buNone/>
              <a:defRPr sz="2000"/>
            </a:lvl5pPr>
            <a:lvl6pPr marL="2285905" indent="0">
              <a:buNone/>
              <a:defRPr sz="2000"/>
            </a:lvl6pPr>
            <a:lvl7pPr marL="2743086" indent="0">
              <a:buNone/>
              <a:defRPr sz="2000"/>
            </a:lvl7pPr>
            <a:lvl8pPr marL="3200266" indent="0">
              <a:buNone/>
              <a:defRPr sz="2000"/>
            </a:lvl8pPr>
            <a:lvl9pPr marL="3657448" indent="0">
              <a:buNone/>
              <a:defRPr sz="2000"/>
            </a:lvl9pPr>
          </a:lstStyle>
          <a:p>
            <a:r>
              <a:rPr lang="en-US" smtClean="0"/>
              <a:t>Drag picture to placeholder or click icon to add</a:t>
            </a:r>
            <a:endParaRPr/>
          </a:p>
        </p:txBody>
      </p:sp>
      <p:sp>
        <p:nvSpPr>
          <p:cNvPr id="4" name="Text Placeholder 3"/>
          <p:cNvSpPr>
            <a:spLocks noGrp="1"/>
          </p:cNvSpPr>
          <p:nvPr>
            <p:ph type="body" sz="half" idx="2"/>
          </p:nvPr>
        </p:nvSpPr>
        <p:spPr>
          <a:xfrm>
            <a:off x="4800600" y="2800350"/>
            <a:ext cx="3886200" cy="1295400"/>
          </a:xfrm>
        </p:spPr>
        <p:txBody>
          <a:bodyPr>
            <a:normAutofit/>
          </a:bodyPr>
          <a:lstStyle>
            <a:lvl1pPr marL="0" indent="0">
              <a:spcBef>
                <a:spcPts val="1200"/>
              </a:spcBef>
              <a:buNone/>
              <a:defRPr sz="1500">
                <a:solidFill>
                  <a:schemeClr val="tx1"/>
                </a:solidFill>
              </a:defRPr>
            </a:lvl1pPr>
            <a:lvl2pPr marL="457181" indent="0">
              <a:buNone/>
              <a:defRPr sz="1200"/>
            </a:lvl2pPr>
            <a:lvl3pPr marL="914362" indent="0">
              <a:buNone/>
              <a:defRPr sz="1000"/>
            </a:lvl3pPr>
            <a:lvl4pPr marL="1371543" indent="0">
              <a:buNone/>
              <a:defRPr sz="900"/>
            </a:lvl4pPr>
            <a:lvl5pPr marL="1828724" indent="0">
              <a:buNone/>
              <a:defRPr sz="900"/>
            </a:lvl5pPr>
            <a:lvl6pPr marL="2285905" indent="0">
              <a:buNone/>
              <a:defRPr sz="900"/>
            </a:lvl6pPr>
            <a:lvl7pPr marL="2743086" indent="0">
              <a:buNone/>
              <a:defRPr sz="900"/>
            </a:lvl7pPr>
            <a:lvl8pPr marL="3200266" indent="0">
              <a:buNone/>
              <a:defRPr sz="900"/>
            </a:lvl8pPr>
            <a:lvl9pPr marL="3657448" indent="0">
              <a:buNone/>
              <a:defRPr sz="900"/>
            </a:lvl9pPr>
          </a:lstStyle>
          <a:p>
            <a:pPr lvl="0"/>
            <a:r>
              <a:rPr lang="en-US" smtClean="0"/>
              <a:t>Click to edit Master text styles</a:t>
            </a:r>
          </a:p>
        </p:txBody>
      </p:sp>
    </p:spTree>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4"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800" y="361950"/>
            <a:ext cx="7772400" cy="914400"/>
          </a:xfrm>
          <a:prstGeom prst="rect">
            <a:avLst/>
          </a:prstGeom>
          <a:effectLst/>
        </p:spPr>
        <p:txBody>
          <a:bodyPr vert="horz" lIns="91436" tIns="45718" rIns="91436" bIns="45718" rtlCol="0" anchor="ctr" anchorCtr="0">
            <a:normAutofit/>
          </a:bodyPr>
          <a:lstStyle/>
          <a:p>
            <a:r>
              <a:rPr lang="en-US" dirty="0" smtClean="0"/>
              <a:t>Click to edit Master title style</a:t>
            </a:r>
            <a:endParaRPr dirty="0"/>
          </a:p>
        </p:txBody>
      </p:sp>
      <p:sp>
        <p:nvSpPr>
          <p:cNvPr id="3" name="Text Placeholder 2"/>
          <p:cNvSpPr>
            <a:spLocks noGrp="1"/>
          </p:cNvSpPr>
          <p:nvPr>
            <p:ph type="body" idx="1"/>
          </p:nvPr>
        </p:nvSpPr>
        <p:spPr>
          <a:xfrm>
            <a:off x="685800" y="1352551"/>
            <a:ext cx="7772400" cy="3352800"/>
          </a:xfrm>
          <a:prstGeom prst="rect">
            <a:avLst/>
          </a:prstGeom>
        </p:spPr>
        <p:txBody>
          <a:bodyPr vert="horz" lIns="91436" tIns="45718" rIns="91436" bIns="45718"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dirty="0"/>
          </a:p>
        </p:txBody>
      </p:sp>
      <p:sp>
        <p:nvSpPr>
          <p:cNvPr id="4" name="Date Placeholder 3"/>
          <p:cNvSpPr>
            <a:spLocks noGrp="1"/>
          </p:cNvSpPr>
          <p:nvPr>
            <p:ph type="dt" sz="half" idx="2"/>
          </p:nvPr>
        </p:nvSpPr>
        <p:spPr>
          <a:xfrm>
            <a:off x="6553200" y="4997196"/>
            <a:ext cx="1066800" cy="146304"/>
          </a:xfrm>
          <a:prstGeom prst="rect">
            <a:avLst/>
          </a:prstGeom>
        </p:spPr>
        <p:txBody>
          <a:bodyPr vert="horz" lIns="91436" tIns="45718" rIns="91436" bIns="45718" rtlCol="0" anchor="ctr"/>
          <a:lstStyle>
            <a:lvl1pPr algn="r">
              <a:defRPr sz="900">
                <a:solidFill>
                  <a:schemeClr val="tx1"/>
                </a:solidFill>
              </a:defRPr>
            </a:lvl1pPr>
          </a:lstStyle>
          <a:p>
            <a:endParaRPr lang="en-US" dirty="0"/>
          </a:p>
        </p:txBody>
      </p:sp>
      <p:sp>
        <p:nvSpPr>
          <p:cNvPr id="5" name="Footer Placeholder 4"/>
          <p:cNvSpPr>
            <a:spLocks noGrp="1"/>
          </p:cNvSpPr>
          <p:nvPr>
            <p:ph type="ftr" sz="quarter" idx="3"/>
          </p:nvPr>
        </p:nvSpPr>
        <p:spPr>
          <a:xfrm>
            <a:off x="0" y="4997196"/>
            <a:ext cx="5562600" cy="146304"/>
          </a:xfrm>
          <a:prstGeom prst="rect">
            <a:avLst/>
          </a:prstGeom>
        </p:spPr>
        <p:txBody>
          <a:bodyPr vert="horz" lIns="91436" tIns="45718" rIns="91436" bIns="45718" rtlCol="0" anchor="ctr"/>
          <a:lstStyle>
            <a:lvl1pPr marL="0" marR="0" indent="0" algn="l" defTabSz="457200" rtl="0" eaLnBrk="1" fontAlgn="auto" latinLnBrk="0" hangingPunct="1">
              <a:lnSpc>
                <a:spcPct val="100000"/>
              </a:lnSpc>
              <a:spcBef>
                <a:spcPts val="0"/>
              </a:spcBef>
              <a:spcAft>
                <a:spcPts val="0"/>
              </a:spcAft>
              <a:buClrTx/>
              <a:buSzTx/>
              <a:buFontTx/>
              <a:buNone/>
              <a:tabLst/>
              <a:defRPr sz="900">
                <a:solidFill>
                  <a:schemeClr val="tx1"/>
                </a:solidFill>
              </a:defRPr>
            </a:lvl1pPr>
          </a:lstStyle>
          <a:p>
            <a:r>
              <a:rPr lang="en-US" smtClean="0"/>
              <a:t>© 2015 Keith A. Pray</a:t>
            </a:r>
            <a:endParaRPr lang="en-US" dirty="0"/>
          </a:p>
        </p:txBody>
      </p:sp>
      <p:sp>
        <p:nvSpPr>
          <p:cNvPr id="6" name="Slide Number Placeholder 5"/>
          <p:cNvSpPr>
            <a:spLocks noGrp="1"/>
          </p:cNvSpPr>
          <p:nvPr>
            <p:ph type="sldNum" sz="quarter" idx="4"/>
          </p:nvPr>
        </p:nvSpPr>
        <p:spPr>
          <a:xfrm>
            <a:off x="8519160" y="4997196"/>
            <a:ext cx="624840" cy="146304"/>
          </a:xfrm>
          <a:prstGeom prst="rect">
            <a:avLst/>
          </a:prstGeom>
        </p:spPr>
        <p:txBody>
          <a:bodyPr vert="horz" lIns="91436" tIns="45718" rIns="91436" bIns="45718" rtlCol="0" anchor="ctr"/>
          <a:lstStyle>
            <a:lvl1pPr algn="r">
              <a:defRPr sz="900">
                <a:solidFill>
                  <a:schemeClr val="tx1"/>
                </a:solidFill>
              </a:defRPr>
            </a:lvl1pPr>
          </a:lstStyle>
          <a:p>
            <a:fld id="{A2A17EAB-8B51-5C40-8776-6683E51FA7A0}" type="slidenum">
              <a:rPr lang="en-US" smtClean="0"/>
              <a:pPr/>
              <a:t>‹#›</a:t>
            </a:fld>
            <a:endParaRPr lang="en-US"/>
          </a:p>
        </p:txBody>
      </p:sp>
      <p:grpSp>
        <p:nvGrpSpPr>
          <p:cNvPr id="10" name="Group 9"/>
          <p:cNvGrpSpPr/>
          <p:nvPr userDrawn="1"/>
        </p:nvGrpSpPr>
        <p:grpSpPr>
          <a:xfrm>
            <a:off x="23" y="21342"/>
            <a:ext cx="9143977" cy="295715"/>
            <a:chOff x="23" y="21342"/>
            <a:chExt cx="9143977" cy="295715"/>
          </a:xfrm>
        </p:grpSpPr>
        <p:sp>
          <p:nvSpPr>
            <p:cNvPr id="9" name="Rectangle 6"/>
            <p:cNvSpPr>
              <a:spLocks noChangeArrowheads="1"/>
            </p:cNvSpPr>
            <p:nvPr userDrawn="1"/>
          </p:nvSpPr>
          <p:spPr bwMode="auto">
            <a:xfrm>
              <a:off x="23" y="36417"/>
              <a:ext cx="9143977" cy="274320"/>
            </a:xfrm>
            <a:prstGeom prst="rect">
              <a:avLst/>
            </a:prstGeom>
            <a:gradFill flip="none" rotWithShape="1">
              <a:gsLst>
                <a:gs pos="0">
                  <a:schemeClr val="bg2"/>
                </a:gs>
                <a:gs pos="100000">
                  <a:schemeClr val="bg1"/>
                </a:gs>
              </a:gsLst>
              <a:path path="shape">
                <a:fillToRect l="50000" t="50000" r="50000" b="50000"/>
              </a:path>
              <a:tileRect/>
            </a:gradFill>
            <a:ln w="9525">
              <a:noFill/>
              <a:miter lim="800000"/>
              <a:headEnd/>
              <a:tailEnd/>
            </a:ln>
          </p:spPr>
          <p:txBody>
            <a:bodyPr tIns="0" anchor="ctr" anchorCtr="0">
              <a:prstTxWarp prst="textNoShape">
                <a:avLst/>
              </a:prstTxWarp>
            </a:bodyPr>
            <a:lstStyle/>
            <a:p>
              <a:pPr algn="l"/>
              <a:r>
                <a:rPr lang="en-US" dirty="0" smtClean="0">
                  <a:solidFill>
                    <a:schemeClr val="tx1"/>
                  </a:solidFill>
                </a:rPr>
                <a:t>CS 3043 Social Implications Of Computing</a:t>
              </a:r>
              <a:endParaRPr lang="en-US" dirty="0">
                <a:solidFill>
                  <a:schemeClr val="tx1"/>
                </a:solidFill>
              </a:endParaRPr>
            </a:p>
          </p:txBody>
        </p:sp>
        <p:pic>
          <p:nvPicPr>
            <p:cNvPr id="8" name="Picture 7" descr="WPI_Inst_Prim_FulClr_Rev.pn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123338" y="21342"/>
              <a:ext cx="914400" cy="295715"/>
            </a:xfrm>
            <a:prstGeom prst="rect">
              <a:avLst/>
            </a:prstGeom>
          </p:spPr>
        </p:pic>
      </p:gr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hf hdr="0" dt="0"/>
  <p:txStyles>
    <p:titleStyle>
      <a:lvl1pPr algn="l" defTabSz="914362" rtl="0" eaLnBrk="1" latinLnBrk="0" hangingPunct="1">
        <a:lnSpc>
          <a:spcPct val="80000"/>
        </a:lnSpc>
        <a:spcBef>
          <a:spcPct val="0"/>
        </a:spcBef>
        <a:buNone/>
        <a:defRPr sz="2700" kern="1200" cap="all" baseline="0">
          <a:solidFill>
            <a:schemeClr val="tx1"/>
          </a:solidFill>
          <a:effectLst/>
          <a:latin typeface="+mj-lt"/>
          <a:ea typeface="+mj-ea"/>
          <a:cs typeface="+mj-cs"/>
        </a:defRPr>
      </a:lvl1pPr>
    </p:titleStyle>
    <p:body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21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8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5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4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6pPr>
      <a:lvl7pPr marL="1440372"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7pPr>
      <a:lvl8pPr marL="1646139"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8pPr>
      <a:lvl9pPr marL="1851907" indent="-205767" algn="l" defTabSz="914362" rtl="0" eaLnBrk="1" latinLnBrk="0" hangingPunct="1">
        <a:lnSpc>
          <a:spcPct val="90000"/>
        </a:lnSpc>
        <a:spcBef>
          <a:spcPts val="600"/>
        </a:spcBef>
        <a:buClr>
          <a:schemeClr val="tx2"/>
        </a:buClr>
        <a:buFont typeface="Arial" pitchFamily="34" charset="0"/>
        <a:buChar char="•"/>
        <a:defRPr sz="1200" kern="1200">
          <a:solidFill>
            <a:schemeClr val="tx1"/>
          </a:solidFill>
          <a:latin typeface="+mn-lt"/>
          <a:ea typeface="+mn-ea"/>
          <a:cs typeface="+mn-cs"/>
        </a:defRPr>
      </a:lvl9pPr>
    </p:bodyStyle>
    <p:otherStyle>
      <a:defPPr>
        <a:defRPr/>
      </a:defPPr>
      <a:lvl1pPr marL="0" algn="l" defTabSz="914362" rtl="0" eaLnBrk="1" latinLnBrk="0" hangingPunct="1">
        <a:defRPr sz="1800" kern="1200">
          <a:solidFill>
            <a:schemeClr val="tx1"/>
          </a:solidFill>
          <a:latin typeface="+mn-lt"/>
          <a:ea typeface="+mn-ea"/>
          <a:cs typeface="+mn-cs"/>
        </a:defRPr>
      </a:lvl1pPr>
      <a:lvl2pPr marL="457181" algn="l" defTabSz="914362" rtl="0" eaLnBrk="1" latinLnBrk="0" hangingPunct="1">
        <a:defRPr sz="1800" kern="1200">
          <a:solidFill>
            <a:schemeClr val="tx1"/>
          </a:solidFill>
          <a:latin typeface="+mn-lt"/>
          <a:ea typeface="+mn-ea"/>
          <a:cs typeface="+mn-cs"/>
        </a:defRPr>
      </a:lvl2pPr>
      <a:lvl3pPr marL="914362" algn="l" defTabSz="914362" rtl="0" eaLnBrk="1" latinLnBrk="0" hangingPunct="1">
        <a:defRPr sz="1800" kern="1200">
          <a:solidFill>
            <a:schemeClr val="tx1"/>
          </a:solidFill>
          <a:latin typeface="+mn-lt"/>
          <a:ea typeface="+mn-ea"/>
          <a:cs typeface="+mn-cs"/>
        </a:defRPr>
      </a:lvl3pPr>
      <a:lvl4pPr marL="1371543" algn="l" defTabSz="914362" rtl="0" eaLnBrk="1" latinLnBrk="0" hangingPunct="1">
        <a:defRPr sz="1800" kern="1200">
          <a:solidFill>
            <a:schemeClr val="tx1"/>
          </a:solidFill>
          <a:latin typeface="+mn-lt"/>
          <a:ea typeface="+mn-ea"/>
          <a:cs typeface="+mn-cs"/>
        </a:defRPr>
      </a:lvl4pPr>
      <a:lvl5pPr marL="1828724" algn="l" defTabSz="914362" rtl="0" eaLnBrk="1" latinLnBrk="0" hangingPunct="1">
        <a:defRPr sz="1800" kern="1200">
          <a:solidFill>
            <a:schemeClr val="tx1"/>
          </a:solidFill>
          <a:latin typeface="+mn-lt"/>
          <a:ea typeface="+mn-ea"/>
          <a:cs typeface="+mn-cs"/>
        </a:defRPr>
      </a:lvl5pPr>
      <a:lvl6pPr marL="2285905" algn="l" defTabSz="914362" rtl="0" eaLnBrk="1" latinLnBrk="0" hangingPunct="1">
        <a:defRPr sz="1800" kern="1200">
          <a:solidFill>
            <a:schemeClr val="tx1"/>
          </a:solidFill>
          <a:latin typeface="+mn-lt"/>
          <a:ea typeface="+mn-ea"/>
          <a:cs typeface="+mn-cs"/>
        </a:defRPr>
      </a:lvl6pPr>
      <a:lvl7pPr marL="2743086" algn="l" defTabSz="914362" rtl="0" eaLnBrk="1" latinLnBrk="0" hangingPunct="1">
        <a:defRPr sz="1800" kern="1200">
          <a:solidFill>
            <a:schemeClr val="tx1"/>
          </a:solidFill>
          <a:latin typeface="+mn-lt"/>
          <a:ea typeface="+mn-ea"/>
          <a:cs typeface="+mn-cs"/>
        </a:defRPr>
      </a:lvl7pPr>
      <a:lvl8pPr marL="3200266" algn="l" defTabSz="914362" rtl="0" eaLnBrk="1" latinLnBrk="0" hangingPunct="1">
        <a:defRPr sz="1800" kern="1200">
          <a:solidFill>
            <a:schemeClr val="tx1"/>
          </a:solidFill>
          <a:latin typeface="+mn-lt"/>
          <a:ea typeface="+mn-ea"/>
          <a:cs typeface="+mn-cs"/>
        </a:defRPr>
      </a:lvl8pPr>
      <a:lvl9pPr marL="3657448" algn="l" defTabSz="91436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2160" userDrawn="1">
          <p15:clr>
            <a:srgbClr val="F26B43"/>
          </p15:clr>
        </p15:guide>
        <p15:guide id="2" pos="3839"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hyperlink" Target="http://www.dw.com/en/push-technology-why-online-translation-may-be-googling-interpreters-out-of-a-job/a-17979947" TargetMode="External"/><Relationship Id="rId4" Type="http://schemas.openxmlformats.org/officeDocument/2006/relationships/image" Target="../media/image6.jpg"/><Relationship Id="rId5" Type="http://schemas.openxmlformats.org/officeDocument/2006/relationships/image" Target="../media/image7.jpg"/><Relationship Id="rId6" Type="http://schemas.openxmlformats.org/officeDocument/2006/relationships/hyperlink" Target="http://www.army.mil/article/54543/machine-foreign-language-translation-systems-bridge-gap-between-soldiers-locals/" TargetMode="External"/><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_GdSC1Z1Kzs" TargetMode="External"/><Relationship Id="rId4" Type="http://schemas.openxmlformats.org/officeDocument/2006/relationships/image" Target="../media/image8.png"/><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hyperlink" Target="https://en.wikipedia.org/wiki/Rule-based_machine_translation" TargetMode="External"/><Relationship Id="rId4" Type="http://schemas.openxmlformats.org/officeDocument/2006/relationships/hyperlink" Target="http://www.safaba.com/machine-translation/machine-translation-technologies/statistical-machine-translation" TargetMode="External"/><Relationship Id="rId5" Type="http://schemas.openxmlformats.org/officeDocument/2006/relationships/hyperlink" Target="http://translate.google.com/about/intl/en_ALL/index.html" TargetMode="External"/><Relationship Id="rId6" Type="http://schemas.openxmlformats.org/officeDocument/2006/relationships/hyperlink" Target="http://translationjournal.net/journal/56google.htm" TargetMode="External"/><Relationship Id="rId7" Type="http://schemas.openxmlformats.org/officeDocument/2006/relationships/hyperlink" Target="https://en.wikipedia.org/wiki/BLEU" TargetMode="External"/><Relationship Id="rId8" Type="http://schemas.openxmlformats.org/officeDocument/2006/relationships/hyperlink" Target="http://www.dw.com/en/push-technology-why-online-translation-may-be-googling-interpreters-out-of-a-job/a-17979947" TargetMode="External"/><Relationship Id="rId9" Type="http://schemas.openxmlformats.org/officeDocument/2006/relationships/hyperlink" Target="http://www.bmj.com/content/349/bmj.g7392" TargetMode="External"/><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hyperlink" Target="http://www.army.mil/article/54543/machine-foreign-language-translation-systems-bridge-gap-between-soldiers-local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1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1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15.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image" Target="../media/image1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11" Type="http://schemas.openxmlformats.org/officeDocument/2006/relationships/hyperlink" Target="http://www.slate.com/articles/health_and_science/medical_examiner/2012/01/impact_and_other_concussion_tests_for_athletes_may_not_work_.single.html" TargetMode="External"/><Relationship Id="rId12" Type="http://schemas.openxmlformats.org/officeDocument/2006/relationships/hyperlink" Target="http://sports.espn.go.com/nfl/news/story?id=2967678" TargetMode="External"/><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hyperlink" Target="https://www.impacttest.com/_admin/uploads/impact-fact-sheet-061813.pdf" TargetMode="External"/><Relationship Id="rId4" Type="http://schemas.openxmlformats.org/officeDocument/2006/relationships/hyperlink" Target="https://www.impacttest.com/about/?The-ImPACT-Test-4" TargetMode="External"/><Relationship Id="rId5" Type="http://schemas.openxmlformats.org/officeDocument/2006/relationships/hyperlink" Target="http://www.nfl.com/news/story/0ap1000000245812/article/researchers-question-reliability-of-impact-testing-for-concussions" TargetMode="External"/><Relationship Id="rId6" Type="http://schemas.openxmlformats.org/officeDocument/2006/relationships/hyperlink" Target="http://natajournals.org/doi/abs/10.4085/1062-6050-48.3.09" TargetMode="External"/><Relationship Id="rId7" Type="http://schemas.openxmlformats.org/officeDocument/2006/relationships/hyperlink" Target="https://www.impacttest.com/research/?Reliability-and-Sensitivity-3" TargetMode="External"/><Relationship Id="rId8" Type="http://schemas.openxmlformats.org/officeDocument/2006/relationships/hyperlink" Target="http://www.nytimes.com/2013/05/06/sports/sandbagging-first-concussion-test-probably-wont-help-later.html?_r=0" TargetMode="External"/><Relationship Id="rId9" Type="http://schemas.openxmlformats.org/officeDocument/2006/relationships/hyperlink" Target="https://www.impacttest.com/legal/?Terms-and-Conditions-2" TargetMode="External"/><Relationship Id="rId10" Type="http://schemas.openxmlformats.org/officeDocument/2006/relationships/hyperlink" Target="http://espn.go.com/espn/otl/story/_/id/8297794/neuropsychological-testing-concussions-not-panacea"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hyperlink" Target="http://pbfcomics.com/197" TargetMode="External"/><Relationship Id="rId4" Type="http://schemas.openxmlformats.org/officeDocument/2006/relationships/image" Target="../media/image2.jpg"/><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hyperlink" Target="https://play.google.com/store/apps/details?id=com.google.android.apps.translate" TargetMode="External"/><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hyperlink" Target="http://faculty.bus.olemiss.edu/maiken/pairs.htm" TargetMode="External"/><Relationship Id="rId4" Type="http://schemas.openxmlformats.org/officeDocument/2006/relationships/image" Target="../media/image4.png"/><Relationship Id="rId5" Type="http://schemas.openxmlformats.org/officeDocument/2006/relationships/hyperlink" Target="http://www.bmj.com/content/349/bmj.g7392" TargetMode="External"/><Relationship Id="rId6" Type="http://schemas.openxmlformats.org/officeDocument/2006/relationships/image" Target="../media/image5.png"/><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r>
              <a:rPr lang="en-US" dirty="0" smtClean="0"/>
              <a:t>Class 9</a:t>
            </a:r>
            <a:br>
              <a:rPr lang="en-US" dirty="0" smtClean="0"/>
            </a:br>
            <a:r>
              <a:rPr lang="en-US" dirty="0" smtClean="0"/>
              <a:t>Errors Failures Risks</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244934121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1890" y="451508"/>
            <a:ext cx="7772400" cy="914400"/>
          </a:xfrm>
        </p:spPr>
        <p:txBody>
          <a:bodyPr/>
          <a:lstStyle/>
          <a:p>
            <a:r>
              <a:rPr lang="en-US" dirty="0" smtClean="0"/>
              <a:t>Other fields where language is important</a:t>
            </a:r>
            <a:endParaRPr lang="en-US" dirty="0"/>
          </a:p>
        </p:txBody>
      </p:sp>
      <p:sp>
        <p:nvSpPr>
          <p:cNvPr id="3" name="Content Placeholder 2"/>
          <p:cNvSpPr>
            <a:spLocks noGrp="1"/>
          </p:cNvSpPr>
          <p:nvPr>
            <p:ph sz="half" idx="1"/>
          </p:nvPr>
        </p:nvSpPr>
        <p:spPr>
          <a:xfrm>
            <a:off x="421890" y="1656620"/>
            <a:ext cx="3835657" cy="2122074"/>
          </a:xfrm>
        </p:spPr>
        <p:txBody>
          <a:bodyPr>
            <a:normAutofit/>
          </a:bodyPr>
          <a:lstStyle/>
          <a:p>
            <a:pPr>
              <a:lnSpc>
                <a:spcPct val="120000"/>
              </a:lnSpc>
            </a:pPr>
            <a:r>
              <a:rPr lang="en-US" dirty="0" smtClean="0"/>
              <a:t>Military</a:t>
            </a:r>
          </a:p>
          <a:p>
            <a:pPr lvl="1">
              <a:lnSpc>
                <a:spcPct val="120000"/>
              </a:lnSpc>
            </a:pPr>
            <a:r>
              <a:rPr lang="en-US" dirty="0" smtClean="0"/>
              <a:t>Respond quickly [8]</a:t>
            </a:r>
          </a:p>
          <a:p>
            <a:pPr lvl="1">
              <a:lnSpc>
                <a:spcPct val="120000"/>
              </a:lnSpc>
            </a:pPr>
            <a:r>
              <a:rPr lang="en-US" dirty="0" smtClean="0"/>
              <a:t>Win a counterinsurgency [9]</a:t>
            </a:r>
          </a:p>
          <a:p>
            <a:pPr>
              <a:lnSpc>
                <a:spcPct val="120000"/>
              </a:lnSpc>
            </a:pPr>
            <a:r>
              <a:rPr lang="en-US" dirty="0" smtClean="0"/>
              <a:t>United Nations [6]</a:t>
            </a:r>
          </a:p>
          <a:p>
            <a:pPr lvl="1">
              <a:lnSpc>
                <a:spcPct val="120000"/>
              </a:lnSpc>
            </a:pPr>
            <a:r>
              <a:rPr lang="en-US" dirty="0" smtClean="0"/>
              <a:t>Documentations</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10</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Shoop</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[6], [8], [9]</a:t>
            </a:r>
            <a:endParaRPr lang="en-US" sz="1200" dirty="0">
              <a:solidFill>
                <a:schemeClr val="tx1"/>
              </a:solidFill>
            </a:endParaRPr>
          </a:p>
        </p:txBody>
      </p:sp>
      <p:sp>
        <p:nvSpPr>
          <p:cNvPr id="11" name="TextBox 10"/>
          <p:cNvSpPr txBox="1"/>
          <p:nvPr/>
        </p:nvSpPr>
        <p:spPr>
          <a:xfrm>
            <a:off x="421890" y="4449676"/>
            <a:ext cx="3641996" cy="593239"/>
          </a:xfrm>
          <a:prstGeom prst="rect">
            <a:avLst/>
          </a:prstGeom>
          <a:noFill/>
        </p:spPr>
        <p:txBody>
          <a:bodyPr wrap="square" rtlCol="0">
            <a:spAutoFit/>
          </a:bodyPr>
          <a:lstStyle/>
          <a:p>
            <a:pPr>
              <a:lnSpc>
                <a:spcPct val="90000"/>
              </a:lnSpc>
            </a:pPr>
            <a:r>
              <a:rPr lang="en-US" sz="900" dirty="0" smtClean="0"/>
              <a:t>Bottom-left: </a:t>
            </a:r>
            <a:r>
              <a:rPr lang="en-US" sz="900" dirty="0" smtClean="0">
                <a:hlinkClick r:id="rId3"/>
              </a:rPr>
              <a:t>http</a:t>
            </a:r>
            <a:r>
              <a:rPr lang="en-US" sz="900" dirty="0">
                <a:hlinkClick r:id="rId3"/>
              </a:rPr>
              <a:t>://www.dw.com/en/push-technology-why-online-translation-may</a:t>
            </a:r>
            <a:r>
              <a:rPr lang="en-US" sz="900" dirty="0" smtClean="0">
                <a:hlinkClick r:id="rId3"/>
              </a:rPr>
              <a:t>-be</a:t>
            </a:r>
            <a:r>
              <a:rPr lang="en-US" sz="900" dirty="0">
                <a:hlinkClick r:id="rId3"/>
              </a:rPr>
              <a:t>-googling-interpreters-out-of-a-job/a-</a:t>
            </a:r>
            <a:r>
              <a:rPr lang="en-US" sz="900" dirty="0" smtClean="0">
                <a:hlinkClick r:id="rId3"/>
              </a:rPr>
              <a:t>17979947</a:t>
            </a:r>
            <a:endParaRPr lang="en-US" sz="900" dirty="0" smtClean="0"/>
          </a:p>
          <a:p>
            <a:pPr>
              <a:lnSpc>
                <a:spcPct val="90000"/>
              </a:lnSpc>
            </a:pPr>
            <a:endParaRPr lang="en-US" sz="900" dirty="0"/>
          </a:p>
        </p:txBody>
      </p:sp>
      <p:pic>
        <p:nvPicPr>
          <p:cNvPr id="12" name="Content Placeholder 11" descr="0,,17980004_403,00.jpg"/>
          <p:cNvPicPr>
            <a:picLocks noGrp="1" noChangeAspect="1"/>
          </p:cNvPicPr>
          <p:nvPr>
            <p:ph sz="half" idx="2"/>
          </p:nvPr>
        </p:nvPicPr>
        <p:blipFill rotWithShape="1">
          <a:blip r:embed="rId4">
            <a:extLst>
              <a:ext uri="{28A0092B-C50C-407E-A947-70E740481C1C}">
                <a14:useLocalDpi xmlns:a14="http://schemas.microsoft.com/office/drawing/2010/main" val="0"/>
              </a:ext>
            </a:extLst>
          </a:blip>
          <a:srcRect l="4623" r="15115"/>
          <a:stretch/>
        </p:blipFill>
        <p:spPr>
          <a:xfrm>
            <a:off x="4193109" y="2602692"/>
            <a:ext cx="2807208" cy="2262257"/>
          </a:xfrm>
          <a:ln w="12700">
            <a:solidFill>
              <a:schemeClr val="bg1"/>
            </a:solidFill>
          </a:ln>
        </p:spPr>
      </p:pic>
      <p:pic>
        <p:nvPicPr>
          <p:cNvPr id="4" name="Picture 3" descr="size0-army.mil-104484-2011-04-08-090406.jpg"/>
          <p:cNvPicPr>
            <a:picLocks noChangeAspect="1"/>
          </p:cNvPicPr>
          <p:nvPr/>
        </p:nvPicPr>
        <p:blipFill rotWithShape="1">
          <a:blip r:embed="rId5">
            <a:extLst>
              <a:ext uri="{28A0092B-C50C-407E-A947-70E740481C1C}">
                <a14:useLocalDpi xmlns:a14="http://schemas.microsoft.com/office/drawing/2010/main" val="0"/>
              </a:ext>
            </a:extLst>
          </a:blip>
          <a:srcRect l="15635" r="2440"/>
          <a:stretch/>
        </p:blipFill>
        <p:spPr>
          <a:xfrm>
            <a:off x="5739650" y="1245095"/>
            <a:ext cx="2889504" cy="2342177"/>
          </a:xfrm>
          <a:prstGeom prst="rect">
            <a:avLst/>
          </a:prstGeom>
          <a:ln w="12700">
            <a:solidFill>
              <a:schemeClr val="bg1"/>
            </a:solidFill>
          </a:ln>
        </p:spPr>
      </p:pic>
      <p:sp>
        <p:nvSpPr>
          <p:cNvPr id="14" name="TextBox 13"/>
          <p:cNvSpPr txBox="1"/>
          <p:nvPr/>
        </p:nvSpPr>
        <p:spPr>
          <a:xfrm>
            <a:off x="421890" y="4005057"/>
            <a:ext cx="3641996" cy="468590"/>
          </a:xfrm>
          <a:prstGeom prst="rect">
            <a:avLst/>
          </a:prstGeom>
          <a:noFill/>
        </p:spPr>
        <p:txBody>
          <a:bodyPr wrap="square" rtlCol="0">
            <a:spAutoFit/>
          </a:bodyPr>
          <a:lstStyle/>
          <a:p>
            <a:pPr>
              <a:lnSpc>
                <a:spcPct val="90000"/>
              </a:lnSpc>
            </a:pPr>
            <a:r>
              <a:rPr lang="en-US" sz="900" dirty="0" smtClean="0"/>
              <a:t>Upper-right</a:t>
            </a:r>
            <a:r>
              <a:rPr lang="en-US" sz="900" dirty="0"/>
              <a:t>: </a:t>
            </a:r>
            <a:r>
              <a:rPr lang="en-US" sz="900" dirty="0">
                <a:hlinkClick r:id="rId6"/>
              </a:rPr>
              <a:t>http://www.army.mil/article/54543/machine-foreign-language-translation-systems-bridge-gap-between-soldiers-locals</a:t>
            </a:r>
            <a:r>
              <a:rPr lang="en-US" sz="900" dirty="0" smtClean="0">
                <a:hlinkClick r:id="rId6"/>
              </a:rPr>
              <a:t>/</a:t>
            </a:r>
            <a:r>
              <a:rPr lang="en-US" sz="900" dirty="0" smtClean="0"/>
              <a:t> </a:t>
            </a:r>
            <a:endParaRPr lang="en-US" sz="900" dirty="0"/>
          </a:p>
        </p:txBody>
      </p:sp>
    </p:spTree>
    <p:extLst>
      <p:ext uri="{BB962C8B-B14F-4D97-AF65-F5344CB8AC3E}">
        <p14:creationId xmlns:p14="http://schemas.microsoft.com/office/powerpoint/2010/main" val="37319505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291107" y="1756977"/>
            <a:ext cx="4740809" cy="2171551"/>
          </a:xfrm>
        </p:spPr>
        <p:txBody>
          <a:bodyPr>
            <a:normAutofit/>
          </a:bodyPr>
          <a:lstStyle/>
          <a:p>
            <a:pPr>
              <a:lnSpc>
                <a:spcPct val="120000"/>
              </a:lnSpc>
            </a:pPr>
            <a:r>
              <a:rPr lang="en-US" dirty="0" smtClean="0"/>
              <a:t>Machine translation </a:t>
            </a:r>
            <a:r>
              <a:rPr lang="en-US" sz="2400" dirty="0" smtClean="0"/>
              <a:t>&lt;</a:t>
            </a:r>
            <a:r>
              <a:rPr lang="en-US" dirty="0" smtClean="0"/>
              <a:t> human translation</a:t>
            </a:r>
          </a:p>
          <a:p>
            <a:pPr lvl="1">
              <a:lnSpc>
                <a:spcPct val="120000"/>
              </a:lnSpc>
            </a:pPr>
            <a:r>
              <a:rPr lang="en-US" dirty="0" smtClean="0"/>
              <a:t>Simple words/phrases are okay</a:t>
            </a:r>
          </a:p>
          <a:p>
            <a:pPr>
              <a:lnSpc>
                <a:spcPct val="120000"/>
              </a:lnSpc>
            </a:pPr>
            <a:r>
              <a:rPr lang="en-US" dirty="0"/>
              <a:t>SMT uses probability</a:t>
            </a:r>
          </a:p>
          <a:p>
            <a:pPr>
              <a:lnSpc>
                <a:spcPct val="120000"/>
              </a:lnSpc>
            </a:pPr>
            <a:r>
              <a:rPr lang="en-US" dirty="0" smtClean="0"/>
              <a:t>Accuracy is important</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11</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Shoop</a:t>
            </a:r>
            <a:endParaRPr lang="en-US" sz="1400" dirty="0">
              <a:solidFill>
                <a:schemeClr val="tx1"/>
              </a:solidFill>
              <a:latin typeface="+mj-lt"/>
            </a:endParaRPr>
          </a:p>
        </p:txBody>
      </p:sp>
      <p:sp>
        <p:nvSpPr>
          <p:cNvPr id="11" name="TextBox 10"/>
          <p:cNvSpPr txBox="1"/>
          <p:nvPr/>
        </p:nvSpPr>
        <p:spPr>
          <a:xfrm>
            <a:off x="5491614" y="3928528"/>
            <a:ext cx="2710999" cy="343940"/>
          </a:xfrm>
          <a:prstGeom prst="rect">
            <a:avLst/>
          </a:prstGeom>
          <a:noFill/>
        </p:spPr>
        <p:txBody>
          <a:bodyPr wrap="none" rtlCol="0">
            <a:spAutoFit/>
          </a:bodyPr>
          <a:lstStyle/>
          <a:p>
            <a:pPr>
              <a:lnSpc>
                <a:spcPct val="90000"/>
              </a:lnSpc>
            </a:pPr>
            <a:r>
              <a:rPr lang="en-US" sz="900" dirty="0">
                <a:hlinkClick r:id="rId3"/>
              </a:rPr>
              <a:t>https://www.youtube.com/watch?v=</a:t>
            </a:r>
            <a:r>
              <a:rPr lang="en-US" sz="900" dirty="0" smtClean="0">
                <a:hlinkClick r:id="rId3"/>
              </a:rPr>
              <a:t>_GdSC1Z1Kzs</a:t>
            </a:r>
            <a:endParaRPr lang="en-US" sz="900" dirty="0" smtClean="0"/>
          </a:p>
          <a:p>
            <a:pPr>
              <a:lnSpc>
                <a:spcPct val="90000"/>
              </a:lnSpc>
            </a:pPr>
            <a:endParaRPr lang="en-US" sz="900" dirty="0"/>
          </a:p>
        </p:txBody>
      </p:sp>
      <p:pic>
        <p:nvPicPr>
          <p:cNvPr id="9" name="Content Placeholder 8"/>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991260" y="1699710"/>
            <a:ext cx="3711707" cy="2131789"/>
          </a:xfrm>
        </p:spPr>
      </p:pic>
    </p:spTree>
    <p:extLst>
      <p:ext uri="{BB962C8B-B14F-4D97-AF65-F5344CB8AC3E}">
        <p14:creationId xmlns:p14="http://schemas.microsoft.com/office/powerpoint/2010/main" val="31274430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082842"/>
            <a:ext cx="7772400" cy="3622509"/>
          </a:xfrm>
        </p:spPr>
        <p:txBody>
          <a:bodyPr>
            <a:normAutofit/>
          </a:bodyPr>
          <a:lstStyle/>
          <a:p>
            <a:pPr marL="0" indent="0">
              <a:buNone/>
            </a:pPr>
            <a:r>
              <a:rPr lang="en-US" sz="1200" dirty="0" smtClean="0"/>
              <a:t>[1] </a:t>
            </a:r>
            <a:r>
              <a:rPr lang="en-US" sz="1200" dirty="0" err="1" smtClean="0"/>
              <a:t>Defintion</a:t>
            </a:r>
            <a:r>
              <a:rPr lang="en-US" sz="1200" dirty="0" smtClean="0"/>
              <a:t> of Rule-Based Machine </a:t>
            </a:r>
            <a:r>
              <a:rPr lang="en-US" sz="1200" dirty="0" err="1" smtClean="0"/>
              <a:t>Translation:</a:t>
            </a:r>
            <a:r>
              <a:rPr lang="en-US" sz="1200" dirty="0" err="1" smtClean="0">
                <a:hlinkClick r:id="rId3"/>
              </a:rPr>
              <a:t>https</a:t>
            </a:r>
            <a:r>
              <a:rPr lang="en-US" sz="1200" dirty="0">
                <a:hlinkClick r:id="rId3"/>
              </a:rPr>
              <a:t>://en.wikipedia.org/wiki/Rule-</a:t>
            </a:r>
            <a:r>
              <a:rPr lang="en-US" sz="1200" dirty="0" smtClean="0">
                <a:hlinkClick r:id="rId3"/>
              </a:rPr>
              <a:t>based_machine_translation</a:t>
            </a:r>
            <a:r>
              <a:rPr lang="en-US" sz="1200" dirty="0" smtClean="0"/>
              <a:t>. Accessed on September 22, 2015.</a:t>
            </a:r>
          </a:p>
          <a:p>
            <a:pPr marL="0" indent="0">
              <a:buNone/>
            </a:pPr>
            <a:r>
              <a:rPr lang="en-US" sz="1200" dirty="0" smtClean="0"/>
              <a:t>[2] Definition of Statistical Machine </a:t>
            </a:r>
            <a:r>
              <a:rPr lang="en-US" sz="1200" dirty="0" err="1" smtClean="0"/>
              <a:t>Translation:</a:t>
            </a:r>
            <a:r>
              <a:rPr lang="en-US" sz="1200" dirty="0" err="1" smtClean="0">
                <a:hlinkClick r:id="rId4"/>
              </a:rPr>
              <a:t>http</a:t>
            </a:r>
            <a:r>
              <a:rPr lang="en-US" sz="1200" dirty="0">
                <a:hlinkClick r:id="rId4"/>
              </a:rPr>
              <a:t>://www.safaba.com/machine-translation/machine-translation-technologies/statistical-machine-</a:t>
            </a:r>
            <a:r>
              <a:rPr lang="en-US" sz="1200" dirty="0" smtClean="0">
                <a:hlinkClick r:id="rId4"/>
              </a:rPr>
              <a:t>translation</a:t>
            </a:r>
            <a:r>
              <a:rPr lang="en-US" sz="1200" dirty="0" smtClean="0"/>
              <a:t>. Accessed on September 22, 2015.</a:t>
            </a:r>
          </a:p>
          <a:p>
            <a:pPr marL="0" indent="0">
              <a:buNone/>
            </a:pPr>
            <a:r>
              <a:rPr lang="en-US" sz="1200" dirty="0" smtClean="0"/>
              <a:t>[3] “About” page of </a:t>
            </a:r>
            <a:r>
              <a:rPr lang="en-US" sz="1200" dirty="0"/>
              <a:t>Google Translate: </a:t>
            </a:r>
            <a:r>
              <a:rPr lang="en-US" sz="1200" dirty="0">
                <a:hlinkClick r:id="rId5"/>
              </a:rPr>
              <a:t>http://translate.google.com/about/intl/en_ALL/</a:t>
            </a:r>
            <a:r>
              <a:rPr lang="en-US" sz="1200" dirty="0" smtClean="0">
                <a:hlinkClick r:id="rId5"/>
              </a:rPr>
              <a:t>index.html</a:t>
            </a:r>
            <a:r>
              <a:rPr lang="en-US" sz="1200" dirty="0" smtClean="0"/>
              <a:t>. Accessed on September 22, 2015.</a:t>
            </a:r>
          </a:p>
          <a:p>
            <a:pPr marL="0" indent="0">
              <a:buNone/>
            </a:pPr>
            <a:r>
              <a:rPr lang="en-US" sz="1200" dirty="0" smtClean="0"/>
              <a:t>[4] In depth analysis from 2011 on </a:t>
            </a:r>
            <a:r>
              <a:rPr lang="en-US" sz="1200" dirty="0"/>
              <a:t>Google Translate: </a:t>
            </a:r>
            <a:r>
              <a:rPr lang="en-US" sz="1200" dirty="0">
                <a:hlinkClick r:id="rId6"/>
              </a:rPr>
              <a:t>http://translationjournal.net/journal/</a:t>
            </a:r>
            <a:r>
              <a:rPr lang="en-US" sz="1200" dirty="0" smtClean="0">
                <a:hlinkClick r:id="rId6"/>
              </a:rPr>
              <a:t>56google.htm</a:t>
            </a:r>
            <a:r>
              <a:rPr lang="en-US" sz="1200" dirty="0" smtClean="0"/>
              <a:t>. Accessed on September 22, 2015.</a:t>
            </a:r>
          </a:p>
          <a:p>
            <a:pPr marL="0" indent="0">
              <a:buNone/>
            </a:pPr>
            <a:r>
              <a:rPr lang="en-US" sz="1200" dirty="0" smtClean="0"/>
              <a:t>[5] Definition of </a:t>
            </a:r>
            <a:r>
              <a:rPr lang="en-US" sz="1200" dirty="0"/>
              <a:t>BLEU score: </a:t>
            </a:r>
            <a:r>
              <a:rPr lang="en-US" sz="1200" dirty="0">
                <a:hlinkClick r:id="rId7"/>
              </a:rPr>
              <a:t>https://en.wikipedia.org/wiki/</a:t>
            </a:r>
            <a:r>
              <a:rPr lang="en-US" sz="1200" dirty="0" smtClean="0">
                <a:hlinkClick r:id="rId7"/>
              </a:rPr>
              <a:t>BLEU</a:t>
            </a:r>
            <a:r>
              <a:rPr lang="en-US" sz="1200" dirty="0" smtClean="0"/>
              <a:t>. Accessed on September 22, 2015.</a:t>
            </a:r>
          </a:p>
          <a:p>
            <a:pPr marL="0" indent="0">
              <a:buNone/>
            </a:pPr>
            <a:r>
              <a:rPr lang="en-US" sz="1200" dirty="0" smtClean="0"/>
              <a:t>[6] Article on </a:t>
            </a:r>
            <a:r>
              <a:rPr lang="en-US" sz="1200" dirty="0"/>
              <a:t>EU’s interpreters: </a:t>
            </a:r>
            <a:r>
              <a:rPr lang="en-US" sz="1200" dirty="0">
                <a:hlinkClick r:id="rId8"/>
              </a:rPr>
              <a:t>http://www.dw.com/en/push-technology-why-online-translation-may-be-googling-interpreters-out-of-a-job/a-</a:t>
            </a:r>
            <a:r>
              <a:rPr lang="en-US" sz="1200" dirty="0" smtClean="0">
                <a:hlinkClick r:id="rId8"/>
              </a:rPr>
              <a:t>17979947</a:t>
            </a:r>
            <a:r>
              <a:rPr lang="en-US" sz="1200" dirty="0" smtClean="0"/>
              <a:t>. Accessed on September 23, 2015.</a:t>
            </a:r>
          </a:p>
          <a:p>
            <a:pPr marL="0" indent="0">
              <a:buNone/>
            </a:pPr>
            <a:r>
              <a:rPr lang="en-US" sz="1200" dirty="0" smtClean="0"/>
              <a:t>[7] Article on Google Translate within </a:t>
            </a:r>
            <a:r>
              <a:rPr lang="en-US" sz="1200" dirty="0"/>
              <a:t>Medical Industry: </a:t>
            </a:r>
            <a:r>
              <a:rPr lang="en-US" sz="1200" dirty="0">
                <a:hlinkClick r:id="rId9"/>
              </a:rPr>
              <a:t>http://www.bmj.com/content/349/</a:t>
            </a:r>
            <a:r>
              <a:rPr lang="en-US" sz="1200" dirty="0" smtClean="0">
                <a:hlinkClick r:id="rId9"/>
              </a:rPr>
              <a:t>bmj.g7392</a:t>
            </a:r>
            <a:r>
              <a:rPr lang="en-US" sz="1200" dirty="0" smtClean="0"/>
              <a:t>. Accessed on September 23, 2015.</a:t>
            </a:r>
          </a:p>
          <a:p>
            <a:pPr marL="0" indent="0">
              <a:buNone/>
            </a:pPr>
            <a:endParaRPr lang="en-US" sz="1200" dirty="0" smtClean="0"/>
          </a:p>
          <a:p>
            <a:pPr marL="0" indent="0">
              <a:buNone/>
            </a:pPr>
            <a:endParaRPr lang="en-US" sz="1200"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12</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&lt;Your Name&gt;</a:t>
            </a:r>
            <a:endParaRPr lang="en-US" sz="1400" dirty="0">
              <a:solidFill>
                <a:schemeClr val="tx1"/>
              </a:solidFill>
              <a:latin typeface="+mj-lt"/>
            </a:endParaRPr>
          </a:p>
        </p:txBody>
      </p:sp>
    </p:spTree>
    <p:extLst>
      <p:ext uri="{BB962C8B-B14F-4D97-AF65-F5344CB8AC3E}">
        <p14:creationId xmlns:p14="http://schemas.microsoft.com/office/powerpoint/2010/main" val="257141461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a:xfrm>
            <a:off x="685800" y="1082842"/>
            <a:ext cx="7772400" cy="3622509"/>
          </a:xfrm>
        </p:spPr>
        <p:txBody>
          <a:bodyPr>
            <a:normAutofit/>
          </a:bodyPr>
          <a:lstStyle/>
          <a:p>
            <a:pPr marL="0" indent="0">
              <a:buNone/>
            </a:pPr>
            <a:r>
              <a:rPr lang="en-US" sz="1200" dirty="0" smtClean="0"/>
              <a:t>[8] Paper on Haiti earthquake and using translations to save civilians: Chris </a:t>
            </a:r>
            <a:r>
              <a:rPr lang="en-US" sz="1200" dirty="0" err="1" smtClean="0"/>
              <a:t>Callison</a:t>
            </a:r>
            <a:r>
              <a:rPr lang="en-US" sz="1200" dirty="0" smtClean="0"/>
              <a:t>-Burch, et al. “Findings of the 2011 workshop on Statistical Machine Translation.” </a:t>
            </a:r>
            <a:r>
              <a:rPr lang="en-US" sz="1200" i="1" dirty="0" smtClean="0"/>
              <a:t>Proceedings of the Sixth Workshop on SMT (WMT ‘11)</a:t>
            </a:r>
            <a:r>
              <a:rPr lang="en-US" sz="1200" dirty="0" smtClean="0"/>
              <a:t>. Association for Computational Linguistics, Stroudsburg, PA, USA, 22-64. Accessed on September 25, 2015.</a:t>
            </a:r>
          </a:p>
          <a:p>
            <a:pPr marL="0" indent="0">
              <a:buNone/>
            </a:pPr>
            <a:r>
              <a:rPr lang="en-US" sz="1200" dirty="0" smtClean="0"/>
              <a:t>[9] Article on use of Machine Foreign Language Translation System </a:t>
            </a:r>
            <a:r>
              <a:rPr lang="en-US" sz="1200" dirty="0"/>
              <a:t>in Afghanistan: </a:t>
            </a:r>
            <a:r>
              <a:rPr lang="en-US" sz="1200" dirty="0">
                <a:hlinkClick r:id="rId3"/>
              </a:rPr>
              <a:t>http://www.army.mil/article/54543/machine-foreign-language-translation-systems-bridge-gap-between-soldiers-locals</a:t>
            </a:r>
            <a:r>
              <a:rPr lang="en-US" sz="1200" dirty="0" smtClean="0">
                <a:hlinkClick r:id="rId3"/>
              </a:rPr>
              <a:t>/</a:t>
            </a:r>
            <a:r>
              <a:rPr lang="en-US" sz="1200" dirty="0" smtClean="0"/>
              <a:t> . Accessed on September 25, 2015.</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13</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&lt;Your Name&gt;</a:t>
            </a:r>
            <a:endParaRPr lang="en-US" sz="1400" dirty="0">
              <a:solidFill>
                <a:schemeClr val="tx1"/>
              </a:solidFill>
              <a:latin typeface="+mj-lt"/>
            </a:endParaRPr>
          </a:p>
        </p:txBody>
      </p:sp>
    </p:spTree>
    <p:extLst>
      <p:ext uri="{BB962C8B-B14F-4D97-AF65-F5344CB8AC3E}">
        <p14:creationId xmlns:p14="http://schemas.microsoft.com/office/powerpoint/2010/main" val="37472887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Robotic medical check-ups</a:t>
            </a:r>
            <a:endParaRPr lang="en-US" dirty="0"/>
          </a:p>
        </p:txBody>
      </p:sp>
      <p:sp>
        <p:nvSpPr>
          <p:cNvPr id="3" name="Content Placeholder 2"/>
          <p:cNvSpPr>
            <a:spLocks noGrp="1"/>
          </p:cNvSpPr>
          <p:nvPr>
            <p:ph sz="half" idx="1"/>
          </p:nvPr>
        </p:nvSpPr>
        <p:spPr/>
        <p:txBody>
          <a:bodyPr/>
          <a:lstStyle/>
          <a:p>
            <a:endParaRPr lang="en-US" dirty="0" smtClean="0"/>
          </a:p>
          <a:p>
            <a:endParaRPr lang="en-US" dirty="0"/>
          </a:p>
          <a:p>
            <a:r>
              <a:rPr lang="en-US" dirty="0" smtClean="0"/>
              <a:t>Robots help improve the quality of patient care in hospitals</a:t>
            </a:r>
          </a:p>
          <a:p>
            <a:pPr lvl="1"/>
            <a:r>
              <a:rPr lang="en-US" dirty="0" smtClean="0"/>
              <a:t>RP-7 approved by the FDA in 2008</a:t>
            </a:r>
          </a:p>
          <a:p>
            <a:pPr lvl="1"/>
            <a:r>
              <a:rPr lang="en-US" dirty="0" smtClean="0"/>
              <a:t>RP-VITA approved by the FDA in 2013</a:t>
            </a:r>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14</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Laura Antul</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http://www.slashgear.com/fda-approves-irobot-rp-vita-for-use-in-hospitals-25266725/</a:t>
            </a:r>
            <a:endParaRPr lang="en-US" sz="1200" dirty="0">
              <a:solidFill>
                <a:schemeClr val="tx1"/>
              </a:solidFill>
            </a:endParaRPr>
          </a:p>
        </p:txBody>
      </p:sp>
      <p:pic>
        <p:nvPicPr>
          <p:cNvPr id="11" name="Picture 10"/>
          <p:cNvPicPr>
            <a:picLocks noChangeAspect="1"/>
          </p:cNvPicPr>
          <p:nvPr/>
        </p:nvPicPr>
        <p:blipFill rotWithShape="1">
          <a:blip r:embed="rId3">
            <a:extLst>
              <a:ext uri="{28A0092B-C50C-407E-A947-70E740481C1C}">
                <a14:useLocalDpi xmlns:a14="http://schemas.microsoft.com/office/drawing/2010/main" val="0"/>
              </a:ext>
            </a:extLst>
          </a:blip>
          <a:srcRect r="16280" b="541"/>
          <a:stretch/>
        </p:blipFill>
        <p:spPr>
          <a:xfrm>
            <a:off x="4724399" y="1352551"/>
            <a:ext cx="3908962" cy="3352800"/>
          </a:xfrm>
          <a:prstGeom prst="rect">
            <a:avLst/>
          </a:prstGeom>
        </p:spPr>
      </p:pic>
    </p:spTree>
    <p:extLst>
      <p:ext uri="{BB962C8B-B14F-4D97-AF65-F5344CB8AC3E}">
        <p14:creationId xmlns:p14="http://schemas.microsoft.com/office/powerpoint/2010/main" val="126730757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ODOA System Fail-Safes</a:t>
            </a:r>
            <a:endParaRPr lang="en-US" dirty="0"/>
          </a:p>
        </p:txBody>
      </p:sp>
      <p:sp>
        <p:nvSpPr>
          <p:cNvPr id="3" name="Content Placeholder 2"/>
          <p:cNvSpPr>
            <a:spLocks noGrp="1"/>
          </p:cNvSpPr>
          <p:nvPr>
            <p:ph sz="half" idx="1"/>
          </p:nvPr>
        </p:nvSpPr>
        <p:spPr/>
        <p:txBody>
          <a:bodyPr/>
          <a:lstStyle/>
          <a:p>
            <a:endParaRPr lang="en-US" dirty="0" smtClean="0"/>
          </a:p>
          <a:p>
            <a:r>
              <a:rPr lang="en-US" dirty="0" smtClean="0"/>
              <a:t>ODOA’s rely on data relayed from integrated systems</a:t>
            </a:r>
          </a:p>
          <a:p>
            <a:r>
              <a:rPr lang="en-US" dirty="0" smtClean="0"/>
              <a:t>Undetected objects in hospitals have real risks</a:t>
            </a:r>
          </a:p>
          <a:p>
            <a:r>
              <a:rPr lang="en-US" dirty="0" smtClean="0"/>
              <a:t>RP-VITA has an integrated fail-safe for its ODOA system</a:t>
            </a:r>
            <a:endParaRPr lang="en-US" dirty="0"/>
          </a:p>
        </p:txBody>
      </p:sp>
      <p:sp>
        <p:nvSpPr>
          <p:cNvPr id="4" name="Content Placeholder 3"/>
          <p:cNvSpPr>
            <a:spLocks noGrp="1"/>
          </p:cNvSpPr>
          <p:nvPr>
            <p:ph sz="half" idx="2"/>
          </p:nvPr>
        </p:nvSpPr>
        <p:spPr>
          <a:ln>
            <a:solidFill>
              <a:schemeClr val="bg1"/>
            </a:solidFill>
          </a:ln>
        </p:spPr>
        <p:txBody>
          <a:bodyPr anchor="ct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15</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Laura Antul</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a:t>http://essential-design.com/wp-content/uploads/2014/03/cs_0000_hc_rpava_page_1_web.jpg</a:t>
            </a:r>
            <a:endParaRPr lang="en-US" sz="1200" dirty="0">
              <a:solidFill>
                <a:schemeClr val="tx1"/>
              </a:solidFill>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25355" t="1373" r="14285" b="-273"/>
          <a:stretch/>
        </p:blipFill>
        <p:spPr>
          <a:xfrm>
            <a:off x="4539191" y="1352551"/>
            <a:ext cx="3979969" cy="3374326"/>
          </a:xfrm>
          <a:prstGeom prst="rect">
            <a:avLst/>
          </a:prstGeom>
        </p:spPr>
      </p:pic>
    </p:spTree>
    <p:extLst>
      <p:ext uri="{BB962C8B-B14F-4D97-AF65-F5344CB8AC3E}">
        <p14:creationId xmlns:p14="http://schemas.microsoft.com/office/powerpoint/2010/main" val="1683800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Reliable Hospital internet connections</a:t>
            </a:r>
            <a:endParaRPr lang="en-US" dirty="0"/>
          </a:p>
        </p:txBody>
      </p:sp>
      <p:sp>
        <p:nvSpPr>
          <p:cNvPr id="3" name="Content Placeholder 2"/>
          <p:cNvSpPr>
            <a:spLocks noGrp="1"/>
          </p:cNvSpPr>
          <p:nvPr>
            <p:ph sz="half" idx="1"/>
          </p:nvPr>
        </p:nvSpPr>
        <p:spPr/>
        <p:txBody>
          <a:bodyPr>
            <a:normAutofit/>
          </a:bodyPr>
          <a:lstStyle/>
          <a:p>
            <a:endParaRPr lang="en-US" dirty="0" smtClean="0"/>
          </a:p>
          <a:p>
            <a:pPr marL="0" indent="0">
              <a:buNone/>
            </a:pPr>
            <a:endParaRPr lang="en-US" dirty="0" smtClean="0"/>
          </a:p>
          <a:p>
            <a:r>
              <a:rPr lang="en-US" dirty="0" smtClean="0"/>
              <a:t>Features requiring internet access:</a:t>
            </a:r>
          </a:p>
          <a:p>
            <a:pPr lvl="1"/>
            <a:r>
              <a:rPr lang="en-US" dirty="0" smtClean="0"/>
              <a:t>Video communication</a:t>
            </a:r>
          </a:p>
          <a:p>
            <a:pPr lvl="1"/>
            <a:r>
              <a:rPr lang="en-US" dirty="0" smtClean="0"/>
              <a:t>Access to patient records</a:t>
            </a:r>
          </a:p>
          <a:p>
            <a:pPr lvl="1"/>
            <a:r>
              <a:rPr lang="en-US" dirty="0" smtClean="0"/>
              <a:t>Access to patient test results</a:t>
            </a:r>
          </a:p>
        </p:txBody>
      </p:sp>
      <p:sp>
        <p:nvSpPr>
          <p:cNvPr id="4" name="Content Placeholder 3"/>
          <p:cNvSpPr>
            <a:spLocks noGrp="1"/>
          </p:cNvSpPr>
          <p:nvPr>
            <p:ph sz="half" idx="2"/>
          </p:nvPr>
        </p:nvSpPr>
        <p:spPr>
          <a:ln>
            <a:solidFill>
              <a:schemeClr val="bg1"/>
            </a:solidFill>
          </a:ln>
        </p:spPr>
        <p:txBody>
          <a:bodyPr anchor="ctr">
            <a:normAutofit/>
          </a:bodyPr>
          <a:lstStyle/>
          <a:p>
            <a:pPr marL="0" indent="0" algn="ctr">
              <a:buNone/>
            </a:pPr>
            <a:r>
              <a:rPr lang="en-US" dirty="0" smtClean="0"/>
              <a:t>&lt;Graphic&gt;</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16</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Laura Antul</a:t>
            </a:r>
            <a:endParaRPr lang="en-US" sz="1400" dirty="0">
              <a:solidFill>
                <a:schemeClr val="tx1"/>
              </a:solidFill>
              <a:latin typeface="+mj-lt"/>
            </a:endParaRPr>
          </a:p>
        </p:txBody>
      </p:sp>
      <p:sp>
        <p:nvSpPr>
          <p:cNvPr id="8" name="TextBox 7"/>
          <p:cNvSpPr txBox="1"/>
          <p:nvPr/>
        </p:nvSpPr>
        <p:spPr>
          <a:xfrm>
            <a:off x="0" y="4726877"/>
            <a:ext cx="9144000" cy="461665"/>
          </a:xfrm>
          <a:prstGeom prst="rect">
            <a:avLst/>
          </a:prstGeom>
          <a:noFill/>
        </p:spPr>
        <p:txBody>
          <a:bodyPr wrap="square" rtlCol="0">
            <a:spAutoFit/>
          </a:bodyPr>
          <a:lstStyle/>
          <a:p>
            <a:pPr algn="r"/>
            <a:r>
              <a:rPr lang="en-US" sz="1200" dirty="0"/>
              <a:t>http://download.broadband.gov/plan/fcc-omnibus-broadband-initiative-%28obi%29-working-reports-series-technical-paper-health-care-broadband-in-america.pdf</a:t>
            </a:r>
            <a:endParaRPr lang="en-US" sz="1200" dirty="0">
              <a:solidFill>
                <a:schemeClr val="tx1"/>
              </a:solidFill>
            </a:endParaRPr>
          </a:p>
        </p:txBody>
      </p:sp>
      <p:pic>
        <p:nvPicPr>
          <p:cNvPr id="9" name="Picture 8"/>
          <p:cNvPicPr>
            <a:picLocks noChangeAspect="1"/>
          </p:cNvPicPr>
          <p:nvPr/>
        </p:nvPicPr>
        <p:blipFill>
          <a:blip r:embed="rId3"/>
          <a:stretch>
            <a:fillRect/>
          </a:stretch>
        </p:blipFill>
        <p:spPr>
          <a:xfrm>
            <a:off x="4743605" y="1352551"/>
            <a:ext cx="3714596" cy="3352800"/>
          </a:xfrm>
          <a:prstGeom prst="rect">
            <a:avLst/>
          </a:prstGeom>
        </p:spPr>
      </p:pic>
    </p:spTree>
    <p:extLst>
      <p:ext uri="{BB962C8B-B14F-4D97-AF65-F5344CB8AC3E}">
        <p14:creationId xmlns:p14="http://schemas.microsoft.com/office/powerpoint/2010/main" val="171765416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Summary</a:t>
            </a:r>
            <a:endParaRPr lang="en-US" dirty="0"/>
          </a:p>
        </p:txBody>
      </p:sp>
      <p:sp>
        <p:nvSpPr>
          <p:cNvPr id="3" name="Content Placeholder 2"/>
          <p:cNvSpPr>
            <a:spLocks noGrp="1"/>
          </p:cNvSpPr>
          <p:nvPr>
            <p:ph sz="half" idx="1"/>
          </p:nvPr>
        </p:nvSpPr>
        <p:spPr>
          <a:xfrm>
            <a:off x="685800" y="1352551"/>
            <a:ext cx="7772400" cy="3352800"/>
          </a:xfrm>
        </p:spPr>
        <p:txBody>
          <a:bodyPr/>
          <a:lstStyle/>
          <a:p>
            <a:endParaRPr lang="en-US" dirty="0" smtClean="0"/>
          </a:p>
          <a:p>
            <a:r>
              <a:rPr lang="en-US" dirty="0" smtClean="0"/>
              <a:t>RP-VITA helps increases the quality of care in hospitals</a:t>
            </a:r>
          </a:p>
          <a:p>
            <a:pPr marL="0" indent="0">
              <a:buNone/>
            </a:pPr>
            <a:endParaRPr lang="en-US" dirty="0" smtClean="0"/>
          </a:p>
          <a:p>
            <a:r>
              <a:rPr lang="en-US" dirty="0" smtClean="0"/>
              <a:t>RP-VITA addresses ODOA system failures</a:t>
            </a:r>
          </a:p>
          <a:p>
            <a:pPr marL="0" indent="0">
              <a:buNone/>
            </a:pPr>
            <a:endParaRPr lang="en-US" dirty="0" smtClean="0"/>
          </a:p>
          <a:p>
            <a:r>
              <a:rPr lang="en-US" dirty="0" smtClean="0"/>
              <a:t>Hospitals already have enough bandwidth to support RP-VITA</a:t>
            </a:r>
          </a:p>
          <a:p>
            <a:pPr lvl="1"/>
            <a:r>
              <a:rPr lang="en-US" dirty="0"/>
              <a:t>More bandwidth can be purchased to accommodate </a:t>
            </a:r>
            <a:r>
              <a:rPr lang="en-US" dirty="0" smtClean="0"/>
              <a:t>RP-VITAs</a:t>
            </a: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17</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Laura Antul</a:t>
            </a:r>
            <a:endParaRPr lang="en-US" sz="1400" dirty="0">
              <a:solidFill>
                <a:schemeClr val="tx1"/>
              </a:solidFill>
              <a:latin typeface="+mj-lt"/>
            </a:endParaRPr>
          </a:p>
        </p:txBody>
      </p:sp>
    </p:spTree>
    <p:extLst>
      <p:ext uri="{BB962C8B-B14F-4D97-AF65-F5344CB8AC3E}">
        <p14:creationId xmlns:p14="http://schemas.microsoft.com/office/powerpoint/2010/main" val="3261123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References</a:t>
            </a:r>
            <a:endParaRPr lang="en-US" dirty="0"/>
          </a:p>
        </p:txBody>
      </p:sp>
      <p:sp>
        <p:nvSpPr>
          <p:cNvPr id="3" name="Content Placeholder 2"/>
          <p:cNvSpPr>
            <a:spLocks noGrp="1"/>
          </p:cNvSpPr>
          <p:nvPr>
            <p:ph idx="1"/>
          </p:nvPr>
        </p:nvSpPr>
        <p:spPr/>
        <p:txBody>
          <a:bodyPr>
            <a:normAutofit fontScale="47500" lnSpcReduction="20000"/>
          </a:bodyPr>
          <a:lstStyle/>
          <a:p>
            <a:pPr marL="0" indent="0">
              <a:buNone/>
            </a:pPr>
            <a:r>
              <a:rPr lang="en-US" dirty="0" smtClean="0"/>
              <a:t>[1]</a:t>
            </a:r>
            <a:r>
              <a:rPr lang="en-US" dirty="0"/>
              <a:t> United States. Department of Health and Human Services. Food and Drug </a:t>
            </a:r>
            <a:r>
              <a:rPr lang="en-US" dirty="0" err="1"/>
              <a:t>Adiministration</a:t>
            </a:r>
            <a:r>
              <a:rPr lang="en-US" dirty="0"/>
              <a:t>. </a:t>
            </a:r>
            <a:r>
              <a:rPr lang="en-US" i="1" dirty="0"/>
              <a:t>5 10(k) Submission Remote Presence Robotic System</a:t>
            </a:r>
            <a:r>
              <a:rPr lang="en-US" dirty="0"/>
              <a:t>. Rockville: Food and Drug Administration, 2008. </a:t>
            </a:r>
            <a:r>
              <a:rPr lang="en-US" dirty="0" smtClean="0"/>
              <a:t>&lt;http</a:t>
            </a:r>
            <a:r>
              <a:rPr lang="en-US" dirty="0"/>
              <a:t>://</a:t>
            </a:r>
            <a:r>
              <a:rPr lang="en-US" dirty="0" smtClean="0"/>
              <a:t>www.accessdata.fda.gov/cdrh_docs/pdf7/K073710.pdf&gt;. </a:t>
            </a:r>
          </a:p>
          <a:p>
            <a:pPr marL="0" indent="0">
              <a:buNone/>
            </a:pPr>
            <a:r>
              <a:rPr lang="en-US" dirty="0" smtClean="0"/>
              <a:t>[2] </a:t>
            </a:r>
            <a:r>
              <a:rPr lang="en-US" dirty="0" err="1"/>
              <a:t>Kristoffersson</a:t>
            </a:r>
            <a:r>
              <a:rPr lang="en-US" dirty="0"/>
              <a:t>, </a:t>
            </a:r>
            <a:r>
              <a:rPr lang="en-US" dirty="0" err="1"/>
              <a:t>Annica</a:t>
            </a:r>
            <a:r>
              <a:rPr lang="en-US" dirty="0"/>
              <a:t>, Silvia </a:t>
            </a:r>
            <a:r>
              <a:rPr lang="en-US" dirty="0" err="1"/>
              <a:t>Coradeschi</a:t>
            </a:r>
            <a:r>
              <a:rPr lang="en-US" dirty="0"/>
              <a:t>, and Amy </a:t>
            </a:r>
            <a:r>
              <a:rPr lang="en-US" dirty="0" err="1"/>
              <a:t>Loutfi</a:t>
            </a:r>
            <a:r>
              <a:rPr lang="en-US" dirty="0"/>
              <a:t>. "A Review of Mobile Robotic </a:t>
            </a:r>
            <a:r>
              <a:rPr lang="en-US" dirty="0" err="1"/>
              <a:t>Telepresence</a:t>
            </a:r>
            <a:r>
              <a:rPr lang="en-US" dirty="0"/>
              <a:t>." </a:t>
            </a:r>
            <a:r>
              <a:rPr lang="en-US" i="1" dirty="0"/>
              <a:t>Advances in Human-Computer Interaction</a:t>
            </a:r>
            <a:r>
              <a:rPr lang="en-US" dirty="0"/>
              <a:t> 2013 (2013): 1-17. </a:t>
            </a:r>
            <a:r>
              <a:rPr lang="en-US" i="1" dirty="0" err="1"/>
              <a:t>Hindawi</a:t>
            </a:r>
            <a:r>
              <a:rPr lang="en-US" i="1" dirty="0"/>
              <a:t> Publishing Corporation</a:t>
            </a:r>
            <a:r>
              <a:rPr lang="en-US" dirty="0"/>
              <a:t>. Web. 24 Sept. 2015. &lt;http://www.hindawi.com/journals/ahci/2013/902316/&gt;.</a:t>
            </a:r>
            <a:r>
              <a:rPr lang="en-US" dirty="0" smtClean="0"/>
              <a:t> </a:t>
            </a:r>
          </a:p>
          <a:p>
            <a:pPr marL="0" indent="0">
              <a:buNone/>
            </a:pPr>
            <a:r>
              <a:rPr lang="en-US" dirty="0" smtClean="0"/>
              <a:t>[3] </a:t>
            </a:r>
            <a:r>
              <a:rPr lang="en-US" dirty="0" err="1"/>
              <a:t>nited</a:t>
            </a:r>
            <a:r>
              <a:rPr lang="en-US" dirty="0"/>
              <a:t> States. Department of Health and Human Services. Food and Drug </a:t>
            </a:r>
            <a:r>
              <a:rPr lang="en-US" dirty="0" err="1"/>
              <a:t>Adiministration</a:t>
            </a:r>
            <a:r>
              <a:rPr lang="en-US" dirty="0"/>
              <a:t>. </a:t>
            </a:r>
            <a:r>
              <a:rPr lang="en-US" i="1" dirty="0"/>
              <a:t>5 10(k) Submission Remote Presence Robotic System</a:t>
            </a:r>
            <a:r>
              <a:rPr lang="en-US" dirty="0"/>
              <a:t>. Rockville: Food and Drug Administration, </a:t>
            </a:r>
            <a:r>
              <a:rPr lang="en-US" dirty="0" smtClean="0"/>
              <a:t>2012. </a:t>
            </a:r>
            <a:r>
              <a:rPr lang="en-US" dirty="0"/>
              <a:t>&lt;http://www.accessdata.fda.gov/cdrh_docs/pdf12/K123229.pdf&gt;. </a:t>
            </a:r>
          </a:p>
          <a:p>
            <a:pPr marL="0" indent="0">
              <a:buNone/>
            </a:pPr>
            <a:r>
              <a:rPr lang="en-US" dirty="0" smtClean="0"/>
              <a:t>[4] </a:t>
            </a:r>
            <a:r>
              <a:rPr lang="en-US" dirty="0"/>
              <a:t>Ackerman, Evan. "RP-VITA Approved for Hospital Use, SUGV Approved for Disruptor Use." </a:t>
            </a:r>
            <a:r>
              <a:rPr lang="en-US" i="1" dirty="0"/>
              <a:t>IEEE Spectrum</a:t>
            </a:r>
            <a:r>
              <a:rPr lang="en-US" dirty="0"/>
              <a:t>. IEEE Spectrum, 21 Jan. 2013. Web. 24 Sept. 2015. &lt;http://spectrum.ieee.org/automaton/robotics/medical-robots/rpvita-approved-for-hospital-use-sugv-approved-for-disruptor-cannon-use&gt;.</a:t>
            </a:r>
            <a:endParaRPr lang="en-US" dirty="0" smtClean="0"/>
          </a:p>
          <a:p>
            <a:pPr marL="0" indent="0">
              <a:buNone/>
            </a:pPr>
            <a:r>
              <a:rPr lang="en-US" dirty="0" smtClean="0"/>
              <a:t>[5] </a:t>
            </a:r>
            <a:r>
              <a:rPr lang="en-US" dirty="0"/>
              <a:t>"The New Face of Telemedicine." (2013): n. </a:t>
            </a:r>
            <a:r>
              <a:rPr lang="en-US" dirty="0" err="1"/>
              <a:t>pag</a:t>
            </a:r>
            <a:r>
              <a:rPr lang="en-US" dirty="0"/>
              <a:t>. </a:t>
            </a:r>
            <a:r>
              <a:rPr lang="en-US" i="1" dirty="0" err="1"/>
              <a:t>InTouch</a:t>
            </a:r>
            <a:r>
              <a:rPr lang="en-US" i="1" dirty="0"/>
              <a:t> Health</a:t>
            </a:r>
            <a:r>
              <a:rPr lang="en-US" dirty="0"/>
              <a:t>. </a:t>
            </a:r>
            <a:r>
              <a:rPr lang="en-US" dirty="0" err="1"/>
              <a:t>InTouch</a:t>
            </a:r>
            <a:r>
              <a:rPr lang="en-US" dirty="0"/>
              <a:t> Health, 2013. Web. 24 Sept. 2015. &lt;http://webbcopy.com/linked/13-ith-rp-vita-bro-singles-3-6.pdf&gt;.</a:t>
            </a:r>
            <a:endParaRPr lang="en-US" dirty="0" smtClean="0"/>
          </a:p>
          <a:p>
            <a:pPr marL="0" indent="0">
              <a:buNone/>
            </a:pPr>
            <a:r>
              <a:rPr lang="en-US" dirty="0" smtClean="0"/>
              <a:t>[</a:t>
            </a:r>
            <a:r>
              <a:rPr lang="en-US" dirty="0"/>
              <a:t>6] United States. Federal Communications </a:t>
            </a:r>
            <a:r>
              <a:rPr lang="en-US" dirty="0" err="1"/>
              <a:t>Commision</a:t>
            </a:r>
            <a:r>
              <a:rPr lang="en-US" dirty="0"/>
              <a:t>. </a:t>
            </a:r>
            <a:r>
              <a:rPr lang="en-US" i="1" dirty="0"/>
              <a:t>Health Care Broadband in America</a:t>
            </a:r>
            <a:r>
              <a:rPr lang="en-US" dirty="0"/>
              <a:t>. </a:t>
            </a:r>
            <a:r>
              <a:rPr lang="en-US" dirty="0" err="1"/>
              <a:t>N.p</a:t>
            </a:r>
            <a:r>
              <a:rPr lang="en-US" dirty="0"/>
              <a:t>.: Federal Communications </a:t>
            </a:r>
            <a:r>
              <a:rPr lang="en-US" dirty="0" err="1"/>
              <a:t>Commision</a:t>
            </a:r>
            <a:r>
              <a:rPr lang="en-US" dirty="0"/>
              <a:t>, 2010. </a:t>
            </a:r>
            <a:r>
              <a:rPr lang="en-US" dirty="0" smtClean="0"/>
              <a:t>&lt;http</a:t>
            </a:r>
            <a:r>
              <a:rPr lang="en-US" dirty="0"/>
              <a:t>://download.broadband.gov/plan/fcc-omnibus-broadband-initiative-%</a:t>
            </a:r>
            <a:r>
              <a:rPr lang="en-US" dirty="0" smtClean="0"/>
              <a:t>28obi%29-working-reports-series-technical-paper-health-care-broadband-in-america.pdf&gt;.</a:t>
            </a:r>
            <a:endParaRPr lang="en-US" dirty="0"/>
          </a:p>
          <a:p>
            <a:pPr marL="0" indent="0">
              <a:buNone/>
            </a:pPr>
            <a:r>
              <a:rPr lang="en-US" dirty="0" smtClean="0"/>
              <a:t>[</a:t>
            </a:r>
            <a:r>
              <a:rPr lang="en-US" dirty="0"/>
              <a:t>7</a:t>
            </a:r>
            <a:r>
              <a:rPr lang="en-US" dirty="0" smtClean="0"/>
              <a:t>] </a:t>
            </a:r>
            <a:r>
              <a:rPr lang="en-US" dirty="0" err="1"/>
              <a:t>Sucher</a:t>
            </a:r>
            <a:r>
              <a:rPr lang="en-US" dirty="0"/>
              <a:t>, Joseph F., S. Rob Todd, Stephen L. Jones, Terry Throckmorton, Krista L. Turner, and Frederick A. Moore. "Robotic </a:t>
            </a:r>
            <a:r>
              <a:rPr lang="en-US" dirty="0" err="1"/>
              <a:t>Telepresence</a:t>
            </a:r>
            <a:r>
              <a:rPr lang="en-US" dirty="0"/>
              <a:t>: A Helpful Adjunct That Is Viewed Favorably by Critically Ill Surgical Patients." </a:t>
            </a:r>
            <a:r>
              <a:rPr lang="en-US" i="1" dirty="0"/>
              <a:t>The American Journal of Surgery</a:t>
            </a:r>
            <a:r>
              <a:rPr lang="en-US" dirty="0"/>
              <a:t> 202.6 (2011): 843-47.</a:t>
            </a:r>
            <a:r>
              <a:rPr lang="en-US" i="1" dirty="0"/>
              <a:t>Elsevier B.V.</a:t>
            </a:r>
            <a:r>
              <a:rPr lang="en-US" dirty="0"/>
              <a:t> Web. 24 Sept. 2015.</a:t>
            </a:r>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18</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latin typeface="+mj-lt"/>
              </a:rPr>
              <a:t>Laura Antul</a:t>
            </a:r>
            <a:endParaRPr lang="en-US" sz="1400" dirty="0">
              <a:solidFill>
                <a:schemeClr val="tx1"/>
              </a:solidFill>
              <a:latin typeface="+mj-lt"/>
            </a:endParaRPr>
          </a:p>
        </p:txBody>
      </p:sp>
    </p:spTree>
    <p:extLst>
      <p:ext uri="{BB962C8B-B14F-4D97-AF65-F5344CB8AC3E}">
        <p14:creationId xmlns:p14="http://schemas.microsoft.com/office/powerpoint/2010/main" val="2903458612"/>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Impact concussion testing </a:t>
            </a:r>
            <a:endParaRPr lang="en-US" sz="2600" dirty="0"/>
          </a:p>
        </p:txBody>
      </p:sp>
      <p:sp>
        <p:nvSpPr>
          <p:cNvPr id="3" name="Content Placeholder 2"/>
          <p:cNvSpPr>
            <a:spLocks noGrp="1"/>
          </p:cNvSpPr>
          <p:nvPr>
            <p:ph sz="half" idx="1"/>
          </p:nvPr>
        </p:nvSpPr>
        <p:spPr>
          <a:xfrm>
            <a:off x="452761" y="1352551"/>
            <a:ext cx="4427439" cy="3352800"/>
          </a:xfrm>
        </p:spPr>
        <p:txBody>
          <a:bodyPr>
            <a:normAutofit/>
          </a:bodyPr>
          <a:lstStyle/>
          <a:p>
            <a:r>
              <a:rPr lang="en-US" sz="2000" dirty="0" smtClean="0"/>
              <a:t>The most widely used computerized concussion test</a:t>
            </a:r>
            <a:endParaRPr lang="en-US" sz="2000" dirty="0"/>
          </a:p>
          <a:p>
            <a:pPr lvl="1"/>
            <a:r>
              <a:rPr lang="en-US" sz="1800" dirty="0" smtClean="0"/>
              <a:t>Used by the NFL, NHL, MLS, MLB, WWE, NCAA etc. [1]</a:t>
            </a:r>
          </a:p>
          <a:p>
            <a:pPr marL="205768" lvl="1" indent="0">
              <a:buNone/>
            </a:pPr>
            <a:endParaRPr lang="en-US" sz="1600" dirty="0" smtClean="0"/>
          </a:p>
          <a:p>
            <a:r>
              <a:rPr lang="en-US" sz="2000" dirty="0" smtClean="0"/>
              <a:t>Used to measure player symptoms</a:t>
            </a:r>
          </a:p>
          <a:p>
            <a:pPr lvl="1"/>
            <a:r>
              <a:rPr lang="en-US" sz="1800" dirty="0" smtClean="0"/>
              <a:t>Range of different categories of testing</a:t>
            </a:r>
          </a:p>
          <a:p>
            <a:pPr lvl="1"/>
            <a:endParaRPr lang="en-US" sz="1600" dirty="0"/>
          </a:p>
          <a:p>
            <a:r>
              <a:rPr lang="en-US" sz="2000" dirty="0" smtClean="0"/>
              <a:t>Baseline vs Post Concussion test [2]</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19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Jillian Hennessy</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Images from: http</a:t>
            </a:r>
            <a:r>
              <a:rPr lang="en-US" sz="1200" dirty="0"/>
              <a:t>://</a:t>
            </a:r>
            <a:r>
              <a:rPr lang="en-US" sz="1200" dirty="0" smtClean="0"/>
              <a:t>sites.psu.edu/rclwarner/wp-content/uploads/sites/16436/2014/10/ImPact-Test.jpgation</a:t>
            </a:r>
            <a:endParaRPr lang="en-US" sz="1200" dirty="0">
              <a:solidFill>
                <a:schemeClr val="tx1"/>
              </a:solidFill>
            </a:endParaRPr>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58432" y="1138531"/>
            <a:ext cx="2074394" cy="16696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753" y="2888064"/>
            <a:ext cx="2167313" cy="1729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09213" y="1138531"/>
            <a:ext cx="2117583" cy="166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6725552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a:t>
            </a:r>
            <a:r>
              <a:rPr lang="en-US" dirty="0" smtClean="0"/>
              <a:t>Results</a:t>
            </a:r>
            <a:endParaRPr lang="en-US" dirty="0"/>
          </a:p>
        </p:txBody>
      </p:sp>
      <p:sp>
        <p:nvSpPr>
          <p:cNvPr id="7" name="Slide Number Placeholder 4"/>
          <p:cNvSpPr>
            <a:spLocks noGrp="1"/>
          </p:cNvSpPr>
          <p:nvPr>
            <p:ph sz="half" idx="1"/>
          </p:nvPr>
        </p:nvSpPr>
        <p:spPr>
          <a:xfrm>
            <a:off x="228600" y="1352551"/>
            <a:ext cx="2743200" cy="3352800"/>
          </a:xfrm>
        </p:spPr>
        <p:txBody>
          <a:bodyPr>
            <a:noAutofit/>
          </a:bodyPr>
          <a:lstStyle/>
          <a:p>
            <a:pPr>
              <a:lnSpc>
                <a:spcPct val="120000"/>
              </a:lnSpc>
              <a:spcBef>
                <a:spcPts val="0"/>
              </a:spcBef>
            </a:pPr>
            <a:r>
              <a:rPr lang="en-US" sz="2000" dirty="0" smtClean="0"/>
              <a:t>Likes</a:t>
            </a:r>
          </a:p>
          <a:p>
            <a:pPr lvl="1">
              <a:lnSpc>
                <a:spcPct val="120000"/>
              </a:lnSpc>
              <a:spcBef>
                <a:spcPts val="0"/>
              </a:spcBef>
            </a:pPr>
            <a:r>
              <a:rPr lang="en-US" sz="1600" dirty="0"/>
              <a:t>Good class </a:t>
            </a:r>
            <a:r>
              <a:rPr lang="en-US" sz="1600" dirty="0" smtClean="0"/>
              <a:t>discussion</a:t>
            </a:r>
            <a:endParaRPr lang="en-US" sz="1600" dirty="0"/>
          </a:p>
          <a:p>
            <a:pPr lvl="1">
              <a:lnSpc>
                <a:spcPct val="120000"/>
              </a:lnSpc>
              <a:spcBef>
                <a:spcPts val="0"/>
              </a:spcBef>
            </a:pPr>
            <a:r>
              <a:rPr lang="en-US" sz="1600" dirty="0"/>
              <a:t>Videos/comics/</a:t>
            </a:r>
            <a:r>
              <a:rPr lang="en-US" sz="1600" dirty="0" smtClean="0"/>
              <a:t>pictures</a:t>
            </a:r>
            <a:endParaRPr lang="en-US" sz="1600" dirty="0"/>
          </a:p>
          <a:p>
            <a:pPr lvl="1">
              <a:lnSpc>
                <a:spcPct val="120000"/>
              </a:lnSpc>
              <a:spcBef>
                <a:spcPts val="0"/>
              </a:spcBef>
            </a:pPr>
            <a:r>
              <a:rPr lang="en-US" sz="1600" dirty="0"/>
              <a:t>Student </a:t>
            </a:r>
            <a:r>
              <a:rPr lang="en-US" sz="1600" dirty="0" smtClean="0"/>
              <a:t>presentations</a:t>
            </a:r>
            <a:endParaRPr lang="en-US" sz="2400" dirty="0"/>
          </a:p>
        </p:txBody>
      </p:sp>
      <p:sp>
        <p:nvSpPr>
          <p:cNvPr id="4" name="Content Placeholder 3"/>
          <p:cNvSpPr>
            <a:spLocks noGrp="1"/>
          </p:cNvSpPr>
          <p:nvPr>
            <p:ph sz="half" idx="2"/>
          </p:nvPr>
        </p:nvSpPr>
        <p:spPr>
          <a:xfrm>
            <a:off x="6172200" y="1352551"/>
            <a:ext cx="2743200" cy="3352800"/>
          </a:xfrm>
        </p:spPr>
        <p:txBody>
          <a:bodyPr>
            <a:noAutofit/>
          </a:bodyPr>
          <a:lstStyle/>
          <a:p>
            <a:pPr>
              <a:lnSpc>
                <a:spcPct val="100000"/>
              </a:lnSpc>
              <a:spcBef>
                <a:spcPts val="0"/>
              </a:spcBef>
            </a:pPr>
            <a:r>
              <a:rPr lang="en-US" sz="2000" dirty="0" smtClean="0"/>
              <a:t>Self Improvements</a:t>
            </a:r>
            <a:endParaRPr lang="en-US" sz="2000" dirty="0" smtClean="0"/>
          </a:p>
          <a:p>
            <a:pPr lvl="1">
              <a:lnSpc>
                <a:spcPct val="100000"/>
              </a:lnSpc>
              <a:spcBef>
                <a:spcPts val="0"/>
              </a:spcBef>
            </a:pPr>
            <a:r>
              <a:rPr lang="en-US" sz="1600" dirty="0"/>
              <a:t>Manage time </a:t>
            </a:r>
            <a:r>
              <a:rPr lang="en-US" sz="1600" dirty="0" smtClean="0"/>
              <a:t>better</a:t>
            </a:r>
            <a:endParaRPr lang="en-US" sz="1600" dirty="0"/>
          </a:p>
          <a:p>
            <a:pPr lvl="1">
              <a:lnSpc>
                <a:spcPct val="100000"/>
              </a:lnSpc>
              <a:spcBef>
                <a:spcPts val="0"/>
              </a:spcBef>
            </a:pPr>
            <a:r>
              <a:rPr lang="en-US" sz="1600" dirty="0"/>
              <a:t>Participate more in </a:t>
            </a:r>
            <a:r>
              <a:rPr lang="en-US" sz="1600" dirty="0" smtClean="0"/>
              <a:t>discussions</a:t>
            </a:r>
            <a:endParaRPr lang="en-US" sz="1600" dirty="0"/>
          </a:p>
          <a:p>
            <a:pPr lvl="1">
              <a:lnSpc>
                <a:spcPct val="100000"/>
              </a:lnSpc>
              <a:spcBef>
                <a:spcPts val="0"/>
              </a:spcBef>
            </a:pPr>
            <a:r>
              <a:rPr lang="en-US" sz="1600" dirty="0"/>
              <a:t>Better reading notes</a:t>
            </a:r>
            <a:endParaRPr lang="en-US" sz="1600" dirty="0" smtClean="0"/>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3" name="Slide Number Placeholder 2"/>
          <p:cNvSpPr>
            <a:spLocks noGrp="1"/>
          </p:cNvSpPr>
          <p:nvPr>
            <p:ph type="sldNum" sz="quarter" idx="12"/>
          </p:nvPr>
        </p:nvSpPr>
        <p:spPr/>
        <p:txBody>
          <a:bodyPr/>
          <a:lstStyle/>
          <a:p>
            <a:fld id="{A2A17EAB-8B51-5C40-8776-6683E51FA7A0}" type="slidenum">
              <a:rPr lang="en-US" smtClean="0"/>
              <a:t>2</a:t>
            </a:fld>
            <a:endParaRPr lang="en-US"/>
          </a:p>
        </p:txBody>
      </p:sp>
      <p:sp>
        <p:nvSpPr>
          <p:cNvPr id="10" name="Slide Number Placeholder 4"/>
          <p:cNvSpPr txBox="1">
            <a:spLocks/>
          </p:cNvSpPr>
          <p:nvPr/>
        </p:nvSpPr>
        <p:spPr>
          <a:xfrm>
            <a:off x="3200400" y="1352551"/>
            <a:ext cx="2743200" cy="3352800"/>
          </a:xfrm>
          <a:prstGeom prst="rect">
            <a:avLst/>
          </a:prstGeom>
        </p:spPr>
        <p:txBody>
          <a:bodyPr vert="horz" lIns="91436" tIns="45718" rIns="91436" bIns="45718" rtlCol="0">
            <a:noAutofit/>
          </a:bodyPr>
          <a:lstStyle>
            <a:lvl1pPr marL="205767" indent="-205767" algn="l" defTabSz="914362" rtl="0" eaLnBrk="1" latinLnBrk="0" hangingPunct="1">
              <a:lnSpc>
                <a:spcPct val="90000"/>
              </a:lnSpc>
              <a:spcBef>
                <a:spcPts val="1200"/>
              </a:spcBef>
              <a:buClr>
                <a:schemeClr val="tx2"/>
              </a:buClr>
              <a:buSzPct val="90000"/>
              <a:buFont typeface="Arial" pitchFamily="34" charset="0"/>
              <a:buChar char="•"/>
              <a:defRPr sz="1800" kern="1200">
                <a:solidFill>
                  <a:schemeClr val="tx1"/>
                </a:solidFill>
                <a:latin typeface="+mn-lt"/>
                <a:ea typeface="+mn-ea"/>
                <a:cs typeface="+mn-cs"/>
              </a:defRPr>
            </a:lvl1pPr>
            <a:lvl2pPr marL="411535" indent="-205767" algn="l" defTabSz="914362" rtl="0" eaLnBrk="1" latinLnBrk="0" hangingPunct="1">
              <a:lnSpc>
                <a:spcPct val="90000"/>
              </a:lnSpc>
              <a:spcBef>
                <a:spcPts val="600"/>
              </a:spcBef>
              <a:buClr>
                <a:schemeClr val="tx2"/>
              </a:buClr>
              <a:buSzPct val="90000"/>
              <a:buFont typeface="Cambria" pitchFamily="18" charset="0"/>
              <a:buChar char="–"/>
              <a:defRPr sz="1500" kern="1200">
                <a:solidFill>
                  <a:schemeClr val="tx1"/>
                </a:solidFill>
                <a:latin typeface="+mn-lt"/>
                <a:ea typeface="+mn-ea"/>
                <a:cs typeface="+mn-cs"/>
              </a:defRPr>
            </a:lvl2pPr>
            <a:lvl3pPr marL="617302" indent="-205767" algn="l" defTabSz="914362" rtl="0" eaLnBrk="1" latinLnBrk="0" hangingPunct="1">
              <a:lnSpc>
                <a:spcPct val="90000"/>
              </a:lnSpc>
              <a:spcBef>
                <a:spcPts val="600"/>
              </a:spcBef>
              <a:buClr>
                <a:schemeClr val="tx2"/>
              </a:buClr>
              <a:buFont typeface="Arial" pitchFamily="34" charset="0"/>
              <a:buChar char="•"/>
              <a:defRPr sz="1400" kern="1200">
                <a:solidFill>
                  <a:schemeClr val="tx1"/>
                </a:solidFill>
                <a:latin typeface="+mn-lt"/>
                <a:ea typeface="+mn-ea"/>
                <a:cs typeface="+mn-cs"/>
              </a:defRPr>
            </a:lvl3pPr>
            <a:lvl4pPr marL="823070" indent="-205767" algn="l" defTabSz="914362" rtl="0" eaLnBrk="1" latinLnBrk="0" hangingPunct="1">
              <a:lnSpc>
                <a:spcPct val="90000"/>
              </a:lnSpc>
              <a:spcBef>
                <a:spcPts val="600"/>
              </a:spcBef>
              <a:buClr>
                <a:schemeClr val="tx2"/>
              </a:buClr>
              <a:buSzPct val="100000"/>
              <a:buFont typeface="Cambria" pitchFamily="18" charset="0"/>
              <a:buChar char="–"/>
              <a:defRPr sz="1200" kern="1200">
                <a:solidFill>
                  <a:schemeClr val="tx1"/>
                </a:solidFill>
                <a:latin typeface="+mn-lt"/>
                <a:ea typeface="+mn-ea"/>
                <a:cs typeface="+mn-cs"/>
              </a:defRPr>
            </a:lvl4pPr>
            <a:lvl5pPr marL="1028837"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5pPr>
            <a:lvl6pPr marL="1234605"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6pPr>
            <a:lvl7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7pPr>
            <a:lvl8pPr marL="2002453" indent="-205767" algn="l" defTabSz="914362" rtl="0" eaLnBrk="1" latinLnBrk="0" hangingPunct="1">
              <a:lnSpc>
                <a:spcPct val="90000"/>
              </a:lnSpc>
              <a:spcBef>
                <a:spcPts val="600"/>
              </a:spcBef>
              <a:buClr>
                <a:schemeClr val="tx2"/>
              </a:buClr>
              <a:buSzPct val="100000"/>
              <a:buFont typeface="Cambria" pitchFamily="18" charset="0"/>
              <a:buChar char="–"/>
              <a:defRPr sz="1100" kern="1200">
                <a:solidFill>
                  <a:schemeClr val="tx1"/>
                </a:solidFill>
                <a:latin typeface="+mn-lt"/>
                <a:ea typeface="+mn-ea"/>
                <a:cs typeface="+mn-cs"/>
              </a:defRPr>
            </a:lvl8pPr>
            <a:lvl9pPr marL="2002453" indent="-205767" algn="l" defTabSz="914362" rtl="0" eaLnBrk="1" latinLnBrk="0" hangingPunct="1">
              <a:lnSpc>
                <a:spcPct val="90000"/>
              </a:lnSpc>
              <a:spcBef>
                <a:spcPts val="600"/>
              </a:spcBef>
              <a:buClr>
                <a:schemeClr val="tx2"/>
              </a:buClr>
              <a:buFont typeface="Arial" pitchFamily="34" charset="0"/>
              <a:buChar char="•"/>
              <a:defRPr sz="1100" kern="1200">
                <a:solidFill>
                  <a:schemeClr val="tx1"/>
                </a:solidFill>
                <a:latin typeface="+mn-lt"/>
                <a:ea typeface="+mn-ea"/>
                <a:cs typeface="+mn-cs"/>
              </a:defRPr>
            </a:lvl9pPr>
          </a:lstStyle>
          <a:p>
            <a:pPr>
              <a:lnSpc>
                <a:spcPct val="120000"/>
              </a:lnSpc>
              <a:spcBef>
                <a:spcPts val="0"/>
              </a:spcBef>
            </a:pPr>
            <a:r>
              <a:rPr lang="en-US" sz="2000" dirty="0" smtClean="0"/>
              <a:t>Improvements</a:t>
            </a:r>
            <a:endParaRPr lang="en-US" sz="2000" dirty="0" smtClean="0"/>
          </a:p>
          <a:p>
            <a:pPr lvl="1">
              <a:lnSpc>
                <a:spcPct val="120000"/>
              </a:lnSpc>
              <a:spcBef>
                <a:spcPts val="0"/>
              </a:spcBef>
            </a:pPr>
            <a:r>
              <a:rPr lang="en-US" sz="1600" dirty="0"/>
              <a:t>Give Example </a:t>
            </a:r>
            <a:r>
              <a:rPr lang="en-US" sz="1600" dirty="0" smtClean="0"/>
              <a:t>Papers</a:t>
            </a:r>
            <a:endParaRPr lang="en-US" sz="1600" dirty="0"/>
          </a:p>
          <a:p>
            <a:pPr lvl="1">
              <a:lnSpc>
                <a:spcPct val="120000"/>
              </a:lnSpc>
              <a:spcBef>
                <a:spcPts val="0"/>
              </a:spcBef>
            </a:pPr>
            <a:r>
              <a:rPr lang="en-US" sz="1600" dirty="0"/>
              <a:t>Explain assignments </a:t>
            </a:r>
            <a:r>
              <a:rPr lang="en-US" sz="1600" dirty="0" smtClean="0"/>
              <a:t>better</a:t>
            </a:r>
            <a:endParaRPr lang="en-US" sz="1600" dirty="0"/>
          </a:p>
          <a:p>
            <a:pPr lvl="1">
              <a:lnSpc>
                <a:spcPct val="120000"/>
              </a:lnSpc>
              <a:spcBef>
                <a:spcPts val="0"/>
              </a:spcBef>
            </a:pPr>
            <a:r>
              <a:rPr lang="en-US" sz="1600" dirty="0"/>
              <a:t>More descriptive grading </a:t>
            </a:r>
            <a:r>
              <a:rPr lang="en-US" sz="1600" dirty="0" smtClean="0"/>
              <a:t>feedback</a:t>
            </a:r>
            <a:endParaRPr lang="en-US" sz="1600" dirty="0"/>
          </a:p>
          <a:p>
            <a:pPr lvl="1">
              <a:lnSpc>
                <a:spcPct val="120000"/>
              </a:lnSpc>
              <a:spcBef>
                <a:spcPts val="0"/>
              </a:spcBef>
            </a:pPr>
            <a:r>
              <a:rPr lang="en-US" sz="1600" dirty="0"/>
              <a:t>Talk about own thoughts on reading</a:t>
            </a:r>
            <a:endParaRPr lang="en-US" sz="1600" dirty="0"/>
          </a:p>
        </p:txBody>
      </p:sp>
    </p:spTree>
    <p:extLst>
      <p:ext uri="{BB962C8B-B14F-4D97-AF65-F5344CB8AC3E}">
        <p14:creationId xmlns:p14="http://schemas.microsoft.com/office/powerpoint/2010/main" val="225105293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Impact is not a reliable test</a:t>
            </a:r>
            <a:endParaRPr lang="en-US" sz="2600" dirty="0"/>
          </a:p>
        </p:txBody>
      </p:sp>
      <p:sp>
        <p:nvSpPr>
          <p:cNvPr id="3" name="Content Placeholder 2"/>
          <p:cNvSpPr>
            <a:spLocks noGrp="1"/>
          </p:cNvSpPr>
          <p:nvPr>
            <p:ph sz="half" idx="1"/>
          </p:nvPr>
        </p:nvSpPr>
        <p:spPr>
          <a:xfrm>
            <a:off x="248575" y="1207363"/>
            <a:ext cx="4625266" cy="3497988"/>
          </a:xfrm>
        </p:spPr>
        <p:txBody>
          <a:bodyPr>
            <a:normAutofit lnSpcReduction="10000"/>
          </a:bodyPr>
          <a:lstStyle/>
          <a:p>
            <a:r>
              <a:rPr lang="en-US" sz="2000" dirty="0" smtClean="0"/>
              <a:t>Independent studies conducted show:</a:t>
            </a:r>
          </a:p>
          <a:p>
            <a:pPr lvl="1"/>
            <a:r>
              <a:rPr lang="en-US" sz="1800" dirty="0" smtClean="0"/>
              <a:t>Inconsistent [3]</a:t>
            </a:r>
          </a:p>
          <a:p>
            <a:pPr lvl="1"/>
            <a:r>
              <a:rPr lang="en-US" sz="1800" dirty="0" smtClean="0"/>
              <a:t>High error rates</a:t>
            </a:r>
          </a:p>
          <a:p>
            <a:pPr lvl="1"/>
            <a:r>
              <a:rPr lang="en-US" sz="1800" dirty="0" smtClean="0"/>
              <a:t>Misled by other neurological factors</a:t>
            </a:r>
          </a:p>
          <a:p>
            <a:pPr lvl="1"/>
            <a:endParaRPr lang="en-US" sz="1600" dirty="0"/>
          </a:p>
          <a:p>
            <a:r>
              <a:rPr lang="en-US" sz="2000" dirty="0" smtClean="0"/>
              <a:t>Case Study:</a:t>
            </a:r>
          </a:p>
          <a:p>
            <a:pPr lvl="1"/>
            <a:r>
              <a:rPr lang="en-US" sz="1800" dirty="0" smtClean="0"/>
              <a:t>Healthy adults took </a:t>
            </a:r>
            <a:r>
              <a:rPr lang="en-US" sz="1800" dirty="0" err="1" smtClean="0"/>
              <a:t>ImPACT</a:t>
            </a:r>
            <a:r>
              <a:rPr lang="en-US" sz="1800" dirty="0" smtClean="0"/>
              <a:t> tests at different times</a:t>
            </a:r>
          </a:p>
          <a:p>
            <a:pPr marL="205768" lvl="1" indent="0">
              <a:buNone/>
            </a:pPr>
            <a:endParaRPr lang="en-US" sz="1800" dirty="0" smtClean="0"/>
          </a:p>
          <a:p>
            <a:pPr lvl="1"/>
            <a:r>
              <a:rPr lang="en-US" sz="1800" dirty="0" smtClean="0"/>
              <a:t>22%- 46% were false positives for having a concussion [4]</a:t>
            </a:r>
          </a:p>
          <a:p>
            <a:pPr lvl="1"/>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20</a:t>
            </a:fld>
            <a:endParaRPr lang="en-US"/>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398" y="1352550"/>
            <a:ext cx="4327432" cy="3067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527612" y="4705351"/>
            <a:ext cx="3991548" cy="424732"/>
          </a:xfrm>
          <a:prstGeom prst="rect">
            <a:avLst/>
          </a:prstGeom>
          <a:noFill/>
        </p:spPr>
        <p:txBody>
          <a:bodyPr wrap="square" rtlCol="0">
            <a:spAutoFit/>
          </a:bodyPr>
          <a:lstStyle/>
          <a:p>
            <a:pPr>
              <a:lnSpc>
                <a:spcPct val="90000"/>
              </a:lnSpc>
            </a:pPr>
            <a:r>
              <a:rPr lang="en-US" sz="1200" dirty="0" smtClean="0"/>
              <a:t>Image credit: </a:t>
            </a:r>
            <a:r>
              <a:rPr lang="en-US" sz="1200" dirty="0"/>
              <a:t>(Steve Dykes/AP IMAGES FOR DICK'S SPORTING GO)</a:t>
            </a: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Jillian Hennessy</a:t>
            </a:r>
            <a:endParaRPr lang="en-US" sz="1400" dirty="0">
              <a:solidFill>
                <a:schemeClr val="tx1"/>
              </a:solidFill>
              <a:latin typeface="+mj-lt"/>
            </a:endParaRPr>
          </a:p>
        </p:txBody>
      </p:sp>
    </p:spTree>
    <p:extLst>
      <p:ext uri="{BB962C8B-B14F-4D97-AF65-F5344CB8AC3E}">
        <p14:creationId xmlns:p14="http://schemas.microsoft.com/office/powerpoint/2010/main" val="234440101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Impact’s reliability claims and warranty</a:t>
            </a:r>
            <a:endParaRPr lang="en-US" sz="2600" dirty="0"/>
          </a:p>
        </p:txBody>
      </p:sp>
      <p:sp>
        <p:nvSpPr>
          <p:cNvPr id="3" name="Content Placeholder 2"/>
          <p:cNvSpPr>
            <a:spLocks noGrp="1"/>
          </p:cNvSpPr>
          <p:nvPr>
            <p:ph sz="half" idx="1"/>
          </p:nvPr>
        </p:nvSpPr>
        <p:spPr>
          <a:xfrm>
            <a:off x="168676" y="1352551"/>
            <a:ext cx="4190260" cy="3352800"/>
          </a:xfrm>
        </p:spPr>
        <p:txBody>
          <a:bodyPr>
            <a:normAutofit fontScale="92500" lnSpcReduction="20000"/>
          </a:bodyPr>
          <a:lstStyle/>
          <a:p>
            <a:r>
              <a:rPr lang="en-US" sz="2200" dirty="0"/>
              <a:t>M</a:t>
            </a:r>
            <a:r>
              <a:rPr lang="en-US" sz="2200" dirty="0" smtClean="0"/>
              <a:t>ore reliable/sensitive than other medical tests [5]</a:t>
            </a:r>
          </a:p>
          <a:p>
            <a:pPr marL="0" indent="0">
              <a:buNone/>
            </a:pPr>
            <a:endParaRPr lang="en-US" sz="2000" dirty="0" smtClean="0"/>
          </a:p>
          <a:p>
            <a:r>
              <a:rPr lang="en-US" sz="2200" dirty="0" smtClean="0"/>
              <a:t>Built in measures against purposely flubbing first test</a:t>
            </a:r>
          </a:p>
          <a:p>
            <a:pPr lvl="1"/>
            <a:r>
              <a:rPr lang="en-US" sz="1900" dirty="0" smtClean="0"/>
              <a:t>75 college athletes told to fail test</a:t>
            </a:r>
          </a:p>
          <a:p>
            <a:pPr lvl="1"/>
            <a:r>
              <a:rPr lang="en-US" sz="1900" dirty="0" smtClean="0"/>
              <a:t>Only 11% fooled the test [6]</a:t>
            </a:r>
          </a:p>
          <a:p>
            <a:pPr marL="205768" lvl="1" indent="0">
              <a:buNone/>
            </a:pPr>
            <a:endParaRPr lang="en-US" sz="1800" dirty="0" smtClean="0"/>
          </a:p>
          <a:p>
            <a:r>
              <a:rPr lang="en-US" sz="2200" dirty="0" smtClean="0"/>
              <a:t>Terms and conditions [7] </a:t>
            </a:r>
          </a:p>
          <a:p>
            <a:pPr lvl="1"/>
            <a:r>
              <a:rPr lang="en-US" sz="1900" dirty="0" smtClean="0"/>
              <a:t>Not liable for inaccurate data</a:t>
            </a:r>
          </a:p>
          <a:p>
            <a:pPr lvl="1"/>
            <a:r>
              <a:rPr lang="en-US" sz="1900" dirty="0" smtClean="0"/>
              <a:t>Does not “constitute medical advice”</a:t>
            </a:r>
            <a:endParaRPr lang="en-US" sz="1900" dirty="0"/>
          </a:p>
        </p:txBody>
      </p:sp>
      <p:sp>
        <p:nvSpPr>
          <p:cNvPr id="5" name="Footer Placeholder 4"/>
          <p:cNvSpPr>
            <a:spLocks noGrp="1"/>
          </p:cNvSpPr>
          <p:nvPr>
            <p:ph type="ftr" sz="quarter" idx="11"/>
          </p:nvPr>
        </p:nvSpPr>
        <p:spPr/>
        <p:txBody>
          <a:bodyPr/>
          <a:lstStyle/>
          <a:p>
            <a:r>
              <a:rPr lang="en-US" dirty="0"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21</a:t>
            </a:fld>
            <a:endParaRPr lang="en-US"/>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66311" y="1445026"/>
            <a:ext cx="4703520" cy="3020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4421080" y="4554245"/>
            <a:ext cx="3737499" cy="590931"/>
          </a:xfrm>
          <a:prstGeom prst="rect">
            <a:avLst/>
          </a:prstGeom>
          <a:noFill/>
        </p:spPr>
        <p:txBody>
          <a:bodyPr wrap="square" rtlCol="0">
            <a:spAutoFit/>
          </a:bodyPr>
          <a:lstStyle/>
          <a:p>
            <a:pPr>
              <a:lnSpc>
                <a:spcPct val="90000"/>
              </a:lnSpc>
            </a:pPr>
            <a:r>
              <a:rPr lang="en-US" sz="1200" dirty="0"/>
              <a:t>Image </a:t>
            </a:r>
            <a:r>
              <a:rPr lang="en-US" sz="1200" dirty="0" smtClean="0"/>
              <a:t>from: </a:t>
            </a:r>
            <a:r>
              <a:rPr lang="en-US" sz="1200" dirty="0"/>
              <a:t>https://www.impacttest.com/research/?Reliability-and-Sensitivity-3</a:t>
            </a:r>
          </a:p>
        </p:txBody>
      </p:sp>
      <p:sp>
        <p:nvSpPr>
          <p:cNvPr id="9" name="TextBox 8"/>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Jillian Hennessy</a:t>
            </a:r>
            <a:endParaRPr lang="en-US" sz="1400" dirty="0">
              <a:solidFill>
                <a:schemeClr val="tx1"/>
              </a:solidFill>
              <a:latin typeface="+mj-lt"/>
            </a:endParaRPr>
          </a:p>
        </p:txBody>
      </p:sp>
    </p:spTree>
    <p:extLst>
      <p:ext uri="{BB962C8B-B14F-4D97-AF65-F5344CB8AC3E}">
        <p14:creationId xmlns:p14="http://schemas.microsoft.com/office/powerpoint/2010/main" val="270459160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Misleading research</a:t>
            </a:r>
            <a:endParaRPr lang="en-US" sz="2600" dirty="0"/>
          </a:p>
        </p:txBody>
      </p:sp>
      <p:sp>
        <p:nvSpPr>
          <p:cNvPr id="3" name="Content Placeholder 2"/>
          <p:cNvSpPr>
            <a:spLocks noGrp="1"/>
          </p:cNvSpPr>
          <p:nvPr>
            <p:ph sz="half" idx="1"/>
          </p:nvPr>
        </p:nvSpPr>
        <p:spPr>
          <a:xfrm>
            <a:off x="685800" y="1352551"/>
            <a:ext cx="7772400" cy="3352800"/>
          </a:xfrm>
        </p:spPr>
        <p:txBody>
          <a:bodyPr/>
          <a:lstStyle/>
          <a:p>
            <a:r>
              <a:rPr lang="en-US" sz="2000" dirty="0" smtClean="0"/>
              <a:t>Study on both concussed and healthy students [8]:</a:t>
            </a:r>
          </a:p>
          <a:p>
            <a:pPr lvl="1"/>
            <a:r>
              <a:rPr lang="en-US" sz="1800" dirty="0" smtClean="0"/>
              <a:t>64% claimed symptoms, 93% showed signs of symptoms</a:t>
            </a:r>
          </a:p>
          <a:p>
            <a:pPr marL="205768" lvl="1" indent="0">
              <a:buNone/>
            </a:pPr>
            <a:endParaRPr lang="en-US" sz="1800" dirty="0" smtClean="0"/>
          </a:p>
          <a:p>
            <a:pPr lvl="1"/>
            <a:r>
              <a:rPr lang="en-US" sz="1800" dirty="0" smtClean="0"/>
              <a:t>30% of control group also showed signs of symptoms</a:t>
            </a:r>
          </a:p>
          <a:p>
            <a:pPr lvl="1"/>
            <a:endParaRPr lang="en-US" dirty="0"/>
          </a:p>
          <a:p>
            <a:r>
              <a:rPr lang="en-US" sz="2000" dirty="0" smtClean="0"/>
              <a:t>Independent researchers highlight that success is in marketing [9]</a:t>
            </a:r>
          </a:p>
          <a:p>
            <a:pPr lvl="1"/>
            <a:r>
              <a:rPr lang="en-US" sz="1800" dirty="0" smtClean="0"/>
              <a:t>Test developed by Mark Lovell, who was working with NFL at the time</a:t>
            </a:r>
          </a:p>
          <a:p>
            <a:pPr marL="205768" lvl="1" indent="0">
              <a:buNone/>
            </a:pPr>
            <a:endParaRPr lang="en-US" sz="1800" dirty="0" smtClean="0"/>
          </a:p>
          <a:p>
            <a:pPr lvl="1"/>
            <a:r>
              <a:rPr lang="en-US" sz="1800" dirty="0" smtClean="0"/>
              <a:t>Hidden role with NFL and NHL, as well as on research studies [10]</a:t>
            </a:r>
          </a:p>
          <a:p>
            <a:pPr lvl="1"/>
            <a:endParaRPr lang="en-US" dirty="0" smtClean="0"/>
          </a:p>
          <a:p>
            <a:pPr marL="205768" lvl="1" indent="0">
              <a:buNone/>
            </a:pP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22</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Jillian Hennessy</a:t>
            </a:r>
            <a:endParaRPr lang="en-US" sz="1400" dirty="0">
              <a:solidFill>
                <a:schemeClr val="tx1"/>
              </a:solidFill>
              <a:latin typeface="+mj-lt"/>
            </a:endParaRPr>
          </a:p>
        </p:txBody>
      </p:sp>
    </p:spTree>
    <p:extLst>
      <p:ext uri="{BB962C8B-B14F-4D97-AF65-F5344CB8AC3E}">
        <p14:creationId xmlns:p14="http://schemas.microsoft.com/office/powerpoint/2010/main" val="46786095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600" dirty="0" smtClean="0"/>
              <a:t>Conclusions</a:t>
            </a:r>
            <a:endParaRPr lang="en-US" sz="2600" dirty="0"/>
          </a:p>
        </p:txBody>
      </p:sp>
      <p:sp>
        <p:nvSpPr>
          <p:cNvPr id="3" name="Content Placeholder 2"/>
          <p:cNvSpPr>
            <a:spLocks noGrp="1"/>
          </p:cNvSpPr>
          <p:nvPr>
            <p:ph sz="half" idx="1"/>
          </p:nvPr>
        </p:nvSpPr>
        <p:spPr>
          <a:xfrm>
            <a:off x="532661" y="1352551"/>
            <a:ext cx="8149700" cy="3352800"/>
          </a:xfrm>
        </p:spPr>
        <p:txBody>
          <a:bodyPr/>
          <a:lstStyle/>
          <a:p>
            <a:pPr lvl="1"/>
            <a:endParaRPr lang="en-US" dirty="0" smtClean="0"/>
          </a:p>
          <a:p>
            <a:pPr lvl="1">
              <a:buFont typeface="Arial" pitchFamily="34" charset="0"/>
              <a:buChar char="•"/>
            </a:pPr>
            <a:r>
              <a:rPr lang="en-US" sz="2000" dirty="0" err="1" smtClean="0"/>
              <a:t>ImPACT</a:t>
            </a:r>
            <a:r>
              <a:rPr lang="en-US" sz="2000" dirty="0" smtClean="0"/>
              <a:t> and other concussion tests are not reliable measures</a:t>
            </a:r>
          </a:p>
          <a:p>
            <a:pPr marL="205768" lvl="1" indent="0">
              <a:buNone/>
            </a:pPr>
            <a:endParaRPr lang="en-US" sz="2000" dirty="0" smtClean="0"/>
          </a:p>
          <a:p>
            <a:pPr lvl="1">
              <a:buFont typeface="Arial" pitchFamily="34" charset="0"/>
              <a:buChar char="•"/>
            </a:pPr>
            <a:r>
              <a:rPr lang="en-US" sz="2000" dirty="0" err="1" smtClean="0"/>
              <a:t>ImPACT</a:t>
            </a:r>
            <a:r>
              <a:rPr lang="en-US" sz="2000" dirty="0" smtClean="0"/>
              <a:t> profits off of something that may not be of any real use</a:t>
            </a:r>
          </a:p>
          <a:p>
            <a:pPr marL="205768" lvl="1" indent="0">
              <a:buNone/>
            </a:pPr>
            <a:endParaRPr lang="en-US" sz="2000" dirty="0" smtClean="0"/>
          </a:p>
          <a:p>
            <a:pPr lvl="1">
              <a:buFont typeface="Arial" pitchFamily="34" charset="0"/>
              <a:buChar char="•"/>
            </a:pPr>
            <a:r>
              <a:rPr lang="en-US" sz="2000" dirty="0" smtClean="0"/>
              <a:t>Able to claim reliability through research, and terms and conditions</a:t>
            </a:r>
          </a:p>
          <a:p>
            <a:pPr lvl="1">
              <a:buFont typeface="Arial" pitchFamily="34" charset="0"/>
              <a:buChar char="•"/>
            </a:pPr>
            <a:endParaRPr lang="en-US" sz="2000" dirty="0"/>
          </a:p>
          <a:p>
            <a:pPr lvl="1">
              <a:buFont typeface="Arial" pitchFamily="34" charset="0"/>
              <a:buChar char="•"/>
            </a:pPr>
            <a:r>
              <a:rPr lang="en-US" sz="2000" dirty="0" smtClean="0"/>
              <a:t>In a time where concussions are a hot topic, the use of these tests give false security about measures being taken to prevent head injuries</a:t>
            </a:r>
          </a:p>
          <a:p>
            <a:pPr lvl="1">
              <a:buFont typeface="Arial" pitchFamily="34" charset="0"/>
              <a:buChar char="•"/>
            </a:pPr>
            <a:endParaRPr lang="en-US" dirty="0"/>
          </a:p>
        </p:txBody>
      </p:sp>
      <p:sp>
        <p:nvSpPr>
          <p:cNvPr id="5" name="Footer Placeholder 4"/>
          <p:cNvSpPr>
            <a:spLocks noGrp="1"/>
          </p:cNvSpPr>
          <p:nvPr>
            <p:ph type="ftr" sz="quarter" idx="11"/>
          </p:nvPr>
        </p:nvSpPr>
        <p:spPr/>
        <p:txBody>
          <a:bodyPr/>
          <a:lstStyle/>
          <a:p>
            <a:r>
              <a:rPr lang="en-US" smtClean="0"/>
              <a:t>© 2015 Keith A. Pray</a:t>
            </a:r>
            <a:endParaRPr lang="en-US"/>
          </a:p>
        </p:txBody>
      </p:sp>
      <p:sp>
        <p:nvSpPr>
          <p:cNvPr id="6" name="Slide Number Placeholder 5"/>
          <p:cNvSpPr>
            <a:spLocks noGrp="1"/>
          </p:cNvSpPr>
          <p:nvPr>
            <p:ph type="sldNum" sz="quarter" idx="12"/>
          </p:nvPr>
        </p:nvSpPr>
        <p:spPr/>
        <p:txBody>
          <a:bodyPr/>
          <a:lstStyle/>
          <a:p>
            <a:fld id="{A2A17EAB-8B51-5C40-8776-6683E51FA7A0}" type="slidenum">
              <a:rPr lang="en-US" smtClean="0"/>
              <a:t>23</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Jillian Hennessy</a:t>
            </a:r>
            <a:endParaRPr lang="en-US" sz="1400" dirty="0">
              <a:solidFill>
                <a:schemeClr val="tx1"/>
              </a:solidFill>
              <a:latin typeface="+mj-lt"/>
            </a:endParaRPr>
          </a:p>
        </p:txBody>
      </p:sp>
    </p:spTree>
    <p:extLst>
      <p:ext uri="{BB962C8B-B14F-4D97-AF65-F5344CB8AC3E}">
        <p14:creationId xmlns:p14="http://schemas.microsoft.com/office/powerpoint/2010/main" val="88927968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References</a:t>
            </a:r>
            <a:endParaRPr lang="en-US" sz="2600" dirty="0"/>
          </a:p>
        </p:txBody>
      </p:sp>
      <p:sp>
        <p:nvSpPr>
          <p:cNvPr id="3" name="Content Placeholder 2"/>
          <p:cNvSpPr>
            <a:spLocks noGrp="1"/>
          </p:cNvSpPr>
          <p:nvPr>
            <p:ph idx="1"/>
          </p:nvPr>
        </p:nvSpPr>
        <p:spPr>
          <a:xfrm>
            <a:off x="685800" y="1065320"/>
            <a:ext cx="7772400" cy="3764132"/>
          </a:xfrm>
        </p:spPr>
        <p:txBody>
          <a:bodyPr>
            <a:normAutofit fontScale="40000" lnSpcReduction="20000"/>
          </a:bodyPr>
          <a:lstStyle/>
          <a:p>
            <a:pPr marL="0" indent="0">
              <a:buNone/>
            </a:pPr>
            <a:r>
              <a:rPr lang="en-US" dirty="0" smtClean="0"/>
              <a:t>[</a:t>
            </a:r>
            <a:r>
              <a:rPr lang="en-US" sz="2600" dirty="0" smtClean="0"/>
              <a:t>1] </a:t>
            </a:r>
            <a:r>
              <a:rPr lang="en-US" sz="2600" dirty="0" err="1" smtClean="0"/>
              <a:t>Farnes</a:t>
            </a:r>
            <a:r>
              <a:rPr lang="en-US" sz="2600" dirty="0" smtClean="0"/>
              <a:t>, Jennifer, </a:t>
            </a:r>
            <a:r>
              <a:rPr lang="en-US" sz="2600" i="1" dirty="0" smtClean="0"/>
              <a:t>Impact Fact Sheet, </a:t>
            </a:r>
            <a:r>
              <a:rPr lang="en-US" sz="2600" dirty="0" smtClean="0">
                <a:hlinkClick r:id="rId3"/>
              </a:rPr>
              <a:t>https</a:t>
            </a:r>
            <a:r>
              <a:rPr lang="en-US" sz="2600" dirty="0">
                <a:hlinkClick r:id="rId3"/>
              </a:rPr>
              <a:t>://www.impacttest.com/_</a:t>
            </a:r>
            <a:r>
              <a:rPr lang="en-US" sz="2600" dirty="0" smtClean="0">
                <a:hlinkClick r:id="rId3"/>
              </a:rPr>
              <a:t>admin/uploads/impact-fact-sheet-061813.pdf</a:t>
            </a:r>
            <a:r>
              <a:rPr lang="en-US" sz="2600" dirty="0" smtClean="0"/>
              <a:t>, (September 22, 2015)</a:t>
            </a:r>
          </a:p>
          <a:p>
            <a:pPr marL="0" indent="0">
              <a:buNone/>
            </a:pPr>
            <a:r>
              <a:rPr lang="en-US" sz="2600" dirty="0" smtClean="0"/>
              <a:t>[</a:t>
            </a:r>
            <a:r>
              <a:rPr lang="en-US" sz="2600" dirty="0"/>
              <a:t>2</a:t>
            </a:r>
            <a:r>
              <a:rPr lang="en-US" sz="2600" dirty="0" smtClean="0"/>
              <a:t>] Impact Applications Inc., </a:t>
            </a:r>
            <a:r>
              <a:rPr lang="en-US" sz="2600" i="1" dirty="0" smtClean="0"/>
              <a:t>The Impact Test, </a:t>
            </a:r>
            <a:r>
              <a:rPr lang="en-US" sz="2600" dirty="0" smtClean="0">
                <a:hlinkClick r:id="rId4"/>
              </a:rPr>
              <a:t>https</a:t>
            </a:r>
            <a:r>
              <a:rPr lang="en-US" sz="2600" dirty="0">
                <a:hlinkClick r:id="rId4"/>
              </a:rPr>
              <a:t>://www.impacttest.com/about/?</a:t>
            </a:r>
            <a:r>
              <a:rPr lang="en-US" sz="2600" dirty="0" smtClean="0">
                <a:hlinkClick r:id="rId4"/>
              </a:rPr>
              <a:t>The-ImPACT-Test-4</a:t>
            </a:r>
            <a:r>
              <a:rPr lang="en-US" sz="2600" dirty="0" smtClean="0"/>
              <a:t>, (September 22, 2015)</a:t>
            </a:r>
          </a:p>
          <a:p>
            <a:pPr marL="0" indent="0">
              <a:buNone/>
            </a:pPr>
            <a:r>
              <a:rPr lang="en-US" sz="2600" dirty="0" smtClean="0"/>
              <a:t>[</a:t>
            </a:r>
            <a:r>
              <a:rPr lang="en-US" sz="2600" dirty="0"/>
              <a:t>3</a:t>
            </a:r>
            <a:r>
              <a:rPr lang="en-US" sz="2600" dirty="0" smtClean="0"/>
              <a:t>] Bradley, Bill, </a:t>
            </a:r>
            <a:r>
              <a:rPr lang="en-US" sz="2600" i="1" dirty="0" smtClean="0"/>
              <a:t>Researchers Question Reliability of </a:t>
            </a:r>
            <a:r>
              <a:rPr lang="en-US" sz="2600" i="1" dirty="0" err="1" smtClean="0"/>
              <a:t>ImPACT</a:t>
            </a:r>
            <a:r>
              <a:rPr lang="en-US" sz="2600" i="1" dirty="0" smtClean="0"/>
              <a:t> Testing for Concussions, </a:t>
            </a:r>
            <a:r>
              <a:rPr lang="en-US" sz="2600" dirty="0" smtClean="0">
                <a:hlinkClick r:id="rId5"/>
              </a:rPr>
              <a:t>http</a:t>
            </a:r>
            <a:r>
              <a:rPr lang="en-US" sz="2600" dirty="0">
                <a:hlinkClick r:id="rId5"/>
              </a:rPr>
              <a:t>://</a:t>
            </a:r>
            <a:r>
              <a:rPr lang="en-US" sz="2600" dirty="0" smtClean="0">
                <a:hlinkClick r:id="rId5"/>
              </a:rPr>
              <a:t>www.nfl.com/news/story/0ap1000000245812/article/researchers-question-reliability-of-impact-testing-for-concussions</a:t>
            </a:r>
            <a:r>
              <a:rPr lang="en-US" sz="2600" dirty="0" smtClean="0"/>
              <a:t>, (September 22, 2015)</a:t>
            </a:r>
          </a:p>
          <a:p>
            <a:pPr marL="0" indent="0">
              <a:buNone/>
            </a:pPr>
            <a:r>
              <a:rPr lang="en-US" sz="2600" dirty="0" smtClean="0"/>
              <a:t> </a:t>
            </a:r>
            <a:r>
              <a:rPr lang="en-US" sz="2600" dirty="0"/>
              <a:t>[</a:t>
            </a:r>
            <a:r>
              <a:rPr lang="en-US" sz="2600" dirty="0" smtClean="0"/>
              <a:t>4] Resch et. Al,  </a:t>
            </a:r>
            <a:r>
              <a:rPr lang="en-US" sz="2600" i="1" dirty="0" err="1" smtClean="0"/>
              <a:t>ImPact</a:t>
            </a:r>
            <a:r>
              <a:rPr lang="en-US" sz="2600" i="1" dirty="0" smtClean="0"/>
              <a:t> </a:t>
            </a:r>
            <a:r>
              <a:rPr lang="en-US" sz="2600" i="1" dirty="0"/>
              <a:t>Test-Retest Reliability: Reliably Unreliable</a:t>
            </a:r>
            <a:r>
              <a:rPr lang="en-US" sz="2600" i="1" dirty="0" smtClean="0"/>
              <a:t>?, </a:t>
            </a:r>
            <a:r>
              <a:rPr lang="en-US" sz="2600" dirty="0">
                <a:hlinkClick r:id="rId6"/>
              </a:rPr>
              <a:t>http://</a:t>
            </a:r>
            <a:r>
              <a:rPr lang="en-US" sz="2600" dirty="0" smtClean="0">
                <a:hlinkClick r:id="rId6"/>
              </a:rPr>
              <a:t>natajournals.org/doi/abs/10.4085/1062-6050-48.3.09</a:t>
            </a:r>
            <a:r>
              <a:rPr lang="en-US" sz="2600" dirty="0" smtClean="0"/>
              <a:t>, (September 22, 2015)</a:t>
            </a:r>
            <a:endParaRPr lang="en-US" sz="2600" dirty="0"/>
          </a:p>
          <a:p>
            <a:pPr marL="0" indent="0">
              <a:buNone/>
            </a:pPr>
            <a:r>
              <a:rPr lang="en-US" sz="2600" dirty="0" smtClean="0"/>
              <a:t>[</a:t>
            </a:r>
            <a:r>
              <a:rPr lang="en-US" sz="2600" dirty="0"/>
              <a:t>5] </a:t>
            </a:r>
            <a:r>
              <a:rPr lang="en-US" sz="2600" dirty="0" smtClean="0"/>
              <a:t>Impact Applications Inc., </a:t>
            </a:r>
            <a:r>
              <a:rPr lang="en-US" sz="2600" i="1" dirty="0" smtClean="0"/>
              <a:t>Reliability and Sensitivity</a:t>
            </a:r>
            <a:r>
              <a:rPr lang="en-US" sz="2600" dirty="0" smtClean="0"/>
              <a:t>, </a:t>
            </a:r>
            <a:r>
              <a:rPr lang="en-US" sz="2600" dirty="0" smtClean="0">
                <a:hlinkClick r:id="rId7"/>
              </a:rPr>
              <a:t>https</a:t>
            </a:r>
            <a:r>
              <a:rPr lang="en-US" sz="2600" dirty="0">
                <a:hlinkClick r:id="rId7"/>
              </a:rPr>
              <a:t>://www.impacttest.com/research/?</a:t>
            </a:r>
            <a:r>
              <a:rPr lang="en-US" sz="2600" dirty="0" smtClean="0">
                <a:hlinkClick r:id="rId7"/>
              </a:rPr>
              <a:t>Reliability-and-Sensitivity-3</a:t>
            </a:r>
            <a:r>
              <a:rPr lang="en-US" sz="2600" dirty="0" smtClean="0"/>
              <a:t>, (September 22, 2015)</a:t>
            </a:r>
          </a:p>
          <a:p>
            <a:pPr marL="0" indent="0">
              <a:buNone/>
            </a:pPr>
            <a:r>
              <a:rPr lang="en-US" sz="2600" dirty="0"/>
              <a:t>[6] </a:t>
            </a:r>
            <a:r>
              <a:rPr lang="en-US" sz="2600" dirty="0" smtClean="0"/>
              <a:t>Pennington, </a:t>
            </a:r>
            <a:r>
              <a:rPr lang="en-US" sz="2600" i="1" dirty="0" smtClean="0"/>
              <a:t>Bill, </a:t>
            </a:r>
            <a:r>
              <a:rPr lang="en-US" sz="2600" b="1" i="1" dirty="0"/>
              <a:t>Flubbing a Baseline Test on Purpose Is Often </a:t>
            </a:r>
            <a:r>
              <a:rPr lang="en-US" sz="2600" b="1" i="1" dirty="0" smtClean="0"/>
              <a:t>Futile,</a:t>
            </a:r>
            <a:endParaRPr lang="en-US" sz="2600" b="1" i="1" dirty="0"/>
          </a:p>
          <a:p>
            <a:pPr marL="0" indent="0">
              <a:buNone/>
            </a:pPr>
            <a:r>
              <a:rPr lang="en-US" sz="2600" dirty="0" smtClean="0">
                <a:hlinkClick r:id="rId8"/>
              </a:rPr>
              <a:t>http</a:t>
            </a:r>
            <a:r>
              <a:rPr lang="en-US" sz="2600" dirty="0">
                <a:hlinkClick r:id="rId8"/>
              </a:rPr>
              <a:t>://www.nytimes.com/2013/05/06/sports/sandbagging-first-concussion-test-probably-wont-help-later.html?_</a:t>
            </a:r>
            <a:r>
              <a:rPr lang="en-US" sz="2600" dirty="0" smtClean="0">
                <a:hlinkClick r:id="rId8"/>
              </a:rPr>
              <a:t>r=0</a:t>
            </a:r>
            <a:r>
              <a:rPr lang="en-US" sz="2600" dirty="0" smtClean="0"/>
              <a:t>, (September 22, 2015)</a:t>
            </a:r>
          </a:p>
          <a:p>
            <a:pPr marL="0" indent="0">
              <a:buNone/>
            </a:pPr>
            <a:r>
              <a:rPr lang="en-US" sz="2600" dirty="0"/>
              <a:t>[7] </a:t>
            </a:r>
            <a:r>
              <a:rPr lang="en-US" sz="2600" dirty="0" smtClean="0"/>
              <a:t>Impact Applications Inc., </a:t>
            </a:r>
            <a:r>
              <a:rPr lang="en-US" sz="2600" i="1" dirty="0" smtClean="0"/>
              <a:t>Terms and Conditions, </a:t>
            </a:r>
            <a:r>
              <a:rPr lang="en-US" sz="2600" dirty="0" smtClean="0">
                <a:hlinkClick r:id="rId9"/>
              </a:rPr>
              <a:t>https</a:t>
            </a:r>
            <a:r>
              <a:rPr lang="en-US" sz="2600" dirty="0">
                <a:hlinkClick r:id="rId9"/>
              </a:rPr>
              <a:t>://www.impacttest.com/legal/?</a:t>
            </a:r>
            <a:r>
              <a:rPr lang="en-US" sz="2600" dirty="0" smtClean="0">
                <a:hlinkClick r:id="rId9"/>
              </a:rPr>
              <a:t>Terms-and-Conditions-2</a:t>
            </a:r>
            <a:r>
              <a:rPr lang="en-US" sz="2600" dirty="0" smtClean="0"/>
              <a:t>, (September 22, 2015)</a:t>
            </a:r>
          </a:p>
          <a:p>
            <a:pPr marL="0" indent="0">
              <a:buNone/>
            </a:pPr>
            <a:r>
              <a:rPr lang="en-US" sz="2600" dirty="0"/>
              <a:t>[8] </a:t>
            </a:r>
            <a:r>
              <a:rPr lang="en-US" sz="2600" dirty="0" smtClean="0"/>
              <a:t>Keating, Peter, </a:t>
            </a:r>
            <a:r>
              <a:rPr lang="en-US" sz="2500" i="1" dirty="0"/>
              <a:t>Concussion test may not be </a:t>
            </a:r>
            <a:r>
              <a:rPr lang="en-US" sz="2500" i="1" dirty="0" smtClean="0"/>
              <a:t>panacea, </a:t>
            </a:r>
            <a:r>
              <a:rPr lang="en-US" sz="2600" dirty="0" smtClean="0">
                <a:hlinkClick r:id="rId10"/>
              </a:rPr>
              <a:t>http</a:t>
            </a:r>
            <a:r>
              <a:rPr lang="en-US" sz="2600" dirty="0">
                <a:hlinkClick r:id="rId10"/>
              </a:rPr>
              <a:t>://espn.go.com/espn/otl/story/_/</a:t>
            </a:r>
            <a:r>
              <a:rPr lang="en-US" sz="2600" dirty="0" smtClean="0">
                <a:hlinkClick r:id="rId10"/>
              </a:rPr>
              <a:t>id/8297794/neuropsychological-testing-concussions-not-panacea</a:t>
            </a:r>
            <a:r>
              <a:rPr lang="en-US" sz="2600" dirty="0" smtClean="0"/>
              <a:t>, (September 22, 2015)</a:t>
            </a:r>
          </a:p>
          <a:p>
            <a:pPr marL="0" indent="0">
              <a:buNone/>
            </a:pPr>
            <a:r>
              <a:rPr lang="en-US" sz="2600" dirty="0" smtClean="0"/>
              <a:t>[9] </a:t>
            </a:r>
            <a:r>
              <a:rPr lang="en-US" sz="2600" dirty="0" err="1" smtClean="0"/>
              <a:t>Aschwanden</a:t>
            </a:r>
            <a:r>
              <a:rPr lang="en-US" sz="2600" dirty="0" smtClean="0"/>
              <a:t>, Christie, </a:t>
            </a:r>
            <a:r>
              <a:rPr lang="en-US" sz="2600" i="1" dirty="0" smtClean="0"/>
              <a:t>Check Your Head, </a:t>
            </a:r>
            <a:r>
              <a:rPr lang="en-US" sz="2600" dirty="0" smtClean="0"/>
              <a:t> </a:t>
            </a:r>
            <a:r>
              <a:rPr lang="en-US" sz="2600" dirty="0">
                <a:hlinkClick r:id="rId11"/>
              </a:rPr>
              <a:t>http://www.slate.com/articles/health_and_science/medical_examiner/2012/01/impact_and_other_concussion_tests_for_athletes_may_not_work_.</a:t>
            </a:r>
            <a:r>
              <a:rPr lang="en-US" sz="2600" dirty="0" smtClean="0">
                <a:hlinkClick r:id="rId11"/>
              </a:rPr>
              <a:t>single.html</a:t>
            </a:r>
            <a:r>
              <a:rPr lang="en-US" sz="2600" dirty="0" smtClean="0"/>
              <a:t>, (September 22, 2015)</a:t>
            </a:r>
          </a:p>
          <a:p>
            <a:pPr marL="0" indent="0">
              <a:buNone/>
            </a:pPr>
            <a:r>
              <a:rPr lang="en-US" sz="2600" dirty="0"/>
              <a:t>[10</a:t>
            </a:r>
            <a:r>
              <a:rPr lang="en-US" sz="2600" dirty="0" smtClean="0"/>
              <a:t>] Keating, Peter</a:t>
            </a:r>
            <a:r>
              <a:rPr lang="en-US" sz="2500" i="1" dirty="0" smtClean="0"/>
              <a:t>, </a:t>
            </a:r>
            <a:r>
              <a:rPr lang="en-US" sz="2500" b="1" i="1" dirty="0"/>
              <a:t>NFL's concussions expert also sells equipment to </a:t>
            </a:r>
            <a:r>
              <a:rPr lang="en-US" sz="2500" b="1" i="1" dirty="0" smtClean="0"/>
              <a:t>league,</a:t>
            </a:r>
            <a:r>
              <a:rPr lang="en-US" sz="2500" i="1" dirty="0" smtClean="0"/>
              <a:t> </a:t>
            </a:r>
            <a:r>
              <a:rPr lang="en-US" sz="2600" dirty="0">
                <a:hlinkClick r:id="rId12"/>
              </a:rPr>
              <a:t>http://</a:t>
            </a:r>
            <a:r>
              <a:rPr lang="en-US" sz="2600" dirty="0" smtClean="0">
                <a:hlinkClick r:id="rId12"/>
              </a:rPr>
              <a:t>sports.espn.go.com/nfl/news/story?id=2967678</a:t>
            </a:r>
            <a:r>
              <a:rPr lang="en-US" sz="2600" dirty="0" smtClean="0"/>
              <a:t>, (September 22, 2015)</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24</a:t>
            </a:fld>
            <a:endParaRPr lang="en-US"/>
          </a:p>
        </p:txBody>
      </p:sp>
      <p:sp>
        <p:nvSpPr>
          <p:cNvPr id="6" name="TextBox 5"/>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Jillian Hennessy</a:t>
            </a:r>
            <a:endParaRPr lang="en-US" sz="1400" dirty="0">
              <a:solidFill>
                <a:schemeClr val="tx1"/>
              </a:solidFill>
              <a:latin typeface="+mj-lt"/>
            </a:endParaRPr>
          </a:p>
        </p:txBody>
      </p:sp>
    </p:spTree>
    <p:extLst>
      <p:ext uri="{BB962C8B-B14F-4D97-AF65-F5344CB8AC3E}">
        <p14:creationId xmlns:p14="http://schemas.microsoft.com/office/powerpoint/2010/main" val="93278562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914400" y="3105150"/>
            <a:ext cx="7315200" cy="1428914"/>
          </a:xfrm>
        </p:spPr>
        <p:txBody>
          <a:bodyPr>
            <a:normAutofit/>
          </a:bodyPr>
          <a:lstStyle/>
          <a:p>
            <a:pPr algn="r"/>
            <a:r>
              <a:rPr lang="en-US" dirty="0" smtClean="0"/>
              <a:t>Keith A. Pray</a:t>
            </a:r>
          </a:p>
          <a:p>
            <a:pPr algn="r"/>
            <a:r>
              <a:rPr lang="en-US" dirty="0" smtClean="0"/>
              <a:t>Instructor</a:t>
            </a:r>
          </a:p>
          <a:p>
            <a:pPr algn="r"/>
            <a:endParaRPr lang="en-US" dirty="0"/>
          </a:p>
          <a:p>
            <a:r>
              <a:rPr lang="en-US" sz="2000" dirty="0" err="1"/>
              <a:t>s</a:t>
            </a:r>
            <a:r>
              <a:rPr lang="en-US" sz="2000" dirty="0" err="1" smtClean="0"/>
              <a:t>ocialimps.keithpray.net</a:t>
            </a:r>
            <a:endParaRPr lang="en-US" sz="2000" dirty="0"/>
          </a:p>
        </p:txBody>
      </p:sp>
      <p:sp>
        <p:nvSpPr>
          <p:cNvPr id="2" name="Title 1"/>
          <p:cNvSpPr>
            <a:spLocks noGrp="1"/>
          </p:cNvSpPr>
          <p:nvPr>
            <p:ph type="ctrTitle"/>
          </p:nvPr>
        </p:nvSpPr>
        <p:spPr/>
        <p:txBody>
          <a:bodyPr/>
          <a:lstStyle/>
          <a:p>
            <a:pPr algn="l"/>
            <a:r>
              <a:rPr lang="en-US" dirty="0" smtClean="0"/>
              <a:t>Class 9</a:t>
            </a:r>
            <a:br>
              <a:rPr lang="en-US" dirty="0" smtClean="0"/>
            </a:br>
            <a:r>
              <a:rPr lang="en-US" dirty="0" smtClean="0"/>
              <a:t>The End</a:t>
            </a:r>
            <a:endParaRPr lang="en-US" dirty="0"/>
          </a:p>
        </p:txBody>
      </p:sp>
      <p:sp>
        <p:nvSpPr>
          <p:cNvPr id="4" name="Footer Placeholder 3"/>
          <p:cNvSpPr>
            <a:spLocks noGrp="1"/>
          </p:cNvSpPr>
          <p:nvPr>
            <p:ph type="ftr" sz="quarter" idx="3"/>
          </p:nvPr>
        </p:nvSpPr>
        <p:spPr/>
        <p:txBody>
          <a:bodyPr/>
          <a:lstStyle/>
          <a:p>
            <a:r>
              <a:rPr lang="en-US" smtClean="0"/>
              <a:t>© 2015 Keith A. Pray</a:t>
            </a:r>
            <a:endParaRPr lang="en-US" dirty="0"/>
          </a:p>
        </p:txBody>
      </p:sp>
    </p:spTree>
    <p:extLst>
      <p:ext uri="{BB962C8B-B14F-4D97-AF65-F5344CB8AC3E}">
        <p14:creationId xmlns:p14="http://schemas.microsoft.com/office/powerpoint/2010/main" val="3675797891"/>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Reliability Of Statistics</a:t>
            </a:r>
          </a:p>
        </p:txBody>
      </p:sp>
      <p:sp>
        <p:nvSpPr>
          <p:cNvPr id="74758" name="Rectangle 3"/>
          <p:cNvSpPr>
            <a:spLocks noGrp="1" noChangeArrowheads="1"/>
          </p:cNvSpPr>
          <p:nvPr>
            <p:ph idx="1"/>
          </p:nvPr>
        </p:nvSpPr>
        <p:spPr/>
        <p:txBody>
          <a:bodyPr/>
          <a:lstStyle/>
          <a:p>
            <a:pPr eaLnBrk="1" hangingPunct="1"/>
            <a:r>
              <a:rPr lang="en-US" dirty="0">
                <a:ea typeface="ＭＳ Ｐゴシック" pitchFamily="-109" charset="-128"/>
                <a:cs typeface="ＭＳ Ｐゴシック" pitchFamily="-109" charset="-128"/>
              </a:rPr>
              <a:t>Are other factors controlled?</a:t>
            </a:r>
          </a:p>
          <a:p>
            <a:pPr eaLnBrk="1" hangingPunct="1"/>
            <a:r>
              <a:rPr lang="en-US" dirty="0">
                <a:ea typeface="ＭＳ Ｐゴシック" pitchFamily="-109" charset="-128"/>
                <a:cs typeface="ＭＳ Ｐゴシック" pitchFamily="-109" charset="-128"/>
              </a:rPr>
              <a:t>Is enough time covered?</a:t>
            </a:r>
          </a:p>
          <a:p>
            <a:pPr eaLnBrk="1" hangingPunct="1"/>
            <a:r>
              <a:rPr lang="en-US" dirty="0">
                <a:ea typeface="ＭＳ Ｐゴシック" pitchFamily="-109" charset="-128"/>
                <a:cs typeface="ＭＳ Ｐゴシック" pitchFamily="-109" charset="-128"/>
              </a:rPr>
              <a:t>Is all data reported</a:t>
            </a:r>
            <a:r>
              <a:rPr lang="en-US" dirty="0" smtClean="0">
                <a:ea typeface="ＭＳ Ｐゴシック" pitchFamily="-109" charset="-128"/>
                <a:cs typeface="ＭＳ Ｐゴシック" pitchFamily="-109" charset="-128"/>
              </a:rPr>
              <a:t>?</a:t>
            </a:r>
          </a:p>
          <a:p>
            <a:pPr eaLnBrk="1" hangingPunct="1"/>
            <a:endParaRPr lang="en-US" dirty="0">
              <a:ea typeface="ＭＳ Ｐゴシック" pitchFamily="-109" charset="-128"/>
              <a:cs typeface="ＭＳ Ｐゴシック" pitchFamily="-109" charset="-128"/>
            </a:endParaRPr>
          </a:p>
          <a:p>
            <a:pPr eaLnBrk="1" hangingPunct="1"/>
            <a:r>
              <a:rPr lang="en-US" dirty="0" smtClean="0">
                <a:ea typeface="ＭＳ Ｐゴシック" pitchFamily="-109" charset="-128"/>
                <a:cs typeface="ＭＳ Ｐゴシック" pitchFamily="-109" charset="-128"/>
              </a:rPr>
              <a:t>Use Intuition</a:t>
            </a:r>
          </a:p>
          <a:p>
            <a:pPr lvl="1"/>
            <a:r>
              <a:rPr lang="en-US" dirty="0" smtClean="0">
                <a:ea typeface="ＭＳ Ｐゴシック" pitchFamily="-109" charset="-128"/>
                <a:cs typeface="ＭＳ Ｐゴシック" pitchFamily="-109" charset="-128"/>
              </a:rPr>
              <a:t>Are results reasonable?</a:t>
            </a:r>
            <a:endParaRPr lang="en-US" dirty="0">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26</a:t>
            </a:fld>
            <a:endParaRPr lang="en-US"/>
          </a:p>
        </p:txBody>
      </p:sp>
    </p:spTree>
    <p:extLst>
      <p:ext uri="{BB962C8B-B14F-4D97-AF65-F5344CB8AC3E}">
        <p14:creationId xmlns:p14="http://schemas.microsoft.com/office/powerpoint/2010/main" val="121849501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5"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Cost-Benefit Analysis</a:t>
            </a:r>
          </a:p>
        </p:txBody>
      </p:sp>
      <p:sp>
        <p:nvSpPr>
          <p:cNvPr id="812035"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How much does it cost?</a:t>
            </a:r>
          </a:p>
          <a:p>
            <a:pPr eaLnBrk="1" hangingPunct="1"/>
            <a:r>
              <a:rPr lang="en-US">
                <a:ea typeface="ＭＳ Ｐゴシック" pitchFamily="-109" charset="-128"/>
                <a:cs typeface="ＭＳ Ｐゴシック" pitchFamily="-109" charset="-128"/>
              </a:rPr>
              <a:t>What do I get for this cost?</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27</a:t>
            </a:fld>
            <a:endParaRPr lang="en-US"/>
          </a:p>
        </p:txBody>
      </p:sp>
    </p:spTree>
    <p:extLst>
      <p:ext uri="{BB962C8B-B14F-4D97-AF65-F5344CB8AC3E}">
        <p14:creationId xmlns:p14="http://schemas.microsoft.com/office/powerpoint/2010/main" val="1982392545"/>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Risk-Benefit Analysis</a:t>
            </a:r>
          </a:p>
        </p:txBody>
      </p:sp>
      <p:sp>
        <p:nvSpPr>
          <p:cNvPr id="814083"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What could go wrong?</a:t>
            </a:r>
          </a:p>
          <a:p>
            <a:pPr eaLnBrk="1" hangingPunct="1"/>
            <a:r>
              <a:rPr lang="en-US">
                <a:ea typeface="ＭＳ Ｐゴシック" pitchFamily="-109" charset="-128"/>
                <a:cs typeface="ＭＳ Ｐゴシック" pitchFamily="-109" charset="-128"/>
              </a:rPr>
              <a:t>How likely is it?</a:t>
            </a:r>
          </a:p>
          <a:p>
            <a:pPr eaLnBrk="1" hangingPunct="1"/>
            <a:r>
              <a:rPr lang="en-US">
                <a:ea typeface="ＭＳ Ｐゴシック" pitchFamily="-109" charset="-128"/>
                <a:cs typeface="ＭＳ Ｐゴシック" pitchFamily="-109" charset="-128"/>
              </a:rPr>
              <a:t>How costly are the consequences?</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28</a:t>
            </a:fld>
            <a:endParaRPr lang="en-US"/>
          </a:p>
        </p:txBody>
      </p:sp>
    </p:spTree>
    <p:extLst>
      <p:ext uri="{BB962C8B-B14F-4D97-AF65-F5344CB8AC3E}">
        <p14:creationId xmlns:p14="http://schemas.microsoft.com/office/powerpoint/2010/main" val="181633328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1" name="Rectangle 2"/>
          <p:cNvSpPr>
            <a:spLocks noGrp="1" noChangeArrowheads="1"/>
          </p:cNvSpPr>
          <p:nvPr>
            <p:ph type="title"/>
          </p:nvPr>
        </p:nvSpPr>
        <p:spPr/>
        <p:txBody>
          <a:bodyPr/>
          <a:lstStyle/>
          <a:p>
            <a:pPr eaLnBrk="1" hangingPunct="1"/>
            <a:r>
              <a:rPr lang="en-US" sz="3200">
                <a:ea typeface="ＭＳ Ｐゴシック" pitchFamily="-109" charset="-128"/>
                <a:cs typeface="ＭＳ Ｐゴシック" pitchFamily="-109" charset="-128"/>
              </a:rPr>
              <a:t>Limitations to </a:t>
            </a:r>
            <a:br>
              <a:rPr lang="en-US" sz="3200">
                <a:ea typeface="ＭＳ Ｐゴシック" pitchFamily="-109" charset="-128"/>
                <a:cs typeface="ＭＳ Ｐゴシック" pitchFamily="-109" charset="-128"/>
              </a:rPr>
            </a:br>
            <a:r>
              <a:rPr lang="en-US" sz="3200">
                <a:ea typeface="ＭＳ Ｐゴシック" pitchFamily="-109" charset="-128"/>
                <a:cs typeface="ＭＳ Ｐゴシック" pitchFamily="-109" charset="-128"/>
              </a:rPr>
              <a:t>Risk-Benefit Analysis</a:t>
            </a:r>
          </a:p>
        </p:txBody>
      </p:sp>
      <p:sp>
        <p:nvSpPr>
          <p:cNvPr id="815107"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Hard to quantify probabilities</a:t>
            </a:r>
          </a:p>
          <a:p>
            <a:pPr eaLnBrk="1" hangingPunct="1"/>
            <a:r>
              <a:rPr lang="en-US">
                <a:ea typeface="ＭＳ Ｐゴシック" pitchFamily="-109" charset="-128"/>
                <a:cs typeface="ＭＳ Ｐゴシック" pitchFamily="-109" charset="-128"/>
              </a:rPr>
              <a:t>Hard to quantify costs</a:t>
            </a:r>
          </a:p>
          <a:p>
            <a:pPr eaLnBrk="1" hangingPunct="1"/>
            <a:r>
              <a:rPr lang="en-US">
                <a:ea typeface="ＭＳ Ｐゴシック" pitchFamily="-109" charset="-128"/>
                <a:cs typeface="ＭＳ Ｐゴシック" pitchFamily="-109" charset="-128"/>
              </a:rPr>
              <a:t>Who bears the costs?</a:t>
            </a:r>
          </a:p>
          <a:p>
            <a:pPr eaLnBrk="1" hangingPunct="1"/>
            <a:r>
              <a:rPr lang="en-US">
                <a:ea typeface="ＭＳ Ｐゴシック" pitchFamily="-109" charset="-128"/>
                <a:cs typeface="ＭＳ Ｐゴシック" pitchFamily="-109" charset="-128"/>
              </a:rPr>
              <a:t>Are the potential benefits worth it?</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29</a:t>
            </a:fld>
            <a:endParaRPr lang="en-US"/>
          </a:p>
        </p:txBody>
      </p:sp>
    </p:spTree>
    <p:extLst>
      <p:ext uri="{BB962C8B-B14F-4D97-AF65-F5344CB8AC3E}">
        <p14:creationId xmlns:p14="http://schemas.microsoft.com/office/powerpoint/2010/main" val="4606779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 2015 Keith A. Pray</a:t>
            </a:r>
            <a:endParaRPr lang="en-US"/>
          </a:p>
        </p:txBody>
      </p:sp>
      <p:sp>
        <p:nvSpPr>
          <p:cNvPr id="9" name="TextBox 8"/>
          <p:cNvSpPr txBox="1"/>
          <p:nvPr/>
        </p:nvSpPr>
        <p:spPr>
          <a:xfrm>
            <a:off x="2660679" y="4651659"/>
            <a:ext cx="4253087" cy="346249"/>
          </a:xfrm>
          <a:prstGeom prst="rect">
            <a:avLst/>
          </a:prstGeom>
          <a:noFill/>
        </p:spPr>
        <p:txBody>
          <a:bodyPr wrap="none" rtlCol="0">
            <a:spAutoFit/>
          </a:bodyPr>
          <a:lstStyle/>
          <a:p>
            <a:pPr>
              <a:lnSpc>
                <a:spcPct val="90000"/>
              </a:lnSpc>
            </a:pPr>
            <a:r>
              <a:rPr lang="en-US" dirty="0">
                <a:hlinkClick r:id="rId3"/>
              </a:rPr>
              <a:t>http://pbfcomics.com/</a:t>
            </a:r>
            <a:r>
              <a:rPr lang="en-US" dirty="0" smtClean="0">
                <a:hlinkClick r:id="rId3"/>
              </a:rPr>
              <a:t>197</a:t>
            </a:r>
            <a:r>
              <a:rPr lang="en-US" dirty="0" smtClean="0"/>
              <a:t> (2014-09-26)</a:t>
            </a:r>
            <a:endParaRPr lang="en-US" dirty="0"/>
          </a:p>
        </p:txBody>
      </p:sp>
      <p:pic>
        <p:nvPicPr>
          <p:cNvPr id="8" name="Picture 7" descr="PBF197-Automatic_Business.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047750"/>
            <a:ext cx="9144000" cy="3048000"/>
          </a:xfrm>
          <a:prstGeom prst="rect">
            <a:avLst/>
          </a:prstGeom>
        </p:spPr>
      </p:pic>
      <p:sp>
        <p:nvSpPr>
          <p:cNvPr id="2" name="Slide Number Placeholder 1"/>
          <p:cNvSpPr>
            <a:spLocks noGrp="1"/>
          </p:cNvSpPr>
          <p:nvPr>
            <p:ph type="sldNum" sz="quarter" idx="12"/>
          </p:nvPr>
        </p:nvSpPr>
        <p:spPr/>
        <p:txBody>
          <a:bodyPr/>
          <a:lstStyle/>
          <a:p>
            <a:fld id="{A2A17EAB-8B51-5C40-8776-6683E51FA7A0}" type="slidenum">
              <a:rPr lang="en-US" smtClean="0"/>
              <a:t>3</a:t>
            </a:fld>
            <a:endParaRPr lang="en-US"/>
          </a:p>
        </p:txBody>
      </p:sp>
    </p:spTree>
    <p:extLst>
      <p:ext uri="{BB962C8B-B14F-4D97-AF65-F5344CB8AC3E}">
        <p14:creationId xmlns:p14="http://schemas.microsoft.com/office/powerpoint/2010/main" val="1681759808"/>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9"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Some Measures</a:t>
            </a:r>
          </a:p>
        </p:txBody>
      </p:sp>
      <p:sp>
        <p:nvSpPr>
          <p:cNvPr id="82950"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Mean Time To Failure (MTTF)</a:t>
            </a:r>
          </a:p>
          <a:p>
            <a:pPr eaLnBrk="1" hangingPunct="1"/>
            <a:r>
              <a:rPr lang="en-US">
                <a:ea typeface="ＭＳ Ｐゴシック" pitchFamily="-109" charset="-128"/>
                <a:cs typeface="ＭＳ Ｐゴシック" pitchFamily="-109" charset="-128"/>
              </a:rPr>
              <a:t>Mean Time Between Failures (MTBF)</a:t>
            </a:r>
          </a:p>
          <a:p>
            <a:pPr eaLnBrk="1" hangingPunct="1"/>
            <a:r>
              <a:rPr lang="en-US">
                <a:ea typeface="ＭＳ Ｐゴシック" pitchFamily="-109" charset="-128"/>
                <a:cs typeface="ＭＳ Ｐゴシック" pitchFamily="-109" charset="-128"/>
              </a:rPr>
              <a:t>Mean Time To Repair (MTTR)</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30</a:t>
            </a:fld>
            <a:endParaRPr lang="en-US"/>
          </a:p>
        </p:txBody>
      </p:sp>
    </p:spTree>
    <p:extLst>
      <p:ext uri="{BB962C8B-B14F-4D97-AF65-F5344CB8AC3E}">
        <p14:creationId xmlns:p14="http://schemas.microsoft.com/office/powerpoint/2010/main" val="329838545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7"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Relying Too Much</a:t>
            </a:r>
          </a:p>
        </p:txBody>
      </p:sp>
      <p:sp>
        <p:nvSpPr>
          <p:cNvPr id="84998"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Limits of modeling reality</a:t>
            </a:r>
          </a:p>
          <a:p>
            <a:pPr eaLnBrk="1" hangingPunct="1"/>
            <a:r>
              <a:rPr lang="en-US">
                <a:ea typeface="ＭＳ Ｐゴシック" pitchFamily="-109" charset="-128"/>
                <a:cs typeface="ＭＳ Ｐゴシック" pitchFamily="-109" charset="-128"/>
              </a:rPr>
              <a:t>Limits of precision</a:t>
            </a:r>
          </a:p>
          <a:p>
            <a:pPr eaLnBrk="1" hangingPunct="1"/>
            <a:r>
              <a:rPr lang="en-US">
                <a:ea typeface="ＭＳ Ｐゴシック" pitchFamily="-109" charset="-128"/>
                <a:cs typeface="ＭＳ Ｐゴシック" pitchFamily="-109" charset="-128"/>
              </a:rPr>
              <a:t>Limits of algorithms</a:t>
            </a:r>
          </a:p>
          <a:p>
            <a:pPr eaLnBrk="1" hangingPunct="1"/>
            <a:r>
              <a:rPr lang="en-US">
                <a:ea typeface="ＭＳ Ｐゴシック" pitchFamily="-109" charset="-128"/>
                <a:cs typeface="ＭＳ Ｐゴシック" pitchFamily="-109" charset="-128"/>
              </a:rPr>
              <a:t>Limits of interpretation</a:t>
            </a:r>
          </a:p>
          <a:p>
            <a:pPr eaLnBrk="1" hangingPunct="1"/>
            <a:endParaRPr lang="en-US">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31</a:t>
            </a:fld>
            <a:endParaRPr lang="en-US"/>
          </a:p>
        </p:txBody>
      </p:sp>
    </p:spTree>
    <p:extLst>
      <p:ext uri="{BB962C8B-B14F-4D97-AF65-F5344CB8AC3E}">
        <p14:creationId xmlns:p14="http://schemas.microsoft.com/office/powerpoint/2010/main" val="395369992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3"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Producing Good Software</a:t>
            </a:r>
          </a:p>
        </p:txBody>
      </p:sp>
      <p:sp>
        <p:nvSpPr>
          <p:cNvPr id="89094" name="Rectangle 3"/>
          <p:cNvSpPr>
            <a:spLocks noGrp="1" noChangeArrowheads="1"/>
          </p:cNvSpPr>
          <p:nvPr>
            <p:ph idx="1"/>
          </p:nvPr>
        </p:nvSpPr>
        <p:spPr/>
        <p:txBody>
          <a:bodyPr/>
          <a:lstStyle/>
          <a:p>
            <a:pPr eaLnBrk="1" hangingPunct="1"/>
            <a:r>
              <a:rPr lang="en-US" sz="2600">
                <a:ea typeface="ＭＳ Ｐゴシック" pitchFamily="-109" charset="-128"/>
                <a:cs typeface="ＭＳ Ｐゴシック" pitchFamily="-109" charset="-128"/>
              </a:rPr>
              <a:t>Good specifications</a:t>
            </a:r>
          </a:p>
          <a:p>
            <a:pPr eaLnBrk="1" hangingPunct="1"/>
            <a:r>
              <a:rPr lang="en-US" sz="2600">
                <a:ea typeface="ＭＳ Ｐゴシック" pitchFamily="-109" charset="-128"/>
                <a:cs typeface="ＭＳ Ｐゴシック" pitchFamily="-109" charset="-128"/>
              </a:rPr>
              <a:t>Good usability</a:t>
            </a:r>
          </a:p>
          <a:p>
            <a:pPr eaLnBrk="1" hangingPunct="1"/>
            <a:r>
              <a:rPr lang="en-US" sz="2600">
                <a:ea typeface="ＭＳ Ｐゴシック" pitchFamily="-109" charset="-128"/>
                <a:cs typeface="ＭＳ Ｐゴシック" pitchFamily="-109" charset="-128"/>
              </a:rPr>
              <a:t>Good design</a:t>
            </a:r>
          </a:p>
          <a:p>
            <a:pPr eaLnBrk="1" hangingPunct="1"/>
            <a:r>
              <a:rPr lang="en-US" sz="2600">
                <a:ea typeface="ＭＳ Ｐゴシック" pitchFamily="-109" charset="-128"/>
                <a:cs typeface="ＭＳ Ｐゴシック" pitchFamily="-109" charset="-128"/>
              </a:rPr>
              <a:t>Robustness</a:t>
            </a:r>
          </a:p>
          <a:p>
            <a:pPr eaLnBrk="1" hangingPunct="1"/>
            <a:r>
              <a:rPr lang="en-US" sz="2600">
                <a:ea typeface="ＭＳ Ｐゴシック" pitchFamily="-109" charset="-128"/>
                <a:cs typeface="ＭＳ Ｐゴシック" pitchFamily="-109" charset="-128"/>
              </a:rPr>
              <a:t>Good implementation</a:t>
            </a:r>
          </a:p>
          <a:p>
            <a:pPr eaLnBrk="1" hangingPunct="1"/>
            <a:r>
              <a:rPr lang="en-US" sz="2600">
                <a:ea typeface="ＭＳ Ｐゴシック" pitchFamily="-109" charset="-128"/>
                <a:cs typeface="ＭＳ Ｐゴシック" pitchFamily="-109" charset="-128"/>
              </a:rPr>
              <a:t>Testing</a:t>
            </a:r>
          </a:p>
          <a:p>
            <a:pPr eaLnBrk="1" hangingPunct="1"/>
            <a:endParaRPr lang="en-US" sz="2600">
              <a:ea typeface="ＭＳ Ｐゴシック" pitchFamily="-109" charset="-128"/>
              <a:cs typeface="ＭＳ Ｐゴシック" pitchFamily="-109" charset="-128"/>
            </a:endParaRPr>
          </a:p>
          <a:p>
            <a:pPr eaLnBrk="1" hangingPunct="1"/>
            <a:endParaRPr lang="en-US" sz="2600">
              <a:ea typeface="ＭＳ Ｐゴシック" pitchFamily="-109" charset="-128"/>
              <a:cs typeface="ＭＳ Ｐゴシック" pitchFamily="-109" charset="-128"/>
            </a:endParaRP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32</a:t>
            </a:fld>
            <a:endParaRPr lang="en-US"/>
          </a:p>
        </p:txBody>
      </p:sp>
    </p:spTree>
    <p:extLst>
      <p:ext uri="{BB962C8B-B14F-4D97-AF65-F5344CB8AC3E}">
        <p14:creationId xmlns:p14="http://schemas.microsoft.com/office/powerpoint/2010/main" val="316505328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1" name="Rectangle 2"/>
          <p:cNvSpPr>
            <a:spLocks noGrp="1" noChangeArrowheads="1"/>
          </p:cNvSpPr>
          <p:nvPr>
            <p:ph type="title"/>
          </p:nvPr>
        </p:nvSpPr>
        <p:spPr/>
        <p:txBody>
          <a:bodyPr/>
          <a:lstStyle/>
          <a:p>
            <a:pPr eaLnBrk="1" hangingPunct="1"/>
            <a:r>
              <a:rPr lang="en-US">
                <a:ea typeface="ＭＳ Ｐゴシック" pitchFamily="-109" charset="-128"/>
                <a:cs typeface="ＭＳ Ｐゴシック" pitchFamily="-109" charset="-128"/>
              </a:rPr>
              <a:t>Plan For The Long Term</a:t>
            </a:r>
          </a:p>
        </p:txBody>
      </p:sp>
      <p:sp>
        <p:nvSpPr>
          <p:cNvPr id="91142" name="Rectangle 3"/>
          <p:cNvSpPr>
            <a:spLocks noGrp="1" noChangeArrowheads="1"/>
          </p:cNvSpPr>
          <p:nvPr>
            <p:ph idx="1"/>
          </p:nvPr>
        </p:nvSpPr>
        <p:spPr/>
        <p:txBody>
          <a:bodyPr/>
          <a:lstStyle/>
          <a:p>
            <a:pPr eaLnBrk="1" hangingPunct="1"/>
            <a:r>
              <a:rPr lang="en-US">
                <a:ea typeface="ＭＳ Ｐゴシック" pitchFamily="-109" charset="-128"/>
                <a:cs typeface="ＭＳ Ｐゴシック" pitchFamily="-109" charset="-128"/>
              </a:rPr>
              <a:t>Version control</a:t>
            </a:r>
          </a:p>
          <a:p>
            <a:pPr eaLnBrk="1" hangingPunct="1"/>
            <a:r>
              <a:rPr lang="en-US">
                <a:ea typeface="ＭＳ Ｐゴシック" pitchFamily="-109" charset="-128"/>
                <a:cs typeface="ＭＳ Ｐゴシック" pitchFamily="-109" charset="-128"/>
              </a:rPr>
              <a:t>Future development</a:t>
            </a:r>
          </a:p>
          <a:p>
            <a:pPr eaLnBrk="1" hangingPunct="1"/>
            <a:r>
              <a:rPr lang="en-US">
                <a:ea typeface="ＭＳ Ｐゴシック" pitchFamily="-109" charset="-128"/>
                <a:cs typeface="ＭＳ Ｐゴシック" pitchFamily="-109" charset="-128"/>
              </a:rPr>
              <a:t>New platforms</a:t>
            </a:r>
          </a:p>
          <a:p>
            <a:pPr eaLnBrk="1" hangingPunct="1"/>
            <a:r>
              <a:rPr lang="en-US">
                <a:ea typeface="ＭＳ Ｐゴシック" pitchFamily="-109" charset="-128"/>
                <a:cs typeface="ＭＳ Ｐゴシック" pitchFamily="-109" charset="-128"/>
              </a:rPr>
              <a:t>Patches</a:t>
            </a:r>
          </a:p>
          <a:p>
            <a:pPr eaLnBrk="1" hangingPunct="1"/>
            <a:r>
              <a:rPr lang="en-US">
                <a:ea typeface="ＭＳ Ｐゴシック" pitchFamily="-109" charset="-128"/>
                <a:cs typeface="ＭＳ Ｐゴシック" pitchFamily="-109" charset="-128"/>
              </a:rPr>
              <a:t>Security</a:t>
            </a:r>
          </a:p>
          <a:p>
            <a:pPr eaLnBrk="1" hangingPunct="1"/>
            <a:r>
              <a:rPr lang="en-US">
                <a:ea typeface="ＭＳ Ｐゴシック" pitchFamily="-109" charset="-128"/>
                <a:cs typeface="ＭＳ Ｐゴシック" pitchFamily="-109" charset="-128"/>
              </a:rPr>
              <a:t>Training</a:t>
            </a:r>
          </a:p>
          <a:p>
            <a:pPr eaLnBrk="1" hangingPunct="1"/>
            <a:r>
              <a:rPr lang="en-US">
                <a:ea typeface="ＭＳ Ｐゴシック" pitchFamily="-109" charset="-128"/>
                <a:cs typeface="ＭＳ Ｐゴシック" pitchFamily="-109" charset="-128"/>
              </a:rPr>
              <a:t>Customer support</a:t>
            </a:r>
          </a:p>
        </p:txBody>
      </p:sp>
      <p:sp>
        <p:nvSpPr>
          <p:cNvPr id="2" name="Footer Placeholder 1"/>
          <p:cNvSpPr>
            <a:spLocks noGrp="1"/>
          </p:cNvSpPr>
          <p:nvPr>
            <p:ph type="ftr" sz="quarter" idx="11"/>
          </p:nvPr>
        </p:nvSpPr>
        <p:spPr/>
        <p:txBody>
          <a:bodyPr/>
          <a:lstStyle/>
          <a:p>
            <a:r>
              <a:rPr lang="en-US" smtClean="0"/>
              <a:t>© 2015 Keith A. Pray</a:t>
            </a:r>
            <a:endParaRPr lang="en-US"/>
          </a:p>
        </p:txBody>
      </p:sp>
      <p:sp>
        <p:nvSpPr>
          <p:cNvPr id="3" name="Slide Number Placeholder 2"/>
          <p:cNvSpPr>
            <a:spLocks noGrp="1"/>
          </p:cNvSpPr>
          <p:nvPr>
            <p:ph type="sldNum" sz="quarter" idx="12"/>
          </p:nvPr>
        </p:nvSpPr>
        <p:spPr/>
        <p:txBody>
          <a:bodyPr/>
          <a:lstStyle/>
          <a:p>
            <a:fld id="{A2A17EAB-8B51-5C40-8776-6683E51FA7A0}" type="slidenum">
              <a:rPr lang="en-US" smtClean="0"/>
              <a:t>33</a:t>
            </a:fld>
            <a:endParaRPr lang="en-US"/>
          </a:p>
        </p:txBody>
      </p:sp>
    </p:spTree>
    <p:extLst>
      <p:ext uri="{BB962C8B-B14F-4D97-AF65-F5344CB8AC3E}">
        <p14:creationId xmlns:p14="http://schemas.microsoft.com/office/powerpoint/2010/main" val="393433158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1392764"/>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smtClean="0"/>
              <a:t>Guest Speaker</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4</a:t>
            </a:fld>
            <a:endParaRPr lang="en-US"/>
          </a:p>
        </p:txBody>
      </p:sp>
    </p:spTree>
    <p:extLst>
      <p:ext uri="{BB962C8B-B14F-4D97-AF65-F5344CB8AC3E}">
        <p14:creationId xmlns:p14="http://schemas.microsoft.com/office/powerpoint/2010/main" val="27115020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Reading Notes</a:t>
            </a:r>
            <a:endParaRPr lang="en-US" dirty="0"/>
          </a:p>
        </p:txBody>
      </p:sp>
      <p:sp>
        <p:nvSpPr>
          <p:cNvPr id="3" name="Content Placeholder 2"/>
          <p:cNvSpPr>
            <a:spLocks noGrp="1"/>
          </p:cNvSpPr>
          <p:nvPr>
            <p:ph sz="half" idx="1"/>
          </p:nvPr>
        </p:nvSpPr>
        <p:spPr/>
        <p:txBody>
          <a:bodyPr>
            <a:normAutofit/>
          </a:bodyPr>
          <a:lstStyle/>
          <a:p>
            <a:r>
              <a:rPr lang="en-US" dirty="0" smtClean="0"/>
              <a:t>pp. 362 Any false arrests since 1989?</a:t>
            </a:r>
          </a:p>
          <a:p>
            <a:r>
              <a:rPr lang="en-US" dirty="0" smtClean="0"/>
              <a:t>pp. 368 This is not to keep the system from responding to false alarms.</a:t>
            </a:r>
          </a:p>
          <a:p>
            <a:r>
              <a:rPr lang="en-US" dirty="0" smtClean="0"/>
              <a:t>pp. 371 Always encapsulate units!</a:t>
            </a:r>
          </a:p>
          <a:p>
            <a:r>
              <a:rPr lang="en-US" dirty="0" smtClean="0"/>
              <a:t>pp. 373 Why did they refuse?</a:t>
            </a:r>
          </a:p>
          <a:p>
            <a:r>
              <a:rPr lang="en-US" dirty="0"/>
              <a:t>pp. </a:t>
            </a:r>
            <a:r>
              <a:rPr lang="en-US" dirty="0" smtClean="0"/>
              <a:t>376 Republicans and Florida.</a:t>
            </a:r>
            <a:endParaRPr lang="en-US" dirty="0"/>
          </a:p>
        </p:txBody>
      </p:sp>
      <p:sp>
        <p:nvSpPr>
          <p:cNvPr id="11" name="Content Placeholder 10"/>
          <p:cNvSpPr>
            <a:spLocks noGrp="1"/>
          </p:cNvSpPr>
          <p:nvPr>
            <p:ph sz="half" idx="2"/>
          </p:nvPr>
        </p:nvSpPr>
        <p:spPr/>
        <p:txBody>
          <a:bodyPr>
            <a:normAutofit/>
          </a:bodyPr>
          <a:lstStyle/>
          <a:p>
            <a:r>
              <a:rPr lang="en-US" dirty="0" smtClean="0"/>
              <a:t>pp. 385 </a:t>
            </a:r>
            <a:r>
              <a:rPr lang="en-US" dirty="0"/>
              <a:t>D</a:t>
            </a:r>
            <a:r>
              <a:rPr lang="en-US" dirty="0" smtClean="0"/>
              <a:t>id the predictions motivate people to change?</a:t>
            </a:r>
          </a:p>
          <a:p>
            <a:r>
              <a:rPr lang="en-US" dirty="0" smtClean="0"/>
              <a:t>pp. 388 What happened to Verification?</a:t>
            </a:r>
          </a:p>
          <a:p>
            <a:r>
              <a:rPr lang="en-US" dirty="0" smtClean="0"/>
              <a:t>pp. 405 How are votes counted for non-DRE voting proposed?</a:t>
            </a:r>
            <a:endParaRPr lang="en-US" dirty="0" smtClean="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5</a:t>
            </a:fld>
            <a:endParaRPr lang="en-US"/>
          </a:p>
        </p:txBody>
      </p:sp>
    </p:spTree>
    <p:extLst>
      <p:ext uri="{BB962C8B-B14F-4D97-AF65-F5344CB8AC3E}">
        <p14:creationId xmlns:p14="http://schemas.microsoft.com/office/powerpoint/2010/main" val="2108164129"/>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Assignment – 1 Page Paper</a:t>
            </a:r>
            <a:endParaRPr lang="en-US" dirty="0"/>
          </a:p>
        </p:txBody>
      </p:sp>
      <p:sp>
        <p:nvSpPr>
          <p:cNvPr id="3" name="Content Placeholder 2"/>
          <p:cNvSpPr>
            <a:spLocks noGrp="1"/>
          </p:cNvSpPr>
          <p:nvPr>
            <p:ph idx="1"/>
          </p:nvPr>
        </p:nvSpPr>
        <p:spPr/>
        <p:txBody>
          <a:bodyPr>
            <a:normAutofit/>
          </a:bodyPr>
          <a:lstStyle/>
          <a:p>
            <a:r>
              <a:rPr lang="en-US" dirty="0" smtClean="0"/>
              <a:t>From </a:t>
            </a:r>
            <a:r>
              <a:rPr lang="en-US" dirty="0"/>
              <a:t>Chapter 9 In-class Exercises # </a:t>
            </a:r>
            <a:r>
              <a:rPr lang="en-US" dirty="0" smtClean="0"/>
              <a:t>24.</a:t>
            </a:r>
            <a:endParaRPr lang="en-US" dirty="0"/>
          </a:p>
          <a:p>
            <a:r>
              <a:rPr lang="en-US" dirty="0"/>
              <a:t>Should the company produce the game?</a:t>
            </a:r>
          </a:p>
          <a:p>
            <a:r>
              <a:rPr lang="en-US" dirty="0"/>
              <a:t>Use the SWE Code Of Ethics as the basis for your argument.</a:t>
            </a:r>
          </a:p>
          <a:p>
            <a:r>
              <a:rPr lang="en-US" dirty="0"/>
              <a:t>The SWE Code of Ethics should not be the sole source for your premises.</a:t>
            </a:r>
          </a:p>
          <a:p>
            <a:pPr marL="0" indent="0">
              <a:buNone/>
            </a:pPr>
            <a:endParaRPr lang="en-US" strike="sngStrike" dirty="0"/>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5" name="Slide Number Placeholder 4"/>
          <p:cNvSpPr>
            <a:spLocks noGrp="1"/>
          </p:cNvSpPr>
          <p:nvPr>
            <p:ph type="sldNum" sz="quarter" idx="12"/>
          </p:nvPr>
        </p:nvSpPr>
        <p:spPr/>
        <p:txBody>
          <a:bodyPr/>
          <a:lstStyle/>
          <a:p>
            <a:fld id="{A2A17EAB-8B51-5C40-8776-6683E51FA7A0}" type="slidenum">
              <a:rPr lang="en-US" smtClean="0"/>
              <a:t>6</a:t>
            </a:fld>
            <a:endParaRPr lang="en-US"/>
          </a:p>
        </p:txBody>
      </p:sp>
    </p:spTree>
    <p:extLst>
      <p:ext uri="{BB962C8B-B14F-4D97-AF65-F5344CB8AC3E}">
        <p14:creationId xmlns:p14="http://schemas.microsoft.com/office/powerpoint/2010/main" val="3718919910"/>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4"/>
          <p:cNvSpPr>
            <a:spLocks noChangeArrowheads="1"/>
          </p:cNvSpPr>
          <p:nvPr/>
        </p:nvSpPr>
        <p:spPr bwMode="auto">
          <a:xfrm>
            <a:off x="0" y="2274072"/>
            <a:ext cx="9144000" cy="320194"/>
          </a:xfrm>
          <a:prstGeom prst="rect">
            <a:avLst/>
          </a:prstGeom>
          <a:solidFill>
            <a:schemeClr val="bg1">
              <a:alpha val="24000"/>
            </a:schemeClr>
          </a:solidFill>
          <a:ln w="9525">
            <a:solidFill>
              <a:schemeClr val="bg1"/>
            </a:solidFill>
            <a:miter lim="800000"/>
            <a:headEnd/>
            <a:tailEnd/>
          </a:ln>
        </p:spPr>
        <p:txBody>
          <a:bodyPr wrap="none" anchor="ctr">
            <a:prstTxWarp prst="textNoShape">
              <a:avLst/>
            </a:prstTxWarp>
          </a:bodyPr>
          <a:lstStyle/>
          <a:p>
            <a:endParaRPr lang="en-US"/>
          </a:p>
        </p:txBody>
      </p:sp>
      <p:sp>
        <p:nvSpPr>
          <p:cNvPr id="6" name="Title 5"/>
          <p:cNvSpPr>
            <a:spLocks noGrp="1"/>
          </p:cNvSpPr>
          <p:nvPr>
            <p:ph type="title"/>
          </p:nvPr>
        </p:nvSpPr>
        <p:spPr/>
        <p:txBody>
          <a:bodyPr/>
          <a:lstStyle/>
          <a:p>
            <a:r>
              <a:rPr lang="en-US" dirty="0" smtClean="0"/>
              <a:t>Overview</a:t>
            </a:r>
            <a:endParaRPr lang="en-US" dirty="0"/>
          </a:p>
        </p:txBody>
      </p:sp>
      <p:sp>
        <p:nvSpPr>
          <p:cNvPr id="7" name="Content Placeholder 6"/>
          <p:cNvSpPr>
            <a:spLocks noGrp="1"/>
          </p:cNvSpPr>
          <p:nvPr>
            <p:ph idx="1"/>
          </p:nvPr>
        </p:nvSpPr>
        <p:spPr/>
        <p:txBody>
          <a:bodyPr/>
          <a:lstStyle/>
          <a:p>
            <a:pPr marL="457200" indent="-457200">
              <a:buFont typeface="+mj-lt"/>
              <a:buAutoNum type="arabicPeriod"/>
            </a:pPr>
            <a:r>
              <a:rPr lang="en-US" dirty="0" smtClean="0"/>
              <a:t>Review</a:t>
            </a:r>
          </a:p>
          <a:p>
            <a:pPr marL="457200" indent="-457200">
              <a:buFont typeface="+mj-lt"/>
              <a:buAutoNum type="arabicPeriod"/>
            </a:pPr>
            <a:r>
              <a:rPr lang="en-US" dirty="0" smtClean="0"/>
              <a:t>Assignment</a:t>
            </a:r>
          </a:p>
          <a:p>
            <a:pPr marL="457200" indent="-457200">
              <a:buFont typeface="+mj-lt"/>
              <a:buAutoNum type="arabicPeriod"/>
            </a:pPr>
            <a:r>
              <a:rPr lang="en-US" dirty="0" smtClean="0"/>
              <a:t>Students Present</a:t>
            </a:r>
          </a:p>
          <a:p>
            <a:pPr marL="457200" indent="-457200">
              <a:buFont typeface="+mj-lt"/>
              <a:buAutoNum type="arabicPeriod"/>
            </a:pPr>
            <a:r>
              <a:rPr lang="en-US" strike="sngStrike" dirty="0" smtClean="0"/>
              <a:t>Guest Speaker</a:t>
            </a:r>
          </a:p>
        </p:txBody>
      </p:sp>
      <p:sp>
        <p:nvSpPr>
          <p:cNvPr id="4" name="Footer Placeholder 3"/>
          <p:cNvSpPr>
            <a:spLocks noGrp="1"/>
          </p:cNvSpPr>
          <p:nvPr>
            <p:ph type="ftr" sz="quarter" idx="11"/>
          </p:nvPr>
        </p:nvSpPr>
        <p:spPr/>
        <p:txBody>
          <a:bodyPr/>
          <a:lstStyle/>
          <a:p>
            <a:r>
              <a:rPr lang="en-US" smtClean="0"/>
              <a:t>© 2015 Keith A. Pray</a:t>
            </a:r>
            <a:endParaRPr lang="en-US"/>
          </a:p>
        </p:txBody>
      </p:sp>
      <p:sp>
        <p:nvSpPr>
          <p:cNvPr id="2" name="Slide Number Placeholder 1"/>
          <p:cNvSpPr>
            <a:spLocks noGrp="1"/>
          </p:cNvSpPr>
          <p:nvPr>
            <p:ph type="sldNum" sz="quarter" idx="12"/>
          </p:nvPr>
        </p:nvSpPr>
        <p:spPr/>
        <p:txBody>
          <a:bodyPr/>
          <a:lstStyle/>
          <a:p>
            <a:fld id="{A2A17EAB-8B51-5C40-8776-6683E51FA7A0}" type="slidenum">
              <a:rPr lang="en-US" smtClean="0"/>
              <a:t>7</a:t>
            </a:fld>
            <a:endParaRPr lang="en-US"/>
          </a:p>
        </p:txBody>
      </p:sp>
    </p:spTree>
    <p:extLst>
      <p:ext uri="{BB962C8B-B14F-4D97-AF65-F5344CB8AC3E}">
        <p14:creationId xmlns:p14="http://schemas.microsoft.com/office/powerpoint/2010/main" val="562498764"/>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translation software Introduction</a:t>
            </a:r>
            <a:endParaRPr lang="en-US" dirty="0"/>
          </a:p>
        </p:txBody>
      </p:sp>
      <p:sp>
        <p:nvSpPr>
          <p:cNvPr id="3" name="Content Placeholder 2"/>
          <p:cNvSpPr>
            <a:spLocks noGrp="1"/>
          </p:cNvSpPr>
          <p:nvPr>
            <p:ph sz="half" idx="1"/>
          </p:nvPr>
        </p:nvSpPr>
        <p:spPr>
          <a:xfrm>
            <a:off x="610510" y="1276350"/>
            <a:ext cx="4303711" cy="3579302"/>
          </a:xfrm>
        </p:spPr>
        <p:txBody>
          <a:bodyPr>
            <a:normAutofit lnSpcReduction="10000"/>
          </a:bodyPr>
          <a:lstStyle/>
          <a:p>
            <a:r>
              <a:rPr lang="en-US" dirty="0"/>
              <a:t>Conclusion:</a:t>
            </a:r>
          </a:p>
          <a:p>
            <a:pPr lvl="1"/>
            <a:r>
              <a:rPr lang="en-US" dirty="0"/>
              <a:t>Machine translation software is not as accurate as human </a:t>
            </a:r>
            <a:r>
              <a:rPr lang="en-US" dirty="0" smtClean="0"/>
              <a:t>translation</a:t>
            </a:r>
          </a:p>
          <a:p>
            <a:pPr lvl="1"/>
            <a:endParaRPr lang="en-US" dirty="0" smtClean="0"/>
          </a:p>
          <a:p>
            <a:r>
              <a:rPr lang="en-US" dirty="0" smtClean="0"/>
              <a:t>How translation software works:</a:t>
            </a:r>
          </a:p>
          <a:p>
            <a:pPr lvl="1"/>
            <a:r>
              <a:rPr lang="en-US" dirty="0" smtClean="0"/>
              <a:t>Rule-based machine translation (RMBT) [1]</a:t>
            </a:r>
          </a:p>
          <a:p>
            <a:pPr lvl="1"/>
            <a:r>
              <a:rPr lang="en-US" dirty="0" smtClean="0"/>
              <a:t>Statistical machine </a:t>
            </a:r>
            <a:r>
              <a:rPr lang="en-US" dirty="0"/>
              <a:t>t</a:t>
            </a:r>
            <a:r>
              <a:rPr lang="en-US" dirty="0" smtClean="0"/>
              <a:t>ranslation (SMT) [2]</a:t>
            </a:r>
          </a:p>
          <a:p>
            <a:pPr marL="205768" lvl="1" indent="0">
              <a:buNone/>
            </a:pPr>
            <a:endParaRPr lang="en-US" dirty="0" smtClean="0"/>
          </a:p>
          <a:p>
            <a:r>
              <a:rPr lang="en-US" dirty="0" smtClean="0"/>
              <a:t>Example software:</a:t>
            </a:r>
          </a:p>
          <a:p>
            <a:pPr lvl="1"/>
            <a:r>
              <a:rPr lang="en-US" dirty="0" smtClean="0"/>
              <a:t>Google Translate [3]</a:t>
            </a:r>
          </a:p>
          <a:p>
            <a:pPr lvl="1"/>
            <a:r>
              <a:rPr lang="en-US" dirty="0" smtClean="0"/>
              <a:t>Bing Translator</a:t>
            </a:r>
          </a:p>
          <a:p>
            <a:pPr lvl="1"/>
            <a:r>
              <a:rPr lang="en-US" dirty="0" smtClean="0"/>
              <a:t>Babylon</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8</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Shoop</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solidFill>
                  <a:schemeClr val="tx1"/>
                </a:solidFill>
              </a:rPr>
              <a:t>[1],[2], [3]</a:t>
            </a:r>
            <a:endParaRPr lang="en-US" sz="1200" dirty="0">
              <a:solidFill>
                <a:schemeClr val="tx1"/>
              </a:solidFill>
            </a:endParaRPr>
          </a:p>
        </p:txBody>
      </p:sp>
      <p:pic>
        <p:nvPicPr>
          <p:cNvPr id="10" name="Content Placeholder 9" descr="unnamed.png"/>
          <p:cNvPicPr>
            <a:picLocks noGrp="1" noChangeAspect="1"/>
          </p:cNvPicPr>
          <p:nvPr>
            <p:ph sz="half" idx="2"/>
          </p:nvPr>
        </p:nvPicPr>
        <p:blipFill>
          <a:blip r:embed="rId3">
            <a:extLst>
              <a:ext uri="{28A0092B-C50C-407E-A947-70E740481C1C}">
                <a14:useLocalDpi xmlns:a14="http://schemas.microsoft.com/office/drawing/2010/main" val="0"/>
              </a:ext>
            </a:extLst>
          </a:blip>
          <a:srcRect t="5102" b="5102"/>
          <a:stretch>
            <a:fillRect/>
          </a:stretch>
        </p:blipFill>
        <p:spPr>
          <a:xfrm>
            <a:off x="5269912" y="1390761"/>
            <a:ext cx="2454292" cy="2203854"/>
          </a:xfrm>
        </p:spPr>
      </p:pic>
      <p:sp>
        <p:nvSpPr>
          <p:cNvPr id="11" name="TextBox 10"/>
          <p:cNvSpPr txBox="1"/>
          <p:nvPr/>
        </p:nvSpPr>
        <p:spPr>
          <a:xfrm>
            <a:off x="4574534" y="3722310"/>
            <a:ext cx="4260526" cy="343940"/>
          </a:xfrm>
          <a:prstGeom prst="rect">
            <a:avLst/>
          </a:prstGeom>
          <a:noFill/>
        </p:spPr>
        <p:txBody>
          <a:bodyPr wrap="none" rtlCol="0">
            <a:spAutoFit/>
          </a:bodyPr>
          <a:lstStyle/>
          <a:p>
            <a:pPr>
              <a:lnSpc>
                <a:spcPct val="90000"/>
              </a:lnSpc>
            </a:pPr>
            <a:r>
              <a:rPr lang="en-US" sz="900" dirty="0">
                <a:hlinkClick r:id="rId4"/>
              </a:rPr>
              <a:t>https://play.google.com/store/apps/details?id=</a:t>
            </a:r>
            <a:r>
              <a:rPr lang="en-US" sz="900" dirty="0" smtClean="0">
                <a:hlinkClick r:id="rId4"/>
              </a:rPr>
              <a:t>com.google.android.apps.translate</a:t>
            </a:r>
            <a:endParaRPr lang="en-US" sz="900" dirty="0" smtClean="0"/>
          </a:p>
          <a:p>
            <a:pPr>
              <a:lnSpc>
                <a:spcPct val="90000"/>
              </a:lnSpc>
            </a:pPr>
            <a:endParaRPr lang="en-US" sz="900" dirty="0"/>
          </a:p>
        </p:txBody>
      </p:sp>
    </p:spTree>
    <p:extLst>
      <p:ext uri="{BB962C8B-B14F-4D97-AF65-F5344CB8AC3E}">
        <p14:creationId xmlns:p14="http://schemas.microsoft.com/office/powerpoint/2010/main" val="1035364773"/>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99" y="365899"/>
            <a:ext cx="7772400" cy="914400"/>
          </a:xfrm>
        </p:spPr>
        <p:txBody>
          <a:bodyPr/>
          <a:lstStyle/>
          <a:p>
            <a:r>
              <a:rPr lang="en-US" dirty="0" smtClean="0"/>
              <a:t>Measuring accuracy of </a:t>
            </a:r>
            <a:r>
              <a:rPr lang="en-US" dirty="0" err="1" smtClean="0"/>
              <a:t>google</a:t>
            </a:r>
            <a:r>
              <a:rPr lang="en-US" dirty="0" smtClean="0"/>
              <a:t> translate</a:t>
            </a:r>
            <a:endParaRPr lang="en-US" dirty="0"/>
          </a:p>
        </p:txBody>
      </p:sp>
      <p:sp>
        <p:nvSpPr>
          <p:cNvPr id="3" name="Content Placeholder 2"/>
          <p:cNvSpPr>
            <a:spLocks noGrp="1"/>
          </p:cNvSpPr>
          <p:nvPr>
            <p:ph sz="half" idx="1"/>
          </p:nvPr>
        </p:nvSpPr>
        <p:spPr>
          <a:xfrm>
            <a:off x="166176" y="2062610"/>
            <a:ext cx="4740809" cy="2612451"/>
          </a:xfrm>
        </p:spPr>
        <p:txBody>
          <a:bodyPr>
            <a:normAutofit/>
          </a:bodyPr>
          <a:lstStyle/>
          <a:p>
            <a:pPr>
              <a:lnSpc>
                <a:spcPct val="50000"/>
              </a:lnSpc>
            </a:pPr>
            <a:r>
              <a:rPr lang="en-US" sz="1600" dirty="0" smtClean="0"/>
              <a:t>2014 Analysis within Medical </a:t>
            </a:r>
          </a:p>
          <a:p>
            <a:pPr marL="0" indent="0">
              <a:lnSpc>
                <a:spcPct val="50000"/>
              </a:lnSpc>
              <a:buNone/>
            </a:pPr>
            <a:r>
              <a:rPr lang="en-US" sz="1600" dirty="0" smtClean="0"/>
              <a:t>    </a:t>
            </a:r>
            <a:r>
              <a:rPr lang="en-US" sz="900" dirty="0" smtClean="0"/>
              <a:t> </a:t>
            </a:r>
            <a:r>
              <a:rPr lang="en-US" sz="1600" dirty="0" smtClean="0"/>
              <a:t>Communication [7]</a:t>
            </a:r>
          </a:p>
          <a:p>
            <a:pPr lvl="1">
              <a:lnSpc>
                <a:spcPct val="120000"/>
              </a:lnSpc>
            </a:pPr>
            <a:r>
              <a:rPr lang="en-US" sz="1300" dirty="0" smtClean="0"/>
              <a:t>10 common medical statements translated</a:t>
            </a:r>
          </a:p>
          <a:p>
            <a:pPr lvl="1">
              <a:lnSpc>
                <a:spcPct val="120000"/>
              </a:lnSpc>
            </a:pPr>
            <a:r>
              <a:rPr lang="en-US" sz="1300" dirty="0" smtClean="0"/>
              <a:t>Google Translate achieved 57.7% accuracy</a:t>
            </a:r>
          </a:p>
          <a:p>
            <a:pPr>
              <a:lnSpc>
                <a:spcPct val="120000"/>
              </a:lnSpc>
            </a:pPr>
            <a:r>
              <a:rPr lang="en-US" sz="1600" dirty="0" smtClean="0"/>
              <a:t>2011 Analysis </a:t>
            </a:r>
            <a:r>
              <a:rPr lang="en-US" sz="1600" dirty="0" err="1" smtClean="0"/>
              <a:t>TranslationJournal</a:t>
            </a:r>
            <a:r>
              <a:rPr lang="en-US" sz="1600" dirty="0" smtClean="0"/>
              <a:t> [4]</a:t>
            </a:r>
          </a:p>
          <a:p>
            <a:pPr lvl="1">
              <a:lnSpc>
                <a:spcPct val="160000"/>
              </a:lnSpc>
            </a:pPr>
            <a:r>
              <a:rPr lang="en-US" sz="1400" dirty="0" smtClean="0"/>
              <a:t>Bilingual Evaluation Understudy (BLEU) score [5]</a:t>
            </a:r>
          </a:p>
          <a:p>
            <a:pPr lvl="1">
              <a:lnSpc>
                <a:spcPct val="160000"/>
              </a:lnSpc>
            </a:pPr>
            <a:r>
              <a:rPr lang="en-US" sz="1400" dirty="0" smtClean="0"/>
              <a:t>Asian languages got lower results</a:t>
            </a:r>
          </a:p>
        </p:txBody>
      </p:sp>
      <p:sp>
        <p:nvSpPr>
          <p:cNvPr id="5" name="Footer Placeholder 4"/>
          <p:cNvSpPr>
            <a:spLocks noGrp="1"/>
          </p:cNvSpPr>
          <p:nvPr>
            <p:ph type="ftr" sz="quarter" idx="11"/>
          </p:nvPr>
        </p:nvSpPr>
        <p:spPr/>
        <p:txBody>
          <a:bodyPr/>
          <a:lstStyle/>
          <a:p>
            <a:r>
              <a:rPr lang="en-US" smtClean="0"/>
              <a:t>© 2015 Keith A. Pray</a:t>
            </a:r>
            <a:endParaRPr lang="en-US" dirty="0"/>
          </a:p>
        </p:txBody>
      </p:sp>
      <p:sp>
        <p:nvSpPr>
          <p:cNvPr id="6" name="Slide Number Placeholder 5"/>
          <p:cNvSpPr>
            <a:spLocks noGrp="1"/>
          </p:cNvSpPr>
          <p:nvPr>
            <p:ph type="sldNum" sz="quarter" idx="12"/>
          </p:nvPr>
        </p:nvSpPr>
        <p:spPr/>
        <p:txBody>
          <a:bodyPr/>
          <a:lstStyle/>
          <a:p>
            <a:fld id="{A2A17EAB-8B51-5C40-8776-6683E51FA7A0}" type="slidenum">
              <a:rPr lang="en-US" smtClean="0"/>
              <a:t>9</a:t>
            </a:fld>
            <a:endParaRPr lang="en-US"/>
          </a:p>
        </p:txBody>
      </p:sp>
      <p:sp>
        <p:nvSpPr>
          <p:cNvPr id="7" name="TextBox 6"/>
          <p:cNvSpPr txBox="1"/>
          <p:nvPr/>
        </p:nvSpPr>
        <p:spPr>
          <a:xfrm>
            <a:off x="6847114" y="372337"/>
            <a:ext cx="2179682" cy="307777"/>
          </a:xfrm>
          <a:prstGeom prst="rect">
            <a:avLst/>
          </a:prstGeom>
          <a:noFill/>
        </p:spPr>
        <p:txBody>
          <a:bodyPr wrap="square" rtlCol="0">
            <a:spAutoFit/>
          </a:bodyPr>
          <a:lstStyle/>
          <a:p>
            <a:pPr algn="r"/>
            <a:r>
              <a:rPr lang="en-US" sz="1400" dirty="0" smtClean="0">
                <a:solidFill>
                  <a:schemeClr val="tx1"/>
                </a:solidFill>
                <a:latin typeface="+mj-lt"/>
              </a:rPr>
              <a:t>Alex Shoop</a:t>
            </a:r>
            <a:endParaRPr lang="en-US" sz="1400" dirty="0">
              <a:solidFill>
                <a:schemeClr val="tx1"/>
              </a:solidFill>
              <a:latin typeface="+mj-lt"/>
            </a:endParaRPr>
          </a:p>
        </p:txBody>
      </p:sp>
      <p:sp>
        <p:nvSpPr>
          <p:cNvPr id="8" name="TextBox 7"/>
          <p:cNvSpPr txBox="1"/>
          <p:nvPr/>
        </p:nvSpPr>
        <p:spPr>
          <a:xfrm>
            <a:off x="0" y="4726877"/>
            <a:ext cx="9144000" cy="276999"/>
          </a:xfrm>
          <a:prstGeom prst="rect">
            <a:avLst/>
          </a:prstGeom>
          <a:noFill/>
        </p:spPr>
        <p:txBody>
          <a:bodyPr wrap="square" rtlCol="0">
            <a:spAutoFit/>
          </a:bodyPr>
          <a:lstStyle/>
          <a:p>
            <a:pPr algn="r"/>
            <a:r>
              <a:rPr lang="en-US" sz="1200" dirty="0" smtClean="0"/>
              <a:t>[7],[4], [5]</a:t>
            </a:r>
            <a:endParaRPr lang="en-US" sz="1200" dirty="0">
              <a:solidFill>
                <a:schemeClr val="tx1"/>
              </a:solidFill>
            </a:endParaRPr>
          </a:p>
        </p:txBody>
      </p:sp>
      <p:sp>
        <p:nvSpPr>
          <p:cNvPr id="11" name="TextBox 10"/>
          <p:cNvSpPr txBox="1"/>
          <p:nvPr/>
        </p:nvSpPr>
        <p:spPr>
          <a:xfrm>
            <a:off x="5387986" y="4723813"/>
            <a:ext cx="3057247" cy="343940"/>
          </a:xfrm>
          <a:prstGeom prst="rect">
            <a:avLst/>
          </a:prstGeom>
          <a:noFill/>
        </p:spPr>
        <p:txBody>
          <a:bodyPr wrap="none" rtlCol="0">
            <a:spAutoFit/>
          </a:bodyPr>
          <a:lstStyle/>
          <a:p>
            <a:pPr>
              <a:lnSpc>
                <a:spcPct val="90000"/>
              </a:lnSpc>
            </a:pPr>
            <a:r>
              <a:rPr lang="en-US" sz="900" dirty="0" smtClean="0"/>
              <a:t>Bottom:</a:t>
            </a:r>
            <a:r>
              <a:rPr lang="en-US" sz="900" dirty="0" smtClean="0">
                <a:hlinkClick r:id="rId3"/>
              </a:rPr>
              <a:t> http</a:t>
            </a:r>
            <a:r>
              <a:rPr lang="en-US" sz="900" dirty="0">
                <a:hlinkClick r:id="rId3"/>
              </a:rPr>
              <a:t>://faculty.bus.olemiss.edu/maiken/</a:t>
            </a:r>
            <a:r>
              <a:rPr lang="en-US" sz="900" dirty="0" smtClean="0">
                <a:hlinkClick r:id="rId3"/>
              </a:rPr>
              <a:t>pairs.htm</a:t>
            </a:r>
            <a:endParaRPr lang="en-US" sz="900" dirty="0" smtClean="0"/>
          </a:p>
          <a:p>
            <a:pPr>
              <a:lnSpc>
                <a:spcPct val="90000"/>
              </a:lnSpc>
            </a:pPr>
            <a:endParaRPr lang="en-US" sz="900" dirty="0"/>
          </a:p>
        </p:txBody>
      </p:sp>
      <p:pic>
        <p:nvPicPr>
          <p:cNvPr id="4" name="Picture 3" descr="Screen Shot 2015-09-25 at 12.38.55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045" y="1092952"/>
            <a:ext cx="5239384" cy="1436720"/>
          </a:xfrm>
          <a:prstGeom prst="rect">
            <a:avLst/>
          </a:prstGeom>
          <a:ln w="12700">
            <a:solidFill>
              <a:schemeClr val="bg1"/>
            </a:solidFill>
          </a:ln>
        </p:spPr>
      </p:pic>
      <p:sp>
        <p:nvSpPr>
          <p:cNvPr id="12" name="TextBox 11"/>
          <p:cNvSpPr txBox="1"/>
          <p:nvPr/>
        </p:nvSpPr>
        <p:spPr>
          <a:xfrm>
            <a:off x="5387986" y="4565415"/>
            <a:ext cx="2735206" cy="219291"/>
          </a:xfrm>
          <a:prstGeom prst="rect">
            <a:avLst/>
          </a:prstGeom>
          <a:noFill/>
        </p:spPr>
        <p:txBody>
          <a:bodyPr wrap="none" rtlCol="0">
            <a:spAutoFit/>
          </a:bodyPr>
          <a:lstStyle/>
          <a:p>
            <a:pPr>
              <a:lnSpc>
                <a:spcPct val="90000"/>
              </a:lnSpc>
            </a:pPr>
            <a:r>
              <a:rPr lang="en-US" sz="900" dirty="0" smtClean="0">
                <a:solidFill>
                  <a:srgbClr val="FFFFFF"/>
                </a:solidFill>
              </a:rPr>
              <a:t>Top: </a:t>
            </a:r>
            <a:r>
              <a:rPr lang="en-US" sz="900" dirty="0" smtClean="0">
                <a:hlinkClick r:id="rId5"/>
              </a:rPr>
              <a:t>http</a:t>
            </a:r>
            <a:r>
              <a:rPr lang="en-US" sz="900" dirty="0">
                <a:hlinkClick r:id="rId5"/>
              </a:rPr>
              <a:t>://www.bmj.com/content/349/</a:t>
            </a:r>
            <a:r>
              <a:rPr lang="en-US" sz="900" dirty="0" smtClean="0">
                <a:hlinkClick r:id="rId5"/>
              </a:rPr>
              <a:t>bmj.g7392</a:t>
            </a:r>
            <a:r>
              <a:rPr lang="en-US" sz="900" dirty="0" smtClean="0"/>
              <a:t> </a:t>
            </a:r>
            <a:endParaRPr lang="en-US" sz="900" dirty="0"/>
          </a:p>
        </p:txBody>
      </p:sp>
      <p:pic>
        <p:nvPicPr>
          <p:cNvPr id="9" name="Content Placeholder 8" descr="Screen Shot 2015-09-24 at 12.43.51 AM.png"/>
          <p:cNvPicPr>
            <a:picLocks noGrp="1" noChangeAspect="1"/>
          </p:cNvPicPr>
          <p:nvPr>
            <p:ph sz="half" idx="2"/>
          </p:nvPr>
        </p:nvPicPr>
        <p:blipFill rotWithShape="1">
          <a:blip r:embed="rId6">
            <a:extLst>
              <a:ext uri="{28A0092B-C50C-407E-A947-70E740481C1C}">
                <a14:useLocalDpi xmlns:a14="http://schemas.microsoft.com/office/drawing/2010/main" val="0"/>
              </a:ext>
            </a:extLst>
          </a:blip>
          <a:srcRect l="413" r="413" b="38358"/>
          <a:stretch/>
        </p:blipFill>
        <p:spPr>
          <a:xfrm>
            <a:off x="4906985" y="2454929"/>
            <a:ext cx="3842444" cy="2126868"/>
          </a:xfrm>
          <a:ln w="12700">
            <a:solidFill>
              <a:schemeClr val="bg1"/>
            </a:solidFill>
          </a:ln>
        </p:spPr>
      </p:pic>
    </p:spTree>
    <p:extLst>
      <p:ext uri="{BB962C8B-B14F-4D97-AF65-F5344CB8AC3E}">
        <p14:creationId xmlns:p14="http://schemas.microsoft.com/office/powerpoint/2010/main" val="3538884666"/>
      </p:ext>
    </p:extLst>
  </p:cSld>
  <p:clrMapOvr>
    <a:masterClrMapping/>
  </p:clrMapOvr>
  <mc:AlternateContent xmlns:mc="http://schemas.openxmlformats.org/markup-compatibility/2006" xmlns:p14="http://schemas.microsoft.com/office/powerpoint/2010/main">
    <mc:Choice Requires="p14">
      <p:transition p14:dur="0"/>
    </mc:Choice>
    <mc:Fallback xmlns="">
      <p:transition xmlns:p14="http://schemas.microsoft.com/office/powerpoint/2010/main"/>
    </mc:Fallback>
  </mc:AlternateContent>
  <p:timing>
    <p:tnLst>
      <p:par>
        <p:cTn xmlns:p14="http://schemas.microsoft.com/office/powerpoint/2010/main" id="1" dur="indefinite" restart="never" nodeType="tmRoot"/>
      </p:par>
    </p:tnLst>
  </p:timing>
</p:sld>
</file>

<file path=ppt/theme/theme1.xml><?xml version="1.0" encoding="utf-8"?>
<a:theme xmlns:a="http://schemas.openxmlformats.org/drawingml/2006/main" name="Red Radial 16x9">
  <a:themeElements>
    <a:clrScheme name="RedRadial_16x9">
      <a:dk1>
        <a:sysClr val="windowText" lastClr="000000"/>
      </a:dk1>
      <a:lt1>
        <a:sysClr val="window" lastClr="FFFFFF"/>
      </a:lt1>
      <a:dk2>
        <a:srgbClr val="960000"/>
      </a:dk2>
      <a:lt2>
        <a:srgbClr val="BCB49E"/>
      </a:lt2>
      <a:accent1>
        <a:srgbClr val="DDA859"/>
      </a:accent1>
      <a:accent2>
        <a:srgbClr val="968A68"/>
      </a:accent2>
      <a:accent3>
        <a:srgbClr val="D3432B"/>
      </a:accent3>
      <a:accent4>
        <a:srgbClr val="BD9B47"/>
      </a:accent4>
      <a:accent5>
        <a:srgbClr val="618F91"/>
      </a:accent5>
      <a:accent6>
        <a:srgbClr val="DD7323"/>
      </a:accent6>
      <a:hlink>
        <a:srgbClr val="DDA859"/>
      </a:hlink>
      <a:folHlink>
        <a:srgbClr val="968A68"/>
      </a:folHlink>
    </a:clrScheme>
    <a:fontScheme name="Cambria">
      <a:maj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mbria"/>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Extreme Shadow">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threePt" dir="tl">
              <a:rot lat="0" lon="0" rev="19800000"/>
            </a:lightRig>
          </a:scene3d>
          <a:sp3d prstMaterial="plastic">
            <a:bevelT w="25400" h="1905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38100" h="31750"/>
          </a:sp3d>
        </a:effectStyle>
      </a:effectStyleLst>
      <a:bgFillStyleLst>
        <a:solidFill>
          <a:schemeClr val="phClr"/>
        </a:solidFill>
        <a:gradFill rotWithShape="1">
          <a:gsLst>
            <a:gs pos="0">
              <a:schemeClr val="phClr">
                <a:tint val="100000"/>
                <a:shade val="80000"/>
                <a:satMod val="100000"/>
              </a:schemeClr>
            </a:gs>
            <a:gs pos="65000">
              <a:schemeClr val="phClr">
                <a:tint val="100000"/>
                <a:shade val="40000"/>
                <a:satMod val="100000"/>
              </a:schemeClr>
            </a:gs>
            <a:gs pos="100000">
              <a:schemeClr val="phClr">
                <a:shade val="5000"/>
                <a:satMod val="100000"/>
              </a:schemeClr>
            </a:gs>
          </a:gsLst>
          <a:path path="circle">
            <a:fillToRect l="25000" t="25000" r="25000" b="25000"/>
          </a:path>
        </a:gradFill>
        <a:gradFill flip="none" rotWithShape="1">
          <a:gsLst>
            <a:gs pos="17000">
              <a:schemeClr val="phClr"/>
            </a:gs>
            <a:gs pos="71000">
              <a:schemeClr val="phClr">
                <a:tint val="100000"/>
                <a:shade val="40000"/>
                <a:satMod val="100000"/>
              </a:schemeClr>
            </a:gs>
            <a:gs pos="100000">
              <a:schemeClr val="phClr">
                <a:shade val="5000"/>
                <a:satMod val="100000"/>
              </a:schemeClr>
            </a:gs>
          </a:gsLst>
          <a:path path="circle">
            <a:fillToRect l="50000" t="50000" r="50000" b="50000"/>
          </a:path>
          <a:tileRect/>
        </a:gradFill>
      </a:bgFillStyleLst>
    </a:fmtScheme>
  </a:themeElements>
  <a:objectDefaults>
    <a:spDef>
      <a:spPr>
        <a:ln>
          <a:miter lim="800000"/>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80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TS102804895.potx</Template>
  <TotalTime>15339</TotalTime>
  <Words>7389</Words>
  <Application>Microsoft Macintosh PowerPoint</Application>
  <PresentationFormat>On-screen Show (16:9)</PresentationFormat>
  <Paragraphs>535</Paragraphs>
  <Slides>33</Slides>
  <Notes>32</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Red Radial 16x9</vt:lpstr>
      <vt:lpstr>Class 9 Errors Failures Risks</vt:lpstr>
      <vt:lpstr>Survey Results</vt:lpstr>
      <vt:lpstr>PowerPoint Presentation</vt:lpstr>
      <vt:lpstr>Overview</vt:lpstr>
      <vt:lpstr>My Reading Notes</vt:lpstr>
      <vt:lpstr>Assignment – 1 Page Paper</vt:lpstr>
      <vt:lpstr>Overview</vt:lpstr>
      <vt:lpstr>translation software Introduction</vt:lpstr>
      <vt:lpstr>Measuring accuracy of google translate</vt:lpstr>
      <vt:lpstr>Other fields where language is important</vt:lpstr>
      <vt:lpstr>Summary</vt:lpstr>
      <vt:lpstr>References</vt:lpstr>
      <vt:lpstr>References</vt:lpstr>
      <vt:lpstr>Robotic medical check-ups</vt:lpstr>
      <vt:lpstr>ODOA System Fail-Safes</vt:lpstr>
      <vt:lpstr>Reliable Hospital internet connections</vt:lpstr>
      <vt:lpstr>Summary</vt:lpstr>
      <vt:lpstr>References</vt:lpstr>
      <vt:lpstr>Impact concussion testing </vt:lpstr>
      <vt:lpstr>Impact is not a reliable test</vt:lpstr>
      <vt:lpstr>Impact’s reliability claims and warranty</vt:lpstr>
      <vt:lpstr>Misleading research</vt:lpstr>
      <vt:lpstr>Conclusions</vt:lpstr>
      <vt:lpstr>References</vt:lpstr>
      <vt:lpstr>Class 9 The End</vt:lpstr>
      <vt:lpstr>Reliability Of Statistics</vt:lpstr>
      <vt:lpstr>Cost-Benefit Analysis</vt:lpstr>
      <vt:lpstr>Risk-Benefit Analysis</vt:lpstr>
      <vt:lpstr>Limitations to  Risk-Benefit Analysis</vt:lpstr>
      <vt:lpstr>Some Measures</vt:lpstr>
      <vt:lpstr>Relying Too Much</vt:lpstr>
      <vt:lpstr>Producing Good Software</vt:lpstr>
      <vt:lpstr>Plan For The Long Term</vt:lpstr>
    </vt:vector>
  </TitlesOfParts>
  <Company>WPI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Keith A. Pray</dc:creator>
  <cp:lastModifiedBy>Keith A. Pray</cp:lastModifiedBy>
  <cp:revision>258</cp:revision>
  <dcterms:created xsi:type="dcterms:W3CDTF">2014-08-25T02:19:16Z</dcterms:created>
  <dcterms:modified xsi:type="dcterms:W3CDTF">2015-09-25T23:16:31Z</dcterms:modified>
</cp:coreProperties>
</file>