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259" r:id="rId3"/>
    <p:sldId id="277" r:id="rId4"/>
    <p:sldId id="261" r:id="rId5"/>
    <p:sldId id="264" r:id="rId6"/>
    <p:sldId id="318" r:id="rId7"/>
    <p:sldId id="267" r:id="rId8"/>
    <p:sldId id="303" r:id="rId9"/>
    <p:sldId id="304" r:id="rId10"/>
    <p:sldId id="305" r:id="rId11"/>
    <p:sldId id="334" r:id="rId12"/>
    <p:sldId id="335" r:id="rId13"/>
    <p:sldId id="336" r:id="rId14"/>
    <p:sldId id="337" r:id="rId15"/>
    <p:sldId id="338" r:id="rId16"/>
    <p:sldId id="326" r:id="rId17"/>
    <p:sldId id="327" r:id="rId18"/>
    <p:sldId id="328" r:id="rId19"/>
    <p:sldId id="329" r:id="rId20"/>
    <p:sldId id="330" r:id="rId21"/>
    <p:sldId id="331" r:id="rId22"/>
    <p:sldId id="332" r:id="rId23"/>
    <p:sldId id="333" r:id="rId24"/>
    <p:sldId id="339" r:id="rId25"/>
    <p:sldId id="340" r:id="rId26"/>
    <p:sldId id="341" r:id="rId27"/>
    <p:sldId id="342" r:id="rId28"/>
    <p:sldId id="343" r:id="rId29"/>
    <p:sldId id="344" r:id="rId30"/>
    <p:sldId id="345" r:id="rId31"/>
    <p:sldId id="346" r:id="rId32"/>
    <p:sldId id="26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259"/>
            <p14:sldId id="277"/>
            <p14:sldId id="261"/>
            <p14:sldId id="264"/>
            <p14:sldId id="318"/>
            <p14:sldId id="267"/>
            <p14:sldId id="303"/>
            <p14:sldId id="304"/>
            <p14:sldId id="305"/>
          </p14:sldIdLst>
        </p14:section>
        <p14:section name="Students" id="{930F6A5C-996B-F644-A366-0334989268C8}">
          <p14:sldIdLst>
            <p14:sldId id="334"/>
            <p14:sldId id="335"/>
            <p14:sldId id="336"/>
            <p14:sldId id="337"/>
            <p14:sldId id="338"/>
            <p14:sldId id="326"/>
            <p14:sldId id="327"/>
            <p14:sldId id="328"/>
            <p14:sldId id="329"/>
            <p14:sldId id="330"/>
            <p14:sldId id="331"/>
            <p14:sldId id="332"/>
            <p14:sldId id="333"/>
            <p14:sldId id="339"/>
            <p14:sldId id="340"/>
            <p14:sldId id="341"/>
            <p14:sldId id="342"/>
            <p14:sldId id="343"/>
            <p14:sldId id="344"/>
            <p14:sldId id="345"/>
            <p14:sldId id="346"/>
          </p14:sldIdLst>
        </p14:section>
        <p14:section name="Common" id="{816C9087-CAEC-4B4F-A749-57EDEC908EE0}">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0" d="100"/>
          <a:sy n="110" d="100"/>
        </p:scale>
        <p:origin x="-1056" y="-104"/>
      </p:cViewPr>
      <p:guideLst>
        <p:guide orient="horz" pos="1620"/>
        <p:guide pos="2880"/>
      </p:guideLst>
    </p:cSldViewPr>
  </p:slid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rich>
      </c:tx>
      <c:layout/>
      <c:overlay val="1"/>
      <c:spPr>
        <a:noFill/>
        <a:ln>
          <a:noFill/>
        </a:ln>
        <a:effectLst/>
      </c:spPr>
    </c:title>
    <c:autoTitleDeleted val="0"/>
    <c:plotArea>
      <c:layout/>
      <c:lineChart>
        <c:grouping val="standard"/>
        <c:varyColors val="0"/>
        <c:ser>
          <c:idx val="0"/>
          <c:order val="0"/>
          <c:tx>
            <c:strRef>
              <c:f>Sheet1!$B$1</c:f>
              <c:strCache>
                <c:ptCount val="1"/>
                <c:pt idx="0">
                  <c:v>Apple</c:v>
                </c:pt>
              </c:strCache>
            </c:strRef>
          </c:tx>
          <c:spPr>
            <a:ln w="34925" cap="rnd">
              <a:solidFill>
                <a:schemeClr val="accent1"/>
              </a:solidFill>
              <a:round/>
            </a:ln>
            <a:effectLst>
              <a:outerShdw blurRad="114300" dist="114300" dir="5400000" rotWithShape="0">
                <a:srgbClr val="000000">
                  <a:alpha val="70000"/>
                </a:srgbClr>
              </a:outerShdw>
            </a:effectLst>
          </c:spPr>
          <c:marker>
            <c:symbol val="none"/>
          </c:marker>
          <c:dLbls>
            <c:dLbl>
              <c:idx val="0"/>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4"/>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354129661944123"/>
                  <c:y val="0.014286654499838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Q1 2010</c:v>
                </c:pt>
                <c:pt idx="1">
                  <c:v>Q2 2010</c:v>
                </c:pt>
                <c:pt idx="2">
                  <c:v>Q3 2010</c:v>
                </c:pt>
                <c:pt idx="3">
                  <c:v>Q4 2010</c:v>
                </c:pt>
                <c:pt idx="4">
                  <c:v>Q1 2011</c:v>
                </c:pt>
                <c:pt idx="5">
                  <c:v>Q2 2011</c:v>
                </c:pt>
                <c:pt idx="6">
                  <c:v>Q3 2011</c:v>
                </c:pt>
                <c:pt idx="7">
                  <c:v>Q4 2011</c:v>
                </c:pt>
                <c:pt idx="8">
                  <c:v>Q1 2012</c:v>
                </c:pt>
              </c:strCache>
            </c:strRef>
          </c:cat>
          <c:val>
            <c:numRef>
              <c:f>Sheet1!$B$2:$B$10</c:f>
              <c:numCache>
                <c:formatCode>General</c:formatCode>
                <c:ptCount val="9"/>
                <c:pt idx="0">
                  <c:v>0.202</c:v>
                </c:pt>
                <c:pt idx="1">
                  <c:v>0.193</c:v>
                </c:pt>
                <c:pt idx="2">
                  <c:v>0.237</c:v>
                </c:pt>
                <c:pt idx="3">
                  <c:v>0.172</c:v>
                </c:pt>
                <c:pt idx="4">
                  <c:v>0.295</c:v>
                </c:pt>
                <c:pt idx="5">
                  <c:v>0.247</c:v>
                </c:pt>
                <c:pt idx="6">
                  <c:v>0.2</c:v>
                </c:pt>
                <c:pt idx="7">
                  <c:v>0.453</c:v>
                </c:pt>
                <c:pt idx="8">
                  <c:v>0.381</c:v>
                </c:pt>
              </c:numCache>
            </c:numRef>
          </c:val>
          <c:smooth val="0"/>
        </c:ser>
        <c:ser>
          <c:idx val="1"/>
          <c:order val="1"/>
          <c:tx>
            <c:strRef>
              <c:f>Sheet1!$C$1</c:f>
              <c:strCache>
                <c:ptCount val="1"/>
                <c:pt idx="0">
                  <c:v>Samsung</c:v>
                </c:pt>
              </c:strCache>
            </c:strRef>
          </c:tx>
          <c:spPr>
            <a:ln w="34925" cap="rnd">
              <a:solidFill>
                <a:schemeClr val="accent2"/>
              </a:solidFill>
              <a:round/>
            </a:ln>
            <a:effectLst>
              <a:outerShdw blurRad="114300" dist="114300" dir="5400000" rotWithShape="0">
                <a:srgbClr val="000000">
                  <a:alpha val="70000"/>
                </a:srgbClr>
              </a:outerShdw>
            </a:effectLst>
          </c:spPr>
          <c:marker>
            <c:symbol val="none"/>
          </c:marker>
          <c:dLbls>
            <c:dLbl>
              <c:idx val="0"/>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429824986213545"/>
                  <c:y val="0.0322233574287751"/>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462891651213859"/>
                  <c:y val="0.0501600603577115"/>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Q1 2010</c:v>
                </c:pt>
                <c:pt idx="1">
                  <c:v>Q2 2010</c:v>
                </c:pt>
                <c:pt idx="2">
                  <c:v>Q3 2010</c:v>
                </c:pt>
                <c:pt idx="3">
                  <c:v>Q4 2010</c:v>
                </c:pt>
                <c:pt idx="4">
                  <c:v>Q1 2011</c:v>
                </c:pt>
                <c:pt idx="5">
                  <c:v>Q2 2011</c:v>
                </c:pt>
                <c:pt idx="6">
                  <c:v>Q3 2011</c:v>
                </c:pt>
                <c:pt idx="7">
                  <c:v>Q4 2011</c:v>
                </c:pt>
                <c:pt idx="8">
                  <c:v>Q1 2012</c:v>
                </c:pt>
              </c:strCache>
            </c:strRef>
          </c:cat>
          <c:val>
            <c:numRef>
              <c:f>Sheet1!$C$2:$C$10</c:f>
              <c:numCache>
                <c:formatCode>General</c:formatCode>
                <c:ptCount val="9"/>
                <c:pt idx="0">
                  <c:v>0.057</c:v>
                </c:pt>
                <c:pt idx="1">
                  <c:v>0.05</c:v>
                </c:pt>
                <c:pt idx="2">
                  <c:v>0.142</c:v>
                </c:pt>
                <c:pt idx="3">
                  <c:v>0.125</c:v>
                </c:pt>
                <c:pt idx="4">
                  <c:v>0.101</c:v>
                </c:pt>
                <c:pt idx="5">
                  <c:v>0.148</c:v>
                </c:pt>
                <c:pt idx="6">
                  <c:v>0.192</c:v>
                </c:pt>
                <c:pt idx="7">
                  <c:v>0.192</c:v>
                </c:pt>
                <c:pt idx="8">
                  <c:v>0.217</c:v>
                </c:pt>
              </c:numCache>
            </c:numRef>
          </c:val>
          <c:smooth val="0"/>
        </c:ser>
        <c:ser>
          <c:idx val="2"/>
          <c:order val="2"/>
          <c:tx>
            <c:strRef>
              <c:f>Sheet1!$D$1</c:f>
              <c:strCache>
                <c:ptCount val="1"/>
                <c:pt idx="0">
                  <c:v>Other</c:v>
                </c:pt>
              </c:strCache>
            </c:strRef>
          </c:tx>
          <c:spPr>
            <a:ln w="34925" cap="rnd">
              <a:solidFill>
                <a:schemeClr val="accent3"/>
              </a:solidFill>
              <a:round/>
            </a:ln>
            <a:effectLst>
              <a:outerShdw blurRad="114300" dist="114300" dir="5400000" rotWithShape="0">
                <a:srgbClr val="000000">
                  <a:alpha val="70000"/>
                </a:srgbClr>
              </a:outerShdw>
            </a:effectLst>
          </c:spPr>
          <c:marker>
            <c:symbol val="none"/>
          </c:marker>
          <c:dLbls>
            <c:dLbl>
              <c:idx val="0"/>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4"/>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100849162371906"/>
                  <c:y val="-0.0466981354585455"/>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Q1 2010</c:v>
                </c:pt>
                <c:pt idx="1">
                  <c:v>Q2 2010</c:v>
                </c:pt>
                <c:pt idx="2">
                  <c:v>Q3 2010</c:v>
                </c:pt>
                <c:pt idx="3">
                  <c:v>Q4 2010</c:v>
                </c:pt>
                <c:pt idx="4">
                  <c:v>Q1 2011</c:v>
                </c:pt>
                <c:pt idx="5">
                  <c:v>Q2 2011</c:v>
                </c:pt>
                <c:pt idx="6">
                  <c:v>Q3 2011</c:v>
                </c:pt>
                <c:pt idx="7">
                  <c:v>Q4 2011</c:v>
                </c:pt>
                <c:pt idx="8">
                  <c:v>Q1 2012</c:v>
                </c:pt>
              </c:strCache>
            </c:strRef>
          </c:cat>
          <c:val>
            <c:numRef>
              <c:f>Sheet1!$D$2:$D$10</c:f>
              <c:numCache>
                <c:formatCode>General</c:formatCode>
                <c:ptCount val="9"/>
                <c:pt idx="0">
                  <c:v>0.742</c:v>
                </c:pt>
                <c:pt idx="1">
                  <c:v>0.757</c:v>
                </c:pt>
                <c:pt idx="2">
                  <c:v>0.622</c:v>
                </c:pt>
                <c:pt idx="3">
                  <c:v>0.702</c:v>
                </c:pt>
                <c:pt idx="4">
                  <c:v>0.605</c:v>
                </c:pt>
                <c:pt idx="5">
                  <c:v>0.605</c:v>
                </c:pt>
                <c:pt idx="6">
                  <c:v>0.608</c:v>
                </c:pt>
                <c:pt idx="7">
                  <c:v>0.355</c:v>
                </c:pt>
                <c:pt idx="8">
                  <c:v>0.402</c:v>
                </c:pt>
              </c:numCache>
            </c:numRef>
          </c:val>
          <c:smooth val="0"/>
        </c:ser>
        <c:dLbls>
          <c:showLegendKey val="0"/>
          <c:showVal val="0"/>
          <c:showCatName val="0"/>
          <c:showSerName val="0"/>
          <c:showPercent val="0"/>
          <c:showBubbleSize val="0"/>
        </c:dLbls>
        <c:marker val="1"/>
        <c:smooth val="0"/>
        <c:axId val="2126262008"/>
        <c:axId val="2126265448"/>
      </c:lineChart>
      <c:catAx>
        <c:axId val="2126262008"/>
        <c:scaling>
          <c:orientation val="minMax"/>
        </c:scaling>
        <c:delete val="0"/>
        <c:axPos val="b"/>
        <c:numFmt formatCode="General" sourceLinked="1"/>
        <c:majorTickMark val="none"/>
        <c:minorTickMark val="none"/>
        <c:tickLblPos val="low"/>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26265448"/>
        <c:crosses val="autoZero"/>
        <c:auto val="0"/>
        <c:lblAlgn val="ctr"/>
        <c:lblOffset val="100"/>
        <c:noMultiLvlLbl val="0"/>
      </c:catAx>
      <c:valAx>
        <c:axId val="2126265448"/>
        <c:scaling>
          <c:orientation val="minMax"/>
          <c:min val="0.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Market share</a:t>
                </a:r>
              </a:p>
            </c:rich>
          </c:tx>
          <c:layout/>
          <c:overlay val="0"/>
          <c:spPr>
            <a:noFill/>
            <a:ln>
              <a:noFill/>
            </a:ln>
            <a:effectLst/>
          </c:spPr>
        </c:title>
        <c:numFmt formatCode="#,##0.0%"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26262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zero"/>
    <c:showDLblsOverMax val="1"/>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Reminders:</a:t>
            </a:r>
          </a:p>
          <a:p>
            <a:pPr eaLnBrk="1" hangingPunct="1"/>
            <a:r>
              <a:rPr lang="en-US" dirty="0" smtClean="0">
                <a:latin typeface="Arial" pitchFamily="-109" charset="0"/>
                <a:ea typeface="ＭＳ Ｐゴシック" pitchFamily="-109" charset="-128"/>
                <a:cs typeface="ＭＳ Ｐゴシック" pitchFamily="-109" charset="-128"/>
              </a:rPr>
              <a:t>Do not change the format, footers,</a:t>
            </a:r>
            <a:r>
              <a:rPr lang="en-US" baseline="0" dirty="0" smtClean="0">
                <a:latin typeface="Arial" pitchFamily="-109" charset="0"/>
                <a:ea typeface="ＭＳ Ｐゴシック" pitchFamily="-109" charset="-128"/>
                <a:cs typeface="ＭＳ Ｐゴシック" pitchFamily="-109" charset="-128"/>
              </a:rPr>
              <a:t> etc. in the template slides.</a:t>
            </a:r>
          </a:p>
          <a:p>
            <a:pPr eaLnBrk="1" hangingPunct="1"/>
            <a:r>
              <a:rPr lang="en-US" baseline="0" dirty="0" smtClean="0">
                <a:latin typeface="Arial" pitchFamily="-109" charset="0"/>
                <a:ea typeface="ＭＳ Ｐゴシック" pitchFamily="-109" charset="-128"/>
                <a:cs typeface="ＭＳ Ｐゴシック" pitchFamily="-109" charset="-128"/>
              </a:rPr>
              <a:t>Paper writing process: Sources </a:t>
            </a:r>
            <a:r>
              <a:rPr lang="en-US" baseline="0" dirty="0" smtClean="0">
                <a:latin typeface="Arial" pitchFamily="-109" charset="0"/>
                <a:ea typeface="ＭＳ Ｐゴシック" pitchFamily="-109" charset="-128"/>
                <a:cs typeface="ＭＳ Ｐゴシック" pitchFamily="-109" charset="-128"/>
                <a:sym typeface="Wingdings"/>
              </a:rPr>
              <a:t></a:t>
            </a:r>
            <a:r>
              <a:rPr lang="en-US" baseline="0" dirty="0" smtClean="0">
                <a:latin typeface="Arial" pitchFamily="-109" charset="0"/>
                <a:ea typeface="ＭＳ Ｐゴシック" pitchFamily="-109" charset="-128"/>
                <a:cs typeface="ＭＳ Ｐゴシック" pitchFamily="-109" charset="-128"/>
              </a:rPr>
              <a:t> Notes </a:t>
            </a:r>
            <a:r>
              <a:rPr lang="en-US" baseline="0" dirty="0" smtClean="0">
                <a:latin typeface="Arial" pitchFamily="-109" charset="0"/>
                <a:ea typeface="ＭＳ Ｐゴシック" pitchFamily="-109" charset="-128"/>
                <a:cs typeface="ＭＳ Ｐゴシック" pitchFamily="-109" charset="-128"/>
                <a:sym typeface="Wingdings"/>
              </a:rPr>
              <a:t> Conclusion  Argument  Counter Point  Response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a:t>
            </a:r>
            <a:r>
              <a:rPr lang="en-US" baseline="0" dirty="0" smtClean="0"/>
              <a:t> this presentation I will work to conclude that Smart TV licenses inhibit customers’ freedoms and expectations of privacy.  Therefore an exemption should be made in the DMCA, similar to that made for smartphone jailbreaking.</a:t>
            </a:r>
          </a:p>
          <a:p>
            <a:pPr marL="628650" lvl="1" indent="-171450">
              <a:buFontTx/>
              <a:buChar char="-"/>
            </a:pPr>
            <a:r>
              <a:rPr lang="en-US" baseline="0" dirty="0" smtClean="0"/>
              <a:t>I’ll focus on Samsung’s </a:t>
            </a:r>
            <a:r>
              <a:rPr lang="en-US" baseline="0" dirty="0" err="1" smtClean="0"/>
              <a:t>SmartTV</a:t>
            </a:r>
            <a:r>
              <a:rPr lang="en-US" baseline="0" dirty="0" smtClean="0"/>
              <a:t> voice collection as a case study to demonstrate bad precedent since the issue is one of principle, though LG uses similar language in its privacy policy.</a:t>
            </a:r>
          </a:p>
          <a:p>
            <a:pPr marL="171450" indent="-171450">
              <a:buFontTx/>
              <a:buChar char="-"/>
            </a:pPr>
            <a:r>
              <a:rPr lang="en-US" baseline="0" dirty="0" smtClean="0"/>
              <a:t>Smart TVs are a fast-growing segment of the tech industry.</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smtClean="0"/>
              <a:t>This graph is indicative</a:t>
            </a:r>
            <a:r>
              <a:rPr lang="en-US" baseline="0" dirty="0" smtClean="0"/>
              <a:t> of the clear upward trend in consumer popularity of Smart TV’s in the United States.  Since this technology is quickly becoming omnipresent, the issues presented here are even more socially relevant and the balancing of the rights of consumers with the IP rights of Smart TV firmware developers is crucial.</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Smart TVs use third party voice recognition software </a:t>
            </a:r>
          </a:p>
          <a:p>
            <a:pPr marL="171450" indent="-171450">
              <a:buFontTx/>
              <a:buChar char="-"/>
            </a:pPr>
            <a:r>
              <a:rPr lang="en-US" baseline="0" dirty="0" smtClean="0"/>
              <a:t>In February 2015, Samsung’s ToS/privacy policy for their SmartTV went viral, inciting an online media uproar over the potential for this technology to be invasive to customers and the DMCA acting as a deterrent for worried consumers.</a:t>
            </a:r>
            <a:endParaRPr lang="en-US" b="1"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08743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Starting with The</a:t>
            </a:r>
            <a:r>
              <a:rPr lang="en-US" baseline="0" dirty="0" smtClean="0"/>
              <a:t> Daily Beast on February 5, 2015, many online publications picked up the viral story of Samsung’s SmartTV vague privacy policy statement regarding its Voice Recognition service</a:t>
            </a:r>
            <a:endParaRPr lang="en-US" baseline="0" dirty="0"/>
          </a:p>
          <a:p>
            <a:pPr marL="628650" lvl="1" indent="-171450">
              <a:buFontTx/>
              <a:buChar char="-"/>
            </a:pPr>
            <a:r>
              <a:rPr lang="en-US" baseline="0" dirty="0" smtClean="0"/>
              <a:t>Explicitly warned customers against revealing sensitive spoken information</a:t>
            </a:r>
          </a:p>
          <a:p>
            <a:pPr marL="628650" lvl="1" indent="-171450">
              <a:buFontTx/>
              <a:buChar char="-"/>
            </a:pPr>
            <a:r>
              <a:rPr lang="en-US" baseline="0" dirty="0" smtClean="0"/>
              <a:t>Vague and broad in process and extent of voice data transmission; “Third Party” is unnamed.</a:t>
            </a:r>
          </a:p>
          <a:p>
            <a:pPr marL="171450" indent="-171450">
              <a:buFontTx/>
              <a:buChar char="-"/>
            </a:pPr>
            <a:r>
              <a:rPr lang="en-US" baseline="0" dirty="0" smtClean="0"/>
              <a:t>Samsung released a press statement and eventually policy was updated with tighter language and third party company was named</a:t>
            </a:r>
          </a:p>
          <a:p>
            <a:pPr marL="628650" lvl="1" indent="-171450">
              <a:buFontTx/>
              <a:buChar char="-"/>
            </a:pPr>
            <a:r>
              <a:rPr lang="en-US" baseline="0" dirty="0" smtClean="0"/>
              <a:t>Company </a:t>
            </a:r>
            <a:r>
              <a:rPr lang="en-US" baseline="0" dirty="0" err="1" smtClean="0"/>
              <a:t>ReVuln</a:t>
            </a:r>
            <a:r>
              <a:rPr lang="en-US" baseline="0" dirty="0" smtClean="0"/>
              <a:t> found vulnerability in Samsung’s SmartTV upon original release, demonstrating “security safeguards” may not be enough</a:t>
            </a:r>
          </a:p>
          <a:p>
            <a:pPr marL="628650" lvl="1" indent="-171450">
              <a:buFontTx/>
              <a:buChar char="-"/>
            </a:pPr>
            <a:r>
              <a:rPr lang="en-US" baseline="0" dirty="0" smtClean="0"/>
              <a:t>Samsung ensures consumers the feature “</a:t>
            </a:r>
            <a:r>
              <a:rPr lang="en-US" sz="1200" b="0" i="0" kern="1200" dirty="0" smtClean="0">
                <a:solidFill>
                  <a:schemeClr val="tx1"/>
                </a:solidFill>
                <a:effectLst/>
                <a:latin typeface="+mn-lt"/>
                <a:ea typeface="+mn-ea"/>
                <a:cs typeface="+mn-cs"/>
              </a:rPr>
              <a:t>can be activated or deactivated by the user” but whether</a:t>
            </a:r>
            <a:r>
              <a:rPr lang="en-US" sz="1200" b="0" i="0" kern="1200" baseline="0" dirty="0" smtClean="0">
                <a:solidFill>
                  <a:schemeClr val="tx1"/>
                </a:solidFill>
                <a:effectLst/>
                <a:latin typeface="+mn-lt"/>
                <a:ea typeface="+mn-ea"/>
                <a:cs typeface="+mn-cs"/>
              </a:rPr>
              <a:t> disabling stops data collection is unverifiable and disconnecting the TV from Wi-Fi is counter to the </a:t>
            </a:r>
            <a:endParaRPr lang="en-US" baseline="0" dirty="0" smtClean="0"/>
          </a:p>
          <a:p>
            <a:pPr marL="628650" lvl="1" indent="-171450">
              <a:buFontTx/>
              <a:buChar char="-"/>
            </a:pPr>
            <a:endParaRPr lang="en-US" baseline="0" dirty="0" smtClean="0"/>
          </a:p>
          <a:p>
            <a:pPr marL="628650" lvl="1"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56869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Knowledgeable users may be able to subvert potential voice data collection or make other changes to Smart TV firmware, however this action is currently illegal under the DMCA</a:t>
            </a:r>
          </a:p>
          <a:p>
            <a:pPr marL="628650" lvl="1" indent="-171450">
              <a:buFontTx/>
              <a:buChar char="-"/>
            </a:pPr>
            <a:r>
              <a:rPr lang="en-US" baseline="0" dirty="0" smtClean="0"/>
              <a:t>In addition, the simple act of validating that the setting change accomplishes what it’s intent is, is also illegal</a:t>
            </a:r>
          </a:p>
          <a:p>
            <a:pPr marL="628650" lvl="1" indent="-171450">
              <a:buFontTx/>
              <a:buChar char="-"/>
            </a:pPr>
            <a:r>
              <a:rPr lang="en-US" baseline="0" dirty="0" smtClean="0"/>
              <a:t>As Parker Higgins of the EFF explains: </a:t>
            </a:r>
            <a:r>
              <a:rPr lang="en-US" sz="1200" b="0" i="0" kern="1200" dirty="0" smtClean="0">
                <a:solidFill>
                  <a:schemeClr val="tx1"/>
                </a:solidFill>
                <a:effectLst/>
                <a:latin typeface="+mn-lt"/>
                <a:ea typeface="+mn-ea"/>
                <a:cs typeface="+mn-cs"/>
              </a:rPr>
              <a:t>“When you take away users’ ability to research or audit or modify the software that their devices are running, then they’re basically rendered powerless”</a:t>
            </a:r>
          </a:p>
          <a:p>
            <a:pPr marL="171450" lvl="0" indent="-171450">
              <a:buFontTx/>
              <a:buChar char="-"/>
            </a:pPr>
            <a:r>
              <a:rPr lang="en-US" sz="1200" b="0" i="0" kern="1200" dirty="0" smtClean="0">
                <a:solidFill>
                  <a:schemeClr val="tx1"/>
                </a:solidFill>
                <a:effectLst/>
                <a:latin typeface="+mn-lt"/>
                <a:ea typeface="+mn-ea"/>
                <a:cs typeface="+mn-cs"/>
              </a:rPr>
              <a:t>Every</a:t>
            </a:r>
            <a:r>
              <a:rPr lang="en-US" sz="1200" b="0" i="0" kern="1200" baseline="0" dirty="0" smtClean="0">
                <a:solidFill>
                  <a:schemeClr val="tx1"/>
                </a:solidFill>
                <a:effectLst/>
                <a:latin typeface="+mn-lt"/>
                <a:ea typeface="+mn-ea"/>
                <a:cs typeface="+mn-cs"/>
              </a:rPr>
              <a:t> 3 years, DMCA exemption pleas are heard and considered</a:t>
            </a:r>
          </a:p>
          <a:p>
            <a:pPr marL="628650" lvl="1" indent="-171450">
              <a:buFontTx/>
              <a:buChar char="-"/>
            </a:pPr>
            <a:r>
              <a:rPr lang="en-US" sz="1200" b="0" i="0" kern="1200" baseline="0" dirty="0" smtClean="0">
                <a:solidFill>
                  <a:schemeClr val="tx1"/>
                </a:solidFill>
                <a:effectLst/>
                <a:latin typeface="+mn-lt"/>
                <a:ea typeface="+mn-ea"/>
                <a:cs typeface="+mn-cs"/>
              </a:rPr>
              <a:t>Currently the SFC is putting forward an argument for Smart TVs to fall into this category of exemptions</a:t>
            </a:r>
          </a:p>
          <a:p>
            <a:pPr marL="628650" lvl="1" indent="-171450">
              <a:buFontTx/>
              <a:buChar char="-"/>
            </a:pPr>
            <a:r>
              <a:rPr lang="en-US" sz="1200" b="0" i="0" kern="1200" baseline="0" dirty="0" smtClean="0">
                <a:solidFill>
                  <a:schemeClr val="tx1"/>
                </a:solidFill>
                <a:effectLst/>
                <a:latin typeface="+mn-lt"/>
                <a:ea typeface="+mn-ea"/>
                <a:cs typeface="+mn-cs"/>
              </a:rPr>
              <a:t>Piracy argument is </a:t>
            </a:r>
            <a:r>
              <a:rPr lang="en-US" sz="1200" b="0" i="0" kern="1200" baseline="0" smtClean="0">
                <a:solidFill>
                  <a:schemeClr val="tx1"/>
                </a:solidFill>
                <a:effectLst/>
                <a:latin typeface="+mn-lt"/>
                <a:ea typeface="+mn-ea"/>
                <a:cs typeface="+mn-cs"/>
              </a:rPr>
              <a:t>unfounded “</a:t>
            </a:r>
            <a:r>
              <a:rPr lang="en-US" sz="1200" b="0" i="0" kern="1200" smtClean="0">
                <a:solidFill>
                  <a:schemeClr val="tx1"/>
                </a:solidFill>
                <a:effectLst/>
                <a:latin typeface="+mn-lt"/>
                <a:ea typeface="+mn-ea"/>
                <a:cs typeface="+mn-cs"/>
              </a:rPr>
              <a:t>because TVs don't have internal disks, using this type of application would require attaching external storage to the TV, which is no more convenient than hooking up their laptops.”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799229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smtClean="0">
                <a:latin typeface="Arial" panose="020B0604020202020204" pitchFamily="34" charset="0"/>
                <a:cs typeface="Arial" panose="020B0604020202020204" pitchFamily="34" charset="0"/>
              </a:rPr>
              <a:t>Smart TVs have the potential to employ data collection techniques some people may find to be an invasion of privacy</a:t>
            </a:r>
          </a:p>
          <a:p>
            <a:pPr marL="171450" indent="-171450">
              <a:buFontTx/>
              <a:buChar char="-"/>
            </a:pPr>
            <a:r>
              <a:rPr lang="en-US" sz="1200" dirty="0" smtClean="0">
                <a:latin typeface="Arial" panose="020B0604020202020204" pitchFamily="34" charset="0"/>
                <a:cs typeface="Arial" panose="020B0604020202020204" pitchFamily="34" charset="0"/>
              </a:rPr>
              <a:t>The DMCA currently prevents consumers from even legally validating that these services have been disabled</a:t>
            </a:r>
          </a:p>
          <a:p>
            <a:pPr marL="171450" indent="-171450">
              <a:buFontTx/>
              <a:buChar char="-"/>
            </a:pPr>
            <a:r>
              <a:rPr lang="en-US" sz="1200" dirty="0" smtClean="0">
                <a:latin typeface="Arial" panose="020B0604020202020204" pitchFamily="34" charset="0"/>
                <a:cs typeface="Arial" panose="020B0604020202020204" pitchFamily="34" charset="0"/>
              </a:rPr>
              <a:t>Thus, I conclude that Smart TVs, like smartphones, should be given an exemption from these harmful aspects of the DMCA</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061400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a:t>
            </a:r>
            <a:r>
              <a:rPr lang="en-US" dirty="0" smtClean="0"/>
              <a:t>Will</a:t>
            </a:r>
            <a:r>
              <a:rPr lang="en-US" baseline="0" dirty="0" smtClean="0"/>
              <a:t> talk about patent infringement cases between apple and Samsung, first we need to overview the patent in the mobile industry.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is a graph to overview the patent war in the mobile industry. Apple can be seen as the center of the stage.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graph is not exhaustive, there other cases not included in the graph.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Today we’ll focus only on Apple vs Samsung battle.</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989292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Examples: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677 -&gt; glass edge-to-edge in the front face</a:t>
            </a:r>
            <a:endParaRPr lang="en-US" dirty="0" smtClean="0"/>
          </a:p>
          <a:p>
            <a:r>
              <a:rPr lang="en-US" dirty="0" smtClean="0"/>
              <a:t>087-&gt; home button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Company comments:   - Samsung on D’677 “rectangle with round coroners” </a:t>
            </a:r>
          </a:p>
          <a:p>
            <a:r>
              <a:rPr lang="en-US" dirty="0" smtClean="0"/>
              <a:t>889 is the only one Samsung didn’t infringe.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147937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941 -&gt; transmitting and recurving data packets</a:t>
            </a:r>
          </a:p>
          <a:p>
            <a:r>
              <a:rPr lang="en-US" dirty="0" smtClean="0"/>
              <a:t>516 -&gt; supporting enhanced uplink service</a:t>
            </a:r>
            <a:r>
              <a:rPr lang="en-US" sz="1200" b="1" i="0" kern="1200" dirty="0" smtClean="0">
                <a:solidFill>
                  <a:schemeClr val="tx1"/>
                </a:solidFill>
                <a:effectLst/>
                <a:latin typeface="+mn-lt"/>
                <a:ea typeface="+mn-ea"/>
                <a:cs typeface="+mn-cs"/>
              </a:rPr>
              <a:t> </a:t>
            </a:r>
            <a:endParaRPr lang="en-US" dirty="0" smtClean="0"/>
          </a:p>
          <a:p>
            <a:r>
              <a:rPr lang="en-US" dirty="0" smtClean="0"/>
              <a:t>Case</a:t>
            </a:r>
            <a:r>
              <a:rPr lang="en-US" baseline="0" dirty="0" smtClean="0"/>
              <a:t> not as strong as Apple’s.  Countersued when case went to trial.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81796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 on there were other</a:t>
            </a:r>
            <a:r>
              <a:rPr lang="en-US" baseline="0" dirty="0" smtClean="0"/>
              <a:t> patent infringement cases between the two sides but they weren’t as major as this one.</a:t>
            </a:r>
          </a:p>
          <a:p>
            <a:r>
              <a:rPr lang="en-US" sz="1200" b="0" i="0" kern="1200" dirty="0" smtClean="0">
                <a:solidFill>
                  <a:schemeClr val="tx1"/>
                </a:solidFill>
                <a:effectLst/>
                <a:latin typeface="+mn-lt"/>
                <a:ea typeface="+mn-ea"/>
                <a:cs typeface="+mn-cs"/>
              </a:rPr>
              <a:t>The 1.05 billion was changed several time </a:t>
            </a:r>
            <a:r>
              <a:rPr lang="en-US" sz="1200" b="0" i="0" kern="1200" dirty="0" err="1" smtClean="0">
                <a:solidFill>
                  <a:schemeClr val="tx1"/>
                </a:solidFill>
                <a:effectLst/>
                <a:latin typeface="+mn-lt"/>
                <a:ea typeface="+mn-ea"/>
                <a:cs typeface="+mn-cs"/>
              </a:rPr>
              <a:t>wether</a:t>
            </a:r>
            <a:r>
              <a:rPr lang="en-US" sz="1200" b="0" i="0" kern="1200" dirty="0" smtClean="0">
                <a:solidFill>
                  <a:schemeClr val="tx1"/>
                </a:solidFill>
                <a:effectLst/>
                <a:latin typeface="+mn-lt"/>
                <a:ea typeface="+mn-ea"/>
                <a:cs typeface="+mn-cs"/>
              </a:rPr>
              <a:t> it was calculations</a:t>
            </a:r>
            <a:r>
              <a:rPr lang="en-US" sz="1200" b="0" i="0" kern="1200" baseline="0" dirty="0" smtClean="0">
                <a:solidFill>
                  <a:schemeClr val="tx1"/>
                </a:solidFill>
                <a:effectLst/>
                <a:latin typeface="+mn-lt"/>
                <a:ea typeface="+mn-ea"/>
                <a:cs typeface="+mn-cs"/>
              </a:rPr>
              <a:t> done by the judge or by the jury the final amount turned to be </a:t>
            </a:r>
            <a:r>
              <a:rPr lang="en-US" sz="1200" b="0" i="0" kern="1200" dirty="0" smtClean="0">
                <a:solidFill>
                  <a:schemeClr val="tx1"/>
                </a:solidFill>
                <a:effectLst/>
                <a:latin typeface="+mn-lt"/>
                <a:ea typeface="+mn-ea"/>
                <a:cs typeface="+mn-cs"/>
              </a:rPr>
              <a:t>$930 million for Apple.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51147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Even though Frank could not join us today he has offered to answer any remaining questions you we may </a:t>
            </a:r>
            <a:r>
              <a:rPr lang="en-US" baseline="0" dirty="0" smtClean="0">
                <a:latin typeface="Arial" charset="0"/>
                <a:ea typeface="ＭＳ Ｐゴシック" charset="-128"/>
                <a:cs typeface="ＭＳ Ｐゴシック" charset="-128"/>
              </a:rPr>
              <a:t>have regarding software patent law. Please submit and rate question on the Intellectual Property discussion board on </a:t>
            </a:r>
            <a:r>
              <a:rPr lang="en-US" baseline="0" dirty="0" err="1" smtClean="0">
                <a:latin typeface="Arial" charset="0"/>
                <a:ea typeface="ＭＳ Ｐゴシック" charset="-128"/>
                <a:cs typeface="ＭＳ Ｐゴシック" charset="-128"/>
              </a:rPr>
              <a:t>myWPI</a:t>
            </a:r>
            <a:r>
              <a:rPr lang="en-US" baseline="0" dirty="0" smtClean="0">
                <a:latin typeface="Arial" charset="0"/>
                <a:ea typeface="ＭＳ Ｐゴシック" charset="-128"/>
                <a:cs typeface="ＭＳ Ｐゴシック" charset="-128"/>
              </a:rPr>
              <a:t>.</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is a graph to smartphone market share in the US between 2010 and 2012. In Q3 2011 Apple and Samsung nearly equal market share. Did apple file the </a:t>
            </a:r>
            <a:r>
              <a:rPr lang="en-US" baseline="0" dirty="0" err="1" smtClean="0"/>
              <a:t>lawsuite</a:t>
            </a:r>
            <a:r>
              <a:rPr lang="en-US" baseline="0" dirty="0" smtClean="0"/>
              <a:t> in April 2011 seeing that the competition is getting tough?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678632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Apple for winning the actual case and getting the compensation</a:t>
            </a:r>
            <a:r>
              <a:rPr lang="en-US" baseline="0" dirty="0" smtClean="0"/>
              <a:t>, or Samsung for getting the reputation of being an underdog, or law firms who represented those companies because they’’’ charge ridicules fees and make profit, or the media from having a great piece of news that will stir controversy in society, or did the consumer actually win for pushing the companies to better creativity rather than copying each other’s ideas. </a:t>
            </a:r>
            <a:endParaRPr lang="en-US" dirty="0" smtClean="0"/>
          </a:p>
          <a:p>
            <a:endParaRPr lang="en-US" dirty="0" smtClean="0"/>
          </a:p>
          <a:p>
            <a:r>
              <a:rPr lang="en-US" dirty="0" smtClean="0"/>
              <a:t>Links for the pictures: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store.storeimages.cdn-apple.com/4711/as-images.apple.com/is/image/AppleInc/aos/published/images/i/ph/iphone6p/silver/iphone6p-silver-select-2014?wid=1200&amp;hei=630&amp;fmt=jpeg&amp;qlt=95&amp;op_sharpen=0&amp;resMode=bicub&amp;op_usm=0.5,0.5,0,0&amp;iccEmbed=0&amp;layer=comp&amp;.v=1411520692638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http://www.samsung.com/global/galaxy/galaxy-note5/images/galaxy-note5_gallery_with-spen_black.png</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755264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a:t>
            </a:r>
            <a:r>
              <a:rPr lang="en-US" baseline="0" dirty="0" smtClean="0"/>
              <a:t> be counter sued </a:t>
            </a:r>
            <a:r>
              <a:rPr lang="en-US" baseline="0" dirty="0" err="1" smtClean="0"/>
              <a:t>cuz</a:t>
            </a:r>
            <a:r>
              <a:rPr lang="en-US" baseline="0" dirty="0" smtClean="0"/>
              <a:t> they manufacture nothing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&lt;speaker notes&gt;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595886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15% of</a:t>
            </a:r>
            <a:r>
              <a:rPr lang="en-US" baseline="0" dirty="0" smtClean="0"/>
              <a:t> all start ups are significantly impacted -&gt; assuming start ups are represent an equal amount of those affected</a:t>
            </a:r>
          </a:p>
          <a:p>
            <a:r>
              <a:rPr lang="en-US" baseline="0" dirty="0" smtClean="0"/>
              <a:t>-14% less investments by people in the research field, the best field to bring money into Americas economy</a:t>
            </a:r>
          </a:p>
          <a:p>
            <a:r>
              <a:rPr lang="en-US" baseline="0" dirty="0" smtClean="0"/>
              <a:t>-research and development is avoided including areas in the medical field</a:t>
            </a:r>
          </a:p>
          <a:p>
            <a:r>
              <a:rPr lang="en-US" baseline="0" dirty="0" smtClean="0"/>
              <a:t>-remember to go back to job creation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126266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unique defendants</a:t>
            </a:r>
            <a:r>
              <a:rPr lang="en-US" baseline="0" dirty="0" smtClean="0"/>
              <a:t> in chart not cases</a:t>
            </a:r>
            <a:endParaRPr lang="en-US" dirty="0" smtClean="0"/>
          </a:p>
          <a:p>
            <a:r>
              <a:rPr lang="en-US" dirty="0" smtClean="0"/>
              <a:t>-Firm wealth destroyed = 60B+, litigation cost = 29B+</a:t>
            </a:r>
          </a:p>
          <a:p>
            <a:r>
              <a:rPr lang="en-US" dirty="0" smtClean="0"/>
              <a:t>-decline</a:t>
            </a:r>
            <a:r>
              <a:rPr lang="en-US" baseline="0" dirty="0" smtClean="0"/>
              <a:t> in 2011 to 2012 due to America Invents Act passed by the Obama Administration in Sept 2011 -&gt; people need to be more specific in their patents [6]</a:t>
            </a:r>
          </a:p>
          <a:p>
            <a:r>
              <a:rPr lang="en-US" baseline="0" dirty="0" smtClean="0"/>
              <a:t>-Shield act is trying to be put into play</a:t>
            </a:r>
          </a:p>
          <a:p>
            <a:r>
              <a:rPr lang="en-US" baseline="0" dirty="0" smtClean="0"/>
              <a:t>	-already applied in Europe</a:t>
            </a:r>
          </a:p>
          <a:p>
            <a:r>
              <a:rPr lang="en-US" baseline="0" dirty="0" smtClean="0"/>
              <a:t>-This productivity doesn’t account for businesses that go out due to their loss in profit</a:t>
            </a:r>
          </a:p>
          <a:p>
            <a:r>
              <a:rPr lang="en-US" baseline="0" dirty="0" smtClean="0"/>
              <a:t>-some start ups forced out of business</a:t>
            </a:r>
          </a:p>
          <a:p>
            <a:r>
              <a:rPr lang="en-US" baseline="0" dirty="0" smtClean="0"/>
              <a:t>-litigation fees happen even if the patent troll loses (patent troll doesn’t have to pay litigation fees if they lose)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518836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-settlements could</a:t>
            </a:r>
            <a:r>
              <a:rPr lang="en-US" baseline="0" dirty="0" smtClean="0"/>
              <a:t> cost a percentage of profit, or hundreds of thousands of dollars</a:t>
            </a:r>
          </a:p>
          <a:p>
            <a:r>
              <a:rPr lang="en-US" baseline="0" dirty="0" smtClean="0"/>
              <a:t>-litigation fees easily cost millions even if you win</a:t>
            </a:r>
          </a:p>
          <a:p>
            <a:r>
              <a:rPr lang="en-US" baseline="0" dirty="0" smtClean="0"/>
              <a:t>-companies start out with the business model of attacking</a:t>
            </a:r>
          </a:p>
          <a:p>
            <a:r>
              <a:rPr lang="en-US" baseline="0" dirty="0" smtClean="0"/>
              <a:t>-as they get more patents they turn to insurance</a:t>
            </a:r>
          </a:p>
          <a:p>
            <a:r>
              <a:rPr lang="en-US" baseline="0" dirty="0" smtClean="0"/>
              <a:t>-can create future ideas</a:t>
            </a:r>
          </a:p>
          <a:p>
            <a:r>
              <a:rPr lang="en-US" baseline="0" dirty="0" smtClean="0"/>
              <a:t>-not very ethical as it only supports self</a:t>
            </a:r>
          </a:p>
          <a:p>
            <a:r>
              <a:rPr lang="en-US" baseline="0" dirty="0" smtClean="0"/>
              <a:t>-Kantianism-&gt; immoral as its basically stealing</a:t>
            </a:r>
          </a:p>
          <a:p>
            <a:r>
              <a:rPr lang="en-US" baseline="0" dirty="0" smtClean="0"/>
              <a:t>-&gt; Act </a:t>
            </a:r>
            <a:r>
              <a:rPr lang="en-US" baseline="0" dirty="0" err="1" smtClean="0"/>
              <a:t>Util</a:t>
            </a:r>
            <a:r>
              <a:rPr lang="en-US" baseline="0" dirty="0" smtClean="0"/>
              <a:t> says bad too</a:t>
            </a:r>
          </a:p>
          <a:p>
            <a:r>
              <a:rPr lang="en-US" baseline="0" dirty="0" smtClean="0"/>
              <a:t>-</a:t>
            </a:r>
            <a:r>
              <a:rPr lang="en-US" baseline="0" dirty="0" err="1" smtClean="0"/>
              <a:t>lodsys</a:t>
            </a:r>
            <a:r>
              <a:rPr lang="en-US" baseline="0" dirty="0" smtClean="0"/>
              <a:t> is 1 person vs 500</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181216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-settlements could</a:t>
            </a:r>
            <a:r>
              <a:rPr lang="en-US" baseline="0" dirty="0" smtClean="0"/>
              <a:t> cost a percentage of profit, or hundreds of thousands of dollars</a:t>
            </a:r>
          </a:p>
          <a:p>
            <a:r>
              <a:rPr lang="en-US" baseline="0" dirty="0" smtClean="0"/>
              <a:t>-litigation fees easily cost millions even if you win</a:t>
            </a:r>
          </a:p>
          <a:p>
            <a:r>
              <a:rPr lang="en-US" baseline="0" dirty="0" smtClean="0"/>
              <a:t>-podcasts –small business</a:t>
            </a:r>
          </a:p>
          <a:p>
            <a:r>
              <a:rPr lang="en-US" baseline="0" dirty="0" smtClean="0"/>
              <a:t>-Personal Audio has an office but no people (most likely 1 person doing this from home similar to </a:t>
            </a:r>
            <a:r>
              <a:rPr lang="en-US" baseline="0" dirty="0" err="1" smtClean="0"/>
              <a:t>lodsys</a:t>
            </a:r>
            <a:r>
              <a:rPr lang="en-US" baseline="0" dirty="0" smtClean="0"/>
              <a:t>)</a:t>
            </a:r>
          </a:p>
          <a:p>
            <a:r>
              <a:rPr lang="en-US" baseline="0" dirty="0" smtClean="0"/>
              <a:t>-successfully sues large businesses as well</a:t>
            </a:r>
          </a:p>
          <a:p>
            <a:r>
              <a:rPr lang="en-US" baseline="0" dirty="0" smtClean="0"/>
              <a:t>-suing </a:t>
            </a:r>
            <a:r>
              <a:rPr lang="en-US" baseline="0" dirty="0" err="1" smtClean="0"/>
              <a:t>HowStuffWorks</a:t>
            </a:r>
            <a:endParaRPr lang="en-US" baseline="0" dirty="0" smtClean="0"/>
          </a:p>
          <a:p>
            <a:r>
              <a:rPr lang="en-US" baseline="0" dirty="0" smtClean="0"/>
              <a:t>-restate conclusion</a:t>
            </a:r>
          </a:p>
          <a:p>
            <a:r>
              <a:rPr lang="en-US" baseline="0" dirty="0" smtClean="0"/>
              <a:t>-</a:t>
            </a:r>
            <a:r>
              <a:rPr lang="en-US" baseline="0" smtClean="0"/>
              <a:t>Any Questions?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11076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231080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see what everyone decided for the paper!</a:t>
            </a: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smtClean="0">
                <a:latin typeface="Arial" pitchFamily="-109" charset="0"/>
                <a:ea typeface="ＭＳ Ｐゴシック" pitchFamily="-109" charset="-128"/>
                <a:cs typeface="ＭＳ Ｐゴシック" pitchFamily="-109" charset="-128"/>
              </a:rPr>
              <a:t> litigation before a federal court (there are other benefits too)</a:t>
            </a:r>
          </a:p>
          <a:p>
            <a:pPr marL="171450" lvl="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Fair Use: News reporting, reviews, etc., Scholarly / educational use, </a:t>
            </a:r>
            <a:r>
              <a:rPr lang="en-US" u="sng" dirty="0" smtClean="0">
                <a:latin typeface="Arial" pitchFamily="-109" charset="0"/>
                <a:ea typeface="ＭＳ Ｐゴシック" pitchFamily="-109" charset="-128"/>
                <a:cs typeface="ＭＳ Ｐゴシック" pitchFamily="-109" charset="-128"/>
              </a:rPr>
              <a:t>Private</a:t>
            </a:r>
            <a:r>
              <a:rPr lang="en-US" dirty="0" smtClean="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In general, you can: Read, view, play, etc., Copy for personal use., Time-shift.</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Something patentable must be: Novel. Useful. Non-obvious. Described clearly. Must do what it says.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Provisional patent gives 1 year, before</a:t>
            </a:r>
            <a:r>
              <a:rPr lang="en-US" baseline="0" dirty="0" smtClean="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smtClean="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smtClean="0">
                <a:latin typeface="Arial" pitchFamily="-109" charset="0"/>
                <a:ea typeface="ＭＳ Ｐゴシック" pitchFamily="-109" charset="-128"/>
                <a:cs typeface="ＭＳ Ｐゴシック" pitchFamily="-109" charset="-128"/>
              </a:rPr>
              <a:t>Enforceable by: Contracts, Laws against industrial espionage.</a:t>
            </a:r>
          </a:p>
          <a:p>
            <a:pPr marL="0" lvl="0" indent="0" eaLnBrk="1" hangingPunct="1">
              <a:buFont typeface="Arial"/>
              <a:buNone/>
            </a:pPr>
            <a:endParaRPr lang="en-US" baseline="0" dirty="0" smtClean="0">
              <a:latin typeface="Arial" pitchFamily="-109" charset="0"/>
              <a:ea typeface="ＭＳ Ｐゴシック" pitchFamily="-109" charset="-128"/>
              <a:cs typeface="ＭＳ Ｐゴシック" pitchFamily="-109" charset="-128"/>
            </a:endParaRPr>
          </a:p>
          <a:p>
            <a:pPr eaLnBrk="1" hangingPunct="1"/>
            <a:endParaRPr lang="en-US" dirty="0" smtClean="0">
              <a:latin typeface="Arial" pitchFamily="-109" charset="0"/>
              <a:ea typeface="ＭＳ Ｐゴシック" pitchFamily="-109" charset="-128"/>
              <a:cs typeface="ＭＳ Ｐゴシック" pitchFamily="-109" charset="-128"/>
            </a:endParaRPr>
          </a:p>
          <a:p>
            <a:pPr marL="171450" lvl="0" indent="-171450" eaLnBrk="1" hangingPunct="1">
              <a:buFont typeface="Arial"/>
              <a:buChar cha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But first take a look at:</a:t>
            </a:r>
          </a:p>
          <a:p>
            <a:pPr eaLnBrk="1" hangingPunct="1"/>
            <a:r>
              <a:rPr lang="en-US" dirty="0" smtClean="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Copyright: Forever Less One Day</a:t>
            </a:r>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https://</a:t>
            </a:r>
            <a:r>
              <a:rPr lang="en-US" dirty="0" err="1" smtClean="0">
                <a:latin typeface="Arial" charset="0"/>
                <a:ea typeface="ＭＳ Ｐゴシック" charset="-128"/>
                <a:cs typeface="ＭＳ Ｐゴシック" charset="-128"/>
              </a:rPr>
              <a:t>www.youtube.com</a:t>
            </a:r>
            <a:r>
              <a:rPr lang="en-US" dirty="0" smtClean="0">
                <a:latin typeface="Arial" charset="0"/>
                <a:ea typeface="ＭＳ Ｐゴシック" charset="-128"/>
                <a:cs typeface="ＭＳ Ｐゴシック" charset="-128"/>
              </a:rPr>
              <a:t>/</a:t>
            </a:r>
            <a:r>
              <a:rPr lang="en-US" dirty="0" err="1" smtClean="0">
                <a:latin typeface="Arial" charset="0"/>
                <a:ea typeface="ＭＳ Ｐゴシック" charset="-128"/>
                <a:cs typeface="ＭＳ Ｐゴシック" charset="-128"/>
              </a:rPr>
              <a:t>watch?v</a:t>
            </a:r>
            <a:r>
              <a:rPr lang="en-US" dirty="0" smtClean="0">
                <a:latin typeface="Arial" charset="0"/>
                <a:ea typeface="ＭＳ Ｐゴシック" charset="-128"/>
                <a:cs typeface="ＭＳ Ｐゴシック" charset="-128"/>
              </a:rPr>
              <a:t>=tk862BbjWx4</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Tom Scott</a:t>
            </a:r>
          </a:p>
          <a:p>
            <a:pPr eaLnBrk="1" hangingPunct="1"/>
            <a:r>
              <a:rPr lang="en-US" dirty="0" smtClean="0">
                <a:latin typeface="Arial" charset="0"/>
                <a:ea typeface="ＭＳ Ｐゴシック" charset="-128"/>
                <a:cs typeface="ＭＳ Ｐゴシック" charset="-128"/>
              </a:rPr>
              <a:t>http://</a:t>
            </a:r>
            <a:r>
              <a:rPr lang="en-US" dirty="0" err="1" smtClean="0">
                <a:latin typeface="Arial" charset="0"/>
                <a:ea typeface="ＭＳ Ｐゴシック" charset="-128"/>
                <a:cs typeface="ＭＳ Ｐゴシック" charset="-128"/>
              </a:rPr>
              <a:t>tomscott.com</a:t>
            </a:r>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Welcome To</a:t>
            </a:r>
            <a:r>
              <a:rPr lang="en-US" baseline="0" dirty="0" smtClean="0">
                <a:latin typeface="Arial" charset="0"/>
                <a:ea typeface="ＭＳ Ｐゴシック" charset="-128"/>
                <a:cs typeface="ＭＳ Ｐゴシック" charset="-128"/>
              </a:rPr>
              <a:t> Life</a:t>
            </a:r>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https://</a:t>
            </a:r>
            <a:r>
              <a:rPr lang="en-US" dirty="0" err="1" smtClean="0">
                <a:latin typeface="Arial" charset="0"/>
                <a:ea typeface="ＭＳ Ｐゴシック" charset="-128"/>
                <a:cs typeface="ＭＳ Ｐゴシック" charset="-128"/>
              </a:rPr>
              <a:t>www.youtube.com</a:t>
            </a:r>
            <a:r>
              <a:rPr lang="en-US" dirty="0" smtClean="0">
                <a:latin typeface="Arial" charset="0"/>
                <a:ea typeface="ＭＳ Ｐゴシック" charset="-128"/>
                <a:cs typeface="ＭＳ Ｐゴシック" charset="-128"/>
              </a:rPr>
              <a:t>/</a:t>
            </a:r>
            <a:r>
              <a:rPr lang="en-US" dirty="0" err="1" smtClean="0">
                <a:latin typeface="Arial" charset="0"/>
                <a:ea typeface="ＭＳ Ｐゴシック" charset="-128"/>
                <a:cs typeface="ＭＳ Ｐゴシック" charset="-128"/>
              </a:rPr>
              <a:t>watch?v</a:t>
            </a:r>
            <a:r>
              <a:rPr lang="en-US" dirty="0" smtClean="0">
                <a:latin typeface="Arial" charset="0"/>
                <a:ea typeface="ＭＳ Ｐゴシック" charset="-128"/>
                <a:cs typeface="ＭＳ Ｐゴシック" charset="-128"/>
              </a:rPr>
              <a:t>=IFe9wiDfb0E&amp;feature=</a:t>
            </a:r>
            <a:r>
              <a:rPr lang="en-US" dirty="0" err="1" smtClean="0">
                <a:latin typeface="Arial" charset="0"/>
                <a:ea typeface="ＭＳ Ｐゴシック" charset="-128"/>
                <a:cs typeface="ＭＳ Ｐゴシック" charset="-128"/>
              </a:rPr>
              <a:t>youtu.be</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fconservancy.org/news/2015/may/21/DMCA-testimon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reactionface.info/" TargetMode="External"/><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hbr.org/2014/07/the-evidence-is-in-patent-trolls-do-hurt-innovation/" TargetMode="External"/><Relationship Id="rId4" Type="http://schemas.openxmlformats.org/officeDocument/2006/relationships/hyperlink" Target="http://www.ip-watch.org/2013/06/04/white-house-takes-major-action-against-patent-trolls/" TargetMode="External"/><Relationship Id="rId5" Type="http://schemas.openxmlformats.org/officeDocument/2006/relationships/hyperlink" Target="http://arstechnica.com/tech-policy/2013/09/judge-tosses-apple-motion-allows-patent-troll-lodsys-to-continue-rampage/" TargetMode="External"/><Relationship Id="rId1" Type="http://schemas.openxmlformats.org/officeDocument/2006/relationships/slideLayout" Target="../slideLayouts/slideLayout2.xml"/><Relationship Id="rId2" Type="http://schemas.openxmlformats.org/officeDocument/2006/relationships/hyperlink" Target="http://www.rpxcorp.com/rpx-servic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net.com/news/inside-intellectual-ventures-the-most-hated-company-in-tech/" TargetMode="External"/><Relationship Id="rId4" Type="http://schemas.openxmlformats.org/officeDocument/2006/relationships/hyperlink" Target="http://www.intellectualventures.com/inventor-network" TargetMode="External"/><Relationship Id="rId5" Type="http://schemas.openxmlformats.org/officeDocument/2006/relationships/hyperlink" Target="http://www.reactionface.info/face/troll-face" TargetMode="External"/><Relationship Id="rId6" Type="http://schemas.openxmlformats.org/officeDocument/2006/relationships/hyperlink" Target="https://www.eff.org/deeplinks/2013/02/podcasting-community-faces-patent-troll-threat-eff-wants-help" TargetMode="External"/><Relationship Id="rId7" Type="http://schemas.openxmlformats.org/officeDocument/2006/relationships/hyperlink" Target="https://www.techdirt.com/articles/20110718/00142915120/apple-loses-patent-lawsuit-over-playlists.shtml"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5</a:t>
            </a:r>
            <a:br>
              <a:rPr lang="en-US" dirty="0" smtClean="0"/>
            </a:br>
            <a:r>
              <a:rPr lang="en-US" dirty="0" smtClean="0"/>
              <a:t>Intellectual Property</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strike="sngStrike" dirty="0" smtClean="0"/>
              <a:t>Guest Speaker</a:t>
            </a:r>
            <a:endParaRPr lang="en-US" strike="sngStrike"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616407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dirty="0" smtClean="0">
                <a:latin typeface="Arial" panose="020B0604020202020204" pitchFamily="34" charset="0"/>
                <a:cs typeface="Arial" panose="020B0604020202020204" pitchFamily="34" charset="0"/>
              </a:rPr>
              <a:t>Smart TV Licenses Stifle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Customer </a:t>
            </a:r>
            <a:r>
              <a:rPr lang="en-US" sz="2600" dirty="0" smtClean="0">
                <a:latin typeface="Arial" panose="020B0604020202020204" pitchFamily="34" charset="0"/>
                <a:cs typeface="Arial" panose="020B0604020202020204" pitchFamily="34" charset="0"/>
              </a:rPr>
              <a:t>rights</a:t>
            </a:r>
            <a:endParaRPr lang="en-US" sz="2600" dirty="0">
              <a:latin typeface="Arial" panose="020B0604020202020204" pitchFamily="34" charset="0"/>
              <a:cs typeface="Arial" panose="020B0604020202020204" pitchFamily="34" charset="0"/>
            </a:endParaRPr>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1785128"/>
            <a:ext cx="3733800" cy="2487643"/>
          </a:xfrm>
        </p:spPr>
      </p:pic>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38554"/>
          </a:xfrm>
          <a:prstGeom prst="rect">
            <a:avLst/>
          </a:prstGeom>
          <a:noFill/>
        </p:spPr>
        <p:txBody>
          <a:bodyPr wrap="square" rtlCol="0">
            <a:spAutoFit/>
          </a:bodyPr>
          <a:lstStyle/>
          <a:p>
            <a:pPr algn="r"/>
            <a:r>
              <a:rPr lang="en-US" sz="1600" dirty="0" smtClean="0">
                <a:solidFill>
                  <a:schemeClr val="tx1"/>
                </a:solidFill>
                <a:latin typeface="Arial" panose="020B0604020202020204" pitchFamily="34" charset="0"/>
                <a:cs typeface="Arial" panose="020B0604020202020204" pitchFamily="34" charset="0"/>
              </a:rPr>
              <a:t>Ben Sharron</a:t>
            </a:r>
            <a:endParaRPr lang="en-US" sz="1600"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413882" y="4348972"/>
            <a:ext cx="4734836" cy="274756"/>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Image courtesy of: Smart TVs in 2015: The Idiot Box Redefined, [1</a:t>
            </a:r>
            <a:r>
              <a:rPr lang="en-US" sz="1200" dirty="0">
                <a:latin typeface="Arial" panose="020B0604020202020204" pitchFamily="34" charset="0"/>
                <a:cs typeface="Arial" panose="020B0604020202020204" pitchFamily="34" charset="0"/>
              </a:rPr>
              <a:t>]</a:t>
            </a:r>
          </a:p>
        </p:txBody>
      </p:sp>
      <p:sp>
        <p:nvSpPr>
          <p:cNvPr id="11" name="Content Placeholder 10"/>
          <p:cNvSpPr>
            <a:spLocks noGrp="1"/>
          </p:cNvSpPr>
          <p:nvPr>
            <p:ph sz="half" idx="2"/>
          </p:nvPr>
        </p:nvSpPr>
        <p:spPr/>
        <p:txBody>
          <a:bodyPr/>
          <a:lstStyle/>
          <a:p>
            <a:r>
              <a:rPr lang="en-US" sz="2000" dirty="0">
                <a:latin typeface="Arial" panose="020B0604020202020204" pitchFamily="34" charset="0"/>
                <a:cs typeface="Arial" panose="020B0604020202020204" pitchFamily="34" charset="0"/>
              </a:rPr>
              <a:t>Smart TV use is growing</a:t>
            </a:r>
          </a:p>
          <a:p>
            <a:pPr lvl="1"/>
            <a:r>
              <a:rPr lang="en-US" sz="1800" dirty="0">
                <a:latin typeface="Arial" panose="020B0604020202020204" pitchFamily="34" charset="0"/>
                <a:cs typeface="Arial" panose="020B0604020202020204" pitchFamily="34" charset="0"/>
              </a:rPr>
              <a:t>TVs connected to the internet</a:t>
            </a:r>
          </a:p>
          <a:p>
            <a:r>
              <a:rPr lang="en-US" sz="2000" dirty="0">
                <a:latin typeface="Arial" panose="020B0604020202020204" pitchFamily="34" charset="0"/>
                <a:cs typeface="Arial" panose="020B0604020202020204" pitchFamily="34" charset="0"/>
              </a:rPr>
              <a:t>Samsung </a:t>
            </a:r>
            <a:r>
              <a:rPr lang="en-US" sz="2000" dirty="0" err="1">
                <a:latin typeface="Arial" panose="020B0604020202020204" pitchFamily="34" charset="0"/>
                <a:cs typeface="Arial" panose="020B0604020202020204" pitchFamily="34" charset="0"/>
              </a:rPr>
              <a:t>SmartTV</a:t>
            </a:r>
            <a:r>
              <a:rPr lang="en-US" sz="2000" dirty="0">
                <a:latin typeface="Arial" panose="020B0604020202020204" pitchFamily="34" charset="0"/>
                <a:cs typeface="Arial" panose="020B0604020202020204" pitchFamily="34" charset="0"/>
              </a:rPr>
              <a:t> Terms of Service went viral</a:t>
            </a:r>
          </a:p>
          <a:p>
            <a:pPr lvl="1"/>
            <a:r>
              <a:rPr lang="en-US" sz="1800" dirty="0">
                <a:latin typeface="Arial" panose="020B0604020202020204" pitchFamily="34" charset="0"/>
                <a:cs typeface="Arial" panose="020B0604020202020204" pitchFamily="34" charset="0"/>
              </a:rPr>
              <a:t>Media questioned privacy</a:t>
            </a:r>
          </a:p>
          <a:p>
            <a:r>
              <a:rPr lang="en-US" sz="2000" dirty="0">
                <a:latin typeface="Arial" panose="020B0604020202020204" pitchFamily="34" charset="0"/>
                <a:cs typeface="Arial" panose="020B0604020202020204" pitchFamily="34" charset="0"/>
              </a:rPr>
              <a:t>DMCA protects Samsung software</a:t>
            </a:r>
          </a:p>
          <a:p>
            <a:pPr lvl="1"/>
            <a:r>
              <a:rPr lang="en-US" sz="1800" dirty="0">
                <a:latin typeface="Arial" panose="020B0604020202020204" pitchFamily="34" charset="0"/>
                <a:cs typeface="Arial" panose="020B0604020202020204" pitchFamily="34" charset="0"/>
              </a:rPr>
              <a:t>Customers unable to modify or verify </a:t>
            </a:r>
            <a:r>
              <a:rPr lang="en-US" sz="1800" dirty="0" smtClean="0">
                <a:latin typeface="Arial" panose="020B0604020202020204" pitchFamily="34" charset="0"/>
                <a:cs typeface="Arial" panose="020B0604020202020204" pitchFamily="34" charset="0"/>
              </a:rPr>
              <a:t>firmware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319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dirty="0" smtClean="0">
                <a:latin typeface="Arial" panose="020B0604020202020204" pitchFamily="34" charset="0"/>
                <a:cs typeface="Arial" panose="020B0604020202020204" pitchFamily="34" charset="0"/>
              </a:rPr>
              <a:t>Samsung Privacy Policy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Contained </a:t>
            </a:r>
            <a:r>
              <a:rPr lang="en-US" sz="2600" dirty="0" smtClean="0">
                <a:latin typeface="Arial" panose="020B0604020202020204" pitchFamily="34" charset="0"/>
                <a:cs typeface="Arial" panose="020B0604020202020204" pitchFamily="34" charset="0"/>
              </a:rPr>
              <a:t>Troubling Statement</a:t>
            </a:r>
            <a:endParaRPr lang="en-US" sz="26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lnSpcReduction="10000"/>
          </a:bodyPr>
          <a:lstStyle/>
          <a:p>
            <a:r>
              <a:rPr lang="en-US" sz="2000" dirty="0" smtClean="0">
                <a:latin typeface="Arial" panose="020B0604020202020204" pitchFamily="34" charset="0"/>
                <a:cs typeface="Arial" panose="020B0604020202020204" pitchFamily="34" charset="0"/>
              </a:rPr>
              <a:t>Samsung’s privacy policy went viral (</a:t>
            </a:r>
            <a:r>
              <a:rPr lang="en-US" sz="2000" i="1" dirty="0" smtClean="0">
                <a:latin typeface="Arial" panose="020B0604020202020204" pitchFamily="34" charset="0"/>
                <a:cs typeface="Arial" panose="020B0604020202020204" pitchFamily="34" charset="0"/>
              </a:rPr>
              <a:t>right</a:t>
            </a:r>
            <a:r>
              <a:rPr lang="en-US" sz="2000" dirty="0" smtClean="0">
                <a:latin typeface="Arial" panose="020B0604020202020204" pitchFamily="34" charset="0"/>
                <a:cs typeface="Arial" panose="020B0604020202020204" pitchFamily="34" charset="0"/>
              </a:rPr>
              <a:t>) [2]</a:t>
            </a:r>
          </a:p>
          <a:p>
            <a:pPr lvl="1"/>
            <a:r>
              <a:rPr lang="en-US" sz="1800" dirty="0" smtClean="0">
                <a:latin typeface="Arial" panose="020B0604020202020204" pitchFamily="34" charset="0"/>
                <a:cs typeface="Arial" panose="020B0604020202020204" pitchFamily="34" charset="0"/>
              </a:rPr>
              <a:t>Warned customers about transmission of voice data</a:t>
            </a:r>
          </a:p>
          <a:p>
            <a:pPr lvl="1"/>
            <a:r>
              <a:rPr lang="en-US" sz="1800" dirty="0" smtClean="0">
                <a:latin typeface="Arial" panose="020B0604020202020204" pitchFamily="34" charset="0"/>
                <a:cs typeface="Arial" panose="020B0604020202020204" pitchFamily="34" charset="0"/>
              </a:rPr>
              <a:t>Many outlets found this troubling</a:t>
            </a:r>
            <a:endParaRPr lang="en-US" sz="18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Samsung released press statement [2]</a:t>
            </a:r>
          </a:p>
          <a:p>
            <a:pPr lvl="1"/>
            <a:r>
              <a:rPr lang="en-US" sz="1800" dirty="0" smtClean="0">
                <a:latin typeface="Arial" panose="020B0604020202020204" pitchFamily="34" charset="0"/>
                <a:cs typeface="Arial" panose="020B0604020202020204" pitchFamily="34" charset="0"/>
              </a:rPr>
              <a:t>Previous vulnerabilities [3]</a:t>
            </a:r>
          </a:p>
          <a:p>
            <a:pPr lvl="1"/>
            <a:r>
              <a:rPr lang="en-US" sz="1800" dirty="0" smtClean="0">
                <a:latin typeface="Arial" panose="020B0604020202020204" pitchFamily="34" charset="0"/>
                <a:cs typeface="Arial" panose="020B0604020202020204" pitchFamily="34" charset="0"/>
              </a:rPr>
              <a:t>Opt-out is either inconvenient or unverifiable</a:t>
            </a:r>
          </a:p>
          <a:p>
            <a:endParaRPr lang="en-US" sz="2000" dirty="0" smtClean="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3677" y="1352550"/>
            <a:ext cx="3455246" cy="3352800"/>
          </a:xfrm>
          <a:ln>
            <a:solidFill>
              <a:schemeClr val="bg1"/>
            </a:solidFill>
          </a:ln>
        </p:spPr>
      </p:pic>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38554"/>
          </a:xfrm>
          <a:prstGeom prst="rect">
            <a:avLst/>
          </a:prstGeom>
          <a:noFill/>
        </p:spPr>
        <p:txBody>
          <a:bodyPr wrap="square" rtlCol="0">
            <a:spAutoFit/>
          </a:bodyPr>
          <a:lstStyle/>
          <a:p>
            <a:pPr algn="r"/>
            <a:r>
              <a:rPr lang="en-US" sz="1600" dirty="0" smtClean="0">
                <a:solidFill>
                  <a:schemeClr val="tx1"/>
                </a:solidFill>
                <a:latin typeface="Arial" panose="020B0604020202020204" pitchFamily="34" charset="0"/>
                <a:cs typeface="Arial" panose="020B0604020202020204" pitchFamily="34" charset="0"/>
              </a:rPr>
              <a:t>Ben Sharron</a:t>
            </a:r>
            <a:endParaRPr lang="en-US" sz="1600"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4098620" y="4712773"/>
            <a:ext cx="4985359"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Image courtesy of: https</a:t>
            </a:r>
            <a:r>
              <a:rPr lang="en-US" sz="1200" dirty="0">
                <a:latin typeface="Arial" panose="020B0604020202020204" pitchFamily="34" charset="0"/>
                <a:cs typeface="Arial" panose="020B0604020202020204" pitchFamily="34" charset="0"/>
              </a:rPr>
              <a:t>://twitter.com/xor/status/564356757007261696</a:t>
            </a:r>
            <a:r>
              <a:rPr lang="en-US" sz="1200" dirty="0" smtClean="0">
                <a:latin typeface="Arial" panose="020B0604020202020204" pitchFamily="34" charset="0"/>
                <a:cs typeface="Arial" panose="020B0604020202020204" pitchFamily="34" charset="0"/>
              </a:rPr>
              <a:t>/</a:t>
            </a:r>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757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dirty="0" smtClean="0">
                <a:latin typeface="Arial" panose="020B0604020202020204" pitchFamily="34" charset="0"/>
                <a:cs typeface="Arial" panose="020B0604020202020204" pitchFamily="34" charset="0"/>
              </a:rPr>
              <a:t>DMCA Makes Modifying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or </a:t>
            </a:r>
            <a:r>
              <a:rPr lang="en-US" sz="2600" dirty="0" smtClean="0">
                <a:latin typeface="Arial" panose="020B0604020202020204" pitchFamily="34" charset="0"/>
                <a:cs typeface="Arial" panose="020B0604020202020204" pitchFamily="34" charset="0"/>
              </a:rPr>
              <a:t>Verifying Firmware Illegal</a:t>
            </a:r>
            <a:endParaRPr lang="en-US" sz="2600" dirty="0">
              <a:latin typeface="Arial" panose="020B0604020202020204" pitchFamily="34" charset="0"/>
              <a:cs typeface="Arial" panose="020B0604020202020204" pitchFamily="34" charset="0"/>
            </a:endParaRPr>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1628775"/>
            <a:ext cx="3733800" cy="2800350"/>
          </a:xfrm>
        </p:spPr>
      </p:pic>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38554"/>
          </a:xfrm>
          <a:prstGeom prst="rect">
            <a:avLst/>
          </a:prstGeom>
          <a:noFill/>
        </p:spPr>
        <p:txBody>
          <a:bodyPr wrap="square" rtlCol="0">
            <a:spAutoFit/>
          </a:bodyPr>
          <a:lstStyle/>
          <a:p>
            <a:pPr algn="r"/>
            <a:r>
              <a:rPr lang="en-US" sz="1600" dirty="0" smtClean="0">
                <a:solidFill>
                  <a:schemeClr val="tx1"/>
                </a:solidFill>
                <a:latin typeface="Arial" panose="020B0604020202020204" pitchFamily="34" charset="0"/>
                <a:cs typeface="Arial" panose="020B0604020202020204" pitchFamily="34" charset="0"/>
              </a:rPr>
              <a:t>Ben Sharron</a:t>
            </a:r>
            <a:endParaRPr lang="en-US" sz="1600"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762000" y="4574661"/>
            <a:ext cx="3581400"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Image Courtesy of: Aaron </a:t>
            </a:r>
            <a:r>
              <a:rPr lang="en-US" sz="1200" dirty="0">
                <a:latin typeface="Arial" panose="020B0604020202020204" pitchFamily="34" charset="0"/>
                <a:cs typeface="Arial" panose="020B0604020202020204" pitchFamily="34" charset="0"/>
              </a:rPr>
              <a:t>Williamson </a:t>
            </a:r>
            <a:r>
              <a:rPr lang="en-US" sz="1200" dirty="0" smtClean="0">
                <a:latin typeface="Arial" panose="020B0604020202020204" pitchFamily="34" charset="0"/>
                <a:cs typeface="Arial" panose="020B0604020202020204" pitchFamily="34" charset="0"/>
              </a:rPr>
              <a:t>Testifies, [5]</a:t>
            </a:r>
            <a:endParaRPr lang="en-US" sz="1200" dirty="0">
              <a:solidFill>
                <a:schemeClr val="tx1"/>
              </a:solidFill>
              <a:latin typeface="Arial" panose="020B0604020202020204" pitchFamily="34" charset="0"/>
              <a:cs typeface="Arial" panose="020B0604020202020204" pitchFamily="34" charset="0"/>
            </a:endParaRPr>
          </a:p>
        </p:txBody>
      </p:sp>
      <p:sp>
        <p:nvSpPr>
          <p:cNvPr id="10" name="Content Placeholder 9"/>
          <p:cNvSpPr>
            <a:spLocks noGrp="1"/>
          </p:cNvSpPr>
          <p:nvPr>
            <p:ph sz="half" idx="2"/>
          </p:nvPr>
        </p:nvSpPr>
        <p:spPr/>
        <p:txBody>
          <a:bodyPr>
            <a:normAutofit/>
          </a:bodyPr>
          <a:lstStyle/>
          <a:p>
            <a:r>
              <a:rPr lang="en-US" dirty="0" smtClean="0"/>
              <a:t>DMCA protects software from being modified [4]</a:t>
            </a:r>
          </a:p>
          <a:p>
            <a:pPr lvl="1"/>
            <a:r>
              <a:rPr lang="en-US" dirty="0" smtClean="0"/>
              <a:t>Also simply verifying setting change is in effect is illegal</a:t>
            </a:r>
          </a:p>
          <a:p>
            <a:pPr lvl="1"/>
            <a:r>
              <a:rPr lang="en-US" dirty="0" smtClean="0"/>
              <a:t>Power to validate product revoked</a:t>
            </a:r>
          </a:p>
          <a:p>
            <a:r>
              <a:rPr lang="en-US" dirty="0" smtClean="0"/>
              <a:t>Software Freedom Conservancy seek exemption for Smart TVs [5]</a:t>
            </a:r>
          </a:p>
          <a:p>
            <a:pPr lvl="1"/>
            <a:r>
              <a:rPr lang="en-US" dirty="0" smtClean="0"/>
              <a:t>Public hearings held</a:t>
            </a:r>
          </a:p>
          <a:p>
            <a:pPr lvl="1"/>
            <a:r>
              <a:rPr lang="en-US" dirty="0" smtClean="0"/>
              <a:t>Comparison to previous exemption for jailbreaking smartphones</a:t>
            </a:r>
          </a:p>
          <a:p>
            <a:pPr lvl="1"/>
            <a:r>
              <a:rPr lang="en-US" dirty="0" smtClean="0"/>
              <a:t>Argument against says exemption would promote piracy</a:t>
            </a:r>
            <a:endParaRPr lang="en-US" dirty="0"/>
          </a:p>
        </p:txBody>
      </p:sp>
    </p:spTree>
    <p:extLst>
      <p:ext uri="{BB962C8B-B14F-4D97-AF65-F5344CB8AC3E}">
        <p14:creationId xmlns:p14="http://schemas.microsoft.com/office/powerpoint/2010/main" val="2331655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dirty="0" smtClean="0">
                <a:latin typeface="Arial" panose="020B0604020202020204" pitchFamily="34" charset="0"/>
                <a:cs typeface="Arial" panose="020B0604020202020204" pitchFamily="34" charset="0"/>
              </a:rPr>
              <a:t>Conclusion</a:t>
            </a:r>
            <a:endParaRPr lang="en-US" sz="26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38554"/>
          </a:xfrm>
          <a:prstGeom prst="rect">
            <a:avLst/>
          </a:prstGeom>
          <a:noFill/>
        </p:spPr>
        <p:txBody>
          <a:bodyPr wrap="square" rtlCol="0">
            <a:spAutoFit/>
          </a:bodyPr>
          <a:lstStyle/>
          <a:p>
            <a:pPr algn="r"/>
            <a:r>
              <a:rPr lang="en-US" sz="1600" dirty="0" smtClean="0">
                <a:solidFill>
                  <a:schemeClr val="tx1"/>
                </a:solidFill>
                <a:latin typeface="Arial" panose="020B0604020202020204" pitchFamily="34" charset="0"/>
                <a:cs typeface="Arial" panose="020B0604020202020204" pitchFamily="34" charset="0"/>
              </a:rPr>
              <a:t>Ben Sharron</a:t>
            </a:r>
            <a:endParaRPr lang="en-US" sz="1600"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0" y="4726877"/>
            <a:ext cx="9144000" cy="338554"/>
          </a:xfrm>
          <a:prstGeom prst="rect">
            <a:avLst/>
          </a:prstGeom>
          <a:noFill/>
        </p:spPr>
        <p:txBody>
          <a:bodyPr wrap="square" rtlCol="0">
            <a:spAutoFit/>
          </a:bodyPr>
          <a:lstStyle/>
          <a:p>
            <a:pPr algn="r"/>
            <a:r>
              <a:rPr lang="en-US" sz="1600" dirty="0" smtClean="0">
                <a:latin typeface="Arial" panose="020B0604020202020204" pitchFamily="34" charset="0"/>
                <a:cs typeface="Arial" panose="020B0604020202020204" pitchFamily="34" charset="0"/>
              </a:rPr>
              <a:t>Image Courtesy of: Aaron </a:t>
            </a:r>
            <a:r>
              <a:rPr lang="en-US" sz="1600" dirty="0">
                <a:latin typeface="Arial" panose="020B0604020202020204" pitchFamily="34" charset="0"/>
                <a:cs typeface="Arial" panose="020B0604020202020204" pitchFamily="34" charset="0"/>
              </a:rPr>
              <a:t>Williamson </a:t>
            </a:r>
            <a:r>
              <a:rPr lang="en-US" sz="1600" dirty="0" smtClean="0">
                <a:latin typeface="Arial" panose="020B0604020202020204" pitchFamily="34" charset="0"/>
                <a:cs typeface="Arial" panose="020B0604020202020204" pitchFamily="34" charset="0"/>
              </a:rPr>
              <a:t>Testifies, [5]</a:t>
            </a:r>
            <a:endParaRPr lang="en-US" sz="1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1800" dirty="0" smtClean="0">
                <a:latin typeface="Arial" panose="020B0604020202020204" pitchFamily="34" charset="0"/>
                <a:cs typeface="Arial" panose="020B0604020202020204" pitchFamily="34" charset="0"/>
              </a:rPr>
              <a:t>Smart TVs employ questionable data collection techniques</a:t>
            </a:r>
          </a:p>
          <a:p>
            <a:r>
              <a:rPr lang="en-US" sz="1800" dirty="0" smtClean="0">
                <a:latin typeface="Arial" panose="020B0604020202020204" pitchFamily="34" charset="0"/>
                <a:cs typeface="Arial" panose="020B0604020202020204" pitchFamily="34" charset="0"/>
              </a:rPr>
              <a:t>DMCA provides protection</a:t>
            </a:r>
          </a:p>
          <a:p>
            <a:r>
              <a:rPr lang="en-US" sz="1800" dirty="0" smtClean="0">
                <a:latin typeface="Arial" panose="020B0604020202020204" pitchFamily="34" charset="0"/>
                <a:cs typeface="Arial" panose="020B0604020202020204" pitchFamily="34" charset="0"/>
              </a:rPr>
              <a:t>So Smart TVs should be granted an exemption</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320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latin typeface="Arial" panose="020B0604020202020204" pitchFamily="34" charset="0"/>
                <a:cs typeface="Arial" panose="020B0604020202020204" pitchFamily="34" charset="0"/>
              </a:rPr>
              <a:t>References</a:t>
            </a:r>
            <a:endParaRPr lang="en-US" sz="2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00000"/>
              </a:lnSpc>
              <a:buNone/>
            </a:pPr>
            <a:r>
              <a:rPr lang="en-US" sz="1100" dirty="0" smtClean="0">
                <a:latin typeface="Arial" panose="020B0604020202020204" pitchFamily="34" charset="0"/>
                <a:cs typeface="Arial" panose="020B0604020202020204" pitchFamily="34" charset="0"/>
              </a:rPr>
              <a:t>[1] </a:t>
            </a:r>
            <a:r>
              <a:rPr lang="en-US" sz="1100" dirty="0" err="1">
                <a:latin typeface="Arial" panose="020B0604020202020204" pitchFamily="34" charset="0"/>
                <a:cs typeface="Arial" panose="020B0604020202020204" pitchFamily="34" charset="0"/>
              </a:rPr>
              <a:t>Majumdar</a:t>
            </a:r>
            <a:r>
              <a:rPr lang="en-US" sz="1100" dirty="0">
                <a:latin typeface="Arial" panose="020B0604020202020204" pitchFamily="34" charset="0"/>
                <a:cs typeface="Arial" panose="020B0604020202020204" pitchFamily="34" charset="0"/>
              </a:rPr>
              <a:t>, N. (2015, April 20). Smart TVs in </a:t>
            </a:r>
            <a:r>
              <a:rPr lang="en-US" sz="1100" dirty="0" smtClean="0">
                <a:latin typeface="Arial" panose="020B0604020202020204" pitchFamily="34" charset="0"/>
                <a:cs typeface="Arial" panose="020B0604020202020204" pitchFamily="34" charset="0"/>
              </a:rPr>
              <a:t>2015: </a:t>
            </a:r>
            <a:r>
              <a:rPr lang="en-US" sz="1100" dirty="0">
                <a:latin typeface="Arial" panose="020B0604020202020204" pitchFamily="34" charset="0"/>
                <a:cs typeface="Arial" panose="020B0604020202020204" pitchFamily="34" charset="0"/>
              </a:rPr>
              <a:t>The Idiot Box Redefined. Retrieved September 10, 2015, from http://emberify.com/blog/smart-tvs-in-2015-the-idiot-box-redefined</a:t>
            </a:r>
            <a:r>
              <a:rPr lang="en-US" sz="1100" dirty="0" smtClean="0">
                <a:latin typeface="Arial" panose="020B0604020202020204" pitchFamily="34" charset="0"/>
                <a:cs typeface="Arial" panose="020B0604020202020204" pitchFamily="34" charset="0"/>
              </a:rPr>
              <a:t>/</a:t>
            </a:r>
          </a:p>
          <a:p>
            <a:pPr marL="0" indent="0">
              <a:lnSpc>
                <a:spcPct val="100000"/>
              </a:lnSpc>
              <a:buNone/>
            </a:pPr>
            <a:r>
              <a:rPr lang="en-US" sz="1100" dirty="0" smtClean="0">
                <a:latin typeface="Arial" panose="020B0604020202020204" pitchFamily="34" charset="0"/>
                <a:cs typeface="Arial" panose="020B0604020202020204" pitchFamily="34" charset="0"/>
              </a:rPr>
              <a:t>[2] Harris, S. (2015, February 5). Your Samsung SmartTV Is Spying on You, Basically. Retrieved September 10, 2015, from http://www.thedailybeast.com/articles/2015/02/05/your-samsung-smarttevenv-is-spying-on-you-basically.html</a:t>
            </a:r>
          </a:p>
          <a:p>
            <a:pPr marL="0" indent="0">
              <a:lnSpc>
                <a:spcPct val="100000"/>
              </a:lnSpc>
              <a:buNone/>
            </a:pPr>
            <a:r>
              <a:rPr lang="en-US" sz="1100" dirty="0" smtClean="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3] Wong, R. (2012, December 14). Samsung Smart TVs: The next frontier for data theft and hacking [video]. Retrieved September 10, 2015, from http://bgr.com/2012/12/14/samsung-smart-tv-hack-security-exploit-discovered</a:t>
            </a:r>
            <a:r>
              <a:rPr lang="en-US" sz="1100" dirty="0" smtClean="0">
                <a:latin typeface="Arial" panose="020B0604020202020204" pitchFamily="34" charset="0"/>
                <a:cs typeface="Arial" panose="020B0604020202020204" pitchFamily="34" charset="0"/>
              </a:rPr>
              <a:t>/</a:t>
            </a:r>
          </a:p>
          <a:p>
            <a:pPr marL="0" indent="0">
              <a:lnSpc>
                <a:spcPct val="100000"/>
              </a:lnSpc>
              <a:buNone/>
            </a:pPr>
            <a:r>
              <a:rPr lang="en-US" sz="1100" dirty="0" smtClean="0">
                <a:latin typeface="Arial" panose="020B0604020202020204" pitchFamily="34" charset="0"/>
                <a:cs typeface="Arial" panose="020B0604020202020204" pitchFamily="34" charset="0"/>
              </a:rPr>
              <a:t>[4</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Grauer</a:t>
            </a:r>
            <a:r>
              <a:rPr lang="en-US" sz="1100" dirty="0">
                <a:latin typeface="Arial" panose="020B0604020202020204" pitchFamily="34" charset="0"/>
                <a:cs typeface="Arial" panose="020B0604020202020204" pitchFamily="34" charset="0"/>
              </a:rPr>
              <a:t>, Y. (2015, February 10). Stopping a Smart TV From Eavesdropping On You Could Be a Felony. Retrieved September 10, 2015, from http://</a:t>
            </a:r>
            <a:r>
              <a:rPr lang="en-US" sz="1100" dirty="0" smtClean="0">
                <a:latin typeface="Arial" panose="020B0604020202020204" pitchFamily="34" charset="0"/>
                <a:cs typeface="Arial" panose="020B0604020202020204" pitchFamily="34" charset="0"/>
              </a:rPr>
              <a:t>www.slate.com/blogs/future_tense/2015/02/10/samsung_s_smarttv_disabling_its_eavesdropping_could_violate_dmca.html</a:t>
            </a:r>
          </a:p>
          <a:p>
            <a:pPr marL="0" indent="0">
              <a:lnSpc>
                <a:spcPct val="100000"/>
              </a:lnSpc>
              <a:buNone/>
            </a:pPr>
            <a:r>
              <a:rPr lang="en-US" sz="1100" dirty="0" smtClean="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5] Aaron Williamson Testifies on Conservancy's Behalf to Extend DMCA Exemptions to Smart TVs. (2015, May 21). Retrieved September 10, 2015, from </a:t>
            </a:r>
            <a:r>
              <a:rPr lang="en-US" sz="1100" dirty="0">
                <a:latin typeface="Arial" panose="020B0604020202020204" pitchFamily="34" charset="0"/>
                <a:cs typeface="Arial" panose="020B0604020202020204" pitchFamily="34" charset="0"/>
                <a:hlinkClick r:id="rId2"/>
              </a:rPr>
              <a:t>https://sfconservancy.org/news/2015/may/21/DMCA-testimony</a:t>
            </a:r>
            <a:r>
              <a:rPr lang="en-US" sz="1100" dirty="0" smtClean="0">
                <a:latin typeface="Arial" panose="020B0604020202020204" pitchFamily="34" charset="0"/>
                <a:cs typeface="Arial" panose="020B0604020202020204" pitchFamily="34" charset="0"/>
                <a:hlinkClick r:id="rId2"/>
              </a:rPr>
              <a:t>/</a:t>
            </a:r>
            <a:endParaRPr lang="en-US" sz="1100" dirty="0" smtClean="0">
              <a:latin typeface="Arial" panose="020B0604020202020204" pitchFamily="34" charset="0"/>
              <a:cs typeface="Arial" panose="020B0604020202020204" pitchFamily="34" charset="0"/>
            </a:endParaRPr>
          </a:p>
          <a:p>
            <a:pPr marL="0" indent="0">
              <a:lnSpc>
                <a:spcPct val="100000"/>
              </a:lnSpc>
              <a:buNone/>
            </a:pPr>
            <a:r>
              <a:rPr lang="en-US" sz="1100" dirty="0" smtClean="0">
                <a:latin typeface="Arial" panose="020B0604020202020204" pitchFamily="34" charset="0"/>
                <a:cs typeface="Arial" panose="020B0604020202020204" pitchFamily="34" charset="0"/>
              </a:rPr>
              <a:t>[6</a:t>
            </a:r>
            <a:r>
              <a:rPr lang="en-US" sz="1100" dirty="0">
                <a:latin typeface="Arial" panose="020B0604020202020204" pitchFamily="34" charset="0"/>
                <a:cs typeface="Arial" panose="020B0604020202020204" pitchFamily="34" charset="0"/>
              </a:rPr>
              <a:t>] ::: LG Smart World :::. (</a:t>
            </a:r>
            <a:r>
              <a:rPr lang="en-US" sz="1100" dirty="0" err="1">
                <a:latin typeface="Arial" panose="020B0604020202020204" pitchFamily="34" charset="0"/>
                <a:cs typeface="Arial" panose="020B0604020202020204" pitchFamily="34" charset="0"/>
              </a:rPr>
              <a:t>n.d.</a:t>
            </a:r>
            <a:r>
              <a:rPr lang="en-US" sz="1100" dirty="0">
                <a:latin typeface="Arial" panose="020B0604020202020204" pitchFamily="34" charset="0"/>
                <a:cs typeface="Arial" panose="020B0604020202020204" pitchFamily="34" charset="0"/>
              </a:rPr>
              <a:t>). Retrieved September 11, 2015, from http://gb.lgappstv.com/appspc/footer/footer/moveDeviceTerms.lge?type=S_PRG&amp;level=2&amp;link=202</a:t>
            </a:r>
            <a:endParaRPr lang="en-US" sz="11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Ben Sharron</a:t>
            </a:r>
            <a:endParaRPr lang="en-US" sz="1400" dirty="0">
              <a:solidFill>
                <a:schemeClr val="tx1"/>
              </a:solidFill>
              <a:latin typeface="+mj-lt"/>
            </a:endParaRPr>
          </a:p>
        </p:txBody>
      </p:sp>
    </p:spTree>
    <p:extLst>
      <p:ext uri="{BB962C8B-B14F-4D97-AF65-F5344CB8AC3E}">
        <p14:creationId xmlns:p14="http://schemas.microsoft.com/office/powerpoint/2010/main" val="23615045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VS SAMSUNG</a:t>
            </a:r>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Rayan Alsoby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a:t>
            </a:r>
            <a:r>
              <a:rPr lang="en-US" sz="1200" dirty="0" smtClean="0"/>
              <a:t>images.apple.com/home/images/og.jpg?201507310104</a:t>
            </a:r>
            <a:r>
              <a:rPr lang="en-US" sz="1200" dirty="0"/>
              <a:t>, http://www.samsung.com/us/images/common/samsung-logo.jpg</a:t>
            </a:r>
            <a:endParaRPr lang="en-US" sz="1200" dirty="0">
              <a:solidFill>
                <a:schemeClr val="tx1"/>
              </a:solidFill>
            </a:endParaRPr>
          </a:p>
        </p:txBody>
      </p:sp>
      <p:sp>
        <p:nvSpPr>
          <p:cNvPr id="9" name="Content Placeholder 3"/>
          <p:cNvSpPr txBox="1">
            <a:spLocks/>
          </p:cNvSpPr>
          <p:nvPr/>
        </p:nvSpPr>
        <p:spPr>
          <a:xfrm>
            <a:off x="501464" y="1352551"/>
            <a:ext cx="3733800" cy="3352800"/>
          </a:xfrm>
          <a:prstGeom prst="rect">
            <a:avLst/>
          </a:prstGeom>
          <a:ln>
            <a:solidFill>
              <a:schemeClr val="bg1"/>
            </a:solidFill>
          </a:ln>
        </p:spPr>
        <p:txBody>
          <a:bodyPr vert="horz" lIns="91436"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lgn="ctr">
              <a:buFont typeface="Arial" pitchFamily="34" charset="0"/>
              <a:buNone/>
            </a:pPr>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55" t="14734" r="2971"/>
          <a:stretch/>
        </p:blipFill>
        <p:spPr>
          <a:xfrm>
            <a:off x="503941" y="1362698"/>
            <a:ext cx="3731323" cy="3353416"/>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9986"/>
          <a:stretch/>
        </p:blipFill>
        <p:spPr>
          <a:xfrm>
            <a:off x="4719783" y="1362698"/>
            <a:ext cx="3738417" cy="3365109"/>
          </a:xfrm>
          <a:prstGeom prst="rect">
            <a:avLst/>
          </a:prstGeom>
        </p:spPr>
      </p:pic>
    </p:spTree>
    <p:extLst>
      <p:ext uri="{BB962C8B-B14F-4D97-AF65-F5344CB8AC3E}">
        <p14:creationId xmlns:p14="http://schemas.microsoft.com/office/powerpoint/2010/main" val="15315198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war overview</a:t>
            </a:r>
            <a:endParaRPr lang="en-US" dirty="0"/>
          </a:p>
        </p:txBody>
      </p:sp>
      <p:sp>
        <p:nvSpPr>
          <p:cNvPr id="3" name="Content Placeholder 2"/>
          <p:cNvSpPr>
            <a:spLocks noGrp="1"/>
          </p:cNvSpPr>
          <p:nvPr>
            <p:ph sz="half" idx="1"/>
          </p:nvPr>
        </p:nvSpPr>
        <p:spPr>
          <a:xfrm>
            <a:off x="685799" y="1352551"/>
            <a:ext cx="3841955" cy="3352800"/>
          </a:xfrm>
        </p:spPr>
        <p:txBody>
          <a:bodyPr/>
          <a:lstStyle/>
          <a:p>
            <a:r>
              <a:rPr lang="en-US" dirty="0"/>
              <a:t>Started with Nokia vs Apple in 2009</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Rayan Alsoby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http://images.businessweek.com/bloomberg/patent_lawsuits.jpg</a:t>
            </a:r>
            <a:endParaRPr lang="en-US" sz="1200" dirty="0">
              <a:solidFill>
                <a:schemeClr val="tx1"/>
              </a:solidFill>
            </a:endParaRPr>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95900" y="701640"/>
            <a:ext cx="3093776" cy="4003710"/>
          </a:xfrm>
        </p:spPr>
      </p:pic>
    </p:spTree>
    <p:extLst>
      <p:ext uri="{BB962C8B-B14F-4D97-AF65-F5344CB8AC3E}">
        <p14:creationId xmlns:p14="http://schemas.microsoft.com/office/powerpoint/2010/main" val="1949299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sues </a:t>
            </a:r>
            <a:r>
              <a:rPr lang="en-US" dirty="0" err="1" smtClean="0"/>
              <a:t>samsung</a:t>
            </a:r>
            <a:endParaRPr lang="en-US" dirty="0"/>
          </a:p>
        </p:txBody>
      </p:sp>
      <p:sp>
        <p:nvSpPr>
          <p:cNvPr id="3" name="Content Placeholder 2"/>
          <p:cNvSpPr>
            <a:spLocks noGrp="1"/>
          </p:cNvSpPr>
          <p:nvPr>
            <p:ph sz="half" idx="1"/>
          </p:nvPr>
        </p:nvSpPr>
        <p:spPr>
          <a:xfrm>
            <a:off x="685799" y="1352551"/>
            <a:ext cx="6201698" cy="3352800"/>
          </a:xfrm>
        </p:spPr>
        <p:txBody>
          <a:bodyPr/>
          <a:lstStyle/>
          <a:p>
            <a:r>
              <a:rPr lang="en-US" dirty="0" smtClean="0"/>
              <a:t>First lawsuit filed on April </a:t>
            </a:r>
            <a:r>
              <a:rPr lang="en-US" dirty="0"/>
              <a:t>2011</a:t>
            </a:r>
          </a:p>
          <a:p>
            <a:r>
              <a:rPr lang="en-US" dirty="0" smtClean="0"/>
              <a:t>Asked for $2.75 </a:t>
            </a:r>
            <a:r>
              <a:rPr lang="en-US" dirty="0"/>
              <a:t>billion in damages</a:t>
            </a:r>
            <a:endParaRPr lang="en-US" dirty="0" smtClean="0"/>
          </a:p>
          <a:p>
            <a:r>
              <a:rPr lang="en-US" dirty="0" smtClean="0"/>
              <a:t>4 Design patents</a:t>
            </a:r>
          </a:p>
          <a:p>
            <a:pPr lvl="1"/>
            <a:r>
              <a:rPr lang="en-US" dirty="0" smtClean="0"/>
              <a:t>D593,087 &amp; D618,677: for the front face appearance of the phone</a:t>
            </a:r>
          </a:p>
          <a:p>
            <a:pPr lvl="1"/>
            <a:r>
              <a:rPr lang="en-US" dirty="0" smtClean="0"/>
              <a:t>D504,889: for the overall appearance of the tablet</a:t>
            </a:r>
          </a:p>
          <a:p>
            <a:pPr lvl="1"/>
            <a:r>
              <a:rPr lang="en-US" dirty="0" smtClean="0"/>
              <a:t>D604,305: for the GUI </a:t>
            </a:r>
          </a:p>
          <a:p>
            <a:r>
              <a:rPr lang="en-US" dirty="0" smtClean="0"/>
              <a:t>3 Utility patents </a:t>
            </a:r>
          </a:p>
          <a:p>
            <a:pPr lvl="1"/>
            <a:r>
              <a:rPr lang="en-US" dirty="0" smtClean="0"/>
              <a:t>7,469,381: for the Bounce-Back </a:t>
            </a:r>
            <a:r>
              <a:rPr lang="en-US" dirty="0"/>
              <a:t>Effect</a:t>
            </a:r>
            <a:endParaRPr lang="en-US" dirty="0" smtClean="0"/>
          </a:p>
          <a:p>
            <a:pPr lvl="1"/>
            <a:r>
              <a:rPr lang="en-US" dirty="0" smtClean="0"/>
              <a:t>7,844,915:  for the </a:t>
            </a:r>
            <a:r>
              <a:rPr lang="en-US" dirty="0"/>
              <a:t>On-screen Navigation</a:t>
            </a:r>
            <a:endParaRPr lang="en-US" dirty="0" smtClean="0"/>
          </a:p>
          <a:p>
            <a:pPr lvl="1"/>
            <a:r>
              <a:rPr lang="en-US" dirty="0" smtClean="0"/>
              <a:t>7,864,163: for the Tap </a:t>
            </a:r>
            <a:r>
              <a:rPr lang="en-US" dirty="0"/>
              <a:t>To </a:t>
            </a:r>
            <a:r>
              <a:rPr lang="en-US" dirty="0" smtClean="0"/>
              <a:t>Zoom feature</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Rayan Alsoby</a:t>
            </a:r>
            <a:endParaRPr lang="en-US" sz="1400" dirty="0">
              <a:solidFill>
                <a:schemeClr val="tx1"/>
              </a:solidFill>
              <a:latin typeface="+mj-lt"/>
            </a:endParaRPr>
          </a:p>
        </p:txBody>
      </p:sp>
    </p:spTree>
    <p:extLst>
      <p:ext uri="{BB962C8B-B14F-4D97-AF65-F5344CB8AC3E}">
        <p14:creationId xmlns:p14="http://schemas.microsoft.com/office/powerpoint/2010/main" val="2786903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Samsung sues Back</a:t>
            </a:r>
            <a:endParaRPr lang="en-US" dirty="0"/>
          </a:p>
        </p:txBody>
      </p:sp>
      <p:sp>
        <p:nvSpPr>
          <p:cNvPr id="3" name="Content Placeholder 2"/>
          <p:cNvSpPr>
            <a:spLocks noGrp="1"/>
          </p:cNvSpPr>
          <p:nvPr>
            <p:ph sz="half" idx="1"/>
          </p:nvPr>
        </p:nvSpPr>
        <p:spPr>
          <a:xfrm>
            <a:off x="685799" y="1352551"/>
            <a:ext cx="5129981" cy="3352800"/>
          </a:xfrm>
        </p:spPr>
        <p:txBody>
          <a:bodyPr/>
          <a:lstStyle/>
          <a:p>
            <a:r>
              <a:rPr lang="en-US" dirty="0" smtClean="0"/>
              <a:t>The case went on trial August </a:t>
            </a:r>
            <a:r>
              <a:rPr lang="en-US" dirty="0"/>
              <a:t>2012</a:t>
            </a:r>
            <a:endParaRPr lang="en-US" dirty="0" smtClean="0"/>
          </a:p>
          <a:p>
            <a:r>
              <a:rPr lang="en-US" dirty="0" smtClean="0"/>
              <a:t>Asked for $421 million in damages</a:t>
            </a:r>
          </a:p>
          <a:p>
            <a:r>
              <a:rPr lang="en-US" dirty="0" smtClean="0"/>
              <a:t>5 patents </a:t>
            </a:r>
          </a:p>
          <a:p>
            <a:pPr lvl="1"/>
            <a:r>
              <a:rPr lang="en-US" dirty="0" smtClean="0"/>
              <a:t>7,675,941 &amp; </a:t>
            </a:r>
            <a:r>
              <a:rPr lang="en-US" dirty="0"/>
              <a:t>7,447,516 </a:t>
            </a:r>
            <a:r>
              <a:rPr lang="en-US" dirty="0" smtClean="0"/>
              <a:t>: for communication system</a:t>
            </a:r>
          </a:p>
          <a:p>
            <a:pPr lvl="1"/>
            <a:r>
              <a:rPr lang="en-US" dirty="0" smtClean="0"/>
              <a:t>7,698,711</a:t>
            </a:r>
            <a:r>
              <a:rPr lang="en-US" dirty="0"/>
              <a:t>: </a:t>
            </a:r>
            <a:r>
              <a:rPr lang="en-US" dirty="0" smtClean="0"/>
              <a:t>for multi-tasking </a:t>
            </a:r>
            <a:endParaRPr lang="en-US" dirty="0"/>
          </a:p>
          <a:p>
            <a:pPr lvl="1"/>
            <a:r>
              <a:rPr lang="en-US" dirty="0" smtClean="0"/>
              <a:t>7,577,460:  for phone with camera design</a:t>
            </a:r>
          </a:p>
          <a:p>
            <a:pPr lvl="1"/>
            <a:r>
              <a:rPr lang="en-US" dirty="0" smtClean="0"/>
              <a:t>7,456,893: for </a:t>
            </a:r>
            <a:r>
              <a:rPr lang="en-US" dirty="0"/>
              <a:t>digital image processing</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Rayan Alsoby</a:t>
            </a:r>
            <a:endParaRPr lang="en-US" sz="1400" dirty="0">
              <a:solidFill>
                <a:schemeClr val="tx1"/>
              </a:solidFill>
              <a:latin typeface="+mj-lt"/>
            </a:endParaRPr>
          </a:p>
        </p:txBody>
      </p:sp>
    </p:spTree>
    <p:extLst>
      <p:ext uri="{BB962C8B-B14F-4D97-AF65-F5344CB8AC3E}">
        <p14:creationId xmlns:p14="http://schemas.microsoft.com/office/powerpoint/2010/main" val="139495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strike="sngStrike" dirty="0" smtClean="0"/>
              <a:t>Guest Speaker</a:t>
            </a:r>
            <a:endParaRPr lang="en-US" strike="sngStrike" dirty="0"/>
          </a:p>
        </p:txBody>
      </p:sp>
      <p:sp>
        <p:nvSpPr>
          <p:cNvPr id="4" name="Footer Placeholder 3"/>
          <p:cNvSpPr>
            <a:spLocks noGrp="1"/>
          </p:cNvSpPr>
          <p:nvPr>
            <p:ph type="ftr" sz="quarter" idx="11"/>
          </p:nvPr>
        </p:nvSpPr>
        <p:spPr/>
        <p:txBody>
          <a:bodyPr/>
          <a:lstStyle/>
          <a:p>
            <a:r>
              <a:rPr lang="en-US" dirty="0" smtClean="0"/>
              <a:t>© 2015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Verdict</a:t>
            </a:r>
            <a:endParaRPr lang="en-US" dirty="0"/>
          </a:p>
        </p:txBody>
      </p:sp>
      <p:sp>
        <p:nvSpPr>
          <p:cNvPr id="3" name="Content Placeholder 2"/>
          <p:cNvSpPr>
            <a:spLocks noGrp="1"/>
          </p:cNvSpPr>
          <p:nvPr>
            <p:ph sz="half" idx="1"/>
          </p:nvPr>
        </p:nvSpPr>
        <p:spPr/>
        <p:txBody>
          <a:bodyPr/>
          <a:lstStyle/>
          <a:p>
            <a:r>
              <a:rPr lang="en-US" dirty="0" smtClean="0"/>
              <a:t>Verdict </a:t>
            </a:r>
            <a:r>
              <a:rPr lang="en-US" dirty="0"/>
              <a:t>was reached on August 24, 2012</a:t>
            </a:r>
          </a:p>
          <a:p>
            <a:r>
              <a:rPr lang="en-US" dirty="0" smtClean="0"/>
              <a:t>Samsung </a:t>
            </a:r>
            <a:endParaRPr lang="en-US" dirty="0"/>
          </a:p>
          <a:p>
            <a:pPr lvl="1"/>
            <a:r>
              <a:rPr lang="en-US" dirty="0" smtClean="0"/>
              <a:t>Guilty on infringing patents in 26 of their devices</a:t>
            </a:r>
          </a:p>
          <a:p>
            <a:pPr lvl="1"/>
            <a:r>
              <a:rPr lang="en-US" dirty="0" smtClean="0"/>
              <a:t>To pay </a:t>
            </a:r>
            <a:r>
              <a:rPr lang="en-US" dirty="0"/>
              <a:t>$1.05 </a:t>
            </a:r>
            <a:r>
              <a:rPr lang="en-US" dirty="0" smtClean="0"/>
              <a:t>billion in damages to Apple</a:t>
            </a:r>
            <a:endParaRPr lang="en-US" dirty="0"/>
          </a:p>
          <a:p>
            <a:r>
              <a:rPr lang="en-US" dirty="0" smtClean="0"/>
              <a:t>Apple</a:t>
            </a:r>
          </a:p>
          <a:p>
            <a:pPr lvl="1"/>
            <a:r>
              <a:rPr lang="en-US" dirty="0" smtClean="0"/>
              <a:t>Pay zero dollars to Samsung </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Rayan Alsoby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http://www.herald.co.zw/wp-content/uploads/2013/07/court-hammer.jpg</a:t>
            </a:r>
            <a:endParaRPr lang="en-US" sz="1200" dirty="0">
              <a:solidFill>
                <a:schemeClr val="tx1"/>
              </a:solidFill>
            </a:endParaRPr>
          </a:p>
        </p:txBody>
      </p:sp>
      <p:pic>
        <p:nvPicPr>
          <p:cNvPr id="1026" name="Picture 2" descr="http://www.herald.co.zw/wp-content/uploads/2013/07/court-hamme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2010867"/>
            <a:ext cx="3733800" cy="203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73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share</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Rayan Alsoby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http://www.statista.com/statistics/242388/market-share-of-smartphone-vendors-in-the-united-states-usa/</a:t>
            </a:r>
            <a:endParaRPr lang="en-US" sz="1200" dirty="0">
              <a:solidFill>
                <a:schemeClr val="tx1"/>
              </a:solidFill>
            </a:endParaRPr>
          </a:p>
        </p:txBody>
      </p:sp>
      <p:graphicFrame>
        <p:nvGraphicFramePr>
          <p:cNvPr id="11" name="ChartObject"/>
          <p:cNvGraphicFramePr>
            <a:graphicFrameLocks noGrp="1"/>
          </p:cNvGraphicFramePr>
          <p:nvPr>
            <p:ph sz="half" idx="2"/>
            <p:extLst>
              <p:ext uri="{D42A27DB-BD31-4B8C-83A1-F6EECF244321}">
                <p14:modId xmlns:p14="http://schemas.microsoft.com/office/powerpoint/2010/main" val="2106253018"/>
              </p:ext>
            </p:extLst>
          </p:nvPr>
        </p:nvGraphicFramePr>
        <p:xfrm>
          <a:off x="776748" y="1165123"/>
          <a:ext cx="7681452" cy="3540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3122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won?</a:t>
            </a:r>
            <a:endParaRPr lang="en-US" dirty="0"/>
          </a:p>
        </p:txBody>
      </p:sp>
      <p:sp>
        <p:nvSpPr>
          <p:cNvPr id="3" name="Content Placeholder 2"/>
          <p:cNvSpPr>
            <a:spLocks noGrp="1"/>
          </p:cNvSpPr>
          <p:nvPr>
            <p:ph sz="half" idx="1"/>
          </p:nvPr>
        </p:nvSpPr>
        <p:spPr/>
        <p:txBody>
          <a:bodyPr/>
          <a:lstStyle/>
          <a:p>
            <a:r>
              <a:rPr lang="en-US" dirty="0" smtClean="0"/>
              <a:t>Apple</a:t>
            </a:r>
          </a:p>
          <a:p>
            <a:r>
              <a:rPr lang="en-US" dirty="0" smtClean="0"/>
              <a:t>Samsung </a:t>
            </a:r>
          </a:p>
          <a:p>
            <a:r>
              <a:rPr lang="en-US" dirty="0" smtClean="0"/>
              <a:t>Law firms</a:t>
            </a:r>
          </a:p>
          <a:p>
            <a:r>
              <a:rPr lang="en-US" dirty="0" smtClean="0"/>
              <a:t>The media</a:t>
            </a:r>
          </a:p>
          <a:p>
            <a:r>
              <a:rPr lang="en-US" dirty="0"/>
              <a:t>The </a:t>
            </a:r>
            <a:r>
              <a:rPr lang="en-US" dirty="0" smtClean="0"/>
              <a:t>consumers</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Rayan Alsoby</a:t>
            </a:r>
            <a:endParaRPr lang="en-US" sz="1400" dirty="0">
              <a:solidFill>
                <a:schemeClr val="tx1"/>
              </a:solidFill>
              <a:latin typeface="+mj-lt"/>
            </a:endParaRPr>
          </a:p>
        </p:txBody>
      </p:sp>
      <p:pic>
        <p:nvPicPr>
          <p:cNvPr id="13" name="Picture 2" descr="http://store.storeimages.cdn-apple.com/4711/as-images.apple.com/is/image/AppleInc/aos/published/images/i/ph/iphone6p/silver/iphone6p-silver-select-2014?wid=1200&amp;hei=630&amp;fmt=jpeg&amp;qlt=95&amp;op_sharpen=0&amp;resMode=bicub&amp;op_usm=0.5,0.5,0,0&amp;iccEmbed=0&amp;layer=comp&amp;.v=1411520692638"/>
          <p:cNvPicPr>
            <a:picLocks noChangeAspect="1" noChangeArrowheads="1"/>
          </p:cNvPicPr>
          <p:nvPr/>
        </p:nvPicPr>
        <p:blipFill rotWithShape="1">
          <a:blip r:embed="rId3">
            <a:extLst>
              <a:ext uri="{28A0092B-C50C-407E-A947-70E740481C1C}">
                <a14:useLocalDpi xmlns:a14="http://schemas.microsoft.com/office/drawing/2010/main" val="0"/>
              </a:ext>
            </a:extLst>
          </a:blip>
          <a:srcRect l="22910" r="22317"/>
          <a:stretch/>
        </p:blipFill>
        <p:spPr bwMode="auto">
          <a:xfrm>
            <a:off x="5579806" y="354073"/>
            <a:ext cx="1927123" cy="1847154"/>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1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62600" y="2236736"/>
            <a:ext cx="2170471" cy="2266879"/>
          </a:xfrm>
        </p:spPr>
      </p:pic>
    </p:spTree>
    <p:extLst>
      <p:ext uri="{BB962C8B-B14F-4D97-AF65-F5344CB8AC3E}">
        <p14:creationId xmlns:p14="http://schemas.microsoft.com/office/powerpoint/2010/main" val="3042427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352551"/>
            <a:ext cx="7772400" cy="3543914"/>
          </a:xfrm>
        </p:spPr>
        <p:txBody>
          <a:bodyPr>
            <a:normAutofit fontScale="62500" lnSpcReduction="20000"/>
          </a:bodyPr>
          <a:lstStyle/>
          <a:p>
            <a:pPr marL="0" indent="0">
              <a:buNone/>
            </a:pPr>
            <a:r>
              <a:rPr lang="en-US" dirty="0" smtClean="0"/>
              <a:t>[1] United </a:t>
            </a:r>
            <a:r>
              <a:rPr lang="en-US" dirty="0"/>
              <a:t>States Court of Appeals for the Federal Circuit, (2015). APPLE </a:t>
            </a:r>
            <a:r>
              <a:rPr lang="en-US" dirty="0" smtClean="0"/>
              <a:t>INC v. SAMSUNG ELEC. </a:t>
            </a:r>
            <a:r>
              <a:rPr lang="en-US" dirty="0"/>
              <a:t>, http://www.cafc.uscourts.gov/sites/default/files/opinions-orders/14-1335.Opinion.5-14-2015.1.PDF</a:t>
            </a:r>
          </a:p>
          <a:p>
            <a:pPr marL="0" indent="0">
              <a:buNone/>
            </a:pPr>
            <a:r>
              <a:rPr lang="en-US" dirty="0" smtClean="0"/>
              <a:t>[2] </a:t>
            </a:r>
            <a:r>
              <a:rPr lang="en-US" dirty="0"/>
              <a:t>CNET,. (2012). Jury awards Apple more than $1B, finds Samsung infringed - CNET. Retrieved 9 September 2015, from http://www.cnet.com/news/jury-awards-apple-more-than-1b-finds-samsung-infringed</a:t>
            </a:r>
            <a:r>
              <a:rPr lang="en-US" dirty="0" smtClean="0"/>
              <a:t>/</a:t>
            </a:r>
          </a:p>
          <a:p>
            <a:pPr marL="0" indent="0">
              <a:buNone/>
            </a:pPr>
            <a:r>
              <a:rPr lang="en-US" dirty="0" smtClean="0"/>
              <a:t>[3] </a:t>
            </a:r>
            <a:r>
              <a:rPr lang="en-US" dirty="0" err="1" smtClean="0"/>
              <a:t>Carani</a:t>
            </a:r>
            <a:r>
              <a:rPr lang="en-US" dirty="0" smtClean="0"/>
              <a:t>, Christopher. (2013)Apple v. Samsung Design Patents Take </a:t>
            </a:r>
            <a:r>
              <a:rPr lang="en-US" dirty="0"/>
              <a:t>Center Stage. http://</a:t>
            </a:r>
            <a:r>
              <a:rPr lang="en-US" dirty="0" smtClean="0"/>
              <a:t>designpatentattorney.com/wp-content/uploads/2013/01/Carani-Lanslide-Article-Design-Patents-Take-Center-Stage-Jan-Feb-2013.pdf</a:t>
            </a:r>
          </a:p>
          <a:p>
            <a:pPr marL="0" indent="0">
              <a:buNone/>
            </a:pPr>
            <a:r>
              <a:rPr lang="en-US" dirty="0" smtClean="0"/>
              <a:t>[4] </a:t>
            </a:r>
            <a:r>
              <a:rPr lang="en-US" dirty="0" err="1" smtClean="0"/>
              <a:t>Appleinsider</a:t>
            </a:r>
            <a:r>
              <a:rPr lang="en-US" dirty="0" smtClean="0"/>
              <a:t> Staff(2009</a:t>
            </a:r>
            <a:r>
              <a:rPr lang="en-US" dirty="0"/>
              <a:t>). Nokia sues Apple over iPhone's use of patented wireless standards. </a:t>
            </a:r>
            <a:r>
              <a:rPr lang="en-US" dirty="0" err="1"/>
              <a:t>AppleInsider</a:t>
            </a:r>
            <a:r>
              <a:rPr lang="en-US" dirty="0"/>
              <a:t>. Retrieved 8 September 2015, from </a:t>
            </a:r>
            <a:r>
              <a:rPr lang="en-US" dirty="0" smtClean="0"/>
              <a:t>http</a:t>
            </a:r>
            <a:r>
              <a:rPr lang="en-US" dirty="0"/>
              <a:t>://appleinsider.com/articles/09/10/22/nokia_sues_apple_over_iphones_use_of_patented_wireless_standards.html</a:t>
            </a:r>
          </a:p>
          <a:p>
            <a:pPr marL="0" indent="0">
              <a:buNone/>
            </a:pPr>
            <a:r>
              <a:rPr lang="en-US" dirty="0" smtClean="0"/>
              <a:t>[5] </a:t>
            </a:r>
            <a:r>
              <a:rPr lang="en-US" dirty="0"/>
              <a:t>Love, Brian J., Apple, Google – Please Spend on R&amp;D Not IP (August 22, 2012). San Francisco Chronicle, August 22, 2012. Available at SSRN: http://ssrn.com/abstract=2143294</a:t>
            </a:r>
            <a:r>
              <a:rPr lang="en-US" dirty="0" smtClean="0"/>
              <a:t>…</a:t>
            </a:r>
          </a:p>
          <a:p>
            <a:pPr marL="0" indent="0">
              <a:buNone/>
            </a:pPr>
            <a:r>
              <a:rPr lang="en-US" dirty="0" smtClean="0"/>
              <a:t>[6</a:t>
            </a:r>
            <a:r>
              <a:rPr lang="en-US" dirty="0"/>
              <a:t>] Wikipedia,. Apple Inc. v. Samsung Electronics Co.. Retrieved 9 September 2015, from https://en.wikipedia.org/wiki/Apple_Inc._v._</a:t>
            </a:r>
            <a:r>
              <a:rPr lang="en-US" dirty="0" smtClean="0"/>
              <a:t>Samsung_Electronics_Co.</a:t>
            </a:r>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Rayan Alsoby</a:t>
            </a:r>
            <a:endParaRPr lang="en-US" sz="1400" dirty="0">
              <a:solidFill>
                <a:schemeClr val="tx1"/>
              </a:solidFill>
              <a:latin typeface="+mj-lt"/>
            </a:endParaRPr>
          </a:p>
        </p:txBody>
      </p:sp>
    </p:spTree>
    <p:extLst>
      <p:ext uri="{BB962C8B-B14F-4D97-AF65-F5344CB8AC3E}">
        <p14:creationId xmlns:p14="http://schemas.microsoft.com/office/powerpoint/2010/main" val="35371387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what why</a:t>
            </a:r>
            <a:endParaRPr lang="en-US" dirty="0"/>
          </a:p>
        </p:txBody>
      </p:sp>
      <p:sp>
        <p:nvSpPr>
          <p:cNvPr id="3" name="Content Placeholder 2"/>
          <p:cNvSpPr>
            <a:spLocks noGrp="1"/>
          </p:cNvSpPr>
          <p:nvPr>
            <p:ph sz="half" idx="1"/>
          </p:nvPr>
        </p:nvSpPr>
        <p:spPr/>
        <p:txBody>
          <a:bodyPr>
            <a:normAutofit/>
          </a:bodyPr>
          <a:lstStyle/>
          <a:p>
            <a:r>
              <a:rPr lang="en-US" sz="2000" dirty="0"/>
              <a:t>Patent trolls </a:t>
            </a:r>
            <a:r>
              <a:rPr lang="en-US" sz="2000" dirty="0" smtClean="0"/>
              <a:t>are non-practicing enterprises (NPE)</a:t>
            </a:r>
            <a:endParaRPr lang="en-US" sz="2000" dirty="0"/>
          </a:p>
          <a:p>
            <a:r>
              <a:rPr lang="en-US" sz="2000" dirty="0"/>
              <a:t>Patent trolls acquire </a:t>
            </a:r>
            <a:r>
              <a:rPr lang="en-US" sz="2000" dirty="0" smtClean="0"/>
              <a:t>many loosely defined patents</a:t>
            </a:r>
            <a:endParaRPr lang="en-US" sz="2000" dirty="0"/>
          </a:p>
          <a:p>
            <a:r>
              <a:rPr lang="en-US" sz="2000" dirty="0"/>
              <a:t>When another company creates a product they feel is </a:t>
            </a:r>
            <a:r>
              <a:rPr lang="en-US" sz="2000" dirty="0" smtClean="0"/>
              <a:t>an infraction, they take legal action against them</a:t>
            </a:r>
            <a:endParaRPr lang="en-US" sz="2000"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Jessie Johnson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[10]</a:t>
            </a:r>
            <a:endParaRPr lang="en-US" sz="1200" dirty="0">
              <a:solidFill>
                <a:schemeClr val="tx1"/>
              </a:solidFill>
            </a:endParaRPr>
          </a:p>
        </p:txBody>
      </p:sp>
      <p:pic>
        <p:nvPicPr>
          <p:cNvPr id="4" name="Content Placeholder 3"/>
          <p:cNvPicPr>
            <a:picLocks noGrp="1" noChangeAspect="1"/>
          </p:cNvPicPr>
          <p:nvPr>
            <p:ph sz="half" idx="2"/>
          </p:nvPr>
        </p:nvPicPr>
        <p:blipFill>
          <a:blip r:embed="rId3"/>
          <a:stretch>
            <a:fillRect/>
          </a:stretch>
        </p:blipFill>
        <p:spPr>
          <a:xfrm>
            <a:off x="4572000" y="819150"/>
            <a:ext cx="3712834" cy="3378679"/>
          </a:xfrm>
          <a:prstGeom prst="rect">
            <a:avLst/>
          </a:prstGeom>
        </p:spPr>
      </p:pic>
      <p:sp>
        <p:nvSpPr>
          <p:cNvPr id="9" name="TextBox 8"/>
          <p:cNvSpPr txBox="1"/>
          <p:nvPr/>
        </p:nvSpPr>
        <p:spPr>
          <a:xfrm>
            <a:off x="4646081" y="4219355"/>
            <a:ext cx="3638753" cy="341632"/>
          </a:xfrm>
          <a:prstGeom prst="rect">
            <a:avLst/>
          </a:prstGeom>
          <a:noFill/>
        </p:spPr>
        <p:txBody>
          <a:bodyPr wrap="none" rtlCol="0">
            <a:spAutoFit/>
          </a:bodyPr>
          <a:lstStyle/>
          <a:p>
            <a:pPr>
              <a:lnSpc>
                <a:spcPct val="90000"/>
              </a:lnSpc>
            </a:pPr>
            <a:r>
              <a:rPr lang="en-US" dirty="0" smtClean="0"/>
              <a:t>Source: </a:t>
            </a:r>
            <a:r>
              <a:rPr lang="en-US" dirty="0" smtClean="0">
                <a:hlinkClick r:id="rId4"/>
              </a:rPr>
              <a:t>www.reactionface.info</a:t>
            </a:r>
            <a:r>
              <a:rPr lang="en-US" dirty="0" smtClean="0"/>
              <a:t> [10]</a:t>
            </a:r>
            <a:endParaRPr lang="en-US" dirty="0"/>
          </a:p>
        </p:txBody>
      </p:sp>
    </p:spTree>
    <p:extLst>
      <p:ext uri="{BB962C8B-B14F-4D97-AF65-F5344CB8AC3E}">
        <p14:creationId xmlns:p14="http://schemas.microsoft.com/office/powerpoint/2010/main" val="24488412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800" y="1352551"/>
            <a:ext cx="7429500" cy="3352800"/>
          </a:xfrm>
        </p:spPr>
        <p:txBody>
          <a:bodyPr>
            <a:normAutofit/>
          </a:bodyPr>
          <a:lstStyle/>
          <a:p>
            <a:r>
              <a:rPr lang="en-US" sz="2000" dirty="0" smtClean="0"/>
              <a:t>Patent trolls are hurting job growth in America</a:t>
            </a:r>
          </a:p>
          <a:p>
            <a:r>
              <a:rPr lang="en-US" sz="2000" dirty="0" smtClean="0"/>
              <a:t>Counter Point:</a:t>
            </a:r>
          </a:p>
          <a:p>
            <a:pPr lvl="1"/>
            <a:r>
              <a:rPr lang="en-US" sz="1800" dirty="0" smtClean="0"/>
              <a:t>The patent troll industry has created jobs for those offering insurance and protection from patent law suits</a:t>
            </a:r>
          </a:p>
          <a:p>
            <a:pPr lvl="1"/>
            <a:r>
              <a:rPr lang="en-US" sz="1800" dirty="0" smtClean="0"/>
              <a:t>Companies like RPX Corporation buy patents that their subscribers may find they could infringe upon [1]</a:t>
            </a:r>
          </a:p>
          <a:p>
            <a:pPr lvl="2"/>
            <a:r>
              <a:rPr lang="en-US" sz="1800" dirty="0" smtClean="0"/>
              <a:t>The actual patent trolls make money as well the insurance groups</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Jessie Johnson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a:t>
            </a:r>
            <a:endParaRPr lang="en-US" sz="1200" dirty="0">
              <a:solidFill>
                <a:schemeClr val="tx1"/>
              </a:solidFill>
            </a:endParaRPr>
          </a:p>
        </p:txBody>
      </p:sp>
    </p:spTree>
    <p:extLst>
      <p:ext uri="{BB962C8B-B14F-4D97-AF65-F5344CB8AC3E}">
        <p14:creationId xmlns:p14="http://schemas.microsoft.com/office/powerpoint/2010/main" val="305846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numbers</a:t>
            </a:r>
            <a:endParaRPr lang="en-US" dirty="0"/>
          </a:p>
        </p:txBody>
      </p:sp>
      <p:sp>
        <p:nvSpPr>
          <p:cNvPr id="3" name="Content Placeholder 2"/>
          <p:cNvSpPr>
            <a:spLocks noGrp="1"/>
          </p:cNvSpPr>
          <p:nvPr>
            <p:ph idx="1"/>
          </p:nvPr>
        </p:nvSpPr>
        <p:spPr>
          <a:xfrm>
            <a:off x="134655" y="1177187"/>
            <a:ext cx="3855720" cy="3352800"/>
          </a:xfrm>
        </p:spPr>
        <p:txBody>
          <a:bodyPr/>
          <a:lstStyle/>
          <a:p>
            <a:pPr lvl="1"/>
            <a:r>
              <a:rPr lang="en-US" dirty="0" smtClean="0"/>
              <a:t>35% of start up companies that have raised 50-100 million dollars are sued [4]</a:t>
            </a:r>
          </a:p>
          <a:p>
            <a:pPr lvl="1"/>
            <a:r>
              <a:rPr lang="en-US" dirty="0" smtClean="0"/>
              <a:t>90% of cases are settled out of court [4]</a:t>
            </a:r>
          </a:p>
          <a:p>
            <a:pPr lvl="1"/>
            <a:r>
              <a:rPr lang="en-US" dirty="0" smtClean="0"/>
              <a:t>41% of companies sued report that their operations are impacted significantly [5]</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pic>
        <p:nvPicPr>
          <p:cNvPr id="7" name="Picture 6"/>
          <p:cNvPicPr>
            <a:picLocks noChangeAspect="1"/>
          </p:cNvPicPr>
          <p:nvPr/>
        </p:nvPicPr>
        <p:blipFill>
          <a:blip r:embed="rId3"/>
          <a:stretch>
            <a:fillRect/>
          </a:stretch>
        </p:blipFill>
        <p:spPr>
          <a:xfrm>
            <a:off x="3990375" y="1476767"/>
            <a:ext cx="5056185" cy="2493461"/>
          </a:xfrm>
          <a:prstGeom prst="rect">
            <a:avLst/>
          </a:prstGeom>
        </p:spPr>
      </p:pic>
      <p:sp>
        <p:nvSpPr>
          <p:cNvPr id="8" name="TextBox 7"/>
          <p:cNvSpPr txBox="1"/>
          <p:nvPr/>
        </p:nvSpPr>
        <p:spPr>
          <a:xfrm>
            <a:off x="3990375" y="4046131"/>
            <a:ext cx="2127314" cy="341632"/>
          </a:xfrm>
          <a:prstGeom prst="rect">
            <a:avLst/>
          </a:prstGeom>
          <a:noFill/>
        </p:spPr>
        <p:txBody>
          <a:bodyPr wrap="none" rtlCol="0">
            <a:spAutoFit/>
          </a:bodyPr>
          <a:lstStyle/>
          <a:p>
            <a:pPr>
              <a:lnSpc>
                <a:spcPct val="90000"/>
              </a:lnSpc>
            </a:pPr>
            <a:r>
              <a:rPr lang="en-US" dirty="0" smtClean="0"/>
              <a:t>Source: HBR.org [5]</a:t>
            </a:r>
            <a:endParaRPr lang="en-US" dirty="0"/>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Jessie Johnson</a:t>
            </a:r>
            <a:endParaRPr lang="en-US" sz="1400" dirty="0">
              <a:solidFill>
                <a:schemeClr val="tx1"/>
              </a:solidFill>
              <a:latin typeface="+mj-lt"/>
            </a:endParaRPr>
          </a:p>
        </p:txBody>
      </p:sp>
      <p:sp>
        <p:nvSpPr>
          <p:cNvPr id="10" name="TextBox 9"/>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[4][5]</a:t>
            </a:r>
            <a:endParaRPr lang="en-US" sz="1200" dirty="0">
              <a:solidFill>
                <a:schemeClr val="tx1"/>
              </a:solidFill>
            </a:endParaRPr>
          </a:p>
        </p:txBody>
      </p:sp>
    </p:spTree>
    <p:extLst>
      <p:ext uri="{BB962C8B-B14F-4D97-AF65-F5344CB8AC3E}">
        <p14:creationId xmlns:p14="http://schemas.microsoft.com/office/powerpoint/2010/main" val="148364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numbers</a:t>
            </a:r>
            <a:endParaRPr lang="en-US" dirty="0"/>
          </a:p>
        </p:txBody>
      </p:sp>
      <p:sp>
        <p:nvSpPr>
          <p:cNvPr id="3" name="Content Placeholder 2"/>
          <p:cNvSpPr>
            <a:spLocks noGrp="1"/>
          </p:cNvSpPr>
          <p:nvPr>
            <p:ph idx="1"/>
          </p:nvPr>
        </p:nvSpPr>
        <p:spPr>
          <a:xfrm>
            <a:off x="701040" y="1123951"/>
            <a:ext cx="3855720" cy="3352800"/>
          </a:xfrm>
        </p:spPr>
        <p:txBody>
          <a:bodyPr/>
          <a:lstStyle/>
          <a:p>
            <a:r>
              <a:rPr lang="en-US" dirty="0" smtClean="0"/>
              <a:t>Then:</a:t>
            </a:r>
          </a:p>
          <a:p>
            <a:pPr lvl="1"/>
            <a:r>
              <a:rPr lang="en-US" dirty="0" smtClean="0"/>
              <a:t>Litigation cost 2007: 7 Billion Dollars [3]</a:t>
            </a:r>
          </a:p>
          <a:p>
            <a:r>
              <a:rPr lang="en-US" dirty="0" smtClean="0"/>
              <a:t>Now</a:t>
            </a:r>
            <a:r>
              <a:rPr lang="en-US" dirty="0"/>
              <a:t>:</a:t>
            </a:r>
          </a:p>
          <a:p>
            <a:pPr lvl="1"/>
            <a:r>
              <a:rPr lang="en-US" dirty="0"/>
              <a:t>29 Billion dollars in litigation fees in 2011, and 89 billion dollars in lost </a:t>
            </a:r>
            <a:r>
              <a:rPr lang="en-US" dirty="0" smtClean="0"/>
              <a:t>productivity [3]</a:t>
            </a:r>
            <a:endParaRPr lang="en-US" dirty="0"/>
          </a:p>
          <a:p>
            <a:pPr lvl="1"/>
            <a:r>
              <a:rPr lang="en-US" dirty="0"/>
              <a:t>Over 5,800 defenses were made due to NPE’s in </a:t>
            </a:r>
            <a:r>
              <a:rPr lang="en-US" dirty="0" smtClean="0"/>
              <a:t>2011[3]</a:t>
            </a:r>
            <a:endParaRPr lang="en-US" dirty="0"/>
          </a:p>
          <a:p>
            <a:pPr lvl="1"/>
            <a:endParaRPr lang="en-US" dirty="0"/>
          </a:p>
          <a:p>
            <a:pPr marL="205768" lvl="1" indent="0">
              <a:buNone/>
            </a:pP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pic>
        <p:nvPicPr>
          <p:cNvPr id="6" name="Picture 5"/>
          <p:cNvPicPr>
            <a:picLocks noChangeAspect="1"/>
          </p:cNvPicPr>
          <p:nvPr/>
        </p:nvPicPr>
        <p:blipFill>
          <a:blip r:embed="rId3"/>
          <a:stretch>
            <a:fillRect/>
          </a:stretch>
        </p:blipFill>
        <p:spPr>
          <a:xfrm>
            <a:off x="4500670" y="767741"/>
            <a:ext cx="4330910" cy="3239283"/>
          </a:xfrm>
          <a:prstGeom prst="rect">
            <a:avLst/>
          </a:prstGeom>
        </p:spPr>
      </p:pic>
      <p:sp>
        <p:nvSpPr>
          <p:cNvPr id="7" name="TextBox 6"/>
          <p:cNvSpPr txBox="1"/>
          <p:nvPr/>
        </p:nvSpPr>
        <p:spPr>
          <a:xfrm>
            <a:off x="4556760" y="4058545"/>
            <a:ext cx="2127314" cy="341632"/>
          </a:xfrm>
          <a:prstGeom prst="rect">
            <a:avLst/>
          </a:prstGeom>
          <a:noFill/>
        </p:spPr>
        <p:txBody>
          <a:bodyPr wrap="none" rtlCol="0">
            <a:spAutoFit/>
          </a:bodyPr>
          <a:lstStyle/>
          <a:p>
            <a:pPr>
              <a:lnSpc>
                <a:spcPct val="90000"/>
              </a:lnSpc>
            </a:pPr>
            <a:r>
              <a:rPr lang="en-US" dirty="0" smtClean="0"/>
              <a:t>Source: HBR.org [5]</a:t>
            </a:r>
            <a:endParaRPr lang="en-US" dirty="0"/>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Jessie Johnson</a:t>
            </a:r>
            <a:endParaRPr lang="en-US" sz="1400" dirty="0">
              <a:solidFill>
                <a:schemeClr val="tx1"/>
              </a:solidFill>
              <a:latin typeface="+mj-lt"/>
            </a:endParaRP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[2][3][5]</a:t>
            </a:r>
            <a:endParaRPr lang="en-US" sz="1200" dirty="0">
              <a:solidFill>
                <a:schemeClr val="tx1"/>
              </a:solidFill>
            </a:endParaRPr>
          </a:p>
        </p:txBody>
      </p:sp>
    </p:spTree>
    <p:extLst>
      <p:ext uri="{BB962C8B-B14F-4D97-AF65-F5344CB8AC3E}">
        <p14:creationId xmlns:p14="http://schemas.microsoft.com/office/powerpoint/2010/main" val="2713696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of NPE’s and Insurance</a:t>
            </a:r>
            <a:endParaRPr lang="en-US" dirty="0"/>
          </a:p>
        </p:txBody>
      </p:sp>
      <p:sp>
        <p:nvSpPr>
          <p:cNvPr id="3" name="Content Placeholder 2"/>
          <p:cNvSpPr>
            <a:spLocks noGrp="1"/>
          </p:cNvSpPr>
          <p:nvPr>
            <p:ph idx="1"/>
          </p:nvPr>
        </p:nvSpPr>
        <p:spPr/>
        <p:txBody>
          <a:bodyPr/>
          <a:lstStyle/>
          <a:p>
            <a:r>
              <a:rPr lang="en-US" dirty="0" smtClean="0"/>
              <a:t>Some companies attack others</a:t>
            </a:r>
          </a:p>
          <a:p>
            <a:pPr lvl="1"/>
            <a:r>
              <a:rPr lang="en-US" dirty="0" err="1" smtClean="0"/>
              <a:t>Lodsys</a:t>
            </a:r>
            <a:r>
              <a:rPr lang="en-US" dirty="0" smtClean="0"/>
              <a:t> has successfully sued or settled with over 500 companies for patent infringement of the idea of “in-app purchases”, “interactive chat software”, “subscription models” and other vague terminology it owns [7]</a:t>
            </a:r>
          </a:p>
          <a:p>
            <a:r>
              <a:rPr lang="en-US" dirty="0" smtClean="0"/>
              <a:t>Others focus on defense but if you don’t buy protection they may sue you</a:t>
            </a:r>
          </a:p>
          <a:p>
            <a:pPr lvl="1"/>
            <a:r>
              <a:rPr lang="en-US" dirty="0" smtClean="0"/>
              <a:t>Intellectual Ventures owns 40,000+ patents that an inventor is likely to infringe upon [8]</a:t>
            </a:r>
          </a:p>
          <a:p>
            <a:pPr lvl="1"/>
            <a:r>
              <a:rPr lang="en-US" dirty="0" smtClean="0"/>
              <a:t>Intellectual Ventures has a “lab” that invents ideas, patents them whether or not they can be done yet [9]</a:t>
            </a:r>
          </a:p>
          <a:p>
            <a:pPr lvl="1"/>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Jessie Johnson</a:t>
            </a:r>
            <a:endParaRPr lang="en-US" sz="1400" dirty="0">
              <a:solidFill>
                <a:schemeClr val="tx1"/>
              </a:solidFill>
              <a:latin typeface="+mj-lt"/>
            </a:endParaRPr>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[7][8][9]</a:t>
            </a:r>
            <a:endParaRPr lang="en-US" sz="1200" dirty="0">
              <a:solidFill>
                <a:schemeClr val="tx1"/>
              </a:solidFill>
            </a:endParaRPr>
          </a:p>
        </p:txBody>
      </p:sp>
    </p:spTree>
    <p:extLst>
      <p:ext uri="{BB962C8B-B14F-4D97-AF65-F5344CB8AC3E}">
        <p14:creationId xmlns:p14="http://schemas.microsoft.com/office/powerpoint/2010/main" val="3776923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of NPE’s and Insurance</a:t>
            </a:r>
            <a:endParaRPr lang="en-US" dirty="0"/>
          </a:p>
        </p:txBody>
      </p:sp>
      <p:sp>
        <p:nvSpPr>
          <p:cNvPr id="3" name="Content Placeholder 2"/>
          <p:cNvSpPr>
            <a:spLocks noGrp="1"/>
          </p:cNvSpPr>
          <p:nvPr>
            <p:ph idx="1"/>
          </p:nvPr>
        </p:nvSpPr>
        <p:spPr>
          <a:xfrm>
            <a:off x="590440" y="1325213"/>
            <a:ext cx="7772400" cy="3352800"/>
          </a:xfrm>
        </p:spPr>
        <p:txBody>
          <a:bodyPr/>
          <a:lstStyle/>
          <a:p>
            <a:pPr lvl="1"/>
            <a:r>
              <a:rPr lang="en-US" sz="2000" dirty="0" smtClean="0"/>
              <a:t>Podcasters are constantly under fire</a:t>
            </a:r>
          </a:p>
          <a:p>
            <a:pPr lvl="2"/>
            <a:r>
              <a:rPr lang="en-US" sz="2000" dirty="0"/>
              <a:t>Personal Audio </a:t>
            </a:r>
            <a:r>
              <a:rPr lang="en-US" sz="2000" dirty="0" smtClean="0"/>
              <a:t>has a patent that says they own:</a:t>
            </a:r>
          </a:p>
          <a:p>
            <a:pPr lvl="3"/>
            <a:r>
              <a:rPr lang="en-US" sz="2000" dirty="0"/>
              <a:t>“Apparatus for disseminating a series of episodes represented by media files via the Internet as said episodes become available</a:t>
            </a:r>
            <a:r>
              <a:rPr lang="en-US" sz="2000" dirty="0" smtClean="0"/>
              <a:t>…” [11]</a:t>
            </a:r>
          </a:p>
          <a:p>
            <a:pPr lvl="2"/>
            <a:r>
              <a:rPr lang="en-US" sz="2000" dirty="0" smtClean="0"/>
              <a:t>Personal Audio also says it owns the patent for playlists</a:t>
            </a:r>
            <a:endParaRPr lang="en-US" sz="2000" dirty="0"/>
          </a:p>
          <a:p>
            <a:pPr lvl="3"/>
            <a:r>
              <a:rPr lang="en-US" sz="2000" dirty="0" smtClean="0"/>
              <a:t>Successfully sued Apple for 8 million [12]</a:t>
            </a:r>
          </a:p>
          <a:p>
            <a:pPr lvl="3"/>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Jessie Johnson</a:t>
            </a:r>
            <a:endParaRPr lang="en-US" sz="1400" dirty="0">
              <a:solidFill>
                <a:schemeClr val="tx1"/>
              </a:solidFill>
              <a:latin typeface="+mj-lt"/>
            </a:endParaRPr>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[11][12]</a:t>
            </a:r>
            <a:endParaRPr lang="en-US" sz="1200" dirty="0">
              <a:solidFill>
                <a:schemeClr val="tx1"/>
              </a:solidFill>
            </a:endParaRPr>
          </a:p>
        </p:txBody>
      </p:sp>
    </p:spTree>
    <p:extLst>
      <p:ext uri="{BB962C8B-B14F-4D97-AF65-F5344CB8AC3E}">
        <p14:creationId xmlns:p14="http://schemas.microsoft.com/office/powerpoint/2010/main" val="1672749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p:cNvPicPr>
            <a:picLocks noChangeAspect="1"/>
          </p:cNvPicPr>
          <p:nvPr/>
        </p:nvPicPr>
        <p:blipFill>
          <a:blip r:embed="rId3"/>
          <a:stretch>
            <a:fillRect/>
          </a:stretch>
        </p:blipFill>
        <p:spPr>
          <a:xfrm>
            <a:off x="508000" y="1308100"/>
            <a:ext cx="8128000" cy="2527300"/>
          </a:xfrm>
          <a:prstGeom prst="rect">
            <a:avLst/>
          </a:prstGeom>
        </p:spPr>
      </p:pic>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136943"/>
            <a:ext cx="7772400" cy="3352800"/>
          </a:xfrm>
        </p:spPr>
        <p:txBody>
          <a:bodyPr>
            <a:normAutofit fontScale="55000" lnSpcReduction="20000"/>
          </a:bodyPr>
          <a:lstStyle/>
          <a:p>
            <a:pPr marL="0" indent="0">
              <a:buNone/>
            </a:pPr>
            <a:r>
              <a:rPr lang="en-US" dirty="0" smtClean="0"/>
              <a:t>[1] RPX Corporation, </a:t>
            </a:r>
            <a:r>
              <a:rPr lang="en-US" dirty="0"/>
              <a:t>“Services | RPX Corp Site”, </a:t>
            </a:r>
            <a:r>
              <a:rPr lang="en-US" dirty="0">
                <a:hlinkClick r:id="rId2"/>
              </a:rPr>
              <a:t>http://www.rpxcorp.com/rpx-services</a:t>
            </a:r>
            <a:r>
              <a:rPr lang="en-US" dirty="0" smtClean="0">
                <a:hlinkClick r:id="rId2"/>
              </a:rPr>
              <a:t>/</a:t>
            </a:r>
            <a:r>
              <a:rPr lang="en-US" dirty="0" smtClean="0"/>
              <a:t> (9/9/2015)</a:t>
            </a:r>
          </a:p>
          <a:p>
            <a:pPr marL="0" indent="0">
              <a:buNone/>
            </a:pPr>
            <a:r>
              <a:rPr lang="en-US" dirty="0" smtClean="0"/>
              <a:t>[2] </a:t>
            </a:r>
            <a:r>
              <a:rPr lang="en-US" dirty="0"/>
              <a:t>Ashby </a:t>
            </a:r>
            <a:r>
              <a:rPr lang="en-US" dirty="0" smtClean="0"/>
              <a:t>Jones, </a:t>
            </a:r>
            <a:r>
              <a:rPr lang="en-US" dirty="0"/>
              <a:t>“Tech Firms Back Obama Patent Move</a:t>
            </a:r>
            <a:r>
              <a:rPr lang="en-US" dirty="0" smtClean="0"/>
              <a:t>”, (The Wall Street Journal, June 4, 2013)</a:t>
            </a:r>
          </a:p>
          <a:p>
            <a:pPr marL="0" indent="0">
              <a:buNone/>
            </a:pPr>
            <a:r>
              <a:rPr lang="en-US" dirty="0" smtClean="0"/>
              <a:t>[3</a:t>
            </a:r>
            <a:r>
              <a:rPr lang="en-US" dirty="0"/>
              <a:t>] Chelsea </a:t>
            </a:r>
            <a:r>
              <a:rPr lang="en-US" dirty="0" err="1" smtClean="0"/>
              <a:t>Sheasley</a:t>
            </a:r>
            <a:r>
              <a:rPr lang="en-US" dirty="0" smtClean="0"/>
              <a:t>, </a:t>
            </a:r>
            <a:r>
              <a:rPr lang="en-US" dirty="0"/>
              <a:t>“BU Law Professors Author Influential 'Patent Trolls' Study”, </a:t>
            </a:r>
            <a:r>
              <a:rPr lang="en-US" dirty="0" smtClean="0"/>
              <a:t>(Boston University School of Law, July 30, 2012)</a:t>
            </a:r>
          </a:p>
          <a:p>
            <a:pPr marL="0" indent="0">
              <a:buNone/>
            </a:pPr>
            <a:r>
              <a:rPr lang="en-US" dirty="0" smtClean="0"/>
              <a:t>[4] Lindsay Blakely, “</a:t>
            </a:r>
            <a:r>
              <a:rPr lang="en-US" dirty="0"/>
              <a:t>How Much It Costs to Fight a Patent </a:t>
            </a:r>
            <a:r>
              <a:rPr lang="en-US" dirty="0" smtClean="0"/>
              <a:t>Troll”, (Inc.com, Dec 20, </a:t>
            </a:r>
            <a:r>
              <a:rPr lang="en-US" dirty="0"/>
              <a:t>2012) </a:t>
            </a:r>
            <a:r>
              <a:rPr lang="en-US" dirty="0" smtClean="0"/>
              <a:t>&lt;http</a:t>
            </a:r>
            <a:r>
              <a:rPr lang="en-US" dirty="0"/>
              <a:t>://</a:t>
            </a:r>
            <a:r>
              <a:rPr lang="en-US" dirty="0" smtClean="0"/>
              <a:t>www.inc.com/anna-hensel/2015-inc5000-how-pharmapacks-found-loyalty-among-e-commerce-giants.html&gt;</a:t>
            </a:r>
          </a:p>
          <a:p>
            <a:pPr marL="0" indent="0">
              <a:buNone/>
            </a:pPr>
            <a:r>
              <a:rPr lang="en-US" dirty="0" smtClean="0"/>
              <a:t>[5] James </a:t>
            </a:r>
            <a:r>
              <a:rPr lang="en-US" dirty="0" err="1" smtClean="0"/>
              <a:t>Bessen</a:t>
            </a:r>
            <a:r>
              <a:rPr lang="en-US" dirty="0" smtClean="0"/>
              <a:t>, “</a:t>
            </a:r>
            <a:r>
              <a:rPr lang="en-US" dirty="0"/>
              <a:t>The Evidence Is In: Patent Trolls Do Hurt </a:t>
            </a:r>
            <a:r>
              <a:rPr lang="en-US" dirty="0" smtClean="0"/>
              <a:t>Innovation”, (Harvard Business Review</a:t>
            </a:r>
            <a:r>
              <a:rPr lang="en-US" dirty="0"/>
              <a:t>, November 2014) (9/9/2015) </a:t>
            </a:r>
            <a:r>
              <a:rPr lang="en-US" dirty="0" smtClean="0"/>
              <a:t>&lt;</a:t>
            </a:r>
            <a:r>
              <a:rPr lang="en-US" dirty="0" smtClean="0">
                <a:hlinkClick r:id="rId3"/>
              </a:rPr>
              <a:t>https</a:t>
            </a:r>
            <a:r>
              <a:rPr lang="en-US" dirty="0">
                <a:hlinkClick r:id="rId3"/>
              </a:rPr>
              <a:t>://hbr.org/2014/07/the-evidence-is-in-patent-trolls-do-hurt-innovation</a:t>
            </a:r>
            <a:r>
              <a:rPr lang="en-US" dirty="0" smtClean="0">
                <a:hlinkClick r:id="rId3"/>
              </a:rPr>
              <a:t>/</a:t>
            </a:r>
            <a:r>
              <a:rPr lang="en-US" dirty="0" smtClean="0"/>
              <a:t>&gt;</a:t>
            </a:r>
          </a:p>
          <a:p>
            <a:pPr marL="0" indent="0">
              <a:buNone/>
            </a:pPr>
            <a:r>
              <a:rPr lang="en-US" dirty="0" smtClean="0"/>
              <a:t>[6] William New, “</a:t>
            </a:r>
            <a:r>
              <a:rPr lang="en-US" b="1" dirty="0"/>
              <a:t>White House Takes Major Action Against </a:t>
            </a:r>
            <a:r>
              <a:rPr lang="en-US" b="1" dirty="0" smtClean="0"/>
              <a:t>‘Patent Trolls’”, (Intellectual Property Watch</a:t>
            </a:r>
            <a:r>
              <a:rPr lang="en-US" b="1" dirty="0"/>
              <a:t>, April 6, 2013) 09/09/2015 </a:t>
            </a:r>
            <a:r>
              <a:rPr lang="en-US" b="1" dirty="0" smtClean="0">
                <a:hlinkClick r:id="rId4"/>
              </a:rPr>
              <a:t>http</a:t>
            </a:r>
            <a:r>
              <a:rPr lang="en-US" b="1" dirty="0">
                <a:hlinkClick r:id="rId4"/>
              </a:rPr>
              <a:t>://www.ip-watch.org/2013/06/04/white-house-takes-major-action-against-patent-trolls</a:t>
            </a:r>
            <a:r>
              <a:rPr lang="en-US" b="1" dirty="0" smtClean="0">
                <a:hlinkClick r:id="rId4"/>
              </a:rPr>
              <a:t>/</a:t>
            </a:r>
            <a:endParaRPr lang="en-US" b="1" dirty="0" smtClean="0"/>
          </a:p>
          <a:p>
            <a:pPr marL="0" indent="0">
              <a:buNone/>
            </a:pPr>
            <a:r>
              <a:rPr lang="en-US" b="1" dirty="0" smtClean="0"/>
              <a:t>[7</a:t>
            </a:r>
            <a:r>
              <a:rPr lang="en-US" b="1" dirty="0"/>
              <a:t>]  Joe Mullin, “Judge tosses Apple motion, allows patent troll </a:t>
            </a:r>
            <a:r>
              <a:rPr lang="en-US" b="1" dirty="0" err="1"/>
              <a:t>Lodsys</a:t>
            </a:r>
            <a:r>
              <a:rPr lang="en-US" b="1" dirty="0"/>
              <a:t> to continue rampage”, 9/9/2015, </a:t>
            </a:r>
            <a:r>
              <a:rPr lang="en-US" b="1" dirty="0">
                <a:hlinkClick r:id="rId5"/>
              </a:rPr>
              <a:t>http://arstechnica.com/tech-policy/2013/09/judge-tosses-apple-motion-allows-patent-troll-lodsys-to-continue-rampage</a:t>
            </a:r>
            <a:r>
              <a:rPr lang="en-US" b="1" dirty="0" smtClean="0">
                <a:hlinkClick r:id="rId5"/>
              </a:rPr>
              <a:t>/</a:t>
            </a:r>
            <a:endParaRPr lang="en-US" b="1" dirty="0" smtClean="0"/>
          </a:p>
          <a:p>
            <a:pPr marL="0" indent="0">
              <a:buNone/>
            </a:pPr>
            <a:endParaRPr lang="en-US" b="1" dirty="0" smtClean="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Jessie Johnson</a:t>
            </a:r>
            <a:endParaRPr lang="en-US" sz="1400" dirty="0">
              <a:solidFill>
                <a:schemeClr val="tx1"/>
              </a:solidFill>
              <a:latin typeface="+mj-lt"/>
            </a:endParaRPr>
          </a:p>
        </p:txBody>
      </p:sp>
    </p:spTree>
    <p:extLst>
      <p:ext uri="{BB962C8B-B14F-4D97-AF65-F5344CB8AC3E}">
        <p14:creationId xmlns:p14="http://schemas.microsoft.com/office/powerpoint/2010/main" val="11063812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66" y="372337"/>
            <a:ext cx="7772400" cy="914400"/>
          </a:xfrm>
        </p:spPr>
        <p:txBody>
          <a:bodyPr/>
          <a:lstStyle/>
          <a:p>
            <a:r>
              <a:rPr lang="en-US" dirty="0" smtClean="0"/>
              <a:t>References</a:t>
            </a:r>
            <a:endParaRPr lang="en-US" dirty="0"/>
          </a:p>
        </p:txBody>
      </p:sp>
      <p:sp>
        <p:nvSpPr>
          <p:cNvPr id="3" name="Content Placeholder 2"/>
          <p:cNvSpPr>
            <a:spLocks noGrp="1"/>
          </p:cNvSpPr>
          <p:nvPr>
            <p:ph idx="1"/>
          </p:nvPr>
        </p:nvSpPr>
        <p:spPr>
          <a:xfrm>
            <a:off x="685800" y="1136943"/>
            <a:ext cx="7772400" cy="3352800"/>
          </a:xfrm>
        </p:spPr>
        <p:txBody>
          <a:bodyPr>
            <a:normAutofit fontScale="62500" lnSpcReduction="20000"/>
          </a:bodyPr>
          <a:lstStyle/>
          <a:p>
            <a:pPr marL="0" indent="0">
              <a:lnSpc>
                <a:spcPct val="120000"/>
              </a:lnSpc>
              <a:buNone/>
            </a:pPr>
            <a:r>
              <a:rPr lang="en-US" sz="2000" dirty="0" smtClean="0"/>
              <a:t>[8] Jim </a:t>
            </a:r>
            <a:r>
              <a:rPr lang="en-US" sz="2000" dirty="0" err="1" smtClean="0"/>
              <a:t>Kerstetter</a:t>
            </a:r>
            <a:r>
              <a:rPr lang="en-US" sz="2000" dirty="0" smtClean="0"/>
              <a:t> and Josh </a:t>
            </a:r>
            <a:r>
              <a:rPr lang="en-US" sz="2000" dirty="0" err="1" smtClean="0"/>
              <a:t>Lowensohn</a:t>
            </a:r>
            <a:r>
              <a:rPr lang="en-US" sz="2000" dirty="0" smtClean="0"/>
              <a:t>, “</a:t>
            </a:r>
            <a:r>
              <a:rPr lang="en-US" sz="2000" dirty="0"/>
              <a:t>Inside Intellectual Ventures, the most hated company in </a:t>
            </a:r>
            <a:r>
              <a:rPr lang="en-US" sz="2000" dirty="0" smtClean="0"/>
              <a:t>tech”, (</a:t>
            </a:r>
            <a:r>
              <a:rPr lang="en-US" sz="2000" dirty="0" err="1" smtClean="0"/>
              <a:t>Cnet</a:t>
            </a:r>
            <a:r>
              <a:rPr lang="en-US" sz="2000" dirty="0"/>
              <a:t>, August 21, 2012) 9/9/2015, </a:t>
            </a:r>
            <a:r>
              <a:rPr lang="en-US" sz="2000" dirty="0">
                <a:hlinkClick r:id="rId3"/>
              </a:rPr>
              <a:t>http://www.cnet.com/news/inside-intellectual-ventures-the-most-hated-company-in-tech</a:t>
            </a:r>
            <a:r>
              <a:rPr lang="en-US" sz="2000" dirty="0" smtClean="0">
                <a:hlinkClick r:id="rId3"/>
              </a:rPr>
              <a:t>/</a:t>
            </a:r>
            <a:endParaRPr lang="en-US" sz="2000" dirty="0"/>
          </a:p>
          <a:p>
            <a:pPr marL="0" indent="0">
              <a:lnSpc>
                <a:spcPct val="120000"/>
              </a:lnSpc>
              <a:buNone/>
            </a:pPr>
            <a:r>
              <a:rPr lang="en-US" sz="2000" dirty="0" smtClean="0"/>
              <a:t>[9] Intellectual Ventures, “Inventors | </a:t>
            </a:r>
            <a:r>
              <a:rPr lang="en-US" sz="2000" dirty="0"/>
              <a:t>Intellectual Ventures”, (9/9/2015) </a:t>
            </a:r>
            <a:r>
              <a:rPr lang="en-US" sz="2000" dirty="0">
                <a:hlinkClick r:id="rId4"/>
              </a:rPr>
              <a:t>http://</a:t>
            </a:r>
            <a:r>
              <a:rPr lang="en-US" sz="2000" dirty="0" smtClean="0">
                <a:hlinkClick r:id="rId4"/>
              </a:rPr>
              <a:t>www.intellectualventures.com/inventor-network</a:t>
            </a:r>
            <a:endParaRPr lang="en-US" sz="2000" dirty="0" smtClean="0"/>
          </a:p>
          <a:p>
            <a:pPr marL="0" indent="0">
              <a:lnSpc>
                <a:spcPct val="120000"/>
              </a:lnSpc>
              <a:buNone/>
            </a:pPr>
            <a:r>
              <a:rPr lang="en-US" sz="2000" dirty="0" smtClean="0"/>
              <a:t>[10] </a:t>
            </a:r>
            <a:r>
              <a:rPr lang="en-US" sz="2000" dirty="0"/>
              <a:t>“Troll Face”, (9/11/2015) </a:t>
            </a:r>
            <a:r>
              <a:rPr lang="en-US" sz="2000" dirty="0">
                <a:hlinkClick r:id="rId5"/>
              </a:rPr>
              <a:t>http://</a:t>
            </a:r>
            <a:r>
              <a:rPr lang="en-US" sz="2000" dirty="0" smtClean="0">
                <a:hlinkClick r:id="rId5"/>
              </a:rPr>
              <a:t>www.reactionface.info/face/troll-face</a:t>
            </a:r>
            <a:endParaRPr lang="en-US" sz="2000" dirty="0" smtClean="0"/>
          </a:p>
          <a:p>
            <a:pPr marL="0" indent="0">
              <a:lnSpc>
                <a:spcPct val="120000"/>
              </a:lnSpc>
              <a:buNone/>
            </a:pPr>
            <a:r>
              <a:rPr lang="en-US" sz="2000" dirty="0"/>
              <a:t>[11] Julie </a:t>
            </a:r>
            <a:r>
              <a:rPr lang="en-US" sz="2000" dirty="0" smtClean="0"/>
              <a:t>Samuels, </a:t>
            </a:r>
            <a:r>
              <a:rPr lang="en-US" sz="2000" dirty="0"/>
              <a:t>Podcasting Community Faces Patent Troll Threat; EFF Wants to Help, (9/9/2015) </a:t>
            </a:r>
            <a:r>
              <a:rPr lang="en-US" sz="2000" dirty="0">
                <a:hlinkClick r:id="rId6"/>
              </a:rPr>
              <a:t>https://</a:t>
            </a:r>
            <a:r>
              <a:rPr lang="en-US" sz="2000" dirty="0" smtClean="0">
                <a:hlinkClick r:id="rId6"/>
              </a:rPr>
              <a:t>www.eff.org/deeplinks/2013/02/podcasting-community-faces-patent-troll-threat-eff-wants-help</a:t>
            </a:r>
            <a:endParaRPr lang="en-US" sz="2000" dirty="0"/>
          </a:p>
          <a:p>
            <a:pPr marL="0" indent="0">
              <a:lnSpc>
                <a:spcPct val="120000"/>
              </a:lnSpc>
              <a:buNone/>
            </a:pPr>
            <a:r>
              <a:rPr lang="en-US" sz="2000" dirty="0" smtClean="0"/>
              <a:t>[12] Mike </a:t>
            </a:r>
            <a:r>
              <a:rPr lang="en-US" sz="2000" dirty="0" err="1" smtClean="0"/>
              <a:t>Masnick</a:t>
            </a:r>
            <a:r>
              <a:rPr lang="en-US" sz="2000" dirty="0" smtClean="0"/>
              <a:t>, “Apple Loses Patent Lawsuit… </a:t>
            </a:r>
            <a:r>
              <a:rPr lang="en-US" sz="2000" dirty="0"/>
              <a:t>Over Playlists”, (9/9/2015) </a:t>
            </a:r>
            <a:r>
              <a:rPr lang="en-US" sz="2000" dirty="0">
                <a:hlinkClick r:id="rId7"/>
              </a:rPr>
              <a:t>https://</a:t>
            </a:r>
            <a:r>
              <a:rPr lang="en-US" sz="2000" dirty="0" smtClean="0">
                <a:hlinkClick r:id="rId7"/>
              </a:rPr>
              <a:t>www.techdirt.com/articles/20110718/00142915120/apple-loses-patent-lawsuit-over-playlists.shtml</a:t>
            </a: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Jessie Johnson</a:t>
            </a:r>
            <a:endParaRPr lang="en-US" sz="1400" dirty="0">
              <a:solidFill>
                <a:schemeClr val="tx1"/>
              </a:solidFill>
              <a:latin typeface="+mj-lt"/>
            </a:endParaRPr>
          </a:p>
        </p:txBody>
      </p:sp>
    </p:spTree>
    <p:extLst>
      <p:ext uri="{BB962C8B-B14F-4D97-AF65-F5344CB8AC3E}">
        <p14:creationId xmlns:p14="http://schemas.microsoft.com/office/powerpoint/2010/main" val="3775374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5</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pp. 162 Illegal software stats changed since 2009?</a:t>
            </a:r>
          </a:p>
          <a:p>
            <a:r>
              <a:rPr lang="en-US" dirty="0" smtClean="0"/>
              <a:t>pp. 169 </a:t>
            </a:r>
            <a:r>
              <a:rPr lang="en-US" dirty="0" err="1" smtClean="0"/>
              <a:t>SaaS</a:t>
            </a:r>
            <a:r>
              <a:rPr lang="en-US" dirty="0" smtClean="0"/>
              <a:t>, Google Search example? “…before he </a:t>
            </a:r>
            <a:r>
              <a:rPr lang="en-US" b="1" dirty="0" smtClean="0"/>
              <a:t>gave</a:t>
            </a:r>
            <a:r>
              <a:rPr lang="en-US" dirty="0" smtClean="0"/>
              <a:t> them the plot.”?</a:t>
            </a:r>
          </a:p>
          <a:p>
            <a:r>
              <a:rPr lang="en-US" dirty="0" smtClean="0"/>
              <a:t>pp. 176 4.4 #2 preferred?</a:t>
            </a:r>
          </a:p>
          <a:p>
            <a:r>
              <a:rPr lang="en-US" dirty="0" smtClean="0"/>
              <a:t>pp. 182 dial-up is not ordinary any more. revenue != profit</a:t>
            </a:r>
          </a:p>
          <a:p>
            <a:r>
              <a:rPr lang="en-US" dirty="0" smtClean="0"/>
              <a:t>pp</a:t>
            </a:r>
            <a:r>
              <a:rPr lang="en-US" dirty="0"/>
              <a:t>. </a:t>
            </a:r>
            <a:r>
              <a:rPr lang="en-US" dirty="0" smtClean="0"/>
              <a:t>189 blocking 100% seems impossible</a:t>
            </a:r>
          </a:p>
          <a:p>
            <a:r>
              <a:rPr lang="en-US" dirty="0"/>
              <a:t>pp. 197 4.7.3 reference</a:t>
            </a:r>
            <a:r>
              <a:rPr lang="en-US" dirty="0" smtClean="0"/>
              <a:t>?</a:t>
            </a:r>
            <a:endParaRPr lang="en-US" dirty="0"/>
          </a:p>
        </p:txBody>
      </p:sp>
      <p:sp>
        <p:nvSpPr>
          <p:cNvPr id="11" name="Content Placeholder 10"/>
          <p:cNvSpPr>
            <a:spLocks noGrp="1"/>
          </p:cNvSpPr>
          <p:nvPr>
            <p:ph sz="half" idx="2"/>
          </p:nvPr>
        </p:nvSpPr>
        <p:spPr/>
        <p:txBody>
          <a:bodyPr>
            <a:normAutofit fontScale="92500" lnSpcReduction="10000"/>
          </a:bodyPr>
          <a:lstStyle/>
          <a:p>
            <a:r>
              <a:rPr lang="en-US" dirty="0" smtClean="0"/>
              <a:t>pp. 202 Perhaps friends should not ask you to break the law? Any successful industries operate as a support service?</a:t>
            </a:r>
          </a:p>
          <a:p>
            <a:r>
              <a:rPr lang="en-US" dirty="0" smtClean="0"/>
              <a:t>pp. 203 Is Perl still most popular? Quality study from 2003, change?</a:t>
            </a:r>
          </a:p>
          <a:p>
            <a:r>
              <a:rPr lang="en-US" dirty="0" smtClean="0"/>
              <a:t>pp. 205 GUI argument ignores Android.</a:t>
            </a:r>
            <a:endParaRPr lang="en-US" dirty="0"/>
          </a:p>
          <a:p>
            <a:r>
              <a:rPr lang="en-US" dirty="0" smtClean="0"/>
              <a:t>pp. 208 who uses tape?</a:t>
            </a:r>
          </a:p>
          <a:p>
            <a:r>
              <a:rPr lang="en-US" dirty="0" smtClean="0"/>
              <a:t>pp. 223 Any news?</a:t>
            </a:r>
          </a:p>
          <a:p>
            <a:r>
              <a:rPr lang="en-US" dirty="0" smtClean="0"/>
              <a:t>End </a:t>
            </a:r>
            <a:r>
              <a:rPr lang="en-US" dirty="0"/>
              <a:t>of Chapter questions I liked</a:t>
            </a:r>
            <a:r>
              <a:rPr lang="en-US" dirty="0" smtClean="0"/>
              <a:t>: 31</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a:t>
            </a:r>
            <a:r>
              <a:rPr lang="en-US" dirty="0"/>
              <a:t>Quiz</a:t>
            </a:r>
            <a:br>
              <a:rPr lang="en-US" dirty="0"/>
            </a:br>
            <a:r>
              <a:rPr lang="en-US" dirty="0"/>
              <a:t>For each </a:t>
            </a:r>
            <a:r>
              <a:rPr lang="en-US" dirty="0" smtClean="0"/>
              <a:t>On the left answer a–d on Right</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a:t>
            </a:r>
            <a:r>
              <a:rPr lang="en-US" dirty="0" smtClean="0"/>
              <a:t>Secret</a:t>
            </a:r>
            <a:endParaRPr lang="en-US" dirty="0"/>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kind of IP does it protect?</a:t>
            </a:r>
          </a:p>
          <a:p>
            <a:pPr marL="342900" indent="-342900">
              <a:buFont typeface="+mj-lt"/>
              <a:buAutoNum type="alphaUcPeriod"/>
            </a:pPr>
            <a:r>
              <a:rPr lang="en-US" dirty="0"/>
              <a:t>What qualifications does the IP have to meet to be protected?</a:t>
            </a:r>
          </a:p>
          <a:p>
            <a:pPr marL="342900" indent="-342900">
              <a:buFont typeface="+mj-lt"/>
              <a:buAutoNum type="alphaUcPeriod"/>
            </a:pPr>
            <a:r>
              <a:rPr lang="en-US" dirty="0"/>
              <a:t>How long does the protection last?</a:t>
            </a:r>
          </a:p>
          <a:p>
            <a:pPr marL="342900" indent="-342900">
              <a:buFont typeface="+mj-lt"/>
              <a:buAutoNum type="alphaUcPeriod"/>
            </a:pPr>
            <a:r>
              <a:rPr lang="en-US" dirty="0"/>
              <a:t>Give a specific example of IP currently protected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477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strike="sngStrike" dirty="0" smtClean="0"/>
              <a:t>Guest Speaker</a:t>
            </a:r>
            <a:endParaRPr lang="en-US" strike="sngStrike" dirty="0"/>
          </a:p>
        </p:txBody>
      </p:sp>
      <p:sp>
        <p:nvSpPr>
          <p:cNvPr id="4" name="Footer Placeholder 3"/>
          <p:cNvSpPr>
            <a:spLocks noGrp="1"/>
          </p:cNvSpPr>
          <p:nvPr>
            <p:ph type="ftr" sz="quarter" idx="11"/>
          </p:nvPr>
        </p:nvSpPr>
        <p:spPr/>
        <p:txBody>
          <a:bodyPr/>
          <a:lstStyle/>
          <a:p>
            <a:r>
              <a:rPr lang="en-US" dirty="0" smtClean="0"/>
              <a:t>© 2015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8239775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Self </a:t>
            </a:r>
            <a:r>
              <a:rPr lang="en-US" dirty="0"/>
              <a:t>Search 1/3 </a:t>
            </a:r>
            <a:r>
              <a:rPr lang="en-US" dirty="0" smtClean="0"/>
              <a:t/>
            </a:r>
            <a:br>
              <a:rPr lang="en-US" dirty="0" smtClean="0"/>
            </a:br>
            <a:r>
              <a:rPr lang="en-US" dirty="0" smtClean="0"/>
              <a:t>Discussion </a:t>
            </a:r>
            <a:r>
              <a:rPr lang="en-US" dirty="0"/>
              <a:t>Board</a:t>
            </a:r>
          </a:p>
        </p:txBody>
      </p:sp>
      <p:sp>
        <p:nvSpPr>
          <p:cNvPr id="3" name="Content Placeholder 2"/>
          <p:cNvSpPr>
            <a:spLocks noGrp="1"/>
          </p:cNvSpPr>
          <p:nvPr>
            <p:ph sz="half" idx="1"/>
          </p:nvPr>
        </p:nvSpPr>
        <p:spPr/>
        <p:txBody>
          <a:bodyPr>
            <a:normAutofit lnSpcReduction="10000"/>
          </a:bodyPr>
          <a:lstStyle/>
          <a:p>
            <a:r>
              <a:rPr lang="en-US" dirty="0"/>
              <a:t>Post ways one can search for information about a person. Do not repeat </a:t>
            </a:r>
            <a:r>
              <a:rPr lang="en-US" dirty="0" smtClean="0"/>
              <a:t>entries.</a:t>
            </a:r>
            <a:endParaRPr lang="en-US" dirty="0"/>
          </a:p>
          <a:p>
            <a:r>
              <a:rPr lang="en-US" dirty="0"/>
              <a:t>Use each search method listed to produce 2 profiles as an appendix of your paper. Provide a brief description if you’d rather not list the details.</a:t>
            </a:r>
          </a:p>
          <a:p>
            <a:pPr lvl="1"/>
            <a:r>
              <a:rPr lang="en-US" dirty="0"/>
              <a:t>Profile 1: all information someone might think is you</a:t>
            </a:r>
          </a:p>
          <a:p>
            <a:pPr lvl="1"/>
            <a:r>
              <a:rPr lang="en-US" dirty="0"/>
              <a:t>Profile 2: all information you know is you.</a:t>
            </a:r>
          </a:p>
          <a:p>
            <a:pPr lvl="1"/>
            <a:r>
              <a:rPr lang="en-US" dirty="0"/>
              <a:t>You are not responsible for methods posted after </a:t>
            </a:r>
            <a:r>
              <a:rPr lang="en-US" dirty="0" smtClean="0"/>
              <a:t>Monday Midnight</a:t>
            </a:r>
            <a:r>
              <a:rPr lang="en-US" dirty="0" smtClean="0"/>
              <a:t>.</a:t>
            </a:r>
            <a:endParaRPr lang="en-US" dirty="0"/>
          </a:p>
        </p:txBody>
      </p:sp>
      <p:sp>
        <p:nvSpPr>
          <p:cNvPr id="6" name="Content Placeholder 5"/>
          <p:cNvSpPr>
            <a:spLocks noGrp="1"/>
          </p:cNvSpPr>
          <p:nvPr>
            <p:ph sz="half" idx="2"/>
          </p:nvPr>
        </p:nvSpPr>
        <p:spPr/>
        <p:txBody>
          <a:bodyPr>
            <a:normAutofit lnSpcReduction="10000"/>
          </a:bodyPr>
          <a:lstStyle/>
          <a:p>
            <a:r>
              <a:rPr lang="en-US" dirty="0"/>
              <a:t>For each search method result 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post the correspondence. </a:t>
            </a:r>
          </a:p>
          <a:p>
            <a:r>
              <a:rPr lang="en-US" dirty="0"/>
              <a:t>Dig deeper than a basic search engine’s (Google, etc.) results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Self </a:t>
            </a:r>
            <a:r>
              <a:rPr lang="en-US" dirty="0"/>
              <a:t>Search </a:t>
            </a:r>
            <a:r>
              <a:rPr lang="en-US" dirty="0" smtClean="0"/>
              <a:t>2/</a:t>
            </a:r>
            <a:r>
              <a:rPr lang="en-US" dirty="0"/>
              <a:t>3 </a:t>
            </a:r>
            <a:r>
              <a:rPr lang="en-US" dirty="0" smtClean="0"/>
              <a:t/>
            </a:r>
            <a:br>
              <a:rPr lang="en-US" dirty="0" smtClean="0"/>
            </a:br>
            <a:r>
              <a:rPr lang="en-US" dirty="0" smtClean="0"/>
              <a:t>1 Page Paper</a:t>
            </a:r>
            <a:endParaRPr lang="en-US" dirty="0"/>
          </a:p>
        </p:txBody>
      </p:sp>
      <p:sp>
        <p:nvSpPr>
          <p:cNvPr id="3" name="Content Placeholder 2"/>
          <p:cNvSpPr>
            <a:spLocks noGrp="1"/>
          </p:cNvSpPr>
          <p:nvPr>
            <p:ph idx="1"/>
          </p:nvPr>
        </p:nvSpPr>
        <p:spPr/>
        <p:txBody>
          <a:bodyPr>
            <a:normAutofit/>
          </a:bodyPr>
          <a:lstStyle/>
          <a:p>
            <a:r>
              <a:rPr lang="en-US" dirty="0"/>
              <a:t>Use your search results to help support your conclusion.</a:t>
            </a:r>
          </a:p>
          <a:p>
            <a:r>
              <a:rPr lang="en-US" dirty="0"/>
              <a:t>This assignment requires you revisit the Discussion Board frequently as new search methods are posted, subscribe to it.</a:t>
            </a:r>
          </a:p>
          <a:p>
            <a:r>
              <a:rPr lang="en-US" dirty="0"/>
              <a:t>Conclusion idea examples (not comprehensive):</a:t>
            </a:r>
          </a:p>
          <a:p>
            <a:pPr lvl="1"/>
            <a:r>
              <a:rPr lang="en-US" dirty="0"/>
              <a:t>What impression would a potential employer have of you given these results, assuming they also had a resume and possibly a cover letter from you?</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p>
          <a:p>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79332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Self </a:t>
            </a:r>
            <a:r>
              <a:rPr lang="en-US" dirty="0"/>
              <a:t>Search 3</a:t>
            </a:r>
            <a:r>
              <a:rPr lang="en-US" dirty="0" smtClean="0"/>
              <a:t>/</a:t>
            </a:r>
            <a:r>
              <a:rPr lang="en-US" dirty="0"/>
              <a:t>3 </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3355343091"/>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tblGrid>
              <a:tr h="365760">
                <a:tc>
                  <a:txBody>
                    <a:bodyPr/>
                    <a:lstStyle/>
                    <a:p>
                      <a:r>
                        <a:rPr lang="en-US" dirty="0" smtClean="0"/>
                        <a:t>Search Methods</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Profile 1</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Profile 2</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Paper</a:t>
              </a:r>
              <a:endParaRPr kumimoji="0" lang="en-US" sz="2400" b="0" i="0" u="none" strike="noStrike" cap="none" normalizeH="0" baseline="0" dirty="0">
                <a:ln>
                  <a:noFill/>
                </a:ln>
                <a:solidFill>
                  <a:srgbClr val="000000"/>
                </a:solidFill>
                <a:effectLst/>
                <a:latin typeface="Times New Roman" pitchFamily="76" charset="0"/>
              </a:endParaRPr>
            </a:p>
          </p:txBody>
        </p:sp>
        <p:sp>
          <p:nvSpPr>
            <p:cNvPr id="82" name="5-Point Star 81"/>
            <p:cNvSpPr>
              <a:spLocks noChangeAspect="1"/>
            </p:cNvSpPr>
            <p:nvPr/>
          </p:nvSpPr>
          <p:spPr bwMode="auto">
            <a:xfrm>
              <a:off x="8456815" y="1421753"/>
              <a:ext cx="481584" cy="481584"/>
            </a:xfrm>
            <a:prstGeom prst="star5">
              <a:avLst/>
            </a:prstGeom>
            <a:solidFill>
              <a:srgbClr val="FFFF00"/>
            </a:solidFill>
            <a:ln>
              <a:solidFill>
                <a:schemeClr val="tx1">
                  <a:lumMod val="5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Inspiration</a:t>
            </a:r>
          </a:p>
        </p:txBody>
      </p:sp>
    </p:spTree>
    <p:extLst>
      <p:ext uri="{BB962C8B-B14F-4D97-AF65-F5344CB8AC3E}">
        <p14:creationId xmlns:p14="http://schemas.microsoft.com/office/powerpoint/2010/main" val="3245212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10715</TotalTime>
  <Words>4711</Words>
  <Application>Microsoft Macintosh PowerPoint</Application>
  <PresentationFormat>On-screen Show (16:9)</PresentationFormat>
  <Paragraphs>486</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Red Radial 16x9</vt:lpstr>
      <vt:lpstr>Class 5 Intellectual Property</vt:lpstr>
      <vt:lpstr>Overview</vt:lpstr>
      <vt:lpstr>PowerPoint Presentation</vt:lpstr>
      <vt:lpstr>My Reading Notes</vt:lpstr>
      <vt:lpstr>Group Quiz For each On the left answer a–d on Right</vt:lpstr>
      <vt:lpstr>Overview</vt:lpstr>
      <vt:lpstr>Assignment - Self Search 1/3  Discussion Board</vt:lpstr>
      <vt:lpstr>Assignment - Self Search 2/3  1 Page Paper</vt:lpstr>
      <vt:lpstr>Assignment - Self Search 3/3 </vt:lpstr>
      <vt:lpstr>Overview</vt:lpstr>
      <vt:lpstr>Smart TV Licenses Stifle  Customer rights</vt:lpstr>
      <vt:lpstr>Samsung Privacy Policy  Contained Troubling Statement</vt:lpstr>
      <vt:lpstr>DMCA Makes Modifying  or Verifying Firmware Illegal</vt:lpstr>
      <vt:lpstr>Conclusion</vt:lpstr>
      <vt:lpstr>References</vt:lpstr>
      <vt:lpstr>APPLE VS SAMSUNG</vt:lpstr>
      <vt:lpstr>Patent war overview</vt:lpstr>
      <vt:lpstr>Apple sues samsung</vt:lpstr>
      <vt:lpstr>Samsung sues Back</vt:lpstr>
      <vt:lpstr>Verdict</vt:lpstr>
      <vt:lpstr>Market share</vt:lpstr>
      <vt:lpstr>Who won?</vt:lpstr>
      <vt:lpstr>References</vt:lpstr>
      <vt:lpstr>Who, what why</vt:lpstr>
      <vt:lpstr>Conclusion</vt:lpstr>
      <vt:lpstr>The numbers</vt:lpstr>
      <vt:lpstr>The numbers</vt:lpstr>
      <vt:lpstr>Case Studies of NPE’s and Insurance</vt:lpstr>
      <vt:lpstr>Case Studies of NPE’s and Insurance</vt:lpstr>
      <vt:lpstr>References</vt:lpstr>
      <vt:lpstr>References</vt:lpstr>
      <vt:lpstr>Class 5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154</cp:revision>
  <dcterms:created xsi:type="dcterms:W3CDTF">2014-08-25T02:19:16Z</dcterms:created>
  <dcterms:modified xsi:type="dcterms:W3CDTF">2015-09-11T22:28:43Z</dcterms:modified>
</cp:coreProperties>
</file>