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259" r:id="rId3"/>
    <p:sldId id="277" r:id="rId4"/>
    <p:sldId id="291" r:id="rId5"/>
    <p:sldId id="261" r:id="rId6"/>
    <p:sldId id="264" r:id="rId7"/>
    <p:sldId id="267" r:id="rId8"/>
    <p:sldId id="297" r:id="rId9"/>
    <p:sldId id="315" r:id="rId10"/>
    <p:sldId id="316" r:id="rId11"/>
    <p:sldId id="317" r:id="rId12"/>
    <p:sldId id="318" r:id="rId13"/>
    <p:sldId id="319" r:id="rId14"/>
    <p:sldId id="320" r:id="rId15"/>
    <p:sldId id="327" r:id="rId16"/>
    <p:sldId id="328" r:id="rId17"/>
    <p:sldId id="329" r:id="rId18"/>
    <p:sldId id="330" r:id="rId19"/>
    <p:sldId id="331" r:id="rId20"/>
    <p:sldId id="332" r:id="rId21"/>
    <p:sldId id="333" r:id="rId22"/>
    <p:sldId id="334" r:id="rId23"/>
    <p:sldId id="335" r:id="rId24"/>
    <p:sldId id="321" r:id="rId25"/>
    <p:sldId id="322" r:id="rId26"/>
    <p:sldId id="323" r:id="rId27"/>
    <p:sldId id="324" r:id="rId28"/>
    <p:sldId id="325" r:id="rId29"/>
    <p:sldId id="326" r:id="rId30"/>
    <p:sldId id="269" r:id="rId31"/>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77"/>
            <p14:sldId id="291"/>
            <p14:sldId id="261"/>
            <p14:sldId id="264"/>
            <p14:sldId id="267"/>
            <p14:sldId id="297"/>
          </p14:sldIdLst>
        </p14:section>
        <p14:section name="Students" id="{03AE23C9-21E0-8F4A-B153-0900C2F809BC}">
          <p14:sldIdLst>
            <p14:sldId id="315"/>
            <p14:sldId id="316"/>
            <p14:sldId id="317"/>
            <p14:sldId id="318"/>
            <p14:sldId id="319"/>
            <p14:sldId id="320"/>
            <p14:sldId id="327"/>
            <p14:sldId id="328"/>
            <p14:sldId id="329"/>
            <p14:sldId id="330"/>
            <p14:sldId id="331"/>
            <p14:sldId id="332"/>
            <p14:sldId id="333"/>
            <p14:sldId id="334"/>
            <p14:sldId id="335"/>
            <p14:sldId id="321"/>
            <p14:sldId id="322"/>
            <p14:sldId id="323"/>
            <p14:sldId id="324"/>
            <p14:sldId id="325"/>
            <p14:sldId id="326"/>
          </p14:sldIdLst>
        </p14:section>
        <p14:section name="Common" id="{62B1AA91-D93D-9C4F-8ABE-6423F5BD3A6E}">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25" autoAdjust="0"/>
    <p:restoredTop sz="74783" autoAdjust="0"/>
  </p:normalViewPr>
  <p:slideViewPr>
    <p:cSldViewPr snapToGrid="0" snapToObjects="1">
      <p:cViewPr varScale="1">
        <p:scale>
          <a:sx n="113" d="100"/>
          <a:sy n="113" d="100"/>
        </p:scale>
        <p:origin x="-1064" y="-104"/>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9/7/15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Paper</a:t>
            </a:r>
            <a:r>
              <a:rPr lang="en-US" baseline="0" dirty="0" smtClean="0">
                <a:latin typeface="Arial" charset="0"/>
                <a:ea typeface="ＭＳ Ｐゴシック" charset="-128"/>
                <a:cs typeface="ＭＳ Ｐゴシック" charset="-128"/>
              </a:rPr>
              <a:t> Notes: </a:t>
            </a:r>
          </a:p>
          <a:p>
            <a:pPr marL="171450" indent="-171450" eaLnBrk="1" hangingPunct="1">
              <a:buFont typeface="Arial"/>
              <a:buChar char="•"/>
            </a:pPr>
            <a:r>
              <a:rPr lang="en-US" baseline="0" dirty="0" smtClean="0">
                <a:latin typeface="Arial" charset="0"/>
                <a:ea typeface="ＭＳ Ｐゴシック" charset="-128"/>
                <a:cs typeface="ＭＳ Ｐゴシック" charset="-128"/>
              </a:rPr>
              <a:t>Average: ~5</a:t>
            </a:r>
          </a:p>
          <a:p>
            <a:pPr marL="171450" indent="-171450" eaLnBrk="1" hangingPunct="1">
              <a:buFont typeface="Arial"/>
              <a:buChar char="•"/>
            </a:pPr>
            <a:r>
              <a:rPr lang="en-US" baseline="0" dirty="0" smtClean="0">
                <a:latin typeface="Arial" charset="0"/>
                <a:ea typeface="ＭＳ Ｐゴシック" charset="-128"/>
                <a:cs typeface="ＭＳ Ｐゴシック" charset="-128"/>
              </a:rPr>
              <a:t>Quantify</a:t>
            </a:r>
          </a:p>
          <a:p>
            <a:pPr marL="171450" indent="-171450" eaLnBrk="1" hangingPunct="1">
              <a:buFont typeface="Arial"/>
              <a:buChar char="•"/>
            </a:pPr>
            <a:r>
              <a:rPr lang="en-US" baseline="0" dirty="0" smtClean="0">
                <a:latin typeface="Arial" charset="0"/>
                <a:ea typeface="ＭＳ Ｐゴシック" charset="-128"/>
                <a:cs typeface="ＭＳ Ｐゴシック" charset="-128"/>
              </a:rPr>
              <a:t>State Conclusion clearly</a:t>
            </a:r>
          </a:p>
          <a:p>
            <a:pPr marL="171450" indent="-171450" eaLnBrk="1" hangingPunct="1">
              <a:buFont typeface="Arial"/>
              <a:buChar char="•"/>
            </a:pPr>
            <a:r>
              <a:rPr lang="en-US" baseline="0" dirty="0" smtClean="0">
                <a:latin typeface="Arial" charset="0"/>
                <a:ea typeface="ＭＳ Ｐゴシック" charset="-128"/>
                <a:cs typeface="ＭＳ Ｐゴシック" charset="-128"/>
              </a:rPr>
              <a:t>Missing Counter Point and Response</a:t>
            </a:r>
          </a:p>
          <a:p>
            <a:pPr marL="171450" indent="-171450" eaLnBrk="1" hangingPunct="1">
              <a:buFont typeface="Arial"/>
              <a:buChar char="•"/>
            </a:pPr>
            <a:r>
              <a:rPr lang="en-US" baseline="0" dirty="0" smtClean="0">
                <a:latin typeface="Arial" charset="0"/>
                <a:ea typeface="ＭＳ Ｐゴシック" charset="-128"/>
                <a:cs typeface="ＭＳ Ｐゴシック" charset="-128"/>
              </a:rPr>
              <a:t>Try reading paper aloud to proof</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u="none" kern="1200" baseline="0" dirty="0" smtClean="0">
                <a:solidFill>
                  <a:schemeClr val="tx1"/>
                </a:solidFill>
                <a:latin typeface="+mn-lt"/>
                <a:ea typeface="+mn-ea"/>
                <a:cs typeface="+mn-cs"/>
              </a:rPr>
              <a:t>Are able to provide Internet to almost anyone, regardless of how much money they have</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0074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u="none" kern="1200" baseline="0" dirty="0" smtClean="0">
                <a:solidFill>
                  <a:schemeClr val="tx1"/>
                </a:solidFill>
                <a:latin typeface="+mn-lt"/>
                <a:ea typeface="+mn-ea"/>
                <a:cs typeface="+mn-cs"/>
              </a:rPr>
              <a:t>Resulted in the government regulation of Internet cafes</a:t>
            </a:r>
          </a:p>
          <a:p>
            <a:pPr marL="628650" lvl="1" indent="-171450">
              <a:buFont typeface="Arial" charset="0"/>
              <a:buChar char="•"/>
            </a:pPr>
            <a:r>
              <a:rPr lang="en-US" sz="1200" u="none" kern="1200" baseline="0" dirty="0" smtClean="0">
                <a:solidFill>
                  <a:schemeClr val="tx1"/>
                </a:solidFill>
                <a:latin typeface="+mn-lt"/>
                <a:ea typeface="+mn-ea"/>
                <a:cs typeface="+mn-cs"/>
              </a:rPr>
              <a:t>Consists of three steps</a:t>
            </a:r>
          </a:p>
          <a:p>
            <a:pPr marL="1085850" lvl="2" indent="-171450">
              <a:buFont typeface="Arial" charset="0"/>
              <a:buChar char="•"/>
            </a:pPr>
            <a:r>
              <a:rPr lang="en-US" sz="1200" u="none" kern="1200" baseline="0" dirty="0" smtClean="0">
                <a:solidFill>
                  <a:schemeClr val="tx1"/>
                </a:solidFill>
                <a:latin typeface="+mn-lt"/>
                <a:ea typeface="+mn-ea"/>
                <a:cs typeface="+mn-cs"/>
              </a:rPr>
              <a:t>Establish a regulatory system to prevent harmful info and illegal sites from being spread</a:t>
            </a:r>
          </a:p>
          <a:p>
            <a:pPr marL="1085850" lvl="2" indent="-171450">
              <a:buFont typeface="Arial" charset="0"/>
              <a:buChar char="•"/>
            </a:pPr>
            <a:r>
              <a:rPr lang="en-US" sz="1200" u="none" kern="1200" baseline="0" dirty="0" smtClean="0">
                <a:solidFill>
                  <a:schemeClr val="tx1"/>
                </a:solidFill>
                <a:latin typeface="+mn-lt"/>
                <a:ea typeface="+mn-ea"/>
                <a:cs typeface="+mn-cs"/>
              </a:rPr>
              <a:t>Implement local use policies for cafes, however, local authority is hard to enforce</a:t>
            </a:r>
          </a:p>
          <a:p>
            <a:pPr marL="1085850" lvl="2" indent="-171450">
              <a:buFont typeface="Arial" charset="0"/>
              <a:buChar char="•"/>
            </a:pPr>
            <a:r>
              <a:rPr lang="en-US" sz="1200" u="none" kern="1200" baseline="0" dirty="0" smtClean="0">
                <a:solidFill>
                  <a:schemeClr val="tx1"/>
                </a:solidFill>
                <a:latin typeface="+mn-lt"/>
                <a:ea typeface="+mn-ea"/>
                <a:cs typeface="+mn-cs"/>
              </a:rPr>
              <a:t>Manipulating the competition’s prices and hours</a:t>
            </a:r>
          </a:p>
          <a:p>
            <a:pPr marL="171450" indent="-171450">
              <a:buFont typeface="Arial" charset="0"/>
              <a:buChar char="•"/>
            </a:pPr>
            <a:r>
              <a:rPr lang="en-US" sz="1200" u="none" kern="1200" baseline="0" dirty="0" smtClean="0">
                <a:solidFill>
                  <a:schemeClr val="tx1"/>
                </a:solidFill>
                <a:latin typeface="+mn-lt"/>
                <a:ea typeface="+mn-ea"/>
                <a:cs typeface="+mn-cs"/>
              </a:rPr>
              <a:t>Are able to provide Internet to almost anyone, regardless of how much money they have</a:t>
            </a:r>
          </a:p>
          <a:p>
            <a:pPr marL="171450" indent="-171450">
              <a:buFont typeface="Arial" charset="0"/>
              <a:buChar char="•"/>
            </a:pPr>
            <a:r>
              <a:rPr lang="en-US" sz="1200" u="none" kern="1200" baseline="0" dirty="0" smtClean="0">
                <a:solidFill>
                  <a:schemeClr val="tx1"/>
                </a:solidFill>
                <a:latin typeface="+mn-lt"/>
                <a:ea typeface="+mn-ea"/>
                <a:cs typeface="+mn-cs"/>
              </a:rPr>
              <a:t>Ban of console games in 2000 led to the surge of PC games, and thus Internet gaming addictions</a:t>
            </a:r>
          </a:p>
          <a:p>
            <a:pPr marL="628650" lvl="1" indent="-171450">
              <a:buFont typeface="Arial" charset="0"/>
              <a:buChar char="•"/>
            </a:pPr>
            <a:r>
              <a:rPr lang="en-US" sz="1200" u="none" kern="1200" baseline="0" dirty="0" smtClean="0">
                <a:solidFill>
                  <a:schemeClr val="tx1"/>
                </a:solidFill>
                <a:latin typeface="+mn-lt"/>
                <a:ea typeface="+mn-ea"/>
                <a:cs typeface="+mn-cs"/>
              </a:rPr>
              <a:t>Banned due to the belief that console games had poor physical and mental effects on children</a:t>
            </a:r>
          </a:p>
          <a:p>
            <a:pPr marL="628650" lvl="1" indent="-171450">
              <a:buFont typeface="Arial" charset="0"/>
              <a:buChar char="•"/>
            </a:pPr>
            <a:r>
              <a:rPr lang="en-US" sz="1200" u="none" kern="1200" baseline="0" dirty="0" smtClean="0">
                <a:solidFill>
                  <a:schemeClr val="tx1"/>
                </a:solidFill>
                <a:latin typeface="+mn-lt"/>
                <a:ea typeface="+mn-ea"/>
                <a:cs typeface="+mn-cs"/>
              </a:rPr>
              <a:t>Mixed with the previous point, this allows gaming addicts to be allowed unlimited gameplay for a very small amount.</a:t>
            </a:r>
          </a:p>
          <a:p>
            <a:pPr marL="628650" lvl="1" indent="-171450">
              <a:buFont typeface="Arial" charset="0"/>
              <a:buChar char="•"/>
            </a:pPr>
            <a:r>
              <a:rPr lang="en-US" sz="1200" u="none" kern="1200" baseline="0" dirty="0" smtClean="0">
                <a:solidFill>
                  <a:schemeClr val="tx1"/>
                </a:solidFill>
                <a:latin typeface="+mn-lt"/>
                <a:ea typeface="+mn-ea"/>
                <a:cs typeface="+mn-cs"/>
              </a:rPr>
              <a:t>Ironically, this has a poor mental and physical impact on individuals, which we’ll examine next.</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97764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These all happened </a:t>
            </a:r>
            <a:r>
              <a:rPr lang="en-US" b="1" dirty="0" smtClean="0"/>
              <a:t>this year</a:t>
            </a:r>
            <a:endParaRPr lang="en-US" dirty="0" smtClean="0"/>
          </a:p>
          <a:p>
            <a:pPr marL="171450" indent="-171450">
              <a:buFont typeface="Arial" charset="0"/>
              <a:buChar char="•"/>
            </a:pPr>
            <a:r>
              <a:rPr lang="en-US" dirty="0" smtClean="0"/>
              <a:t>A teenager cut off his own hand in an effort to stop his online gaming addiction</a:t>
            </a:r>
          </a:p>
          <a:p>
            <a:pPr marL="628650" lvl="1" indent="-171450">
              <a:buFont typeface="Arial" charset="0"/>
              <a:buChar char="•"/>
            </a:pPr>
            <a:r>
              <a:rPr lang="en-US" dirty="0" smtClean="0"/>
              <a:t>Stole</a:t>
            </a:r>
            <a:r>
              <a:rPr lang="en-US" baseline="0" dirty="0" smtClean="0"/>
              <a:t> kitchen knife from house</a:t>
            </a:r>
          </a:p>
          <a:p>
            <a:pPr marL="628650" lvl="1" indent="-171450">
              <a:buFont typeface="Arial" charset="0"/>
              <a:buChar char="•"/>
            </a:pPr>
            <a:r>
              <a:rPr lang="en-US" baseline="0" dirty="0" smtClean="0"/>
              <a:t>Cut his hand off at the café, then got into a taxi, requesting he be taken to the emergency room</a:t>
            </a:r>
            <a:endParaRPr lang="en-US" dirty="0" smtClean="0"/>
          </a:p>
          <a:p>
            <a:pPr marL="628650" lvl="1" indent="-171450">
              <a:buFont typeface="Arial" charset="0"/>
              <a:buChar char="•"/>
            </a:pPr>
            <a:r>
              <a:rPr lang="en-US" dirty="0" smtClean="0"/>
              <a:t>Doctor believed</a:t>
            </a:r>
            <a:r>
              <a:rPr lang="en-US" baseline="0" dirty="0" smtClean="0"/>
              <a:t> that the teen would still relapse into his gaming addiction</a:t>
            </a:r>
            <a:endParaRPr lang="en-US" dirty="0" smtClean="0"/>
          </a:p>
          <a:p>
            <a:pPr marL="171450" indent="-171450">
              <a:buFont typeface="Arial" charset="0"/>
              <a:buChar char="•"/>
            </a:pPr>
            <a:r>
              <a:rPr lang="en-US" dirty="0" smtClean="0"/>
              <a:t>A woman gave birth in an Internet cafe, then resumed playing her game</a:t>
            </a:r>
          </a:p>
          <a:p>
            <a:pPr marL="171450" indent="-171450">
              <a:buFont typeface="Arial" charset="0"/>
              <a:buChar char="•"/>
            </a:pPr>
            <a:r>
              <a:rPr lang="en-US" dirty="0" smtClean="0"/>
              <a:t>A man died after playing a game for three days straight</a:t>
            </a:r>
          </a:p>
          <a:p>
            <a:pPr marL="628650" lvl="1" indent="-171450">
              <a:buFont typeface="Arial" charset="0"/>
              <a:buChar char="•"/>
            </a:pPr>
            <a:r>
              <a:rPr lang="en-US" dirty="0" smtClean="0"/>
              <a:t>Lack of motion results in blood clots</a:t>
            </a:r>
          </a:p>
          <a:p>
            <a:pPr marL="628650" lvl="1" indent="-171450">
              <a:buFont typeface="Arial" charset="0"/>
              <a:buChar char="•"/>
            </a:pPr>
            <a:r>
              <a:rPr lang="en-US" dirty="0" smtClean="0"/>
              <a:t>Addicts are not aware of how long they’ve stayed stationary</a:t>
            </a:r>
          </a:p>
          <a:p>
            <a:pPr marL="628650" lvl="1" indent="-171450">
              <a:buFont typeface="Arial" charset="0"/>
              <a:buChar char="•"/>
            </a:pPr>
            <a:r>
              <a:rPr lang="en-US" dirty="0" smtClean="0"/>
              <a:t>Deaths often</a:t>
            </a:r>
            <a:r>
              <a:rPr lang="en-US" baseline="0" dirty="0" smtClean="0"/>
              <a:t> go unnoticed, because many people sleep at these cafes</a:t>
            </a:r>
          </a:p>
          <a:p>
            <a:pPr marL="171450" lvl="0" indent="-171450">
              <a:buFont typeface="Arial" charset="0"/>
              <a:buChar char="•"/>
            </a:pPr>
            <a:r>
              <a:rPr lang="en-US" b="1" dirty="0" smtClean="0"/>
              <a:t>Picture: </a:t>
            </a:r>
            <a:r>
              <a:rPr lang="en-US" b="0" dirty="0" smtClean="0"/>
              <a:t>Woman who gave birth in café during JKTV</a:t>
            </a:r>
            <a:r>
              <a:rPr lang="en-US" b="0" baseline="0" dirty="0" smtClean="0"/>
              <a:t> interview</a:t>
            </a:r>
            <a:endParaRPr lang="en-US" b="1"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61905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1" dirty="0" smtClean="0"/>
              <a:t>Conclusion:</a:t>
            </a:r>
            <a:r>
              <a:rPr lang="en-US" b="1" baseline="0" dirty="0" smtClean="0"/>
              <a:t> </a:t>
            </a:r>
            <a:r>
              <a:rPr lang="en-US" dirty="0" smtClean="0"/>
              <a:t>The</a:t>
            </a:r>
            <a:r>
              <a:rPr lang="en-US" baseline="0" dirty="0" smtClean="0"/>
              <a:t> banning of game consoles resulted in the popularity of PC games, and thus the popularity of Internet cafes. Mixed with gaming addiction, these Internet cafes provide a fatal medium in which individuals may harm themselves.</a:t>
            </a:r>
            <a:endParaRPr lang="en-US" dirty="0" smtClean="0"/>
          </a:p>
          <a:p>
            <a:pPr marL="171450" lvl="0" indent="-171450">
              <a:buFont typeface="Arial" charset="0"/>
              <a:buChar char="•"/>
            </a:pPr>
            <a:endParaRPr lang="en-US" baseline="0" dirty="0" smtClean="0"/>
          </a:p>
          <a:p>
            <a:pPr marL="171450" lvl="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67265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62259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interesting news published by a Chinese website stating: </a:t>
            </a:r>
            <a:r>
              <a:rPr lang="en-US" altLang="zh-CN" b="0" dirty="0" smtClean="0"/>
              <a:t>Four countries left that blocked Facebook: North Korea, Iran, Cuba and ‘another country’</a:t>
            </a:r>
          </a:p>
          <a:p>
            <a:r>
              <a:rPr lang="en-US" b="0" dirty="0" smtClean="0"/>
              <a:t>Here is a map of internet</a:t>
            </a:r>
            <a:r>
              <a:rPr lang="en-US" b="0" baseline="0" dirty="0" smtClean="0"/>
              <a:t> freedom for 2014. </a:t>
            </a:r>
          </a:p>
          <a:p>
            <a:r>
              <a:rPr lang="en-US" b="0" baseline="0" dirty="0" smtClean="0"/>
              <a:t>China does a great amount of effort on internet censorship. </a:t>
            </a:r>
          </a:p>
          <a:p>
            <a:r>
              <a:rPr lang="en-US" b="0" baseline="0" dirty="0" smtClean="0"/>
              <a:t>For domestic control, the Golden Shield Project is developed to keep an eye on what’s happening on all kinds of websites. 2 million people are employed to monitor web activity </a:t>
            </a:r>
            <a:r>
              <a:rPr lang="en-US" altLang="zh-CN" dirty="0" smtClean="0"/>
              <a:t>as internet opinion analysts. </a:t>
            </a:r>
            <a:endParaRPr lang="en-US" altLang="zh-CN" b="0" dirty="0"/>
          </a:p>
          <a:p>
            <a:r>
              <a:rPr lang="en-US" altLang="zh-CN" b="0" dirty="0" smtClean="0"/>
              <a:t>Great</a:t>
            </a:r>
            <a:r>
              <a:rPr lang="en-US" altLang="zh-CN" b="0" baseline="0" dirty="0" smtClean="0"/>
              <a:t> Firewall is the tool Chinese government used to block foreign websites access and filter censored key words. Lots of famous websites are blocked in China such as </a:t>
            </a:r>
            <a:r>
              <a:rPr lang="en-US" altLang="zh-CN" strike="noStrike" dirty="0" smtClean="0"/>
              <a:t>Google, Facebook, Twitter, YouTube</a:t>
            </a:r>
          </a:p>
          <a:p>
            <a:r>
              <a:rPr lang="en-US" altLang="zh-CN" strike="noStrike" dirty="0" smtClean="0"/>
              <a:t>When asked about why Facebook is blocked,</a:t>
            </a:r>
            <a:r>
              <a:rPr lang="en-US" altLang="zh-CN" strike="noStrike" baseline="0" dirty="0" smtClean="0"/>
              <a:t> Chinese official stated that </a:t>
            </a:r>
            <a:r>
              <a:rPr lang="en-US" altLang="zh-CN" dirty="0" smtClean="0"/>
              <a:t>“Foreign Internet companies can come to China if they abide by the law. We could not allow any companies to enter China’s market and make money while hurting the country.”</a:t>
            </a:r>
            <a:endParaRPr lang="en-US" altLang="zh-CN" strike="noStrike"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7561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Censorship is everywhere when</a:t>
            </a:r>
            <a:r>
              <a:rPr lang="en-US" baseline="0" dirty="0" smtClean="0"/>
              <a:t> using internet in China or on Chinese websites. </a:t>
            </a:r>
          </a:p>
          <a:p>
            <a:r>
              <a:rPr lang="en-US" baseline="0" dirty="0" smtClean="0"/>
              <a:t>On social media websites, if someone posted something political sensitive, the message will be deleted in a very short time. For instance, when Liu </a:t>
            </a:r>
            <a:r>
              <a:rPr lang="en-US" baseline="0" dirty="0" err="1" smtClean="0"/>
              <a:t>Xiaobo</a:t>
            </a:r>
            <a:r>
              <a:rPr lang="en-US" baseline="0" dirty="0" smtClean="0"/>
              <a:t> won the 2010 Nobel Peace Prize </a:t>
            </a:r>
            <a:r>
              <a:rPr lang="en-US" altLang="zh-CN" dirty="0" smtClean="0"/>
              <a:t>"for his long and non-violent struggle for fundamental human rights in China“, the main</a:t>
            </a:r>
            <a:r>
              <a:rPr lang="en-US" altLang="zh-CN" baseline="0" dirty="0" smtClean="0"/>
              <a:t> social media in China has very little information and news about him. </a:t>
            </a:r>
            <a:endParaRPr lang="en-US" altLang="zh-CN" dirty="0" smtClean="0"/>
          </a:p>
          <a:p>
            <a:endParaRPr lang="en-US" baseline="0" dirty="0" smtClean="0"/>
          </a:p>
          <a:p>
            <a:r>
              <a:rPr lang="en-US" baseline="0" dirty="0" smtClean="0"/>
              <a:t>Discussion forums are also under heavy </a:t>
            </a:r>
            <a:r>
              <a:rPr lang="en-US" altLang="zh-CN" baseline="0" dirty="0" smtClean="0"/>
              <a:t>surveillance. For example, a </a:t>
            </a:r>
            <a:r>
              <a:rPr lang="en-US" altLang="zh-CN" b="1" dirty="0" smtClean="0"/>
              <a:t>Bulletin Board System (BBS)</a:t>
            </a:r>
            <a:r>
              <a:rPr lang="en-US" altLang="zh-CN" b="1" baseline="0" dirty="0" smtClean="0"/>
              <a:t> similar to forum </a:t>
            </a:r>
            <a:r>
              <a:rPr lang="en-US" altLang="zh-CN" b="0" baseline="0" dirty="0" smtClean="0"/>
              <a:t>called </a:t>
            </a:r>
            <a:r>
              <a:rPr lang="en-US" altLang="zh-CN" b="1" dirty="0" smtClean="0"/>
              <a:t>YTHT</a:t>
            </a:r>
            <a:r>
              <a:rPr lang="en-US" altLang="zh-CN" b="1" baseline="0" dirty="0" smtClean="0"/>
              <a:t> </a:t>
            </a:r>
            <a:r>
              <a:rPr lang="en-US" altLang="zh-CN" b="0" baseline="0" dirty="0" smtClean="0"/>
              <a:t>created by students in Peking U</a:t>
            </a:r>
            <a:r>
              <a:rPr lang="en-US" altLang="zh-CN" baseline="0" dirty="0" smtClean="0"/>
              <a:t>niversities were one of the largest BBS communities in China. However, since it has too much discussion about politics, democracy, and freedom, Chinese government exerts a lot of pressure on it. Finally, on September 13, 2014, the entire BBS is shutdown and all keywords related to the BBS are removed. There are many similar examples for </a:t>
            </a:r>
            <a:r>
              <a:rPr lang="en-US" altLang="zh-CN" baseline="0" dirty="0" err="1" smtClean="0"/>
              <a:t>BBSes</a:t>
            </a:r>
            <a:r>
              <a:rPr lang="en-US" altLang="zh-CN" baseline="0" dirty="0" smtClean="0"/>
              <a:t> of Chinese universities.  In 2005, government ordered all universities to </a:t>
            </a:r>
            <a:r>
              <a:rPr lang="en-US" altLang="zh-CN" dirty="0" smtClean="0"/>
              <a:t>be reformed into campus-wide communication platforms and requiring users to register under their legal names.  The</a:t>
            </a:r>
            <a:r>
              <a:rPr lang="en-US" altLang="zh-CN" baseline="0" dirty="0" smtClean="0"/>
              <a:t> newly registered accounts are not allowed to post new topic until they are reviewed by managers. </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Search engines are another big spot where censorship takes place. Search for censored keywords are closely monitored on either international or domestic ones. The results of the search would either returns: “</a:t>
            </a:r>
            <a:r>
              <a:rPr lang="en-US" altLang="zh-CN" dirty="0" smtClean="0"/>
              <a:t>In accordance with local laws and policies, some of the results have not been displayed.</a:t>
            </a:r>
            <a:r>
              <a:rPr lang="en-US" baseline="0" dirty="0" smtClean="0"/>
              <a:t>” or very few unrelated ones. Google is even blocked in China because it does not want to “follow the law”.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7637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aseline="0" dirty="0" smtClean="0"/>
              <a:t>We can use principle of harm. If a certain activity by an individual is harming other people, government should step in.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aseline="0" dirty="0" smtClean="0"/>
              <a:t>For example, if terrorist uses internet to communicate and spread fake information, the action will result in social chaos and harm other people. Government should monitor their communication and try to arrest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In 2009, </a:t>
            </a:r>
            <a:r>
              <a:rPr lang="en-US" altLang="zh-CN" dirty="0" smtClean="0"/>
              <a:t>after a serious rioting happened, Chinese government blamed</a:t>
            </a:r>
            <a:r>
              <a:rPr lang="en-US" altLang="zh-CN" baseline="0" dirty="0" smtClean="0"/>
              <a:t> the organizers </a:t>
            </a:r>
            <a:r>
              <a:rPr lang="en-US" altLang="zh-CN" dirty="0" smtClean="0"/>
              <a:t>using the Internet to stir up hostilities. They decided</a:t>
            </a:r>
            <a:r>
              <a:rPr lang="en-US" altLang="zh-CN" baseline="0" dirty="0" smtClean="0"/>
              <a:t> to </a:t>
            </a:r>
            <a:r>
              <a:rPr lang="en-US" altLang="zh-CN" dirty="0" smtClean="0"/>
              <a:t>cut off internet service and cellphone text messaging across Xinjiang, which makes up one-sixth of China’s territory. The shut down lasts for 10 months.</a:t>
            </a:r>
            <a:r>
              <a:rPr lang="en-US" altLang="zh-CN" baseline="0" dirty="0" smtClean="0"/>
              <a:t> </a:t>
            </a:r>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55666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view of domestic internet company, the ban of their famous competitors in China does give them a lot more market share. In China, we have our own version of social media, video, search engine websites.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73284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9792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itchFamily="-109" charset="0"/>
                <a:ea typeface="ＭＳ Ｐゴシック" pitchFamily="-109" charset="-128"/>
                <a:cs typeface="ＭＳ Ｐゴシック" pitchFamily="-109" charset="-128"/>
              </a:rPr>
              <a:t>Show Epic Rap Battles of History: Steve Jobs vs. Bill Gates (If class ok with obscene lyrics) (2:47)</a:t>
            </a:r>
          </a:p>
          <a:p>
            <a:pPr eaLnBrk="1" hangingPunct="1"/>
            <a:r>
              <a:rPr lang="en-US" dirty="0" smtClean="0">
                <a:latin typeface="Arial" pitchFamily="-109" charset="0"/>
                <a:ea typeface="ＭＳ Ｐゴシック" pitchFamily="-109" charset="-128"/>
                <a:cs typeface="ＭＳ Ｐゴシック" pitchFamily="-109" charset="-128"/>
              </a:rPr>
              <a:t>https://</a:t>
            </a:r>
            <a:r>
              <a:rPr lang="en-US" dirty="0" err="1" smtClean="0">
                <a:latin typeface="Arial" pitchFamily="-109" charset="0"/>
                <a:ea typeface="ＭＳ Ｐゴシック" pitchFamily="-109" charset="-128"/>
                <a:cs typeface="ＭＳ Ｐゴシック" pitchFamily="-109" charset="-128"/>
              </a:rPr>
              <a:t>www.youtube.com</a:t>
            </a:r>
            <a:r>
              <a:rPr lang="en-US" dirty="0" smtClean="0">
                <a:latin typeface="Arial" pitchFamily="-109" charset="0"/>
                <a:ea typeface="ＭＳ Ｐゴシック" pitchFamily="-109" charset="-128"/>
                <a:cs typeface="ＭＳ Ｐゴシック" pitchFamily="-109" charset="-128"/>
              </a:rPr>
              <a:t>/</a:t>
            </a:r>
            <a:r>
              <a:rPr lang="en-US" dirty="0" err="1" smtClean="0">
                <a:latin typeface="Arial" pitchFamily="-109" charset="0"/>
                <a:ea typeface="ＭＳ Ｐゴシック" pitchFamily="-109" charset="-128"/>
                <a:cs typeface="ＭＳ Ｐゴシック" pitchFamily="-109" charset="-128"/>
              </a:rPr>
              <a:t>watch?v</a:t>
            </a:r>
            <a:r>
              <a:rPr lang="en-US" dirty="0" smtClean="0">
                <a:latin typeface="Arial" pitchFamily="-109" charset="0"/>
                <a:ea typeface="ＭＳ Ｐゴシック" pitchFamily="-109" charset="-128"/>
                <a:cs typeface="ＭＳ Ｐゴシック" pitchFamily="-109" charset="-128"/>
              </a:rPr>
              <a:t>=njos57IJf-0</a:t>
            </a:r>
          </a:p>
          <a:p>
            <a:pPr eaLnBrk="1" hangingPunct="1"/>
            <a:endParaRPr lang="en-US" i="1" dirty="0" smtClean="0"/>
          </a:p>
          <a:p>
            <a:pPr eaLnBrk="1" hangingPunct="1"/>
            <a:r>
              <a:rPr lang="en-US" b="1" i="0" dirty="0" smtClean="0"/>
              <a:t>This Video Will Make You Angry (7:25)</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=rE3j_RHkqJc</a:t>
            </a:r>
          </a:p>
          <a:p>
            <a:pPr eaLnBrk="1" hangingPunct="1"/>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Cedric </a:t>
            </a:r>
            <a:r>
              <a:rPr lang="en-US" b="1" dirty="0" err="1" smtClean="0"/>
              <a:t>Gervais</a:t>
            </a:r>
            <a:r>
              <a:rPr lang="en-US" b="1" dirty="0" smtClean="0"/>
              <a:t> - </a:t>
            </a:r>
            <a:r>
              <a:rPr lang="en-US" b="1" dirty="0" err="1" smtClean="0"/>
              <a:t>Hashtag</a:t>
            </a:r>
            <a:r>
              <a:rPr lang="en-US" b="1" dirty="0" smtClean="0"/>
              <a:t> (Original Mix) (3:58)</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=6OmBKd7X7EE</a:t>
            </a:r>
          </a:p>
          <a:p>
            <a:pPr eaLnBrk="1" hangingPunct="1"/>
            <a:endParaRPr lang="en-US" b="1" dirty="0" smtClean="0">
              <a:latin typeface="Arial" charset="0"/>
              <a:ea typeface="ＭＳ Ｐゴシック" charset="-128"/>
              <a:cs typeface="ＭＳ Ｐゴシック" charset="-128"/>
            </a:endParaRPr>
          </a:p>
          <a:p>
            <a:pPr eaLnBrk="1" hangingPunct="1"/>
            <a:r>
              <a:rPr lang="en-US" b="1" dirty="0" smtClean="0">
                <a:latin typeface="Arial" charset="0"/>
                <a:ea typeface="ＭＳ Ｐゴシック" charset="-128"/>
                <a:cs typeface="ＭＳ Ｐゴシック" charset="-128"/>
              </a:rPr>
              <a:t>Dave </a:t>
            </a:r>
            <a:r>
              <a:rPr lang="en-US" b="1" dirty="0" err="1" smtClean="0">
                <a:latin typeface="Arial" charset="0"/>
                <a:ea typeface="ＭＳ Ｐゴシック" charset="-128"/>
                <a:cs typeface="ＭＳ Ｐゴシック" charset="-128"/>
              </a:rPr>
              <a:t>Audé</a:t>
            </a:r>
            <a:r>
              <a:rPr lang="en-US" b="1" dirty="0" smtClean="0">
                <a:latin typeface="Arial" charset="0"/>
                <a:ea typeface="ＭＳ Ｐゴシック" charset="-128"/>
                <a:cs typeface="ＭＳ Ｐゴシック" charset="-128"/>
              </a:rPr>
              <a:t> </a:t>
            </a:r>
            <a:r>
              <a:rPr lang="en-US" b="1" dirty="0" err="1" smtClean="0">
                <a:latin typeface="Arial" charset="0"/>
                <a:ea typeface="ＭＳ Ｐゴシック" charset="-128"/>
                <a:cs typeface="ＭＳ Ｐゴシック" charset="-128"/>
              </a:rPr>
              <a:t>vs</a:t>
            </a:r>
            <a:r>
              <a:rPr lang="en-US" b="1" dirty="0" smtClean="0">
                <a:latin typeface="Arial" charset="0"/>
                <a:ea typeface="ＭＳ Ｐゴシック" charset="-128"/>
                <a:cs typeface="ＭＳ Ｐゴシック" charset="-128"/>
              </a:rPr>
              <a:t> Luciana - You Only Talk In #HASHTAG (3:36)</a:t>
            </a:r>
          </a:p>
          <a:p>
            <a:pPr eaLnBrk="1" hangingPunct="1"/>
            <a:r>
              <a:rPr lang="en-US" i="1" dirty="0" smtClean="0"/>
              <a:t>http://</a:t>
            </a:r>
            <a:r>
              <a:rPr lang="en-US" i="1" dirty="0" err="1" smtClean="0"/>
              <a:t>www.youtube.com</a:t>
            </a:r>
            <a:r>
              <a:rPr lang="en-US" i="1" dirty="0" smtClean="0"/>
              <a:t>/</a:t>
            </a:r>
            <a:r>
              <a:rPr lang="en-US" i="1" dirty="0" err="1" smtClean="0"/>
              <a:t>watch?v</a:t>
            </a:r>
            <a:r>
              <a:rPr lang="en-US" i="1" dirty="0" smtClean="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0319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If some people are posting their thoughts about certain political issues with proper argument, they won’t hurt anyone and such action actually helps finding solutions for current issues.  According to principle of harm, government shouldn’t try to block or delete posts like this. </a:t>
            </a:r>
          </a:p>
          <a:p>
            <a:endParaRPr lang="en-US" dirty="0" smtClean="0"/>
          </a:p>
          <a:p>
            <a:r>
              <a:rPr lang="en-US" baseline="0" dirty="0" smtClean="0"/>
              <a:t>On the right are pictures banned because they are related to the Tiananmen Square protest of 1989, which Chinese government always wants to hide from people. According to KANTIAN ethical theory, Chinese government doesn’t treat its people as rational agent and doesn’t allow them to express what they think about several political issues. The government even deprives their right of knowing the fact. The government treats its people as a means to its end to keep country stabilized and avoid conflicts. Therefore, it is not a morally acceptable action. </a:t>
            </a:r>
          </a:p>
          <a:p>
            <a:r>
              <a:rPr lang="en-US" baseline="0" dirty="0" smtClean="0"/>
              <a:t>From VIRTUE ETHICS, honesty and fair are both virtues required for governors. Hiding the truth of a protest is not an action of honest. It is also not fair because only a small number of people know about this. The government is not a good government from this point of view. </a:t>
            </a:r>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2302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9777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0700B2-88B9-1642-B8EB-F86842378D0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56680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Brief background</a:t>
            </a:r>
            <a:r>
              <a:rPr lang="en-US" baseline="0" dirty="0" smtClean="0"/>
              <a:t> on myself:</a:t>
            </a:r>
          </a:p>
          <a:p>
            <a:pPr marL="628650" lvl="1" indent="-171450">
              <a:buFont typeface="Arial" panose="020B0604020202020204" pitchFamily="34" charset="0"/>
              <a:buChar char="•"/>
            </a:pPr>
            <a:r>
              <a:rPr lang="en-US" baseline="0" dirty="0" smtClean="0"/>
              <a:t>Born into deaf family</a:t>
            </a:r>
          </a:p>
          <a:p>
            <a:pPr marL="628650" lvl="1" indent="-171450">
              <a:buFont typeface="Arial" panose="020B0604020202020204" pitchFamily="34" charset="0"/>
              <a:buChar char="•"/>
            </a:pPr>
            <a:r>
              <a:rPr lang="en-US" baseline="0" dirty="0" smtClean="0"/>
              <a:t>Learned ASL as my first language</a:t>
            </a:r>
            <a:endParaRPr lang="en-US" baseline="0" dirty="0"/>
          </a:p>
          <a:p>
            <a:pPr marL="628650" lvl="1" indent="-171450">
              <a:buFont typeface="Arial" panose="020B0604020202020204" pitchFamily="34" charset="0"/>
              <a:buChar char="•"/>
            </a:pPr>
            <a:r>
              <a:rPr lang="en-US" baseline="0" dirty="0" smtClean="0"/>
              <a:t>Some of the points I made are from my own personal observations growing up</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Social media has essentially taken the deaf out of the dark and let them communicate with everyone else</a:t>
            </a:r>
          </a:p>
          <a:p>
            <a:pPr marL="628650" lvl="1" indent="-171450">
              <a:buFont typeface="Arial" panose="020B0604020202020204" pitchFamily="34" charset="0"/>
              <a:buChar char="•"/>
            </a:pPr>
            <a:r>
              <a:rPr lang="en-US" baseline="0" dirty="0" smtClean="0"/>
              <a:t>Would like to mention that due to the difficulties of collecting data on the deaf and the lack of the information/studies regarding the deaf, it is hard to measure the effect</a:t>
            </a:r>
          </a:p>
          <a:p>
            <a:pPr marL="171450" lvl="0" indent="-171450">
              <a:buFont typeface="Arial" panose="020B0604020202020204" pitchFamily="34" charset="0"/>
              <a:buChar char="•"/>
            </a:pPr>
            <a:r>
              <a:rPr lang="en-US" baseline="0" dirty="0" smtClean="0"/>
              <a:t>Although it is helpful, due to the complexities of ASL, not all social media can carry the conversations as a deaf person would prefer or find most useful</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Telephone,</a:t>
            </a:r>
            <a:r>
              <a:rPr lang="en-US" baseline="0" dirty="0" smtClean="0"/>
              <a:t> television, and radio all were the forefront of personal interaction and transmission of current events, all of which deaf people were isolated from</a:t>
            </a:r>
          </a:p>
          <a:p>
            <a:pPr marL="171450" indent="-171450">
              <a:buFont typeface="Arial" panose="020B0604020202020204" pitchFamily="34" charset="0"/>
              <a:buChar char="•"/>
            </a:pPr>
            <a:r>
              <a:rPr lang="en-US" baseline="0" dirty="0" smtClean="0"/>
              <a:t>ASL is a 1-1 direct/personal language that is hard to translate. It is hard for deaf people to read due to vastly different ways of thinking and expressing thought. </a:t>
            </a:r>
          </a:p>
          <a:p>
            <a:pPr marL="171450" indent="-171450">
              <a:buFont typeface="Arial" panose="020B0604020202020204" pitchFamily="34" charset="0"/>
              <a:buChar char="•"/>
            </a:pPr>
            <a:r>
              <a:rPr lang="en-US" baseline="0" dirty="0" smtClean="0"/>
              <a:t>I cannot say that this statistic on college graduation logically supports this, but I can say that I think they correlate because the deaf are generally less educated and therefore have more difficulty comprehending written English, making it harder for them to communicate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054022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SMS and Real Time Video provide individuals with the opportunity of communicating with any person</a:t>
            </a:r>
            <a:r>
              <a:rPr lang="en-US" baseline="0" dirty="0" smtClean="0"/>
              <a:t> at any time and place, something that was only available to the hearing population, thus the social networking radius of the deaf community has expanded into the hearing realm of society. It is also an alternative to the telephone which they needed a TTY machine for as mentioned in the previous slide</a:t>
            </a:r>
            <a:endParaRPr lang="en-US" dirty="0" smtClean="0"/>
          </a:p>
          <a:p>
            <a:pPr marL="171450" indent="-171450">
              <a:buFont typeface="Arial" panose="020B0604020202020204" pitchFamily="34" charset="0"/>
              <a:buChar char="•"/>
            </a:pPr>
            <a:r>
              <a:rPr lang="en-US" dirty="0" smtClean="0"/>
              <a:t>Deaf people</a:t>
            </a:r>
            <a:r>
              <a:rPr lang="en-US" baseline="0" dirty="0" smtClean="0"/>
              <a:t> aren’t as intimidated when talking to people because they can talk to hearing people without being known as deaf. Deaf are able to overcome prejudices or encountered aversions in the general public and given the opportunity to create unbiased relationships with hearing people</a:t>
            </a:r>
          </a:p>
          <a:p>
            <a:pPr marL="171450" indent="-171450">
              <a:buFont typeface="Arial" panose="020B0604020202020204" pitchFamily="34" charset="0"/>
              <a:buChar char="•"/>
            </a:pPr>
            <a:r>
              <a:rPr lang="en-US" baseline="0" dirty="0" smtClean="0"/>
              <a:t>Prior to the internet, deaf people needed translators or a pen/pencil in order to communicate with hearing people which often times was stressful and far from easy, but now they can more casually contact people with ease</a:t>
            </a:r>
            <a:endParaRPr lang="en-US" dirty="0" smtClean="0"/>
          </a:p>
          <a:p>
            <a:pPr marL="171450" indent="-171450">
              <a:buFont typeface="Arial" panose="020B0604020202020204" pitchFamily="34" charset="0"/>
              <a:buChar char="•"/>
            </a:pPr>
            <a:r>
              <a:rPr lang="en-US" dirty="0" smtClean="0"/>
              <a:t>the general syntactic and linguistic structure of the Internet is more basic to facilitate understanding among a larger range of people due to its simplistic and visual nature. Because many deaf persons are less familiar with written language, the Internet is a more accessible approach for them. The visual approach of this mode of communication translates well with the visual nature of sign, better facilitating the understanding of certain ambiguous situations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778139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many deaf individuals prefer the convenience of mobile phone SMS communication to other modes because of the portability and simultaneous-communicative quality, in turn presenting a sense of interactive equality among hearing peers.</a:t>
            </a:r>
          </a:p>
          <a:p>
            <a:pPr marL="1714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reasoning is especially true for deaf individuals because they can respond to others in a manner and moment according to their individual linguistic aptitude. However, the waiting lacks the personal connection that deaf people are used to having because ASL is largely based</a:t>
            </a:r>
            <a:r>
              <a:rPr lang="en-US" baseline="0" dirty="0" smtClean="0"/>
              <a:t> on facial expressions, emotions, and body language. It is much more than just hand motions. (give an example of how the sign “old” without facial expression means something different than with an expression). </a:t>
            </a:r>
          </a:p>
          <a:p>
            <a:pPr marL="1714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primary reasons are the inability to actually operate such technology, the reading and writing skills, the money, and the abstraction of personal identification as a deaf person. Some</a:t>
            </a:r>
            <a:r>
              <a:rPr lang="en-US" baseline="0" dirty="0" smtClean="0"/>
              <a:t> deaf people prefer to communicate directly in person and are proud of it because of their deaf culture. Social media lacks the facial expressions which are vital to ASL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328664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English and American</a:t>
            </a:r>
            <a:r>
              <a:rPr lang="en-US" baseline="0" dirty="0" smtClean="0"/>
              <a:t> Sign Language are far different</a:t>
            </a:r>
          </a:p>
          <a:p>
            <a:pPr marL="628650" lvl="1" indent="-171450">
              <a:buFont typeface="Arial" panose="020B0604020202020204" pitchFamily="34" charset="0"/>
              <a:buChar char="•"/>
            </a:pPr>
            <a:r>
              <a:rPr lang="en-US" baseline="0" dirty="0" smtClean="0"/>
              <a:t>ASL is very direct personal language that requires not only hand gestures but facial expressions</a:t>
            </a:r>
          </a:p>
          <a:p>
            <a:pPr marL="628650" lvl="1" indent="-171450">
              <a:buFont typeface="Arial" panose="020B0604020202020204" pitchFamily="34" charset="0"/>
              <a:buChar char="•"/>
            </a:pPr>
            <a:r>
              <a:rPr lang="en-US" baseline="0" dirty="0" smtClean="0"/>
              <a:t>Based more on actions and feelings rather than explanations</a:t>
            </a:r>
          </a:p>
          <a:p>
            <a:pPr marL="171450" lvl="0" indent="-171450">
              <a:buFont typeface="Arial" panose="020B0604020202020204" pitchFamily="34" charset="0"/>
              <a:buChar char="•"/>
            </a:pPr>
            <a:r>
              <a:rPr lang="en-US" baseline="0" dirty="0" smtClean="0"/>
              <a:t>Social media lets the deaf learn how English people convey thoughts more effectively</a:t>
            </a:r>
          </a:p>
          <a:p>
            <a:pPr marL="628650" lvl="1" indent="-171450">
              <a:buFont typeface="Arial" panose="020B0604020202020204" pitchFamily="34" charset="0"/>
              <a:buChar char="•"/>
            </a:pPr>
            <a:r>
              <a:rPr lang="en-US" baseline="0" dirty="0" smtClean="0"/>
              <a:t>In turn educates the deaf community in how society works</a:t>
            </a:r>
          </a:p>
          <a:p>
            <a:pPr marL="171450" lvl="0" indent="-171450">
              <a:buFont typeface="Arial" panose="020B0604020202020204" pitchFamily="34" charset="0"/>
              <a:buChar char="•"/>
            </a:pPr>
            <a:r>
              <a:rPr lang="en-US" baseline="0" dirty="0" smtClean="0"/>
              <a:t>Deaf people can better understand technology and innovate for their own community</a:t>
            </a:r>
          </a:p>
          <a:p>
            <a:pPr marL="171450" lvl="0" indent="-171450">
              <a:buFont typeface="Arial" panose="020B0604020202020204" pitchFamily="34" charset="0"/>
              <a:buChar char="•"/>
            </a:pPr>
            <a:r>
              <a:rPr lang="en-US" baseline="0" dirty="0" smtClean="0"/>
              <a:t>Often times deaf people have a hard time finding and meeting deaf people if they were born into a hearing family, but social media helps them find deaf clubs and etc.</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165915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Use remaining time to form groups, approve group topics, etc.</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Or review right now.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http://</a:t>
            </a:r>
            <a:r>
              <a:rPr lang="en-US" dirty="0" err="1" smtClean="0">
                <a:latin typeface="Arial" pitchFamily="-109" charset="0"/>
                <a:ea typeface="ＭＳ Ｐゴシック" pitchFamily="-109" charset="-128"/>
                <a:cs typeface="ＭＳ Ｐゴシック" pitchFamily="-109" charset="-128"/>
              </a:rPr>
              <a:t>opensource.org</a:t>
            </a:r>
            <a:r>
              <a:rPr lang="en-US" dirty="0" smtClean="0">
                <a:latin typeface="Arial" pitchFamily="-109" charset="0"/>
                <a:ea typeface="ＭＳ Ｐゴシック" pitchFamily="-109" charset="-128"/>
                <a:cs typeface="ＭＳ Ｐゴシック" pitchFamily="-109" charset="-128"/>
              </a:rPr>
              <a:t>/files/osi_logo_300X400_90ppi.png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Accessed 2014-09-08</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u="none" kern="1200" baseline="0" dirty="0" smtClean="0">
                <a:solidFill>
                  <a:schemeClr val="tx1"/>
                </a:solidFill>
                <a:latin typeface="+mn-lt"/>
                <a:ea typeface="+mn-ea"/>
                <a:cs typeface="+mn-cs"/>
              </a:rPr>
              <a:t>First for-profit cafe opened in </a:t>
            </a:r>
            <a:r>
              <a:rPr lang="en-US" sz="1200" u="none" kern="1200" baseline="0" dirty="0" err="1" smtClean="0">
                <a:solidFill>
                  <a:schemeClr val="tx1"/>
                </a:solidFill>
                <a:latin typeface="+mn-lt"/>
                <a:ea typeface="+mn-ea"/>
                <a:cs typeface="+mn-cs"/>
              </a:rPr>
              <a:t>Haidian</a:t>
            </a:r>
            <a:r>
              <a:rPr lang="en-US" sz="1200" u="none" kern="1200" baseline="0" dirty="0" smtClean="0">
                <a:solidFill>
                  <a:schemeClr val="tx1"/>
                </a:solidFill>
                <a:latin typeface="+mn-lt"/>
                <a:ea typeface="+mn-ea"/>
                <a:cs typeface="+mn-cs"/>
              </a:rPr>
              <a:t> in 1996</a:t>
            </a:r>
          </a:p>
          <a:p>
            <a:pPr marL="628650" lvl="1" indent="-171450">
              <a:buFont typeface="Arial" charset="0"/>
              <a:buChar char="•"/>
            </a:pPr>
            <a:r>
              <a:rPr lang="en-US" sz="1200" u="none" kern="1200" baseline="0" dirty="0" err="1" smtClean="0">
                <a:solidFill>
                  <a:schemeClr val="tx1"/>
                </a:solidFill>
                <a:latin typeface="+mn-lt"/>
                <a:ea typeface="+mn-ea"/>
                <a:cs typeface="+mn-cs"/>
              </a:rPr>
              <a:t>Haidian</a:t>
            </a:r>
            <a:r>
              <a:rPr lang="en-US" sz="1200" u="none" kern="1200" baseline="0" dirty="0" smtClean="0">
                <a:solidFill>
                  <a:schemeClr val="tx1"/>
                </a:solidFill>
                <a:latin typeface="+mn-lt"/>
                <a:ea typeface="+mn-ea"/>
                <a:cs typeface="+mn-cs"/>
              </a:rPr>
              <a:t> cafe had only 30 computers, each with broadband access</a:t>
            </a:r>
          </a:p>
          <a:p>
            <a:pPr marL="171450" indent="-171450">
              <a:buFont typeface="Arial" charset="0"/>
              <a:buChar char="•"/>
            </a:pPr>
            <a:r>
              <a:rPr lang="en-US" sz="1200" u="none" kern="1200" baseline="0" dirty="0" smtClean="0">
                <a:solidFill>
                  <a:schemeClr val="tx1"/>
                </a:solidFill>
                <a:latin typeface="+mn-lt"/>
                <a:ea typeface="+mn-ea"/>
                <a:cs typeface="+mn-cs"/>
              </a:rPr>
              <a:t>Opened to provide Internet access to those who didn’t own a computer</a:t>
            </a:r>
          </a:p>
          <a:p>
            <a:pPr marL="628650" lvl="1" indent="-171450">
              <a:buFont typeface="Arial" charset="0"/>
              <a:buChar char="•"/>
            </a:pPr>
            <a:r>
              <a:rPr lang="en-US" sz="1200" u="none" kern="1200" baseline="0" dirty="0" smtClean="0">
                <a:solidFill>
                  <a:schemeClr val="tx1"/>
                </a:solidFill>
                <a:latin typeface="+mn-lt"/>
                <a:ea typeface="+mn-ea"/>
                <a:cs typeface="+mn-cs"/>
              </a:rPr>
              <a:t>Cost about 20 </a:t>
            </a:r>
            <a:r>
              <a:rPr lang="en-US" sz="1200" u="none" kern="1200" baseline="0" dirty="0" err="1" smtClean="0">
                <a:solidFill>
                  <a:schemeClr val="tx1"/>
                </a:solidFill>
                <a:latin typeface="+mn-lt"/>
                <a:ea typeface="+mn-ea"/>
                <a:cs typeface="+mn-cs"/>
              </a:rPr>
              <a:t>renminbi</a:t>
            </a:r>
            <a:r>
              <a:rPr lang="en-US" sz="1200" u="none" kern="1200" baseline="0" dirty="0" smtClean="0">
                <a:solidFill>
                  <a:schemeClr val="tx1"/>
                </a:solidFill>
                <a:latin typeface="+mn-lt"/>
                <a:ea typeface="+mn-ea"/>
                <a:cs typeface="+mn-cs"/>
              </a:rPr>
              <a:t>, or 2.40 U.S. dollars, per hour</a:t>
            </a:r>
          </a:p>
          <a:p>
            <a:pPr marL="171450" indent="-171450">
              <a:buFont typeface="Arial" charset="0"/>
              <a:buChar char="•"/>
            </a:pPr>
            <a:r>
              <a:rPr lang="en-US" sz="1200" u="none" kern="1200" baseline="0" dirty="0" smtClean="0">
                <a:solidFill>
                  <a:schemeClr val="tx1"/>
                </a:solidFill>
                <a:latin typeface="+mn-lt"/>
                <a:ea typeface="+mn-ea"/>
                <a:cs typeface="+mn-cs"/>
              </a:rPr>
              <a:t>Early cafes were opened near college campuses</a:t>
            </a:r>
          </a:p>
          <a:p>
            <a:pPr marL="628650" lvl="1" indent="-171450">
              <a:buFont typeface="Arial" charset="0"/>
              <a:buChar char="•"/>
            </a:pPr>
            <a:r>
              <a:rPr lang="en-US" sz="1200" u="none" kern="1200" baseline="0" dirty="0" smtClean="0">
                <a:solidFill>
                  <a:schemeClr val="tx1"/>
                </a:solidFill>
                <a:latin typeface="+mn-lt"/>
                <a:ea typeface="+mn-ea"/>
                <a:cs typeface="+mn-cs"/>
              </a:rPr>
              <a:t>Computers at the time were still relatively expensive, especially for people such as college students</a:t>
            </a:r>
          </a:p>
          <a:p>
            <a:pPr marL="171450" indent="-171450">
              <a:buFont typeface="Arial" charset="0"/>
              <a:buChar char="•"/>
            </a:pPr>
            <a:r>
              <a:rPr lang="en-US" sz="1200" u="none" kern="1200" baseline="0" dirty="0" err="1" smtClean="0">
                <a:solidFill>
                  <a:schemeClr val="tx1"/>
                </a:solidFill>
                <a:latin typeface="+mn-lt"/>
                <a:ea typeface="+mn-ea"/>
                <a:cs typeface="+mn-cs"/>
              </a:rPr>
              <a:t>Feiyu</a:t>
            </a:r>
            <a:r>
              <a:rPr lang="en-US" sz="1200" u="none" kern="1200" baseline="0" dirty="0" smtClean="0">
                <a:solidFill>
                  <a:schemeClr val="tx1"/>
                </a:solidFill>
                <a:latin typeface="+mn-lt"/>
                <a:ea typeface="+mn-ea"/>
                <a:cs typeface="+mn-cs"/>
              </a:rPr>
              <a:t> cafe in Beijing “defined a new era” in Chinese Internet cafes</a:t>
            </a:r>
          </a:p>
          <a:p>
            <a:pPr marL="628650" lvl="1" indent="-171450">
              <a:buFont typeface="Arial" charset="0"/>
              <a:buChar char="•"/>
            </a:pPr>
            <a:r>
              <a:rPr lang="en-US" sz="1200" u="none" kern="1200" baseline="0" dirty="0" smtClean="0">
                <a:solidFill>
                  <a:schemeClr val="tx1"/>
                </a:solidFill>
                <a:latin typeface="+mn-lt"/>
                <a:ea typeface="+mn-ea"/>
                <a:cs typeface="+mn-cs"/>
              </a:rPr>
              <a:t>Rates were flexible based on the time of day. For example, the cost was 10 RMB during the afternoon, but only 5 RMB from 9 AM to noon</a:t>
            </a:r>
          </a:p>
          <a:p>
            <a:pPr marL="628650" lvl="1" indent="-171450">
              <a:buFont typeface="Arial" charset="0"/>
              <a:buChar char="•"/>
            </a:pPr>
            <a:r>
              <a:rPr lang="en-US" sz="1200" u="none" kern="1200" baseline="0" dirty="0" smtClean="0">
                <a:solidFill>
                  <a:schemeClr val="tx1"/>
                </a:solidFill>
                <a:latin typeface="+mn-lt"/>
                <a:ea typeface="+mn-ea"/>
                <a:cs typeface="+mn-cs"/>
              </a:rPr>
              <a:t>Housed 1,800 computers in 2000</a:t>
            </a:r>
          </a:p>
          <a:p>
            <a:pPr marL="171450" indent="-171450">
              <a:buFont typeface="Arial" charset="0"/>
              <a:buChar char="•"/>
            </a:pPr>
            <a:r>
              <a:rPr lang="en-US" sz="1200" u="none" kern="1200" baseline="0" dirty="0" smtClean="0">
                <a:solidFill>
                  <a:schemeClr val="tx1"/>
                </a:solidFill>
                <a:latin typeface="+mn-lt"/>
                <a:ea typeface="+mn-ea"/>
                <a:cs typeface="+mn-cs"/>
              </a:rPr>
              <a:t>Between 2001 and 2004, the number of cafe users increased from four to sixteen million</a:t>
            </a:r>
          </a:p>
          <a:p>
            <a:pPr marL="628650" lvl="1" indent="-171450">
              <a:buFont typeface="Arial" charset="0"/>
              <a:buChar char="•"/>
            </a:pPr>
            <a:r>
              <a:rPr lang="en-US" sz="1200" u="none" kern="1200" baseline="0" dirty="0" smtClean="0">
                <a:solidFill>
                  <a:schemeClr val="tx1"/>
                </a:solidFill>
                <a:latin typeface="+mn-lt"/>
                <a:ea typeface="+mn-ea"/>
                <a:cs typeface="+mn-cs"/>
              </a:rPr>
              <a:t>The graph illustrates how cyber cafes are designed for middle class and poor communities, with the most users having either no or modest income</a:t>
            </a:r>
          </a:p>
          <a:p>
            <a:pPr marL="171450" lvl="0" indent="-171450">
              <a:buFont typeface="Arial" charset="0"/>
              <a:buChar char="•"/>
            </a:pPr>
            <a:r>
              <a:rPr lang="en-US" sz="1200" b="1" u="none" kern="1200" baseline="0" dirty="0" smtClean="0">
                <a:solidFill>
                  <a:schemeClr val="tx1"/>
                </a:solidFill>
                <a:latin typeface="+mn-lt"/>
                <a:ea typeface="+mn-ea"/>
                <a:cs typeface="+mn-cs"/>
              </a:rPr>
              <a:t>Graph: </a:t>
            </a:r>
            <a:r>
              <a:rPr lang="en-US" sz="1200" b="0" u="none" kern="1200" baseline="0" dirty="0" smtClean="0">
                <a:solidFill>
                  <a:schemeClr val="tx1"/>
                </a:solidFill>
                <a:latin typeface="+mn-lt"/>
                <a:ea typeface="+mn-ea"/>
                <a:cs typeface="+mn-cs"/>
              </a:rPr>
              <a:t>A 2011 survey demonstrates how the majority of Internet café users have either low or no income</a:t>
            </a:r>
            <a:endParaRPr lang="en-US" sz="1200" b="1"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982275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statista.com/statistics/236735/internet-cafe-visitors-in-china-by-incom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economist.com/blogs/economist-explains/2013/04/economist-explains-how-china-censors-internet" TargetMode="External"/><Relationship Id="rId4" Type="http://schemas.openxmlformats.org/officeDocument/2006/relationships/hyperlink" Target="http://www.bbc.com/news/world-asia-china-24396957" TargetMode="External"/><Relationship Id="rId5" Type="http://schemas.openxmlformats.org/officeDocument/2006/relationships/hyperlink" Target="http://www.nytimes.com/2014/12/02/world/asia/gregarious-and-direct-chinas-web-doorkeeper.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dsde.oxfordjournals.org/content/early/2014/03/24/deafed.enu005.fu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en.wikipedia.org/wiki/Wikipedia:Citing_Wikipedi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a:t>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Freedom Of Speech</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Tyler Nickerson</a:t>
            </a:r>
            <a:endParaRPr lang="en-US" sz="1400" dirty="0">
              <a:latin typeface="+mj-lt"/>
            </a:endParaRPr>
          </a:p>
        </p:txBody>
      </p:sp>
      <p:sp>
        <p:nvSpPr>
          <p:cNvPr id="8" name="TextBox 7"/>
          <p:cNvSpPr txBox="1"/>
          <p:nvPr/>
        </p:nvSpPr>
        <p:spPr>
          <a:xfrm>
            <a:off x="0" y="4653725"/>
            <a:ext cx="9144000" cy="276999"/>
          </a:xfrm>
          <a:prstGeom prst="rect">
            <a:avLst/>
          </a:prstGeom>
          <a:noFill/>
        </p:spPr>
        <p:txBody>
          <a:bodyPr wrap="square" lIns="91438" tIns="45719" rIns="91438" bIns="45719" rtlCol="0">
            <a:spAutoFit/>
          </a:bodyPr>
          <a:lstStyle/>
          <a:p>
            <a:pPr algn="ctr"/>
            <a:r>
              <a:rPr lang="en-US" sz="1200" dirty="0"/>
              <a:t>Chart courtesy of http</a:t>
            </a:r>
            <a:r>
              <a:rPr lang="en-US" sz="1200" dirty="0"/>
              <a:t>://</a:t>
            </a:r>
            <a:r>
              <a:rPr lang="en-US" sz="1200" dirty="0" err="1"/>
              <a:t>www.statista.com</a:t>
            </a:r>
            <a:r>
              <a:rPr lang="en-US" sz="1200" dirty="0"/>
              <a:t>/statistics/236735/internet-cafe-visitors-in-china-by-income</a:t>
            </a:r>
            <a:r>
              <a:rPr lang="en-US" sz="1200" u="sng" baseline="30000" dirty="0"/>
              <a:t>/</a:t>
            </a:r>
            <a:endParaRPr lang="en-US" sz="12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91349" y="786063"/>
            <a:ext cx="5961305" cy="3801190"/>
          </a:xfrm>
        </p:spPr>
      </p:pic>
    </p:spTree>
    <p:extLst>
      <p:ext uri="{BB962C8B-B14F-4D97-AF65-F5344CB8AC3E}">
        <p14:creationId xmlns:p14="http://schemas.microsoft.com/office/powerpoint/2010/main" val="16646649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666349" cy="914400"/>
          </a:xfrm>
        </p:spPr>
        <p:txBody>
          <a:bodyPr/>
          <a:lstStyle/>
          <a:p>
            <a:r>
              <a:rPr lang="en-US" dirty="0" smtClean="0"/>
              <a:t>Implications</a:t>
            </a:r>
            <a:endParaRPr lang="en-US" dirty="0"/>
          </a:p>
        </p:txBody>
      </p:sp>
      <p:sp>
        <p:nvSpPr>
          <p:cNvPr id="3" name="Content Placeholder 2"/>
          <p:cNvSpPr>
            <a:spLocks noGrp="1"/>
          </p:cNvSpPr>
          <p:nvPr>
            <p:ph sz="half" idx="1"/>
          </p:nvPr>
        </p:nvSpPr>
        <p:spPr>
          <a:xfrm>
            <a:off x="685800" y="1352551"/>
            <a:ext cx="7666348" cy="3352800"/>
          </a:xfrm>
        </p:spPr>
        <p:txBody>
          <a:bodyPr>
            <a:normAutofit/>
          </a:bodyPr>
          <a:lstStyle/>
          <a:p>
            <a:r>
              <a:rPr lang="en-US" dirty="0"/>
              <a:t>Resulted in the government regulation of Internet cafes</a:t>
            </a:r>
          </a:p>
          <a:p>
            <a:r>
              <a:rPr lang="en-US" dirty="0" smtClean="0"/>
              <a:t>Can provide </a:t>
            </a:r>
            <a:r>
              <a:rPr lang="en-US" dirty="0"/>
              <a:t>Internet to almost </a:t>
            </a:r>
            <a:r>
              <a:rPr lang="en-US" dirty="0" smtClean="0"/>
              <a:t>anyone</a:t>
            </a:r>
          </a:p>
          <a:p>
            <a:r>
              <a:rPr lang="en-US" dirty="0" smtClean="0"/>
              <a:t>Ban </a:t>
            </a:r>
            <a:r>
              <a:rPr lang="en-US" dirty="0"/>
              <a:t>of console games in 2000 led to the surge of PC </a:t>
            </a:r>
            <a:r>
              <a:rPr lang="en-US" dirty="0" smtClean="0"/>
              <a:t>games</a:t>
            </a:r>
            <a:endParaRPr lang="en-US" dirty="0"/>
          </a:p>
          <a:p>
            <a:pPr lvl="1"/>
            <a:r>
              <a:rPr lang="en-US" dirty="0" smtClean="0"/>
              <a:t>Internet </a:t>
            </a:r>
            <a:r>
              <a:rPr lang="en-US" dirty="0"/>
              <a:t>gaming </a:t>
            </a:r>
            <a:r>
              <a:rPr lang="en-US" dirty="0" smtClean="0"/>
              <a:t>addiction</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Tyler Nickerson</a:t>
            </a:r>
            <a:endParaRPr lang="en-US" sz="1400" dirty="0">
              <a:latin typeface="+mj-lt"/>
            </a:endParaRPr>
          </a:p>
        </p:txBody>
      </p:sp>
    </p:spTree>
    <p:extLst>
      <p:ext uri="{BB962C8B-B14F-4D97-AF65-F5344CB8AC3E}">
        <p14:creationId xmlns:p14="http://schemas.microsoft.com/office/powerpoint/2010/main" val="7201637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666349" cy="914400"/>
          </a:xfrm>
        </p:spPr>
        <p:txBody>
          <a:bodyPr/>
          <a:lstStyle/>
          <a:p>
            <a:r>
              <a:rPr lang="en-US" dirty="0" smtClean="0"/>
              <a:t>Case Studies</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Tyler Nickerson</a:t>
            </a:r>
            <a:endParaRPr lang="en-US" sz="1400" dirty="0">
              <a:latin typeface="+mj-lt"/>
            </a:endParaRPr>
          </a:p>
        </p:txBody>
      </p:sp>
      <p:sp>
        <p:nvSpPr>
          <p:cNvPr id="8" name="Content Placeholder 2"/>
          <p:cNvSpPr>
            <a:spLocks noGrp="1"/>
          </p:cNvSpPr>
          <p:nvPr>
            <p:ph sz="half" idx="1"/>
          </p:nvPr>
        </p:nvSpPr>
        <p:spPr>
          <a:xfrm>
            <a:off x="685801" y="1352551"/>
            <a:ext cx="4244419" cy="3464546"/>
          </a:xfrm>
        </p:spPr>
        <p:txBody>
          <a:bodyPr>
            <a:normAutofit/>
          </a:bodyPr>
          <a:lstStyle/>
          <a:p>
            <a:r>
              <a:rPr lang="en-US" b="1" dirty="0"/>
              <a:t>Nantong, </a:t>
            </a:r>
            <a:r>
              <a:rPr lang="en-US" b="1" dirty="0" smtClean="0"/>
              <a:t>Jiangsu: </a:t>
            </a:r>
            <a:r>
              <a:rPr lang="en-US" dirty="0" smtClean="0"/>
              <a:t>A </a:t>
            </a:r>
            <a:r>
              <a:rPr lang="en-US" dirty="0"/>
              <a:t>teenager cut off his own </a:t>
            </a:r>
            <a:r>
              <a:rPr lang="en-US" dirty="0" smtClean="0"/>
              <a:t>hand </a:t>
            </a:r>
          </a:p>
          <a:p>
            <a:r>
              <a:rPr lang="en-US" b="1" dirty="0" smtClean="0"/>
              <a:t>Nanchang, Jiangxi: </a:t>
            </a:r>
            <a:r>
              <a:rPr lang="en-US" dirty="0" smtClean="0"/>
              <a:t>A </a:t>
            </a:r>
            <a:r>
              <a:rPr lang="en-US" dirty="0"/>
              <a:t>woman gave birth in an Internet </a:t>
            </a:r>
            <a:r>
              <a:rPr lang="en-US" dirty="0" smtClean="0"/>
              <a:t>café</a:t>
            </a:r>
          </a:p>
          <a:p>
            <a:r>
              <a:rPr lang="en-US" b="1" dirty="0" smtClean="0"/>
              <a:t>Hong Kong: </a:t>
            </a:r>
            <a:r>
              <a:rPr lang="en-US" dirty="0" smtClean="0"/>
              <a:t>A </a:t>
            </a:r>
            <a:r>
              <a:rPr lang="en-US" dirty="0"/>
              <a:t>man died after playing a game for three days straight</a:t>
            </a:r>
          </a:p>
        </p:txBody>
      </p:sp>
      <p:pic>
        <p:nvPicPr>
          <p:cNvPr id="11" name="Picture 10"/>
          <p:cNvPicPr>
            <a:picLocks noChangeAspect="1"/>
          </p:cNvPicPr>
          <p:nvPr/>
        </p:nvPicPr>
        <p:blipFill>
          <a:blip r:embed="rId3"/>
          <a:stretch>
            <a:fillRect/>
          </a:stretch>
        </p:blipFill>
        <p:spPr>
          <a:xfrm>
            <a:off x="5288437" y="1350447"/>
            <a:ext cx="3230723" cy="2578848"/>
          </a:xfrm>
          <a:prstGeom prst="rect">
            <a:avLst/>
          </a:prstGeom>
        </p:spPr>
      </p:pic>
      <p:sp>
        <p:nvSpPr>
          <p:cNvPr id="12" name="TextBox 11"/>
          <p:cNvSpPr txBox="1"/>
          <p:nvPr/>
        </p:nvSpPr>
        <p:spPr>
          <a:xfrm>
            <a:off x="0" y="4653726"/>
            <a:ext cx="9144000" cy="246221"/>
          </a:xfrm>
          <a:prstGeom prst="rect">
            <a:avLst/>
          </a:prstGeom>
          <a:noFill/>
        </p:spPr>
        <p:txBody>
          <a:bodyPr wrap="square" lIns="91438" tIns="45719" rIns="91438" bIns="45719" rtlCol="0">
            <a:spAutoFit/>
          </a:bodyPr>
          <a:lstStyle/>
          <a:p>
            <a:pPr algn="r"/>
            <a:r>
              <a:rPr lang="en-US" sz="1000" dirty="0"/>
              <a:t>Image courtesy of http://</a:t>
            </a:r>
            <a:r>
              <a:rPr lang="en-US" sz="1000" dirty="0" err="1"/>
              <a:t>www.dailymail.co.uk</a:t>
            </a:r>
            <a:r>
              <a:rPr lang="en-US" sz="1000" dirty="0"/>
              <a:t>/news/</a:t>
            </a:r>
            <a:r>
              <a:rPr lang="en-US" sz="1000" dirty="0" err="1"/>
              <a:t>peoplesdaily</a:t>
            </a:r>
            <a:r>
              <a:rPr lang="en-US" sz="1000" dirty="0"/>
              <a:t>/article-3083242/Chinese-woman-gives-birth-internet-cafe-toilets-carries-surfing-net.html</a:t>
            </a:r>
          </a:p>
        </p:txBody>
      </p:sp>
    </p:spTree>
    <p:extLst>
      <p:ext uri="{BB962C8B-B14F-4D97-AF65-F5344CB8AC3E}">
        <p14:creationId xmlns:p14="http://schemas.microsoft.com/office/powerpoint/2010/main" val="3519697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666349" cy="914400"/>
          </a:xfrm>
        </p:spPr>
        <p:txBody>
          <a:bodyPr/>
          <a:lstStyle/>
          <a:p>
            <a:r>
              <a:rPr lang="en-US" dirty="0" smtClean="0"/>
              <a:t>conclusion</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Tyler Nickerson</a:t>
            </a:r>
            <a:endParaRPr lang="en-US" sz="1400" dirty="0">
              <a:latin typeface="+mj-lt"/>
            </a:endParaRPr>
          </a:p>
        </p:txBody>
      </p:sp>
      <p:sp>
        <p:nvSpPr>
          <p:cNvPr id="8" name="Content Placeholder 2"/>
          <p:cNvSpPr>
            <a:spLocks noGrp="1"/>
          </p:cNvSpPr>
          <p:nvPr>
            <p:ph sz="half" idx="1"/>
          </p:nvPr>
        </p:nvSpPr>
        <p:spPr>
          <a:xfrm>
            <a:off x="685800" y="1352552"/>
            <a:ext cx="7666348" cy="1560331"/>
          </a:xfrm>
        </p:spPr>
        <p:txBody>
          <a:bodyPr>
            <a:normAutofit/>
          </a:bodyPr>
          <a:lstStyle/>
          <a:p>
            <a:r>
              <a:rPr lang="en-US" dirty="0"/>
              <a:t>The banning of game consoles resulted in the popularity of PC games</a:t>
            </a:r>
          </a:p>
          <a:p>
            <a:r>
              <a:rPr lang="en-US" dirty="0"/>
              <a:t>Internet cafes grew in popularity, as their low prices attracted gamers</a:t>
            </a:r>
          </a:p>
          <a:p>
            <a:r>
              <a:rPr lang="en-US" dirty="0"/>
              <a:t>For addicts, Internet cafes encourage bad behavior, which is </a:t>
            </a:r>
            <a:r>
              <a:rPr lang="en-US" dirty="0" smtClean="0"/>
              <a:t>often fatal</a:t>
            </a:r>
            <a:endParaRPr lang="en-US" dirty="0"/>
          </a:p>
        </p:txBody>
      </p:sp>
    </p:spTree>
    <p:extLst>
      <p:ext uri="{BB962C8B-B14F-4D97-AF65-F5344CB8AC3E}">
        <p14:creationId xmlns:p14="http://schemas.microsoft.com/office/powerpoint/2010/main" val="4091782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a:t>
            </a:r>
            <a:r>
              <a:rPr lang="en-US" dirty="0"/>
              <a:t>1</a:t>
            </a:r>
            <a:r>
              <a:rPr lang="en-US" dirty="0" smtClean="0"/>
              <a:t>] </a:t>
            </a:r>
            <a:r>
              <a:rPr lang="en-US" dirty="0" err="1"/>
              <a:t>Burkitt</a:t>
            </a:r>
            <a:r>
              <a:rPr lang="en-US" dirty="0"/>
              <a:t>, L. (2015, July 25). China to End Ban on Videogame Consoles. Retrieved September 6, 2015</a:t>
            </a:r>
            <a:r>
              <a:rPr lang="en-US" dirty="0" smtClean="0"/>
              <a:t>.</a:t>
            </a:r>
          </a:p>
          <a:p>
            <a:pPr marL="0" indent="0">
              <a:buNone/>
            </a:pPr>
            <a:r>
              <a:rPr lang="en-US" dirty="0" smtClean="0"/>
              <a:t>[2] </a:t>
            </a:r>
            <a:r>
              <a:rPr lang="en-US" dirty="0"/>
              <a:t>Chow, E. (2015</a:t>
            </a:r>
            <a:r>
              <a:rPr lang="en-US" sz="2200" dirty="0"/>
              <a:t>, May 15). Chow, E., &amp; Chan, E. (2015, May 15). Chinese woman secretly gave birth in the toilets of an internet cafe then CARRIED ON surfing the web with her blood-covered son in her arms. Retrieved September 8, 2015. Retrieved September </a:t>
            </a:r>
            <a:r>
              <a:rPr lang="en-US" dirty="0"/>
              <a:t>6, 2015</a:t>
            </a:r>
            <a:r>
              <a:rPr lang="en-US" dirty="0" smtClean="0"/>
              <a:t>.</a:t>
            </a:r>
          </a:p>
          <a:p>
            <a:pPr marL="0" indent="0">
              <a:buNone/>
            </a:pPr>
            <a:r>
              <a:rPr lang="en-US" dirty="0" smtClean="0"/>
              <a:t>[3] </a:t>
            </a:r>
            <a:r>
              <a:rPr lang="en-US" dirty="0" err="1" smtClean="0"/>
              <a:t>D'Orazio</a:t>
            </a:r>
            <a:r>
              <a:rPr lang="en-US" dirty="0"/>
              <a:t>, D. (2015, July 25). China officially ends ban on video game consoles. Retrieved September 8, 2015.</a:t>
            </a:r>
            <a:endParaRPr lang="en-US" dirty="0" smtClean="0"/>
          </a:p>
          <a:p>
            <a:pPr marL="0" indent="0">
              <a:buNone/>
            </a:pPr>
            <a:r>
              <a:rPr lang="en-US" dirty="0" smtClean="0"/>
              <a:t>[</a:t>
            </a:r>
            <a:r>
              <a:rPr lang="en-US" dirty="0"/>
              <a:t>4</a:t>
            </a:r>
            <a:r>
              <a:rPr lang="en-US" dirty="0" smtClean="0"/>
              <a:t>] </a:t>
            </a:r>
            <a:r>
              <a:rPr lang="en-US" dirty="0"/>
              <a:t>Hunt, K. (2015, January 19). Man dies after 3-day Internet gaming binge. Retrieved September 6, 2015</a:t>
            </a:r>
            <a:r>
              <a:rPr lang="en-US" dirty="0" smtClean="0"/>
              <a:t>.</a:t>
            </a:r>
          </a:p>
          <a:p>
            <a:pPr marL="0" indent="0">
              <a:buNone/>
            </a:pPr>
            <a:r>
              <a:rPr lang="en-US" dirty="0" smtClean="0"/>
              <a:t>[</a:t>
            </a:r>
            <a:r>
              <a:rPr lang="en-US" dirty="0"/>
              <a:t>5</a:t>
            </a:r>
            <a:r>
              <a:rPr lang="en-US" dirty="0" smtClean="0"/>
              <a:t>] </a:t>
            </a:r>
            <a:r>
              <a:rPr lang="en-US" dirty="0"/>
              <a:t>Peng, W., &amp; Liu, M. (2010). Online Gaming Dependency: A Preliminary Study in China. </a:t>
            </a:r>
            <a:r>
              <a:rPr lang="en-US" i="1" dirty="0" err="1"/>
              <a:t>Cyberpsychology</a:t>
            </a:r>
            <a:r>
              <a:rPr lang="en-US" i="1" dirty="0"/>
              <a:t>, </a:t>
            </a:r>
            <a:r>
              <a:rPr lang="en-US" i="1" dirty="0" smtClean="0"/>
              <a:t>Behavior</a:t>
            </a:r>
            <a:r>
              <a:rPr lang="en-US" i="1" dirty="0"/>
              <a:t>, and Social Networking,</a:t>
            </a:r>
            <a:r>
              <a:rPr lang="en-US" dirty="0"/>
              <a:t>13(3), 329-333</a:t>
            </a:r>
            <a:r>
              <a:rPr lang="en-US" dirty="0" smtClean="0"/>
              <a:t>.</a:t>
            </a:r>
            <a:endParaRPr lang="en-US" dirty="0"/>
          </a:p>
          <a:p>
            <a:pPr marL="0" indent="0">
              <a:buNone/>
            </a:pPr>
            <a:r>
              <a:rPr lang="en-US" dirty="0" smtClean="0"/>
              <a:t>[6] </a:t>
            </a:r>
            <a:r>
              <a:rPr lang="en-US" dirty="0"/>
              <a:t>Phillips, T. (2015, February 3). Chinese teen chops hand off to ‘cure’ internet addiction. Retrieved </a:t>
            </a:r>
            <a:r>
              <a:rPr lang="en-US" dirty="0" smtClean="0"/>
              <a:t>September </a:t>
            </a:r>
            <a:r>
              <a:rPr lang="en-US" dirty="0"/>
              <a:t>6, 2015</a:t>
            </a:r>
            <a:r>
              <a:rPr lang="en-US" dirty="0" smtClean="0"/>
              <a:t>.</a:t>
            </a:r>
          </a:p>
          <a:p>
            <a:pPr marL="0" indent="0">
              <a:buNone/>
            </a:pPr>
            <a:r>
              <a:rPr lang="en-US" dirty="0" smtClean="0"/>
              <a:t>[7] </a:t>
            </a:r>
            <a:r>
              <a:rPr lang="en-US" dirty="0" err="1" smtClean="0"/>
              <a:t>Qiu</a:t>
            </a:r>
            <a:r>
              <a:rPr lang="en-US" dirty="0" smtClean="0"/>
              <a:t>, J. (2005). Through the Prism of the Internet Cafe: Managing Access in an Ecology of Games. China Information, 261-297.</a:t>
            </a:r>
          </a:p>
          <a:p>
            <a:pPr marL="0" indent="0">
              <a:buNone/>
            </a:pPr>
            <a:r>
              <a:rPr lang="en-US" dirty="0" smtClean="0"/>
              <a:t>[8] </a:t>
            </a:r>
            <a:r>
              <a:rPr lang="en-US" dirty="0" err="1"/>
              <a:t>wenku.baidu.com</a:t>
            </a:r>
            <a:r>
              <a:rPr lang="en-US" dirty="0"/>
              <a:t>. (</a:t>
            </a:r>
            <a:r>
              <a:rPr lang="en-US" dirty="0" err="1"/>
              <a:t>n.d.</a:t>
            </a:r>
            <a:r>
              <a:rPr lang="en-US" dirty="0"/>
              <a:t>). Distribution of internet café </a:t>
            </a:r>
            <a:r>
              <a:rPr lang="en-US" dirty="0" err="1"/>
              <a:t>visitiors</a:t>
            </a:r>
            <a:r>
              <a:rPr lang="en-US" dirty="0"/>
              <a:t> in China in 2011, by monthly income. In </a:t>
            </a:r>
            <a:r>
              <a:rPr lang="en-US" dirty="0" err="1"/>
              <a:t>Statista</a:t>
            </a:r>
            <a:r>
              <a:rPr lang="en-US" dirty="0"/>
              <a:t> - The Statistics Portal. Retrieved September 05, 2015, from </a:t>
            </a:r>
            <a:r>
              <a:rPr lang="en-US" dirty="0">
                <a:hlinkClick r:id="rId3"/>
              </a:rPr>
              <a:t>http://www.statista.com/statistics/236735/internet-cafe-visitors-in-china-by-income</a:t>
            </a:r>
            <a:r>
              <a:rPr lang="en-US" dirty="0" smtClean="0">
                <a:hlinkClick r:id="rId3"/>
              </a:rPr>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a:latin typeface="+mj-lt"/>
              </a:rPr>
              <a:t>Tyler Nickerson</a:t>
            </a:r>
            <a:endParaRPr lang="en-US" sz="1400" dirty="0">
              <a:latin typeface="+mj-lt"/>
            </a:endParaRPr>
          </a:p>
        </p:txBody>
      </p:sp>
    </p:spTree>
    <p:extLst>
      <p:ext uri="{BB962C8B-B14F-4D97-AF65-F5344CB8AC3E}">
        <p14:creationId xmlns:p14="http://schemas.microsoft.com/office/powerpoint/2010/main" val="2954151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b="1" dirty="0" smtClean="0"/>
              <a:t>Four countries left that Blocked Facebook:  North </a:t>
            </a:r>
            <a:r>
              <a:rPr lang="en-US" altLang="zh-CN" b="1" dirty="0"/>
              <a:t>Korea, Iran, Cuba and </a:t>
            </a:r>
            <a:r>
              <a:rPr lang="en-US" altLang="zh-CN" b="1" dirty="0" smtClean="0"/>
              <a:t>‘another country’</a:t>
            </a:r>
            <a:endParaRPr lang="en-US" altLang="zh-CN" b="1" dirty="0"/>
          </a:p>
        </p:txBody>
      </p:sp>
      <p:sp>
        <p:nvSpPr>
          <p:cNvPr id="3" name="Content Placeholder 2"/>
          <p:cNvSpPr>
            <a:spLocks noGrp="1"/>
          </p:cNvSpPr>
          <p:nvPr>
            <p:ph sz="half" idx="1"/>
          </p:nvPr>
        </p:nvSpPr>
        <p:spPr>
          <a:xfrm>
            <a:off x="118979" y="1325214"/>
            <a:ext cx="3469341" cy="3352800"/>
          </a:xfrm>
        </p:spPr>
        <p:txBody>
          <a:bodyPr>
            <a:normAutofit/>
          </a:bodyPr>
          <a:lstStyle/>
          <a:p>
            <a:r>
              <a:rPr lang="en-US" altLang="zh-CN" sz="2000" dirty="0"/>
              <a:t>Heavy censorship in China</a:t>
            </a:r>
          </a:p>
          <a:p>
            <a:r>
              <a:rPr lang="en-US" altLang="zh-CN" sz="2000" dirty="0"/>
              <a:t>Chinese websites </a:t>
            </a:r>
            <a:r>
              <a:rPr lang="en-US" altLang="zh-CN" sz="1000" dirty="0"/>
              <a:t>[1</a:t>
            </a:r>
            <a:r>
              <a:rPr lang="en-US" altLang="zh-CN" sz="1000" dirty="0"/>
              <a:t>]</a:t>
            </a:r>
          </a:p>
          <a:p>
            <a:pPr lvl="1"/>
            <a:r>
              <a:rPr lang="en-US" altLang="zh-CN" sz="1700" dirty="0"/>
              <a:t>Golden Shield Project</a:t>
            </a:r>
          </a:p>
          <a:p>
            <a:pPr lvl="1"/>
            <a:r>
              <a:rPr lang="en-US" altLang="zh-CN" sz="1700" dirty="0"/>
              <a:t>2 million employed to monitor web activity </a:t>
            </a:r>
            <a:r>
              <a:rPr lang="en-US" altLang="zh-CN" sz="900" dirty="0"/>
              <a:t>[2]</a:t>
            </a:r>
            <a:endParaRPr lang="en-US" altLang="zh-CN" sz="1900" dirty="0"/>
          </a:p>
          <a:p>
            <a:r>
              <a:rPr lang="en-US" altLang="zh-CN" sz="2000" dirty="0"/>
              <a:t>Foreign </a:t>
            </a:r>
            <a:r>
              <a:rPr lang="en-US" altLang="zh-CN" sz="2000" dirty="0"/>
              <a:t>websites </a:t>
            </a:r>
            <a:r>
              <a:rPr lang="en-US" altLang="zh-CN" sz="900" dirty="0"/>
              <a:t>[1</a:t>
            </a:r>
            <a:r>
              <a:rPr lang="en-US" altLang="zh-CN" sz="900" dirty="0"/>
              <a:t>]</a:t>
            </a:r>
            <a:endParaRPr lang="en-US" altLang="zh-CN" sz="2200" dirty="0"/>
          </a:p>
          <a:p>
            <a:pPr lvl="1"/>
            <a:r>
              <a:rPr lang="en-US" altLang="zh-CN" dirty="0"/>
              <a:t>Great Firewall</a:t>
            </a:r>
          </a:p>
          <a:p>
            <a:pPr lvl="1"/>
            <a:r>
              <a:rPr lang="en-US" altLang="zh-CN" dirty="0"/>
              <a:t> </a:t>
            </a:r>
            <a:r>
              <a:rPr lang="en-US" altLang="zh-CN" strike="sngStrike" dirty="0"/>
              <a:t>Google</a:t>
            </a:r>
            <a:r>
              <a:rPr lang="en-US" altLang="zh-CN" dirty="0"/>
              <a:t>, </a:t>
            </a:r>
            <a:r>
              <a:rPr lang="en-US" altLang="zh-CN" strike="sngStrike" dirty="0"/>
              <a:t>Facebook</a:t>
            </a:r>
            <a:r>
              <a:rPr lang="en-US" altLang="zh-CN" dirty="0"/>
              <a:t>, </a:t>
            </a:r>
            <a:r>
              <a:rPr lang="en-US" altLang="zh-CN" strike="sngStrike" dirty="0"/>
              <a:t>Twitter</a:t>
            </a:r>
            <a:r>
              <a:rPr lang="en-US" altLang="zh-CN" dirty="0"/>
              <a:t>, </a:t>
            </a:r>
            <a:r>
              <a:rPr lang="en-US" altLang="zh-CN" strike="sngStrike" dirty="0"/>
              <a:t>YouTube</a:t>
            </a:r>
            <a:r>
              <a:rPr lang="en-US" altLang="zh-CN" dirty="0"/>
              <a:t>…</a:t>
            </a:r>
          </a:p>
          <a:p>
            <a:pPr lvl="1"/>
            <a:r>
              <a:rPr lang="en-US" altLang="zh-CN" dirty="0"/>
              <a:t>Foreign individuals and firms must abide by the country's laws </a:t>
            </a:r>
            <a:r>
              <a:rPr lang="en-US" altLang="zh-CN" sz="900" dirty="0"/>
              <a:t>[3]</a:t>
            </a:r>
          </a:p>
          <a:p>
            <a:pPr lvl="1"/>
            <a:endParaRPr lang="en-US" altLang="zh-CN" dirty="0" smtClean="0"/>
          </a:p>
        </p:txBody>
      </p:sp>
      <p:sp>
        <p:nvSpPr>
          <p:cNvPr id="5" name="Footer Placeholder 4"/>
          <p:cNvSpPr>
            <a:spLocks noGrp="1"/>
          </p:cNvSpPr>
          <p:nvPr>
            <p:ph type="ftr" sz="quarter" idx="11"/>
          </p:nvPr>
        </p:nvSpPr>
        <p:spPr/>
        <p:txBody>
          <a:bodyPr/>
          <a:lstStyle/>
          <a:p>
            <a:r>
              <a:rPr lang="en-US" dirty="0" smtClean="0">
                <a:solidFill>
                  <a:prstClr val="white"/>
                </a:solidFill>
              </a:rPr>
              <a:t>© 2015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15</a:t>
            </a:fld>
            <a:endParaRPr lang="en-US">
              <a:solidFill>
                <a:prstClr val="white"/>
              </a:solidFill>
            </a:endParaRPr>
          </a:p>
        </p:txBody>
      </p:sp>
      <p:sp>
        <p:nvSpPr>
          <p:cNvPr id="7" name="TextBox 6"/>
          <p:cNvSpPr txBox="1"/>
          <p:nvPr/>
        </p:nvSpPr>
        <p:spPr>
          <a:xfrm>
            <a:off x="6847114" y="372337"/>
            <a:ext cx="2179682" cy="284742"/>
          </a:xfrm>
          <a:prstGeom prst="rect">
            <a:avLst/>
          </a:prstGeom>
          <a:noFill/>
        </p:spPr>
        <p:txBody>
          <a:bodyPr wrap="square" lIns="68580" tIns="34290" rIns="68580" bIns="34290" rtlCol="0">
            <a:spAutoFit/>
          </a:bodyPr>
          <a:lstStyle/>
          <a:p>
            <a:pPr algn="r" defTabSz="457189"/>
            <a:r>
              <a:rPr lang="en-US" sz="1400" dirty="0" err="1">
                <a:solidFill>
                  <a:prstClr val="white"/>
                </a:solidFill>
              </a:rPr>
              <a:t>Weijia</a:t>
            </a:r>
            <a:r>
              <a:rPr lang="en-US" sz="1400" dirty="0">
                <a:solidFill>
                  <a:prstClr val="white"/>
                </a:solidFill>
              </a:rPr>
              <a:t> Tao</a:t>
            </a:r>
          </a:p>
        </p:txBody>
      </p:sp>
      <p:sp>
        <p:nvSpPr>
          <p:cNvPr id="8" name="TextBox 7"/>
          <p:cNvSpPr txBox="1"/>
          <p:nvPr/>
        </p:nvSpPr>
        <p:spPr>
          <a:xfrm>
            <a:off x="0" y="4726877"/>
            <a:ext cx="9144000" cy="253916"/>
          </a:xfrm>
          <a:prstGeom prst="rect">
            <a:avLst/>
          </a:prstGeom>
          <a:noFill/>
        </p:spPr>
        <p:txBody>
          <a:bodyPr wrap="square" lIns="68580" tIns="34290" rIns="68580" bIns="34290" rtlCol="0">
            <a:spAutoFit/>
          </a:bodyPr>
          <a:lstStyle/>
          <a:p>
            <a:pPr algn="r" defTabSz="457189"/>
            <a:r>
              <a:rPr lang="en-US" altLang="zh-CN" sz="1200" b="1" dirty="0">
                <a:solidFill>
                  <a:prstClr val="white"/>
                </a:solidFill>
              </a:rPr>
              <a:t>Freedom on the Net 2014 https://freedomhouse.org/report/freedom-net/freedom-net-2014</a:t>
            </a:r>
          </a:p>
        </p:txBody>
      </p:sp>
      <p:pic>
        <p:nvPicPr>
          <p:cNvPr id="13" name="内容占位符 12"/>
          <p:cNvPicPr>
            <a:picLocks noGrp="1" noChangeAspect="1"/>
          </p:cNvPicPr>
          <p:nvPr>
            <p:ph sz="half" idx="2"/>
          </p:nvPr>
        </p:nvPicPr>
        <p:blipFill rotWithShape="1">
          <a:blip r:embed="rId3"/>
          <a:srcRect l="8504" t="12794" r="7144"/>
          <a:stretch/>
        </p:blipFill>
        <p:spPr>
          <a:xfrm>
            <a:off x="3515706" y="1458565"/>
            <a:ext cx="5511091" cy="3086099"/>
          </a:xfrm>
          <a:prstGeom prst="rect">
            <a:avLst/>
          </a:prstGeom>
        </p:spPr>
      </p:pic>
    </p:spTree>
    <p:extLst>
      <p:ext uri="{BB962C8B-B14F-4D97-AF65-F5344CB8AC3E}">
        <p14:creationId xmlns:p14="http://schemas.microsoft.com/office/powerpoint/2010/main" val="31559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 Heavy Censorship everywhere</a:t>
            </a:r>
            <a:endParaRPr lang="en-US" dirty="0"/>
          </a:p>
        </p:txBody>
      </p:sp>
      <p:sp>
        <p:nvSpPr>
          <p:cNvPr id="3" name="Content Placeholder 2"/>
          <p:cNvSpPr>
            <a:spLocks noGrp="1"/>
          </p:cNvSpPr>
          <p:nvPr>
            <p:ph sz="half" idx="1"/>
          </p:nvPr>
        </p:nvSpPr>
        <p:spPr/>
        <p:txBody>
          <a:bodyPr/>
          <a:lstStyle/>
          <a:p>
            <a:r>
              <a:rPr lang="en-US" altLang="zh-CN" sz="2000" dirty="0"/>
              <a:t>Social media websites</a:t>
            </a:r>
          </a:p>
          <a:p>
            <a:pPr lvl="1"/>
            <a:r>
              <a:rPr lang="en-US" altLang="zh-CN" sz="1800" dirty="0"/>
              <a:t>Active deletion</a:t>
            </a:r>
          </a:p>
          <a:p>
            <a:r>
              <a:rPr lang="en-US" altLang="zh-CN" sz="2000" dirty="0"/>
              <a:t>Discussion forums</a:t>
            </a:r>
          </a:p>
          <a:p>
            <a:pPr lvl="1"/>
            <a:r>
              <a:rPr lang="en-US" altLang="zh-CN" sz="1800" dirty="0"/>
              <a:t>Shut down</a:t>
            </a:r>
          </a:p>
          <a:p>
            <a:pPr lvl="1"/>
            <a:r>
              <a:rPr lang="en-US" altLang="zh-CN" sz="1800" dirty="0"/>
              <a:t>Restrict access</a:t>
            </a:r>
          </a:p>
          <a:p>
            <a:r>
              <a:rPr lang="en-US" altLang="zh-CN" sz="2000" dirty="0"/>
              <a:t>Search engines</a:t>
            </a:r>
          </a:p>
          <a:p>
            <a:pPr lvl="1"/>
            <a:r>
              <a:rPr lang="en-US" altLang="zh-CN" sz="1800" dirty="0"/>
              <a:t>Censored keywords</a:t>
            </a:r>
          </a:p>
          <a:p>
            <a:pPr lvl="1"/>
            <a:r>
              <a:rPr lang="en-US" altLang="zh-CN" sz="1800" dirty="0"/>
              <a:t>Blocked</a:t>
            </a:r>
            <a:endParaRPr lang="en-US" altLang="zh-CN" sz="1800" dirty="0"/>
          </a:p>
          <a:p>
            <a:pPr marL="205763" lvl="1" indent="0">
              <a:buNone/>
            </a:pPr>
            <a:endParaRPr lang="en-US" altLang="zh-CN" dirty="0" smtClean="0"/>
          </a:p>
        </p:txBody>
      </p:sp>
      <p:sp>
        <p:nvSpPr>
          <p:cNvPr id="5" name="Footer Placeholder 4"/>
          <p:cNvSpPr>
            <a:spLocks noGrp="1"/>
          </p:cNvSpPr>
          <p:nvPr>
            <p:ph type="ftr" sz="quarter" idx="11"/>
          </p:nvPr>
        </p:nvSpPr>
        <p:spPr/>
        <p:txBody>
          <a:bodyPr/>
          <a:lstStyle/>
          <a:p>
            <a:r>
              <a:rPr lang="en-US" smtClean="0">
                <a:solidFill>
                  <a:prstClr val="white"/>
                </a:solidFill>
              </a:rPr>
              <a:t>© 2015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16</a:t>
            </a:fld>
            <a:endParaRPr lang="en-US">
              <a:solidFill>
                <a:prstClr val="white"/>
              </a:solidFill>
            </a:endParaRPr>
          </a:p>
        </p:txBody>
      </p:sp>
      <p:sp>
        <p:nvSpPr>
          <p:cNvPr id="7" name="TextBox 6"/>
          <p:cNvSpPr txBox="1"/>
          <p:nvPr/>
        </p:nvSpPr>
        <p:spPr>
          <a:xfrm>
            <a:off x="6847114" y="372337"/>
            <a:ext cx="2179682" cy="284742"/>
          </a:xfrm>
          <a:prstGeom prst="rect">
            <a:avLst/>
          </a:prstGeom>
          <a:noFill/>
        </p:spPr>
        <p:txBody>
          <a:bodyPr wrap="square" lIns="68580" tIns="34290" rIns="68580" bIns="34290" rtlCol="0">
            <a:spAutoFit/>
          </a:bodyPr>
          <a:lstStyle/>
          <a:p>
            <a:pPr algn="r" defTabSz="457189"/>
            <a:r>
              <a:rPr lang="en-US" sz="1400" dirty="0" err="1">
                <a:solidFill>
                  <a:prstClr val="white"/>
                </a:solidFill>
              </a:rPr>
              <a:t>Weijia</a:t>
            </a:r>
            <a:r>
              <a:rPr lang="en-US" sz="1400" dirty="0">
                <a:solidFill>
                  <a:prstClr val="white"/>
                </a:solidFill>
              </a:rPr>
              <a:t> Tao</a:t>
            </a:r>
          </a:p>
        </p:txBody>
      </p:sp>
      <p:sp>
        <p:nvSpPr>
          <p:cNvPr id="8" name="TextBox 7"/>
          <p:cNvSpPr txBox="1"/>
          <p:nvPr/>
        </p:nvSpPr>
        <p:spPr>
          <a:xfrm>
            <a:off x="0" y="4726877"/>
            <a:ext cx="9144000" cy="253916"/>
          </a:xfrm>
          <a:prstGeom prst="rect">
            <a:avLst/>
          </a:prstGeom>
          <a:noFill/>
        </p:spPr>
        <p:txBody>
          <a:bodyPr wrap="square" lIns="68580" tIns="34290" rIns="68580" bIns="34290" rtlCol="0">
            <a:spAutoFit/>
          </a:bodyPr>
          <a:lstStyle/>
          <a:p>
            <a:pPr algn="r" defTabSz="457189"/>
            <a:r>
              <a:rPr lang="en-US" sz="1200" dirty="0">
                <a:solidFill>
                  <a:prstClr val="white"/>
                </a:solidFill>
              </a:rPr>
              <a:t>http://www.commentary.com/topics/internet-censorship-china.htm</a:t>
            </a:r>
          </a:p>
        </p:txBody>
      </p:sp>
      <p:pic>
        <p:nvPicPr>
          <p:cNvPr id="9" name="内容占位符 8"/>
          <p:cNvPicPr>
            <a:picLocks noGrp="1" noChangeAspect="1"/>
          </p:cNvPicPr>
          <p:nvPr>
            <p:ph sz="half" idx="2"/>
          </p:nvPr>
        </p:nvPicPr>
        <p:blipFill>
          <a:blip r:embed="rId3"/>
          <a:stretch>
            <a:fillRect/>
          </a:stretch>
        </p:blipFill>
        <p:spPr>
          <a:xfrm>
            <a:off x="4572000" y="1505847"/>
            <a:ext cx="3851677" cy="2818727"/>
          </a:xfrm>
          <a:prstGeom prst="rect">
            <a:avLst/>
          </a:prstGeom>
        </p:spPr>
      </p:pic>
    </p:spTree>
    <p:extLst>
      <p:ext uri="{BB962C8B-B14F-4D97-AF65-F5344CB8AC3E}">
        <p14:creationId xmlns:p14="http://schemas.microsoft.com/office/powerpoint/2010/main" val="3988309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endParaRPr lang="zh-CN" altLang="en-US" dirty="0"/>
          </a:p>
        </p:txBody>
      </p:sp>
      <p:sp>
        <p:nvSpPr>
          <p:cNvPr id="2" name="Title 1"/>
          <p:cNvSpPr>
            <a:spLocks noGrp="1"/>
          </p:cNvSpPr>
          <p:nvPr>
            <p:ph type="title"/>
          </p:nvPr>
        </p:nvSpPr>
        <p:spPr/>
        <p:txBody>
          <a:bodyPr/>
          <a:lstStyle/>
          <a:p>
            <a:r>
              <a:rPr lang="en-US" dirty="0" smtClean="0"/>
              <a:t>Protect People from Harm</a:t>
            </a:r>
            <a:endParaRPr lang="en-US" dirty="0"/>
          </a:p>
        </p:txBody>
      </p:sp>
      <p:sp>
        <p:nvSpPr>
          <p:cNvPr id="3" name="Content Placeholder 2"/>
          <p:cNvSpPr>
            <a:spLocks noGrp="1"/>
          </p:cNvSpPr>
          <p:nvPr>
            <p:ph sz="half" idx="1"/>
          </p:nvPr>
        </p:nvSpPr>
        <p:spPr>
          <a:xfrm>
            <a:off x="685799" y="1352551"/>
            <a:ext cx="5195945" cy="3352800"/>
          </a:xfrm>
        </p:spPr>
        <p:txBody>
          <a:bodyPr/>
          <a:lstStyle/>
          <a:p>
            <a:r>
              <a:rPr lang="en-US" altLang="zh-CN" sz="2100" dirty="0"/>
              <a:t>Principle of </a:t>
            </a:r>
            <a:r>
              <a:rPr lang="en-US" altLang="zh-CN" sz="2100" dirty="0"/>
              <a:t>Harm</a:t>
            </a:r>
          </a:p>
          <a:p>
            <a:pPr lvl="1"/>
            <a:r>
              <a:rPr lang="en-US" altLang="zh-CN" sz="1800" dirty="0"/>
              <a:t>Terrorism &amp; fake news harm public</a:t>
            </a:r>
            <a:endParaRPr lang="en-US" altLang="zh-CN" sz="1800" dirty="0"/>
          </a:p>
          <a:p>
            <a:pPr lvl="1"/>
            <a:r>
              <a:rPr lang="en-US" altLang="zh-CN" sz="1800" dirty="0"/>
              <a:t>Pornographic </a:t>
            </a:r>
            <a:r>
              <a:rPr lang="en-US" altLang="zh-CN" sz="1800" dirty="0"/>
              <a:t>&amp; violent content harm </a:t>
            </a:r>
            <a:r>
              <a:rPr lang="en-US" altLang="zh-CN" sz="1800" dirty="0"/>
              <a:t>teenagers</a:t>
            </a:r>
          </a:p>
          <a:p>
            <a:r>
              <a:rPr lang="en-US" altLang="zh-CN" sz="2100" dirty="0"/>
              <a:t>Example</a:t>
            </a:r>
          </a:p>
          <a:p>
            <a:pPr lvl="1"/>
            <a:r>
              <a:rPr lang="en-US" altLang="zh-CN" sz="1800" dirty="0"/>
              <a:t>July </a:t>
            </a:r>
            <a:r>
              <a:rPr lang="en-US" altLang="zh-CN" sz="1800" dirty="0"/>
              <a:t>2009 </a:t>
            </a:r>
            <a:r>
              <a:rPr lang="en-US" altLang="zh-CN" sz="1800" dirty="0" err="1"/>
              <a:t>Ürümqi</a:t>
            </a:r>
            <a:r>
              <a:rPr lang="en-US" altLang="zh-CN" sz="1800" dirty="0"/>
              <a:t> </a:t>
            </a:r>
            <a:r>
              <a:rPr lang="en-US" altLang="zh-CN" sz="1800" dirty="0"/>
              <a:t>riots</a:t>
            </a:r>
          </a:p>
          <a:p>
            <a:pPr lvl="1"/>
            <a:r>
              <a:rPr lang="en-US" altLang="zh-CN" sz="1800" dirty="0"/>
              <a:t>Internet shut down for 10 month</a:t>
            </a:r>
          </a:p>
          <a:p>
            <a:endParaRPr lang="en-US" altLang="zh-CN" dirty="0"/>
          </a:p>
          <a:p>
            <a:pPr lvl="1"/>
            <a:endParaRPr lang="en-US" altLang="zh-CN" dirty="0"/>
          </a:p>
        </p:txBody>
      </p:sp>
      <p:sp>
        <p:nvSpPr>
          <p:cNvPr id="5" name="Footer Placeholder 4"/>
          <p:cNvSpPr>
            <a:spLocks noGrp="1"/>
          </p:cNvSpPr>
          <p:nvPr>
            <p:ph type="ftr" sz="quarter" idx="11"/>
          </p:nvPr>
        </p:nvSpPr>
        <p:spPr/>
        <p:txBody>
          <a:bodyPr/>
          <a:lstStyle/>
          <a:p>
            <a:r>
              <a:rPr lang="en-US" smtClean="0">
                <a:solidFill>
                  <a:prstClr val="white"/>
                </a:solidFill>
              </a:rPr>
              <a:t>© 2015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17</a:t>
            </a:fld>
            <a:endParaRPr lang="en-US">
              <a:solidFill>
                <a:prstClr val="white"/>
              </a:solidFill>
            </a:endParaRPr>
          </a:p>
        </p:txBody>
      </p:sp>
      <p:sp>
        <p:nvSpPr>
          <p:cNvPr id="7" name="TextBox 6"/>
          <p:cNvSpPr txBox="1"/>
          <p:nvPr/>
        </p:nvSpPr>
        <p:spPr>
          <a:xfrm>
            <a:off x="6847114" y="372337"/>
            <a:ext cx="2179682" cy="284742"/>
          </a:xfrm>
          <a:prstGeom prst="rect">
            <a:avLst/>
          </a:prstGeom>
          <a:noFill/>
        </p:spPr>
        <p:txBody>
          <a:bodyPr wrap="square" lIns="68580" tIns="34290" rIns="68580" bIns="34290" rtlCol="0">
            <a:spAutoFit/>
          </a:bodyPr>
          <a:lstStyle/>
          <a:p>
            <a:pPr algn="r" defTabSz="457189"/>
            <a:r>
              <a:rPr lang="en-US" sz="1400" dirty="0" err="1">
                <a:solidFill>
                  <a:prstClr val="white"/>
                </a:solidFill>
              </a:rPr>
              <a:t>Weijia</a:t>
            </a:r>
            <a:r>
              <a:rPr lang="en-US" sz="1400" dirty="0">
                <a:solidFill>
                  <a:prstClr val="white"/>
                </a:solidFill>
              </a:rPr>
              <a:t> Tao</a:t>
            </a:r>
          </a:p>
        </p:txBody>
      </p:sp>
    </p:spTree>
    <p:extLst>
      <p:ext uri="{BB962C8B-B14F-4D97-AF65-F5344CB8AC3E}">
        <p14:creationId xmlns:p14="http://schemas.microsoft.com/office/powerpoint/2010/main" val="425946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domestic Companies develop </a:t>
            </a:r>
            <a:endParaRPr lang="en-US" dirty="0"/>
          </a:p>
        </p:txBody>
      </p:sp>
      <p:sp>
        <p:nvSpPr>
          <p:cNvPr id="5" name="Footer Placeholder 4"/>
          <p:cNvSpPr>
            <a:spLocks noGrp="1"/>
          </p:cNvSpPr>
          <p:nvPr>
            <p:ph type="ftr" sz="quarter" idx="11"/>
          </p:nvPr>
        </p:nvSpPr>
        <p:spPr/>
        <p:txBody>
          <a:bodyPr/>
          <a:lstStyle/>
          <a:p>
            <a:r>
              <a:rPr lang="en-US" smtClean="0">
                <a:solidFill>
                  <a:prstClr val="white"/>
                </a:solidFill>
              </a:rPr>
              <a:t>© 2015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18</a:t>
            </a:fld>
            <a:endParaRPr lang="en-US">
              <a:solidFill>
                <a:prstClr val="white"/>
              </a:solidFill>
            </a:endParaRPr>
          </a:p>
        </p:txBody>
      </p:sp>
      <p:sp>
        <p:nvSpPr>
          <p:cNvPr id="7" name="TextBox 6"/>
          <p:cNvSpPr txBox="1"/>
          <p:nvPr/>
        </p:nvSpPr>
        <p:spPr>
          <a:xfrm>
            <a:off x="6847114" y="372337"/>
            <a:ext cx="2179682" cy="284742"/>
          </a:xfrm>
          <a:prstGeom prst="rect">
            <a:avLst/>
          </a:prstGeom>
          <a:noFill/>
        </p:spPr>
        <p:txBody>
          <a:bodyPr wrap="square" lIns="68580" tIns="34290" rIns="68580" bIns="34290" rtlCol="0">
            <a:spAutoFit/>
          </a:bodyPr>
          <a:lstStyle/>
          <a:p>
            <a:pPr algn="r" defTabSz="457189"/>
            <a:r>
              <a:rPr lang="en-US" sz="1400" dirty="0" err="1">
                <a:solidFill>
                  <a:prstClr val="white"/>
                </a:solidFill>
              </a:rPr>
              <a:t>Weijia</a:t>
            </a:r>
            <a:r>
              <a:rPr lang="en-US" sz="1400" dirty="0">
                <a:solidFill>
                  <a:prstClr val="white"/>
                </a:solidFill>
              </a:rPr>
              <a:t> Tao</a:t>
            </a:r>
          </a:p>
        </p:txBody>
      </p:sp>
      <p:pic>
        <p:nvPicPr>
          <p:cNvPr id="11" name="内容占位符 10"/>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49812"/>
          <a:stretch/>
        </p:blipFill>
        <p:spPr>
          <a:xfrm>
            <a:off x="1634683" y="1153308"/>
            <a:ext cx="2100911" cy="3639223"/>
          </a:xfrm>
        </p:spPr>
      </p:pic>
      <p:pic>
        <p:nvPicPr>
          <p:cNvPr id="8" name="内容占位符 10"/>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0589"/>
          <a:stretch/>
        </p:blipFill>
        <p:spPr>
          <a:xfrm>
            <a:off x="5486400" y="1153308"/>
            <a:ext cx="2068366" cy="3639223"/>
          </a:xfrm>
        </p:spPr>
      </p:pic>
      <p:sp>
        <p:nvSpPr>
          <p:cNvPr id="3" name="矩形 2"/>
          <p:cNvSpPr/>
          <p:nvPr/>
        </p:nvSpPr>
        <p:spPr>
          <a:xfrm>
            <a:off x="4213671" y="2444275"/>
            <a:ext cx="716658" cy="700192"/>
          </a:xfrm>
          <a:prstGeom prst="rect">
            <a:avLst/>
          </a:prstGeom>
          <a:noFill/>
        </p:spPr>
        <p:txBody>
          <a:bodyPr wrap="none" lIns="68580" tIns="34290" rIns="68580" bIns="34290">
            <a:spAutoFit/>
          </a:bodyPr>
          <a:lstStyle/>
          <a:p>
            <a:pPr algn="ctr"/>
            <a:r>
              <a:rPr lang="en-US" altLang="zh-CN" sz="4100" dirty="0">
                <a:ln w="0"/>
                <a:solidFill>
                  <a:schemeClr val="accent1"/>
                </a:solidFill>
                <a:effectLst>
                  <a:outerShdw blurRad="38100" dist="25400" dir="5400000" algn="ctr" rotWithShape="0">
                    <a:srgbClr val="6E747A">
                      <a:alpha val="43000"/>
                    </a:srgbClr>
                  </a:outerShdw>
                </a:effectLst>
              </a:rPr>
              <a:t>VS</a:t>
            </a:r>
            <a:endParaRPr lang="zh-CN" altLang="en-US" sz="41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40928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12"/>
          <p:cNvPicPr>
            <a:picLocks noGrp="1" noChangeAspect="1"/>
          </p:cNvPicPr>
          <p:nvPr>
            <p:ph sz="half" idx="2"/>
          </p:nvPr>
        </p:nvPicPr>
        <p:blipFill>
          <a:blip r:embed="rId3"/>
          <a:stretch>
            <a:fillRect/>
          </a:stretch>
        </p:blipFill>
        <p:spPr>
          <a:xfrm>
            <a:off x="4907280" y="929992"/>
            <a:ext cx="3550023" cy="4015964"/>
          </a:xfrm>
          <a:prstGeom prst="rect">
            <a:avLst/>
          </a:prstGeom>
        </p:spPr>
      </p:pic>
      <p:sp>
        <p:nvSpPr>
          <p:cNvPr id="2" name="Title 1"/>
          <p:cNvSpPr>
            <a:spLocks noGrp="1"/>
          </p:cNvSpPr>
          <p:nvPr>
            <p:ph type="title"/>
          </p:nvPr>
        </p:nvSpPr>
        <p:spPr/>
        <p:txBody>
          <a:bodyPr/>
          <a:lstStyle/>
          <a:p>
            <a:r>
              <a:rPr lang="en-US" dirty="0" smtClean="0"/>
              <a:t>Baidu beats google in china</a:t>
            </a:r>
            <a:endParaRPr lang="en-US" dirty="0"/>
          </a:p>
        </p:txBody>
      </p:sp>
      <p:sp>
        <p:nvSpPr>
          <p:cNvPr id="5" name="Footer Placeholder 4"/>
          <p:cNvSpPr>
            <a:spLocks noGrp="1"/>
          </p:cNvSpPr>
          <p:nvPr>
            <p:ph type="ftr" sz="quarter" idx="11"/>
          </p:nvPr>
        </p:nvSpPr>
        <p:spPr/>
        <p:txBody>
          <a:bodyPr/>
          <a:lstStyle/>
          <a:p>
            <a:r>
              <a:rPr lang="en-US" smtClean="0">
                <a:solidFill>
                  <a:prstClr val="white"/>
                </a:solidFill>
              </a:rPr>
              <a:t>© 2015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19</a:t>
            </a:fld>
            <a:endParaRPr lang="en-US">
              <a:solidFill>
                <a:prstClr val="white"/>
              </a:solidFill>
            </a:endParaRPr>
          </a:p>
        </p:txBody>
      </p:sp>
      <p:sp>
        <p:nvSpPr>
          <p:cNvPr id="7" name="TextBox 6"/>
          <p:cNvSpPr txBox="1"/>
          <p:nvPr/>
        </p:nvSpPr>
        <p:spPr>
          <a:xfrm>
            <a:off x="6847114" y="372337"/>
            <a:ext cx="2179682" cy="284742"/>
          </a:xfrm>
          <a:prstGeom prst="rect">
            <a:avLst/>
          </a:prstGeom>
          <a:noFill/>
        </p:spPr>
        <p:txBody>
          <a:bodyPr wrap="square" lIns="68580" tIns="34290" rIns="68580" bIns="34290" rtlCol="0">
            <a:spAutoFit/>
          </a:bodyPr>
          <a:lstStyle/>
          <a:p>
            <a:pPr algn="r" defTabSz="457189"/>
            <a:r>
              <a:rPr lang="en-US" sz="1400" dirty="0" err="1">
                <a:solidFill>
                  <a:prstClr val="white"/>
                </a:solidFill>
              </a:rPr>
              <a:t>Weijia</a:t>
            </a:r>
            <a:r>
              <a:rPr lang="en-US" sz="1400" dirty="0">
                <a:solidFill>
                  <a:prstClr val="white"/>
                </a:solidFill>
              </a:rPr>
              <a:t> Tao</a:t>
            </a:r>
          </a:p>
        </p:txBody>
      </p:sp>
      <p:sp>
        <p:nvSpPr>
          <p:cNvPr id="3" name="内容占位符 2"/>
          <p:cNvSpPr>
            <a:spLocks noGrp="1"/>
          </p:cNvSpPr>
          <p:nvPr>
            <p:ph sz="half" idx="1"/>
          </p:nvPr>
        </p:nvSpPr>
        <p:spPr/>
        <p:txBody>
          <a:bodyPr/>
          <a:lstStyle/>
          <a:p>
            <a:r>
              <a:rPr lang="en-US" altLang="zh-CN" sz="2100" dirty="0"/>
              <a:t>2013 Search Engine Market Share By </a:t>
            </a:r>
            <a:r>
              <a:rPr lang="en-US" altLang="zh-CN" sz="2100" dirty="0"/>
              <a:t>Country</a:t>
            </a:r>
          </a:p>
          <a:p>
            <a:pPr lvl="1"/>
            <a:r>
              <a:rPr lang="en-US" altLang="zh-CN" sz="1800" dirty="0"/>
              <a:t>Most countries: Google</a:t>
            </a:r>
          </a:p>
          <a:p>
            <a:pPr lvl="1"/>
            <a:r>
              <a:rPr lang="en-US" altLang="zh-CN" sz="1800" dirty="0"/>
              <a:t>China: </a:t>
            </a:r>
            <a:r>
              <a:rPr lang="en-US" altLang="zh-CN" sz="1800" dirty="0" err="1"/>
              <a:t>Baidu</a:t>
            </a:r>
            <a:endParaRPr lang="en-US" altLang="zh-CN" sz="1800" dirty="0"/>
          </a:p>
          <a:p>
            <a:endParaRPr lang="zh-CN" altLang="en-US" dirty="0"/>
          </a:p>
        </p:txBody>
      </p:sp>
      <p:sp>
        <p:nvSpPr>
          <p:cNvPr id="12" name="TextBox 7"/>
          <p:cNvSpPr txBox="1"/>
          <p:nvPr/>
        </p:nvSpPr>
        <p:spPr>
          <a:xfrm>
            <a:off x="-152401" y="4894715"/>
            <a:ext cx="9144000" cy="253916"/>
          </a:xfrm>
          <a:prstGeom prst="rect">
            <a:avLst/>
          </a:prstGeom>
          <a:noFill/>
        </p:spPr>
        <p:txBody>
          <a:bodyPr wrap="square" lIns="68580" tIns="34290" rIns="68580" bIns="34290" rtlCol="0">
            <a:spAutoFit/>
          </a:bodyPr>
          <a:lstStyle/>
          <a:p>
            <a:pPr algn="r" defTabSz="457189"/>
            <a:r>
              <a:rPr lang="en-US" sz="1200" dirty="0">
                <a:solidFill>
                  <a:prstClr val="white"/>
                </a:solidFill>
              </a:rPr>
              <a:t>http://returnonnow.com/internet-marketing-resources/2013-search-engine-market-share-by-country/</a:t>
            </a:r>
          </a:p>
        </p:txBody>
      </p:sp>
      <p:sp>
        <p:nvSpPr>
          <p:cNvPr id="9" name="矩形 8"/>
          <p:cNvSpPr/>
          <p:nvPr/>
        </p:nvSpPr>
        <p:spPr>
          <a:xfrm>
            <a:off x="4907280" y="1804386"/>
            <a:ext cx="3550023" cy="137160"/>
          </a:xfrm>
          <a:prstGeom prst="rect">
            <a:avLst/>
          </a:prstGeom>
          <a:noFill/>
          <a:ln w="41275">
            <a:solidFill>
              <a:schemeClr val="bg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426536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Qzone</a:t>
            </a:r>
            <a:r>
              <a:rPr lang="en-US" dirty="0" smtClean="0"/>
              <a:t> beats Facebook in china</a:t>
            </a:r>
            <a:endParaRPr lang="en-US" dirty="0"/>
          </a:p>
        </p:txBody>
      </p:sp>
      <p:sp>
        <p:nvSpPr>
          <p:cNvPr id="5" name="Footer Placeholder 4"/>
          <p:cNvSpPr>
            <a:spLocks noGrp="1"/>
          </p:cNvSpPr>
          <p:nvPr>
            <p:ph type="ftr" sz="quarter" idx="11"/>
          </p:nvPr>
        </p:nvSpPr>
        <p:spPr/>
        <p:txBody>
          <a:bodyPr/>
          <a:lstStyle/>
          <a:p>
            <a:r>
              <a:rPr lang="en-US" smtClean="0">
                <a:solidFill>
                  <a:prstClr val="white"/>
                </a:solidFill>
              </a:rPr>
              <a:t>© 2015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20</a:t>
            </a:fld>
            <a:endParaRPr lang="en-US">
              <a:solidFill>
                <a:prstClr val="white"/>
              </a:solidFill>
            </a:endParaRPr>
          </a:p>
        </p:txBody>
      </p:sp>
      <p:sp>
        <p:nvSpPr>
          <p:cNvPr id="7" name="TextBox 6"/>
          <p:cNvSpPr txBox="1"/>
          <p:nvPr/>
        </p:nvSpPr>
        <p:spPr>
          <a:xfrm>
            <a:off x="6847114" y="372337"/>
            <a:ext cx="2179682" cy="284742"/>
          </a:xfrm>
          <a:prstGeom prst="rect">
            <a:avLst/>
          </a:prstGeom>
          <a:noFill/>
        </p:spPr>
        <p:txBody>
          <a:bodyPr wrap="square" lIns="68580" tIns="34290" rIns="68580" bIns="34290" rtlCol="0">
            <a:spAutoFit/>
          </a:bodyPr>
          <a:lstStyle/>
          <a:p>
            <a:pPr algn="r" defTabSz="457189"/>
            <a:r>
              <a:rPr lang="en-US" sz="1400" dirty="0" err="1">
                <a:solidFill>
                  <a:prstClr val="white"/>
                </a:solidFill>
              </a:rPr>
              <a:t>Weijia</a:t>
            </a:r>
            <a:r>
              <a:rPr lang="en-US" sz="1400" dirty="0">
                <a:solidFill>
                  <a:prstClr val="white"/>
                </a:solidFill>
              </a:rPr>
              <a:t> Tao</a:t>
            </a:r>
          </a:p>
        </p:txBody>
      </p:sp>
      <p:sp>
        <p:nvSpPr>
          <p:cNvPr id="9" name="内容占位符 8"/>
          <p:cNvSpPr>
            <a:spLocks noGrp="1"/>
          </p:cNvSpPr>
          <p:nvPr>
            <p:ph sz="half" idx="2"/>
          </p:nvPr>
        </p:nvSpPr>
        <p:spPr/>
        <p:txBody>
          <a:bodyPr/>
          <a:lstStyle/>
          <a:p>
            <a:endParaRPr lang="zh-CN" altLang="en-US" dirty="0"/>
          </a:p>
        </p:txBody>
      </p:sp>
      <p:pic>
        <p:nvPicPr>
          <p:cNvPr id="10" name="内容占位符 3"/>
          <p:cNvPicPr>
            <a:picLocks noGrp="1" noChangeAspect="1"/>
          </p:cNvPicPr>
          <p:nvPr>
            <p:ph sz="half" idx="1"/>
          </p:nvPr>
        </p:nvPicPr>
        <p:blipFill rotWithShape="1">
          <a:blip r:embed="rId3"/>
          <a:srcRect t="15730"/>
          <a:stretch/>
        </p:blipFill>
        <p:spPr>
          <a:xfrm>
            <a:off x="1407843" y="1037502"/>
            <a:ext cx="6328315" cy="3762532"/>
          </a:xfrm>
          <a:prstGeom prst="rect">
            <a:avLst/>
          </a:prstGeom>
        </p:spPr>
      </p:pic>
      <p:sp>
        <p:nvSpPr>
          <p:cNvPr id="11" name="TextBox 7"/>
          <p:cNvSpPr txBox="1"/>
          <p:nvPr/>
        </p:nvSpPr>
        <p:spPr>
          <a:xfrm>
            <a:off x="-152401" y="4894715"/>
            <a:ext cx="9144000" cy="253916"/>
          </a:xfrm>
          <a:prstGeom prst="rect">
            <a:avLst/>
          </a:prstGeom>
          <a:noFill/>
        </p:spPr>
        <p:txBody>
          <a:bodyPr wrap="square" lIns="68580" tIns="34290" rIns="68580" bIns="34290" rtlCol="0">
            <a:spAutoFit/>
          </a:bodyPr>
          <a:lstStyle/>
          <a:p>
            <a:pPr algn="r" defTabSz="457189"/>
            <a:r>
              <a:rPr lang="en-US" sz="1200" dirty="0">
                <a:solidFill>
                  <a:prstClr val="white"/>
                </a:solidFill>
              </a:rPr>
              <a:t>World map of social network </a:t>
            </a:r>
            <a:r>
              <a:rPr lang="en-US" sz="1200" dirty="0">
                <a:solidFill>
                  <a:prstClr val="white"/>
                </a:solidFill>
              </a:rPr>
              <a:t>December 2014 http://vincos.it/world-map-of-social-networks/</a:t>
            </a:r>
          </a:p>
        </p:txBody>
      </p:sp>
    </p:spTree>
    <p:extLst>
      <p:ext uri="{BB962C8B-B14F-4D97-AF65-F5344CB8AC3E}">
        <p14:creationId xmlns:p14="http://schemas.microsoft.com/office/powerpoint/2010/main" val="3259077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are </a:t>
            </a:r>
            <a:r>
              <a:rPr lang="en-US" altLang="zh-CN" dirty="0" smtClean="0"/>
              <a:t>muted</a:t>
            </a:r>
            <a:r>
              <a:rPr lang="en-US" dirty="0" smtClean="0"/>
              <a:t> and eyes are blinded</a:t>
            </a:r>
            <a:endParaRPr lang="en-US" dirty="0"/>
          </a:p>
        </p:txBody>
      </p:sp>
      <p:sp>
        <p:nvSpPr>
          <p:cNvPr id="3" name="Content Placeholder 2"/>
          <p:cNvSpPr>
            <a:spLocks noGrp="1"/>
          </p:cNvSpPr>
          <p:nvPr>
            <p:ph sz="half" idx="1"/>
          </p:nvPr>
        </p:nvSpPr>
        <p:spPr>
          <a:xfrm>
            <a:off x="685800" y="1162255"/>
            <a:ext cx="4469803" cy="3352800"/>
          </a:xfrm>
        </p:spPr>
        <p:txBody>
          <a:bodyPr>
            <a:normAutofit lnSpcReduction="10000"/>
          </a:bodyPr>
          <a:lstStyle/>
          <a:p>
            <a:r>
              <a:rPr lang="en-US" altLang="zh-CN" sz="2100" dirty="0"/>
              <a:t>Principle of </a:t>
            </a:r>
            <a:r>
              <a:rPr lang="en-US" altLang="zh-CN" sz="2100" dirty="0"/>
              <a:t>Harm</a:t>
            </a:r>
          </a:p>
          <a:p>
            <a:pPr lvl="1"/>
            <a:r>
              <a:rPr lang="en-US" sz="1800" dirty="0"/>
              <a:t>Proper political discussion doesn’t harm public</a:t>
            </a:r>
          </a:p>
          <a:p>
            <a:endParaRPr lang="en-US" sz="2000" dirty="0"/>
          </a:p>
          <a:p>
            <a:r>
              <a:rPr lang="en-US" sz="2100" dirty="0"/>
              <a:t>Lack </a:t>
            </a:r>
            <a:r>
              <a:rPr lang="en-US" sz="2100" dirty="0"/>
              <a:t>of freedom of speech</a:t>
            </a:r>
          </a:p>
          <a:p>
            <a:pPr lvl="1"/>
            <a:r>
              <a:rPr lang="en-US" altLang="zh-CN" sz="1800" dirty="0"/>
              <a:t>No respect to people’s autonomy</a:t>
            </a:r>
          </a:p>
          <a:p>
            <a:pPr lvl="1"/>
            <a:r>
              <a:rPr lang="en-US" sz="1800" dirty="0"/>
              <a:t>A means to government’s end</a:t>
            </a:r>
          </a:p>
          <a:p>
            <a:pPr lvl="1"/>
            <a:endParaRPr lang="en-US" dirty="0" smtClean="0"/>
          </a:p>
          <a:p>
            <a:r>
              <a:rPr lang="en-US" sz="2000" dirty="0"/>
              <a:t>Cover the truth</a:t>
            </a:r>
          </a:p>
          <a:p>
            <a:pPr lvl="1"/>
            <a:r>
              <a:rPr lang="en-US" sz="1800" dirty="0"/>
              <a:t>Not honest/fair</a:t>
            </a:r>
          </a:p>
          <a:p>
            <a:endParaRPr lang="en-US" dirty="0"/>
          </a:p>
        </p:txBody>
      </p:sp>
      <p:sp>
        <p:nvSpPr>
          <p:cNvPr id="5" name="Footer Placeholder 4"/>
          <p:cNvSpPr>
            <a:spLocks noGrp="1"/>
          </p:cNvSpPr>
          <p:nvPr>
            <p:ph type="ftr" sz="quarter" idx="11"/>
          </p:nvPr>
        </p:nvSpPr>
        <p:spPr/>
        <p:txBody>
          <a:bodyPr/>
          <a:lstStyle/>
          <a:p>
            <a:r>
              <a:rPr lang="en-US" dirty="0" smtClean="0">
                <a:solidFill>
                  <a:prstClr val="white"/>
                </a:solidFill>
              </a:rPr>
              <a:t>© 2015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21</a:t>
            </a:fld>
            <a:endParaRPr lang="en-US">
              <a:solidFill>
                <a:prstClr val="white"/>
              </a:solidFill>
            </a:endParaRPr>
          </a:p>
        </p:txBody>
      </p:sp>
      <p:sp>
        <p:nvSpPr>
          <p:cNvPr id="7" name="TextBox 6"/>
          <p:cNvSpPr txBox="1"/>
          <p:nvPr/>
        </p:nvSpPr>
        <p:spPr>
          <a:xfrm>
            <a:off x="6847114" y="372337"/>
            <a:ext cx="2179682" cy="284742"/>
          </a:xfrm>
          <a:prstGeom prst="rect">
            <a:avLst/>
          </a:prstGeom>
          <a:noFill/>
        </p:spPr>
        <p:txBody>
          <a:bodyPr wrap="square" lIns="68580" tIns="34290" rIns="68580" bIns="34290" rtlCol="0">
            <a:spAutoFit/>
          </a:bodyPr>
          <a:lstStyle/>
          <a:p>
            <a:pPr algn="r" defTabSz="457189"/>
            <a:r>
              <a:rPr lang="en-US" sz="1400" dirty="0" err="1">
                <a:solidFill>
                  <a:prstClr val="white"/>
                </a:solidFill>
              </a:rPr>
              <a:t>Weijia</a:t>
            </a:r>
            <a:r>
              <a:rPr lang="en-US" sz="1400" dirty="0">
                <a:solidFill>
                  <a:prstClr val="white"/>
                </a:solidFill>
              </a:rPr>
              <a:t> Tao</a:t>
            </a:r>
          </a:p>
        </p:txBody>
      </p:sp>
      <p:sp>
        <p:nvSpPr>
          <p:cNvPr id="8" name="TextBox 7"/>
          <p:cNvSpPr txBox="1"/>
          <p:nvPr/>
        </p:nvSpPr>
        <p:spPr>
          <a:xfrm>
            <a:off x="0" y="4726877"/>
            <a:ext cx="9144000" cy="253916"/>
          </a:xfrm>
          <a:prstGeom prst="rect">
            <a:avLst/>
          </a:prstGeom>
          <a:noFill/>
        </p:spPr>
        <p:txBody>
          <a:bodyPr wrap="square" lIns="68580" tIns="34290" rIns="68580" bIns="34290" rtlCol="0">
            <a:spAutoFit/>
          </a:bodyPr>
          <a:lstStyle/>
          <a:p>
            <a:pPr algn="r" defTabSz="457189"/>
            <a:r>
              <a:rPr lang="en-US" sz="1200" dirty="0">
                <a:solidFill>
                  <a:prstClr val="white"/>
                </a:solidFill>
              </a:rPr>
              <a:t>“Tank Man” Photo http://blogs.wsj.com/chinarealtime/2013/06/04/tiananmen-effect-big-yellow-duck-a-banned-term/</a:t>
            </a:r>
          </a:p>
        </p:txBody>
      </p:sp>
      <p:pic>
        <p:nvPicPr>
          <p:cNvPr id="1026" name="Picture 2" descr="http://s.wsj.net/public/resources/images/OB-XS117_duckma_G_2013060404562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58840" y="950432"/>
            <a:ext cx="2665236" cy="177843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4"/>
          <a:stretch>
            <a:fillRect/>
          </a:stretch>
        </p:blipFill>
        <p:spPr>
          <a:xfrm>
            <a:off x="5958840" y="2838655"/>
            <a:ext cx="2671366" cy="1778430"/>
          </a:xfrm>
          <a:prstGeom prst="rect">
            <a:avLst/>
          </a:prstGeom>
        </p:spPr>
      </p:pic>
    </p:spTree>
    <p:extLst>
      <p:ext uri="{BB962C8B-B14F-4D97-AF65-F5344CB8AC3E}">
        <p14:creationId xmlns:p14="http://schemas.microsoft.com/office/powerpoint/2010/main" val="1833884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 the People but bot control the people</a:t>
            </a:r>
            <a:endParaRPr lang="en-US" dirty="0"/>
          </a:p>
        </p:txBody>
      </p:sp>
      <p:sp>
        <p:nvSpPr>
          <p:cNvPr id="3" name="Content Placeholder 2"/>
          <p:cNvSpPr>
            <a:spLocks noGrp="1"/>
          </p:cNvSpPr>
          <p:nvPr>
            <p:ph sz="half" idx="1"/>
          </p:nvPr>
        </p:nvSpPr>
        <p:spPr/>
        <p:txBody>
          <a:bodyPr/>
          <a:lstStyle/>
          <a:p>
            <a:r>
              <a:rPr lang="en-US" altLang="zh-CN" sz="2100" dirty="0"/>
              <a:t>Necessary</a:t>
            </a:r>
            <a:r>
              <a:rPr lang="en-US" sz="2000" dirty="0"/>
              <a:t>:</a:t>
            </a:r>
          </a:p>
          <a:p>
            <a:pPr lvl="1"/>
            <a:r>
              <a:rPr lang="en-US" altLang="zh-CN" sz="1700" dirty="0"/>
              <a:t>National security</a:t>
            </a:r>
          </a:p>
          <a:p>
            <a:pPr lvl="1"/>
            <a:r>
              <a:rPr lang="en-US" altLang="zh-CN" sz="1700" dirty="0"/>
              <a:t>Chinese </a:t>
            </a:r>
            <a:r>
              <a:rPr lang="en-US" altLang="zh-CN" sz="1700" dirty="0"/>
              <a:t>internet companies</a:t>
            </a:r>
            <a:endParaRPr lang="en-US" altLang="zh-CN" sz="1800" dirty="0"/>
          </a:p>
          <a:p>
            <a:pPr marL="0" indent="0">
              <a:buNone/>
            </a:pPr>
            <a:endParaRPr lang="en-US" sz="2000" dirty="0"/>
          </a:p>
          <a:p>
            <a:r>
              <a:rPr lang="en-US" sz="2100" dirty="0"/>
              <a:t>Too much: </a:t>
            </a:r>
          </a:p>
          <a:p>
            <a:pPr lvl="1"/>
            <a:r>
              <a:rPr lang="en-US" sz="1800" dirty="0"/>
              <a:t>Freedom of speech</a:t>
            </a:r>
          </a:p>
          <a:p>
            <a:pPr lvl="1"/>
            <a:r>
              <a:rPr lang="en-US" sz="1700" dirty="0"/>
              <a:t>Right to know</a:t>
            </a:r>
            <a:endParaRPr lang="en-US" sz="1700" dirty="0"/>
          </a:p>
          <a:p>
            <a:pPr lvl="1"/>
            <a:endParaRPr lang="en-US" sz="1700" dirty="0"/>
          </a:p>
        </p:txBody>
      </p:sp>
      <p:sp>
        <p:nvSpPr>
          <p:cNvPr id="5" name="Footer Placeholder 4"/>
          <p:cNvSpPr>
            <a:spLocks noGrp="1"/>
          </p:cNvSpPr>
          <p:nvPr>
            <p:ph type="ftr" sz="quarter" idx="11"/>
          </p:nvPr>
        </p:nvSpPr>
        <p:spPr/>
        <p:txBody>
          <a:bodyPr/>
          <a:lstStyle/>
          <a:p>
            <a:r>
              <a:rPr lang="en-US" dirty="0" smtClean="0">
                <a:solidFill>
                  <a:prstClr val="white"/>
                </a:solidFill>
              </a:rPr>
              <a:t>© 2015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22</a:t>
            </a:fld>
            <a:endParaRPr lang="en-US" dirty="0">
              <a:solidFill>
                <a:prstClr val="white"/>
              </a:solidFill>
            </a:endParaRPr>
          </a:p>
        </p:txBody>
      </p:sp>
      <p:sp>
        <p:nvSpPr>
          <p:cNvPr id="7" name="TextBox 6"/>
          <p:cNvSpPr txBox="1"/>
          <p:nvPr/>
        </p:nvSpPr>
        <p:spPr>
          <a:xfrm>
            <a:off x="6847114" y="372337"/>
            <a:ext cx="2179682" cy="284742"/>
          </a:xfrm>
          <a:prstGeom prst="rect">
            <a:avLst/>
          </a:prstGeom>
          <a:noFill/>
        </p:spPr>
        <p:txBody>
          <a:bodyPr wrap="square" lIns="68580" tIns="34290" rIns="68580" bIns="34290" rtlCol="0">
            <a:spAutoFit/>
          </a:bodyPr>
          <a:lstStyle/>
          <a:p>
            <a:pPr algn="r" defTabSz="457189"/>
            <a:r>
              <a:rPr lang="en-US" sz="1400" dirty="0" err="1">
                <a:solidFill>
                  <a:prstClr val="white"/>
                </a:solidFill>
              </a:rPr>
              <a:t>Weijia</a:t>
            </a:r>
            <a:r>
              <a:rPr lang="en-US" sz="1400" dirty="0">
                <a:solidFill>
                  <a:prstClr val="white"/>
                </a:solidFill>
              </a:rPr>
              <a:t> Tao</a:t>
            </a:r>
          </a:p>
        </p:txBody>
      </p:sp>
    </p:spTree>
    <p:extLst>
      <p:ext uri="{BB962C8B-B14F-4D97-AF65-F5344CB8AC3E}">
        <p14:creationId xmlns:p14="http://schemas.microsoft.com/office/powerpoint/2010/main" val="185924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a:t>
            </a:r>
            <a:r>
              <a:rPr lang="en-US" dirty="0"/>
              <a:t>How does China censor the internet? </a:t>
            </a:r>
            <a:r>
              <a:rPr lang="en-US" dirty="0">
                <a:hlinkClick r:id="rId3"/>
              </a:rPr>
              <a:t>http://</a:t>
            </a:r>
            <a:r>
              <a:rPr lang="en-US" dirty="0" smtClean="0">
                <a:hlinkClick r:id="rId3"/>
              </a:rPr>
              <a:t>www.economist.com/blogs/economist-explains/2013/04/economist-explains-how-china-censors-internet</a:t>
            </a:r>
            <a:r>
              <a:rPr lang="en-US" dirty="0" smtClean="0"/>
              <a:t> (2015/09/07)</a:t>
            </a:r>
            <a:endParaRPr lang="en-US" dirty="0"/>
          </a:p>
          <a:p>
            <a:pPr marL="0" indent="0">
              <a:buNone/>
            </a:pPr>
            <a:r>
              <a:rPr lang="en-US" dirty="0" smtClean="0"/>
              <a:t>[2</a:t>
            </a:r>
            <a:r>
              <a:rPr lang="en-US" dirty="0"/>
              <a:t>] </a:t>
            </a:r>
            <a:r>
              <a:rPr lang="en-US" dirty="0" smtClean="0"/>
              <a:t>China employs two million microblog monitors state media say </a:t>
            </a:r>
            <a:r>
              <a:rPr lang="en-US" dirty="0" smtClean="0">
                <a:hlinkClick r:id="rId4"/>
              </a:rPr>
              <a:t>http://www.bbc.com/news/world-asia-china-24396957</a:t>
            </a:r>
            <a:r>
              <a:rPr lang="en-US" dirty="0" smtClean="0"/>
              <a:t> (2015/09/07)</a:t>
            </a:r>
          </a:p>
          <a:p>
            <a:pPr marL="0" indent="0">
              <a:buNone/>
            </a:pPr>
            <a:r>
              <a:rPr lang="en-US" dirty="0" smtClean="0"/>
              <a:t>[</a:t>
            </a:r>
            <a:r>
              <a:rPr lang="en-US" dirty="0"/>
              <a:t>3] Gregarious and Direct: China’s Web Doorkeeper </a:t>
            </a:r>
            <a:r>
              <a:rPr lang="en-US" dirty="0">
                <a:hlinkClick r:id="rId5"/>
              </a:rPr>
              <a:t>http://</a:t>
            </a:r>
            <a:r>
              <a:rPr lang="en-US" dirty="0" smtClean="0">
                <a:hlinkClick r:id="rId5"/>
              </a:rPr>
              <a:t>www.nytimes.com/2014/12/02/world/asia/gregarious-and-direct-chinas-web-doorkeeper.html</a:t>
            </a:r>
            <a:r>
              <a:rPr lang="en-US" dirty="0" smtClean="0"/>
              <a:t> (2015/09/07)</a:t>
            </a:r>
          </a:p>
        </p:txBody>
      </p:sp>
      <p:sp>
        <p:nvSpPr>
          <p:cNvPr id="4" name="Footer Placeholder 3"/>
          <p:cNvSpPr>
            <a:spLocks noGrp="1"/>
          </p:cNvSpPr>
          <p:nvPr>
            <p:ph type="ftr" sz="quarter" idx="11"/>
          </p:nvPr>
        </p:nvSpPr>
        <p:spPr/>
        <p:txBody>
          <a:bodyPr/>
          <a:lstStyle/>
          <a:p>
            <a:r>
              <a:rPr lang="en-US" smtClean="0">
                <a:solidFill>
                  <a:prstClr val="white"/>
                </a:solidFill>
              </a:rPr>
              <a:t>© 2015 Keith A. Pray</a:t>
            </a:r>
            <a:endParaRPr lang="en-US">
              <a:solidFill>
                <a:prstClr val="white"/>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solidFill>
                  <a:prstClr val="white"/>
                </a:solidFill>
              </a:rPr>
              <a:pPr/>
              <a:t>23</a:t>
            </a:fld>
            <a:endParaRPr lang="en-US">
              <a:solidFill>
                <a:prstClr val="white"/>
              </a:solidFill>
            </a:endParaRPr>
          </a:p>
        </p:txBody>
      </p:sp>
      <p:sp>
        <p:nvSpPr>
          <p:cNvPr id="6" name="TextBox 5"/>
          <p:cNvSpPr txBox="1"/>
          <p:nvPr/>
        </p:nvSpPr>
        <p:spPr>
          <a:xfrm>
            <a:off x="6847114" y="372337"/>
            <a:ext cx="2179682" cy="284742"/>
          </a:xfrm>
          <a:prstGeom prst="rect">
            <a:avLst/>
          </a:prstGeom>
          <a:noFill/>
        </p:spPr>
        <p:txBody>
          <a:bodyPr wrap="square" lIns="68580" tIns="34290" rIns="68580" bIns="34290" rtlCol="0">
            <a:spAutoFit/>
          </a:bodyPr>
          <a:lstStyle/>
          <a:p>
            <a:pPr algn="r" defTabSz="457189"/>
            <a:r>
              <a:rPr lang="en-US" sz="1400" dirty="0" err="1">
                <a:solidFill>
                  <a:prstClr val="white"/>
                </a:solidFill>
              </a:rPr>
              <a:t>Weijia</a:t>
            </a:r>
            <a:r>
              <a:rPr lang="en-US" sz="1400" dirty="0">
                <a:solidFill>
                  <a:prstClr val="white"/>
                </a:solidFill>
              </a:rPr>
              <a:t> Tao</a:t>
            </a:r>
          </a:p>
        </p:txBody>
      </p:sp>
    </p:spTree>
    <p:extLst>
      <p:ext uri="{BB962C8B-B14F-4D97-AF65-F5344CB8AC3E}">
        <p14:creationId xmlns:p14="http://schemas.microsoft.com/office/powerpoint/2010/main" val="394923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deaf culture and social media</a:t>
            </a:r>
            <a:endParaRPr lang="en-US" dirty="0"/>
          </a:p>
        </p:txBody>
      </p:sp>
      <p:sp>
        <p:nvSpPr>
          <p:cNvPr id="3" name="Content Placeholder 2"/>
          <p:cNvSpPr>
            <a:spLocks noGrp="1"/>
          </p:cNvSpPr>
          <p:nvPr>
            <p:ph sz="half" idx="1"/>
          </p:nvPr>
        </p:nvSpPr>
        <p:spPr>
          <a:xfrm>
            <a:off x="685800" y="1352551"/>
            <a:ext cx="4632960" cy="3352800"/>
          </a:xfrm>
        </p:spPr>
        <p:txBody>
          <a:bodyPr>
            <a:normAutofit/>
          </a:bodyPr>
          <a:lstStyle/>
          <a:p>
            <a:r>
              <a:rPr lang="en-US" sz="2400" dirty="0"/>
              <a:t>Advancing the deaf population to the information age</a:t>
            </a:r>
          </a:p>
          <a:p>
            <a:pPr lvl="1"/>
            <a:r>
              <a:rPr lang="en-US" sz="2100" dirty="0"/>
              <a:t>Ability to communicate with the rest of the world</a:t>
            </a:r>
          </a:p>
          <a:p>
            <a:r>
              <a:rPr lang="en-US" sz="2400" dirty="0"/>
              <a:t>Not all forms can encapsulate American Sign Language</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dirty="0"/>
          </a:p>
        </p:txBody>
      </p:sp>
      <p:sp>
        <p:nvSpPr>
          <p:cNvPr id="7" name="TextBox 6"/>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Andrew Mokotoff</a:t>
            </a:r>
            <a:endParaRPr lang="en-US" sz="1400" dirty="0">
              <a:latin typeface="+mj-lt"/>
            </a:endParaRPr>
          </a:p>
        </p:txBody>
      </p:sp>
      <p:pic>
        <p:nvPicPr>
          <p:cNvPr id="1026" name="Picture 2" descr="http://www.collegescholarships.org/images/scholarships-for-the-de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568" y="1711376"/>
            <a:ext cx="2931632" cy="1945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4726877"/>
            <a:ext cx="9144000" cy="276999"/>
          </a:xfrm>
          <a:prstGeom prst="rect">
            <a:avLst/>
          </a:prstGeom>
          <a:noFill/>
        </p:spPr>
        <p:txBody>
          <a:bodyPr wrap="square" lIns="91438" tIns="45719" rIns="91438" bIns="45719" rtlCol="0">
            <a:spAutoFit/>
          </a:bodyPr>
          <a:lstStyle/>
          <a:p>
            <a:pPr algn="r"/>
            <a:r>
              <a:rPr lang="en-US" sz="1200" dirty="0"/>
              <a:t>(Personal Observation)</a:t>
            </a:r>
            <a:endParaRPr lang="en-US" sz="1200" dirty="0"/>
          </a:p>
        </p:txBody>
      </p:sp>
    </p:spTree>
    <p:extLst>
      <p:ext uri="{BB962C8B-B14F-4D97-AF65-F5344CB8AC3E}">
        <p14:creationId xmlns:p14="http://schemas.microsoft.com/office/powerpoint/2010/main" val="2649950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social media</a:t>
            </a:r>
            <a:endParaRPr lang="en-US" dirty="0"/>
          </a:p>
        </p:txBody>
      </p:sp>
      <p:sp>
        <p:nvSpPr>
          <p:cNvPr id="3" name="Content Placeholder 2"/>
          <p:cNvSpPr>
            <a:spLocks noGrp="1"/>
          </p:cNvSpPr>
          <p:nvPr>
            <p:ph idx="1"/>
          </p:nvPr>
        </p:nvSpPr>
        <p:spPr>
          <a:xfrm>
            <a:off x="685802" y="1352551"/>
            <a:ext cx="4430806" cy="3234702"/>
          </a:xfrm>
        </p:spPr>
        <p:txBody>
          <a:bodyPr/>
          <a:lstStyle/>
          <a:p>
            <a:r>
              <a:rPr lang="en-US" dirty="0" smtClean="0"/>
              <a:t>Nearly impossible to communicate with hearing people</a:t>
            </a:r>
          </a:p>
          <a:p>
            <a:pPr lvl="1"/>
            <a:r>
              <a:rPr lang="en-US" dirty="0" smtClean="0"/>
              <a:t>Deaf people only communicated in person</a:t>
            </a:r>
          </a:p>
          <a:p>
            <a:pPr lvl="1"/>
            <a:r>
              <a:rPr lang="en-US" dirty="0" smtClean="0"/>
              <a:t>Previous communication devices depended on auditory components</a:t>
            </a:r>
          </a:p>
          <a:p>
            <a:pPr lvl="1"/>
            <a:r>
              <a:rPr lang="en-US" dirty="0" smtClean="0"/>
              <a:t>Difficulties comprehending written English</a:t>
            </a:r>
          </a:p>
          <a:p>
            <a:pPr lvl="1"/>
            <a:r>
              <a:rPr lang="en-US" dirty="0" smtClean="0"/>
              <a:t>Translators were mediocre at best</a:t>
            </a:r>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dirty="0"/>
          </a:p>
        </p:txBody>
      </p:sp>
      <p:sp>
        <p:nvSpPr>
          <p:cNvPr id="6" name="TextBox 5"/>
          <p:cNvSpPr txBox="1"/>
          <p:nvPr/>
        </p:nvSpPr>
        <p:spPr>
          <a:xfrm>
            <a:off x="0" y="4726877"/>
            <a:ext cx="9144000" cy="276999"/>
          </a:xfrm>
          <a:prstGeom prst="rect">
            <a:avLst/>
          </a:prstGeom>
          <a:noFill/>
        </p:spPr>
        <p:txBody>
          <a:bodyPr wrap="square" lIns="91438" tIns="45719" rIns="91438" bIns="45719" rtlCol="0">
            <a:spAutoFit/>
          </a:bodyPr>
          <a:lstStyle/>
          <a:p>
            <a:pPr algn="r"/>
            <a:r>
              <a:rPr lang="en-US" sz="1200" dirty="0"/>
              <a:t>(Valentine &amp; Skelton, 2009)</a:t>
            </a:r>
            <a:endParaRPr lang="en-US" sz="1200" dirty="0"/>
          </a:p>
        </p:txBody>
      </p:sp>
      <p:sp>
        <p:nvSpPr>
          <p:cNvPr id="7" name="TextBox 6"/>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Andrew Mokotoff</a:t>
            </a:r>
            <a:endParaRPr lang="en-US" sz="1400" dirty="0">
              <a:latin typeface="+mj-lt"/>
            </a:endParaRPr>
          </a:p>
        </p:txBody>
      </p:sp>
      <p:pic>
        <p:nvPicPr>
          <p:cNvPr id="1026" name="Picture 2" descr="https://upload.wikimedia.org/wikipedia/commons/thumb/6/66/425tdd.JPG/350px-425t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223" y="1579439"/>
            <a:ext cx="2991784" cy="22481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97117" y="3885506"/>
            <a:ext cx="3099995" cy="424732"/>
          </a:xfrm>
          <a:prstGeom prst="rect">
            <a:avLst/>
          </a:prstGeom>
          <a:noFill/>
        </p:spPr>
        <p:txBody>
          <a:bodyPr wrap="square" lIns="91438" tIns="45719" rIns="91438" bIns="45719" rtlCol="0">
            <a:spAutoFit/>
          </a:bodyPr>
          <a:lstStyle/>
          <a:p>
            <a:pPr>
              <a:lnSpc>
                <a:spcPct val="90000"/>
              </a:lnSpc>
            </a:pPr>
            <a:r>
              <a:rPr lang="en-US" sz="1200" dirty="0" err="1"/>
              <a:t>Miniprint</a:t>
            </a:r>
            <a:r>
              <a:rPr lang="en-US" sz="1200" dirty="0"/>
              <a:t> 425 </a:t>
            </a:r>
            <a:r>
              <a:rPr lang="en-US" sz="1200" dirty="0"/>
              <a:t>TDD (Telecommunications Device for the Deaf)</a:t>
            </a:r>
            <a:endParaRPr lang="en-US" sz="1200" dirty="0"/>
          </a:p>
        </p:txBody>
      </p:sp>
    </p:spTree>
    <p:extLst>
      <p:ext uri="{BB962C8B-B14F-4D97-AF65-F5344CB8AC3E}">
        <p14:creationId xmlns:p14="http://schemas.microsoft.com/office/powerpoint/2010/main" val="914945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Gateway for society integration</a:t>
            </a:r>
            <a:endParaRPr lang="en-US" sz="2400" dirty="0"/>
          </a:p>
        </p:txBody>
      </p:sp>
      <p:sp>
        <p:nvSpPr>
          <p:cNvPr id="3" name="Content Placeholder 2"/>
          <p:cNvSpPr>
            <a:spLocks noGrp="1"/>
          </p:cNvSpPr>
          <p:nvPr>
            <p:ph sz="half" idx="1"/>
          </p:nvPr>
        </p:nvSpPr>
        <p:spPr>
          <a:xfrm>
            <a:off x="685799" y="1352551"/>
            <a:ext cx="5412441" cy="3352800"/>
          </a:xfrm>
        </p:spPr>
        <p:txBody>
          <a:bodyPr>
            <a:normAutofit/>
          </a:bodyPr>
          <a:lstStyle/>
          <a:p>
            <a:r>
              <a:rPr lang="en-US" dirty="0" smtClean="0"/>
              <a:t>Real Time Video and Short Message Services (SMS)</a:t>
            </a:r>
          </a:p>
          <a:p>
            <a:pPr lvl="1"/>
            <a:r>
              <a:rPr lang="en-US" dirty="0"/>
              <a:t>Ability to communicate with anyone, anywhere, and </a:t>
            </a:r>
            <a:r>
              <a:rPr lang="en-US" dirty="0" smtClean="0"/>
              <a:t>anytime</a:t>
            </a:r>
          </a:p>
          <a:p>
            <a:pPr lvl="1"/>
            <a:r>
              <a:rPr lang="en-US" dirty="0" smtClean="0"/>
              <a:t>Allows for the preferred personal form of communication</a:t>
            </a:r>
            <a:endParaRPr lang="en-US" dirty="0"/>
          </a:p>
          <a:p>
            <a:pPr lvl="2"/>
            <a:r>
              <a:rPr lang="en-US" dirty="0" smtClean="0"/>
              <a:t>An advantage the hearing population has had for years</a:t>
            </a:r>
          </a:p>
          <a:p>
            <a:r>
              <a:rPr lang="en-US" dirty="0"/>
              <a:t>Invention of the Internet (Email, </a:t>
            </a:r>
            <a:r>
              <a:rPr lang="en-US" dirty="0" err="1"/>
              <a:t>facebook</a:t>
            </a:r>
            <a:r>
              <a:rPr lang="en-US" dirty="0"/>
              <a:t>, </a:t>
            </a:r>
            <a:r>
              <a:rPr lang="en-US" dirty="0" err="1" smtClean="0"/>
              <a:t>deafsinglesconnection</a:t>
            </a:r>
            <a:r>
              <a:rPr lang="en-US" dirty="0" smtClean="0"/>
              <a:t>)</a:t>
            </a:r>
          </a:p>
          <a:p>
            <a:pPr lvl="1"/>
            <a:r>
              <a:rPr lang="en-US" dirty="0" smtClean="0"/>
              <a:t>Anxiety reduction</a:t>
            </a:r>
          </a:p>
          <a:p>
            <a:pPr lvl="1"/>
            <a:r>
              <a:rPr lang="en-US" dirty="0" smtClean="0"/>
              <a:t>Less demanding communicative environment</a:t>
            </a:r>
          </a:p>
          <a:p>
            <a:pPr lvl="1"/>
            <a:r>
              <a:rPr lang="en-US" dirty="0" smtClean="0"/>
              <a:t>Enhanced lexical and syntactic capacity</a:t>
            </a:r>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dirty="0"/>
          </a:p>
        </p:txBody>
      </p:sp>
      <p:sp>
        <p:nvSpPr>
          <p:cNvPr id="7" name="TextBox 6"/>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Andrew Mokotoff</a:t>
            </a:r>
            <a:endParaRPr lang="en-US" sz="1400" dirty="0">
              <a:latin typeface="+mj-lt"/>
            </a:endParaRPr>
          </a:p>
        </p:txBody>
      </p:sp>
      <p:sp>
        <p:nvSpPr>
          <p:cNvPr id="9" name="TextBox 8"/>
          <p:cNvSpPr txBox="1"/>
          <p:nvPr/>
        </p:nvSpPr>
        <p:spPr>
          <a:xfrm>
            <a:off x="0" y="4726877"/>
            <a:ext cx="9144000" cy="276999"/>
          </a:xfrm>
          <a:prstGeom prst="rect">
            <a:avLst/>
          </a:prstGeom>
          <a:noFill/>
        </p:spPr>
        <p:txBody>
          <a:bodyPr wrap="square" lIns="91438" tIns="45719" rIns="91438" bIns="45719" rtlCol="0">
            <a:spAutoFit/>
          </a:bodyPr>
          <a:lstStyle/>
          <a:p>
            <a:pPr algn="r"/>
            <a:r>
              <a:rPr lang="en-US" sz="1200" dirty="0"/>
              <a:t>(Power, &amp; </a:t>
            </a:r>
            <a:r>
              <a:rPr lang="en-US" sz="1200" dirty="0" err="1"/>
              <a:t>Horstmanshof</a:t>
            </a:r>
            <a:r>
              <a:rPr lang="en-US" sz="1200" dirty="0"/>
              <a:t>, 2007), (Valentine &amp; Skelton, 2009), (Johnston &amp; Napier 2010), (Bowe 2002)</a:t>
            </a:r>
            <a:endParaRPr lang="en-US" sz="1200" dirty="0"/>
          </a:p>
        </p:txBody>
      </p:sp>
      <p:pic>
        <p:nvPicPr>
          <p:cNvPr id="10" name="Picture 9"/>
          <p:cNvPicPr>
            <a:picLocks noChangeAspect="1"/>
          </p:cNvPicPr>
          <p:nvPr/>
        </p:nvPicPr>
        <p:blipFill>
          <a:blip r:embed="rId3"/>
          <a:stretch>
            <a:fillRect/>
          </a:stretch>
        </p:blipFill>
        <p:spPr>
          <a:xfrm>
            <a:off x="6529495" y="1392464"/>
            <a:ext cx="1407461" cy="2622063"/>
          </a:xfrm>
          <a:prstGeom prst="rect">
            <a:avLst/>
          </a:prstGeom>
        </p:spPr>
      </p:pic>
    </p:spTree>
    <p:extLst>
      <p:ext uri="{BB962C8B-B14F-4D97-AF65-F5344CB8AC3E}">
        <p14:creationId xmlns:p14="http://schemas.microsoft.com/office/powerpoint/2010/main" val="421725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Preferences of Social Media</a:t>
            </a:r>
            <a:endParaRPr lang="en-US" dirty="0"/>
          </a:p>
        </p:txBody>
      </p:sp>
      <p:sp>
        <p:nvSpPr>
          <p:cNvPr id="3" name="Content Placeholder 2"/>
          <p:cNvSpPr>
            <a:spLocks noGrp="1"/>
          </p:cNvSpPr>
          <p:nvPr>
            <p:ph idx="1"/>
          </p:nvPr>
        </p:nvSpPr>
        <p:spPr>
          <a:xfrm>
            <a:off x="685800" y="1352551"/>
            <a:ext cx="7772400" cy="3352800"/>
          </a:xfrm>
        </p:spPr>
        <p:txBody>
          <a:bodyPr/>
          <a:lstStyle/>
          <a:p>
            <a:r>
              <a:rPr lang="en-US" dirty="0" smtClean="0">
                <a:solidFill>
                  <a:srgbClr val="92D050"/>
                </a:solidFill>
              </a:rPr>
              <a:t>SMS and Real Time Video</a:t>
            </a:r>
          </a:p>
          <a:p>
            <a:pPr lvl="1"/>
            <a:r>
              <a:rPr lang="en-US" dirty="0" smtClean="0"/>
              <a:t>Most preferred methods due to simultaneous qualities</a:t>
            </a:r>
          </a:p>
          <a:p>
            <a:r>
              <a:rPr lang="en-US" dirty="0" smtClean="0">
                <a:solidFill>
                  <a:srgbClr val="FFFF00"/>
                </a:solidFill>
              </a:rPr>
              <a:t>Email and Blogging</a:t>
            </a:r>
          </a:p>
          <a:p>
            <a:pPr lvl="1"/>
            <a:r>
              <a:rPr lang="en-US" dirty="0" smtClean="0"/>
              <a:t>Less popular due to lack of personal feel</a:t>
            </a:r>
          </a:p>
          <a:p>
            <a:r>
              <a:rPr lang="en-US" dirty="0" smtClean="0">
                <a:solidFill>
                  <a:srgbClr val="FF0000"/>
                </a:solidFill>
              </a:rPr>
              <a:t>Abstain from all social media</a:t>
            </a:r>
          </a:p>
          <a:p>
            <a:pPr lvl="1"/>
            <a:r>
              <a:rPr lang="en-US" dirty="0" smtClean="0"/>
              <a:t>Some do not use it at all</a:t>
            </a:r>
          </a:p>
          <a:p>
            <a:pPr lvl="2"/>
            <a:r>
              <a:rPr lang="en-US" dirty="0" smtClean="0"/>
              <a:t>Lack ability to operate technology</a:t>
            </a:r>
          </a:p>
          <a:p>
            <a:pPr lvl="2"/>
            <a:r>
              <a:rPr lang="en-US" dirty="0" smtClean="0"/>
              <a:t>Lack reading and writing skills</a:t>
            </a:r>
          </a:p>
          <a:p>
            <a:pPr lvl="2"/>
            <a:r>
              <a:rPr lang="en-US" dirty="0"/>
              <a:t>Some find it demeaning and impersonal</a:t>
            </a:r>
          </a:p>
          <a:p>
            <a:pPr lvl="2"/>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dirty="0"/>
          </a:p>
        </p:txBody>
      </p:sp>
      <p:sp>
        <p:nvSpPr>
          <p:cNvPr id="6" name="TextBox 5"/>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Andrew Mokotoff</a:t>
            </a:r>
            <a:endParaRPr lang="en-US" sz="1400" dirty="0">
              <a:latin typeface="+mj-lt"/>
            </a:endParaRPr>
          </a:p>
        </p:txBody>
      </p:sp>
      <p:sp>
        <p:nvSpPr>
          <p:cNvPr id="7" name="TextBox 6"/>
          <p:cNvSpPr txBox="1"/>
          <p:nvPr/>
        </p:nvSpPr>
        <p:spPr>
          <a:xfrm>
            <a:off x="0" y="4726877"/>
            <a:ext cx="9144000" cy="276999"/>
          </a:xfrm>
          <a:prstGeom prst="rect">
            <a:avLst/>
          </a:prstGeom>
          <a:noFill/>
        </p:spPr>
        <p:txBody>
          <a:bodyPr wrap="square" lIns="91438" tIns="45719" rIns="91438" bIns="45719" rtlCol="0">
            <a:spAutoFit/>
          </a:bodyPr>
          <a:lstStyle/>
          <a:p>
            <a:pPr algn="r"/>
            <a:r>
              <a:rPr lang="en-US" sz="1200" dirty="0"/>
              <a:t>(Valentine &amp; Skelton, 2009), (Bowe 2002)</a:t>
            </a:r>
            <a:endParaRPr lang="en-US" sz="1200" dirty="0"/>
          </a:p>
        </p:txBody>
      </p:sp>
    </p:spTree>
    <p:extLst>
      <p:ext uri="{BB962C8B-B14F-4D97-AF65-F5344CB8AC3E}">
        <p14:creationId xmlns:p14="http://schemas.microsoft.com/office/powerpoint/2010/main" val="4028343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85800" y="1162255"/>
            <a:ext cx="7772400" cy="3352800"/>
          </a:xfrm>
        </p:spPr>
        <p:txBody>
          <a:bodyPr/>
          <a:lstStyle/>
          <a:p>
            <a:r>
              <a:rPr lang="en-US" dirty="0" smtClean="0"/>
              <a:t>Social Media has advanced the deaf population to the information age</a:t>
            </a:r>
          </a:p>
          <a:p>
            <a:pPr lvl="1"/>
            <a:r>
              <a:rPr lang="en-US" dirty="0" smtClean="0"/>
              <a:t>Bridging the gap between English and ASL</a:t>
            </a:r>
          </a:p>
          <a:p>
            <a:pPr lvl="2"/>
            <a:r>
              <a:rPr lang="en-US" dirty="0"/>
              <a:t>M</a:t>
            </a:r>
            <a:r>
              <a:rPr lang="en-US" dirty="0" smtClean="0"/>
              <a:t>other works at an apple store in D.C. and primarily uses a social media app to communicate with other employees</a:t>
            </a:r>
          </a:p>
          <a:p>
            <a:pPr lvl="1"/>
            <a:r>
              <a:rPr lang="en-US" dirty="0" smtClean="0"/>
              <a:t>Increase in innovation (ex. Interpreter mobile apps, Deaf dating sites)</a:t>
            </a:r>
          </a:p>
          <a:p>
            <a:pPr lvl="1"/>
            <a:r>
              <a:rPr lang="en-US" dirty="0" smtClean="0"/>
              <a:t>Increase in deaf communities (ex. Worcester Deaf Club)</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dirty="0"/>
          </a:p>
        </p:txBody>
      </p:sp>
      <p:sp>
        <p:nvSpPr>
          <p:cNvPr id="6" name="TextBox 5"/>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Andrew Mokotoff</a:t>
            </a:r>
            <a:endParaRPr lang="en-US" sz="1400" dirty="0">
              <a:latin typeface="+mj-lt"/>
            </a:endParaRPr>
          </a:p>
        </p:txBody>
      </p:sp>
      <p:sp>
        <p:nvSpPr>
          <p:cNvPr id="7" name="TextBox 6"/>
          <p:cNvSpPr txBox="1"/>
          <p:nvPr/>
        </p:nvSpPr>
        <p:spPr>
          <a:xfrm>
            <a:off x="0" y="4726877"/>
            <a:ext cx="9144000" cy="276999"/>
          </a:xfrm>
          <a:prstGeom prst="rect">
            <a:avLst/>
          </a:prstGeom>
          <a:noFill/>
        </p:spPr>
        <p:txBody>
          <a:bodyPr wrap="square" lIns="91438" tIns="45719" rIns="91438" bIns="45719" rtlCol="0">
            <a:spAutoFit/>
          </a:bodyPr>
          <a:lstStyle/>
          <a:p>
            <a:pPr algn="r"/>
            <a:r>
              <a:rPr lang="en-US" sz="1200" dirty="0"/>
              <a:t>(</a:t>
            </a:r>
            <a:r>
              <a:rPr lang="en-US" sz="1200" dirty="0" err="1"/>
              <a:t>Maiorana-Basas</a:t>
            </a:r>
            <a:r>
              <a:rPr lang="en-US" sz="1200" dirty="0"/>
              <a:t> 2014) </a:t>
            </a:r>
            <a:endParaRPr lang="en-US" sz="1200" dirty="0"/>
          </a:p>
        </p:txBody>
      </p:sp>
    </p:spTree>
    <p:extLst>
      <p:ext uri="{BB962C8B-B14F-4D97-AF65-F5344CB8AC3E}">
        <p14:creationId xmlns:p14="http://schemas.microsoft.com/office/powerpoint/2010/main" val="281927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[1] </a:t>
            </a:r>
            <a:r>
              <a:rPr lang="en-US" dirty="0"/>
              <a:t>Valentine, G., &amp; Skelton, T. (2009). An umbilical cord to the world: the role of the internet in D/deaf people’s information and communication practices. Information, Communication &amp; Society, (12) 1, 44-65</a:t>
            </a:r>
            <a:r>
              <a:rPr lang="en-US" dirty="0" smtClean="0"/>
              <a:t>. (Accessed: 9/5/2015)</a:t>
            </a:r>
          </a:p>
          <a:p>
            <a:pPr marL="0" indent="0">
              <a:buNone/>
            </a:pPr>
            <a:r>
              <a:rPr lang="en-US" dirty="0" smtClean="0"/>
              <a:t>[2] </a:t>
            </a:r>
            <a:r>
              <a:rPr lang="en-US" dirty="0"/>
              <a:t>Power, M., Power, D., &amp; </a:t>
            </a:r>
            <a:r>
              <a:rPr lang="en-US" dirty="0" err="1"/>
              <a:t>Horstmanshof</a:t>
            </a:r>
            <a:r>
              <a:rPr lang="en-US" dirty="0"/>
              <a:t>, L. 2006. Deaf people communicating via SMS, TTY, relay services, fax, and computer in Australia. Journal of Deaf Studies and Deaf Education, 12 (1), 80-92</a:t>
            </a:r>
            <a:r>
              <a:rPr lang="en-US" dirty="0" smtClean="0"/>
              <a:t>. </a:t>
            </a:r>
            <a:r>
              <a:rPr lang="en-US" dirty="0"/>
              <a:t>(Accessed: 9/5/2015</a:t>
            </a:r>
            <a:r>
              <a:rPr lang="en-US" dirty="0" smtClean="0"/>
              <a:t>)</a:t>
            </a:r>
          </a:p>
          <a:p>
            <a:pPr marL="0" indent="0">
              <a:buNone/>
            </a:pPr>
            <a:r>
              <a:rPr lang="en-US" dirty="0" smtClean="0"/>
              <a:t>[3] </a:t>
            </a:r>
            <a:r>
              <a:rPr lang="en-US" dirty="0"/>
              <a:t>Johnston, T. &amp;Napier, J. (2010). Medical </a:t>
            </a:r>
            <a:r>
              <a:rPr lang="en-US" dirty="0" err="1"/>
              <a:t>signbank</a:t>
            </a:r>
            <a:r>
              <a:rPr lang="en-US" dirty="0"/>
              <a:t>: bringing deaf people and linguists together in the process of language development. Sign Language Studies, 10 (2), 258- 273</a:t>
            </a:r>
            <a:r>
              <a:rPr lang="en-US" dirty="0" smtClean="0"/>
              <a:t>. </a:t>
            </a:r>
            <a:r>
              <a:rPr lang="en-US" dirty="0"/>
              <a:t>(Accessed: 9/5/2015</a:t>
            </a:r>
            <a:r>
              <a:rPr lang="en-US" dirty="0" smtClean="0"/>
              <a:t>)</a:t>
            </a:r>
          </a:p>
          <a:p>
            <a:pPr marL="0" indent="0">
              <a:buNone/>
            </a:pPr>
            <a:r>
              <a:rPr lang="en-US" dirty="0" smtClean="0"/>
              <a:t>[4] </a:t>
            </a:r>
            <a:r>
              <a:rPr lang="en-US" dirty="0"/>
              <a:t>Bowe, F. (2002). Deaf and hard of hearing Americans’ instant messaging and e-mail use: a national survey. American Annals of the Deaf, 147 (4), 6-10</a:t>
            </a:r>
            <a:r>
              <a:rPr lang="en-US" dirty="0" smtClean="0"/>
              <a:t>.</a:t>
            </a:r>
            <a:r>
              <a:rPr lang="en-US" dirty="0"/>
              <a:t> (Accessed: 9/5/2015</a:t>
            </a:r>
            <a:r>
              <a:rPr lang="en-US" dirty="0" smtClean="0"/>
              <a:t>)</a:t>
            </a:r>
          </a:p>
          <a:p>
            <a:pPr marL="0" indent="0">
              <a:buNone/>
            </a:pPr>
            <a:r>
              <a:rPr lang="en-US" dirty="0"/>
              <a:t>[5] </a:t>
            </a:r>
            <a:r>
              <a:rPr lang="en-US" dirty="0" err="1"/>
              <a:t>Maiorana-Basas</a:t>
            </a:r>
            <a:r>
              <a:rPr lang="en-US" dirty="0"/>
              <a:t>, M. (2014). Technology Use Among Adults Who Are Deaf and Hard of Hearing: A National </a:t>
            </a:r>
            <a:r>
              <a:rPr lang="en-US" dirty="0" smtClean="0"/>
              <a:t>Survey. Journal of Deaf Studies and Deaf Education</a:t>
            </a:r>
            <a:r>
              <a:rPr lang="en-US" dirty="0"/>
              <a:t>. </a:t>
            </a:r>
            <a:r>
              <a:rPr lang="en-US" dirty="0">
                <a:hlinkClick r:id="rId2"/>
              </a:rPr>
              <a:t>http://</a:t>
            </a:r>
            <a:r>
              <a:rPr lang="en-US" dirty="0" smtClean="0">
                <a:hlinkClick r:id="rId2"/>
              </a:rPr>
              <a:t>jdsde.oxfordjournals.org/content/early/2014/03/24/deafed.enu005.full</a:t>
            </a:r>
            <a:r>
              <a:rPr lang="en-US" dirty="0" smtClean="0"/>
              <a:t> (Accessed: 9/8/2015)</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dirty="0"/>
          </a:p>
        </p:txBody>
      </p:sp>
      <p:sp>
        <p:nvSpPr>
          <p:cNvPr id="6" name="TextBox 5"/>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Andrew Mokotoff</a:t>
            </a:r>
            <a:endParaRPr lang="en-US" sz="1400" dirty="0">
              <a:latin typeface="+mj-lt"/>
            </a:endParaRPr>
          </a:p>
        </p:txBody>
      </p:sp>
    </p:spTree>
    <p:extLst>
      <p:ext uri="{BB962C8B-B14F-4D97-AF65-F5344CB8AC3E}">
        <p14:creationId xmlns:p14="http://schemas.microsoft.com/office/powerpoint/2010/main" val="887707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p:cNvPicPr>
            <a:picLocks noChangeAspect="1"/>
          </p:cNvPicPr>
          <p:nvPr/>
        </p:nvPicPr>
        <p:blipFill>
          <a:blip r:embed="rId3"/>
          <a:stretch>
            <a:fillRect/>
          </a:stretch>
        </p:blipFill>
        <p:spPr>
          <a:xfrm>
            <a:off x="139702" y="615952"/>
            <a:ext cx="8864600" cy="3911600"/>
          </a:xfrm>
          <a:prstGeom prst="rect">
            <a:avLst/>
          </a:prstGeom>
        </p:spPr>
      </p:pic>
      <p:sp>
        <p:nvSpPr>
          <p:cNvPr id="7" name="TextBox 6"/>
          <p:cNvSpPr txBox="1"/>
          <p:nvPr/>
        </p:nvSpPr>
        <p:spPr>
          <a:xfrm>
            <a:off x="3362138" y="4750533"/>
            <a:ext cx="3005951" cy="346249"/>
          </a:xfrm>
          <a:prstGeom prst="rect">
            <a:avLst/>
          </a:prstGeom>
          <a:noFill/>
        </p:spPr>
        <p:txBody>
          <a:bodyPr wrap="none" lIns="91436" tIns="45718" rIns="91436" bIns="45718" rtlCol="0">
            <a:spAutoFit/>
          </a:bodyPr>
          <a:lstStyle/>
          <a:p>
            <a:pPr>
              <a:lnSpc>
                <a:spcPct val="90000"/>
              </a:lnSpc>
            </a:pPr>
            <a:r>
              <a:rPr lang="en-US" dirty="0"/>
              <a:t>http://</a:t>
            </a:r>
            <a:r>
              <a:rPr lang="en-US" dirty="0" err="1"/>
              <a:t>www.xkcd.com</a:t>
            </a:r>
            <a:r>
              <a:rPr lang="en-US" dirty="0"/>
              <a:t>/834/</a:t>
            </a:r>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a:t>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r>
              <a:rPr lang="en-US" dirty="0" smtClean="0"/>
              <a:t>/</a:t>
            </a:r>
            <a:endParaRPr lang="en-US" dirty="0"/>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3485" y="760931"/>
            <a:ext cx="497101" cy="480561"/>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20</a:t>
            </a:r>
            <a:endParaRPr lang="en-US" sz="2200" dirty="0"/>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Tree>
    <p:extLst>
      <p:ext uri="{BB962C8B-B14F-4D97-AF65-F5344CB8AC3E}">
        <p14:creationId xmlns:p14="http://schemas.microsoft.com/office/powerpoint/2010/main" val="158478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pp. 110 What powers the cell phones and towers? “everyday tasks” not apparent from image.</a:t>
            </a:r>
          </a:p>
          <a:p>
            <a:r>
              <a:rPr lang="en-US" dirty="0" smtClean="0"/>
              <a:t>pp. 111 “over a billion” contradicts pp. 38. [6] from 2008.</a:t>
            </a:r>
          </a:p>
          <a:p>
            <a:r>
              <a:rPr lang="en-US" dirty="0" smtClean="0"/>
              <a:t>pp. 118 [17] from 2005, how is the quality of Wikipedia now?</a:t>
            </a:r>
          </a:p>
          <a:p>
            <a:r>
              <a:rPr lang="en-US" dirty="0" smtClean="0"/>
              <a:t>pp. 131 Is 20% realistic? What will search engines and facial recognition be capable of? Rule Utilitarian ignores the private setting.</a:t>
            </a:r>
          </a:p>
          <a:p>
            <a:r>
              <a:rPr lang="en-US" dirty="0"/>
              <a:t>pp. 132 Do any filters use </a:t>
            </a:r>
            <a:r>
              <a:rPr lang="en-US" dirty="0" err="1"/>
              <a:t>imgage</a:t>
            </a:r>
            <a:r>
              <a:rPr lang="en-US" dirty="0"/>
              <a:t> processing? </a:t>
            </a:r>
          </a:p>
        </p:txBody>
      </p:sp>
      <p:sp>
        <p:nvSpPr>
          <p:cNvPr id="11" name="Content Placeholder 10"/>
          <p:cNvSpPr>
            <a:spLocks noGrp="1"/>
          </p:cNvSpPr>
          <p:nvPr>
            <p:ph sz="half" idx="2"/>
          </p:nvPr>
        </p:nvSpPr>
        <p:spPr/>
        <p:txBody>
          <a:bodyPr>
            <a:normAutofit fontScale="85000" lnSpcReduction="20000"/>
          </a:bodyPr>
          <a:lstStyle/>
          <a:p>
            <a:r>
              <a:rPr lang="en-US" dirty="0" smtClean="0"/>
              <a:t>pp. 135 Social Contract - Least restrictive/harmful way to achieve goal?</a:t>
            </a:r>
          </a:p>
          <a:p>
            <a:r>
              <a:rPr lang="en-US" dirty="0" smtClean="0"/>
              <a:t>pp</a:t>
            </a:r>
            <a:r>
              <a:rPr lang="en-US" dirty="0"/>
              <a:t>. </a:t>
            </a:r>
            <a:r>
              <a:rPr lang="en-US" dirty="0" smtClean="0"/>
              <a:t>138 IM stats from 2002</a:t>
            </a:r>
          </a:p>
          <a:p>
            <a:r>
              <a:rPr lang="en-US" dirty="0" smtClean="0"/>
              <a:t>pp. 139 Sting refs, latest from 2003.</a:t>
            </a:r>
          </a:p>
          <a:p>
            <a:r>
              <a:rPr lang="en-US" dirty="0" smtClean="0"/>
              <a:t>pp. 144 addiction </a:t>
            </a:r>
            <a:r>
              <a:rPr lang="en-US" dirty="0" err="1" smtClean="0"/>
              <a:t>def</a:t>
            </a:r>
            <a:r>
              <a:rPr lang="en-US" dirty="0" smtClean="0"/>
              <a:t>, ignorance = !addict ? </a:t>
            </a:r>
          </a:p>
          <a:p>
            <a:r>
              <a:rPr lang="en-US" dirty="0" smtClean="0"/>
              <a:t>pp. 146 More accurate to say addicted to single app?</a:t>
            </a:r>
          </a:p>
          <a:p>
            <a:r>
              <a:rPr lang="en-US" dirty="0" smtClean="0"/>
              <a:t>pp. 159 2015 is © of text, time for update</a:t>
            </a:r>
            <a:endParaRPr lang="en-US" dirty="0"/>
          </a:p>
          <a:p>
            <a:r>
              <a:rPr lang="en-US" dirty="0"/>
              <a:t>End of Chapter questions I liked</a:t>
            </a:r>
            <a:r>
              <a:rPr lang="en-US" dirty="0" smtClean="0"/>
              <a:t>: 19, 26 (libel? Yes), </a:t>
            </a:r>
            <a:r>
              <a:rPr lang="en-US" dirty="0"/>
              <a:t>30 (</a:t>
            </a:r>
            <a:r>
              <a:rPr lang="en-US" dirty="0">
                <a:hlinkClick r:id="rId3"/>
              </a:rPr>
              <a:t>http://en.wikipedia.org/wiki/</a:t>
            </a:r>
            <a:r>
              <a:rPr lang="en-US" dirty="0" smtClean="0">
                <a:hlinkClick r:id="rId3"/>
              </a:rPr>
              <a:t>Wikipedia:Citing_Wikipedia</a:t>
            </a:r>
            <a:r>
              <a:rPr lang="en-US" dirty="0" smtClean="0"/>
              <a:t> ), </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Quiz</a:t>
            </a:r>
            <a:endParaRPr lang="en-US" dirty="0"/>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a:t>One page </a:t>
            </a:r>
            <a:r>
              <a:rPr lang="en-US" dirty="0" smtClean="0"/>
              <a:t>paper</a:t>
            </a:r>
          </a:p>
          <a:p>
            <a:pPr lvl="1"/>
            <a:r>
              <a:rPr lang="en-US" dirty="0" smtClean="0"/>
              <a:t>Open </a:t>
            </a:r>
            <a:r>
              <a:rPr lang="en-US" dirty="0"/>
              <a:t>source </a:t>
            </a:r>
            <a:r>
              <a:rPr lang="en-US" b="1" dirty="0"/>
              <a:t>software development tools</a:t>
            </a:r>
            <a:r>
              <a:rPr lang="en-US" dirty="0"/>
              <a:t>, friends or foes</a:t>
            </a:r>
            <a:r>
              <a:rPr lang="en-US" dirty="0" smtClean="0"/>
              <a:t>?</a:t>
            </a:r>
          </a:p>
          <a:p>
            <a:r>
              <a:rPr lang="en-US" dirty="0" smtClean="0"/>
              <a:t>Extra </a:t>
            </a:r>
            <a:r>
              <a:rPr lang="en-US" dirty="0"/>
              <a:t>Credit – One page </a:t>
            </a:r>
            <a:r>
              <a:rPr lang="en-US" dirty="0" smtClean="0"/>
              <a:t>paper</a:t>
            </a:r>
          </a:p>
          <a:p>
            <a:pPr lvl="1"/>
            <a:r>
              <a:rPr lang="en-US" dirty="0" smtClean="0"/>
              <a:t>Is </a:t>
            </a:r>
            <a:r>
              <a:rPr lang="en-US" dirty="0"/>
              <a:t>WPI’s IT Acceptable Use Policy morally acceptable</a:t>
            </a:r>
            <a:r>
              <a:rPr lang="en-US" dirty="0" smtClean="0"/>
              <a:t>?</a:t>
            </a:r>
          </a:p>
          <a:p>
            <a:r>
              <a:rPr lang="en-US" dirty="0"/>
              <a:t>Remember to work on your group project.</a:t>
            </a:r>
          </a:p>
          <a:p>
            <a:pPr lvl="1"/>
            <a:r>
              <a:rPr lang="en-US" dirty="0"/>
              <a:t>See full group project description on course website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pic>
        <p:nvPicPr>
          <p:cNvPr id="11" name="Picture 10"/>
          <p:cNvPicPr>
            <a:picLocks noChangeAspect="1"/>
          </p:cNvPicPr>
          <p:nvPr/>
        </p:nvPicPr>
        <p:blipFill>
          <a:blip r:embed="rId3"/>
          <a:stretch>
            <a:fillRect/>
          </a:stretch>
        </p:blipFill>
        <p:spPr>
          <a:xfrm>
            <a:off x="6840778" y="2511108"/>
            <a:ext cx="1864566" cy="2486088"/>
          </a:xfrm>
          <a:prstGeom prst="rect">
            <a:avLst/>
          </a:prstGeom>
        </p:spPr>
      </p:pic>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053363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smtClean="0"/>
              <a:t>First Chinese café opened </a:t>
            </a:r>
            <a:r>
              <a:rPr lang="en-US" dirty="0"/>
              <a:t>in </a:t>
            </a:r>
            <a:r>
              <a:rPr lang="en-US" dirty="0" smtClean="0"/>
              <a:t>1996</a:t>
            </a:r>
            <a:endParaRPr lang="en-US" dirty="0"/>
          </a:p>
          <a:p>
            <a:r>
              <a:rPr lang="en-US" dirty="0" smtClean="0"/>
              <a:t>Provided the Internet to those without computers</a:t>
            </a:r>
            <a:endParaRPr lang="en-US" dirty="0"/>
          </a:p>
          <a:p>
            <a:r>
              <a:rPr lang="en-US" dirty="0"/>
              <a:t>Early cafes were opened near college campuses</a:t>
            </a:r>
          </a:p>
          <a:p>
            <a:r>
              <a:rPr lang="en-US" dirty="0" smtClean="0"/>
              <a:t>The </a:t>
            </a:r>
            <a:r>
              <a:rPr lang="en-US" dirty="0" err="1" smtClean="0"/>
              <a:t>Feiyu</a:t>
            </a:r>
            <a:r>
              <a:rPr lang="en-US" dirty="0" smtClean="0"/>
              <a:t> café “defined </a:t>
            </a:r>
            <a:r>
              <a:rPr lang="en-US" dirty="0"/>
              <a:t>a new </a:t>
            </a:r>
            <a:r>
              <a:rPr lang="en-US" dirty="0" smtClean="0"/>
              <a:t>era”</a:t>
            </a:r>
          </a:p>
          <a:p>
            <a:r>
              <a:rPr lang="en-US" dirty="0" smtClean="0"/>
              <a:t>Number of cafés grew between 2001 and 2004</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11621"/>
          </a:xfrm>
          <a:prstGeom prst="rect">
            <a:avLst/>
          </a:prstGeom>
          <a:noFill/>
        </p:spPr>
        <p:txBody>
          <a:bodyPr wrap="square" lIns="91438" tIns="45719" rIns="91438" bIns="45719" rtlCol="0">
            <a:spAutoFit/>
          </a:bodyPr>
          <a:lstStyle/>
          <a:p>
            <a:pPr algn="r"/>
            <a:r>
              <a:rPr lang="en-US" sz="1400" dirty="0">
                <a:latin typeface="+mj-lt"/>
              </a:rPr>
              <a:t>Tyler Nickerson</a:t>
            </a:r>
            <a:endParaRPr lang="en-US" sz="1400" dirty="0">
              <a:latin typeface="+mj-lt"/>
            </a:endParaRPr>
          </a:p>
        </p:txBody>
      </p:sp>
    </p:spTree>
    <p:extLst>
      <p:ext uri="{BB962C8B-B14F-4D97-AF65-F5344CB8AC3E}">
        <p14:creationId xmlns:p14="http://schemas.microsoft.com/office/powerpoint/2010/main" val="2894513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10938</TotalTime>
  <Words>4403</Words>
  <Application>Microsoft Macintosh PowerPoint</Application>
  <PresentationFormat>On-screen Show (16:9)</PresentationFormat>
  <Paragraphs>402</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Red Radial 16x9</vt:lpstr>
      <vt:lpstr>Class 4 Freedom Of Speech</vt:lpstr>
      <vt:lpstr>Overview</vt:lpstr>
      <vt:lpstr>PowerPoint Presentation</vt:lpstr>
      <vt:lpstr>PowerPoint Presentation</vt:lpstr>
      <vt:lpstr>My Reading Notes</vt:lpstr>
      <vt:lpstr>Group Quiz</vt:lpstr>
      <vt:lpstr>Assignment</vt:lpstr>
      <vt:lpstr>Overview</vt:lpstr>
      <vt:lpstr>Background</vt:lpstr>
      <vt:lpstr>PowerPoint Presentation</vt:lpstr>
      <vt:lpstr>Implications</vt:lpstr>
      <vt:lpstr>Case Studies</vt:lpstr>
      <vt:lpstr>conclusion</vt:lpstr>
      <vt:lpstr>References</vt:lpstr>
      <vt:lpstr>Four countries left that Blocked Facebook:  North Korea, Iran, Cuba and ‘another country’</vt:lpstr>
      <vt:lpstr>Caution!: Heavy Censorship everywhere</vt:lpstr>
      <vt:lpstr>Protect People from Harm</vt:lpstr>
      <vt:lpstr>Help domestic Companies develop </vt:lpstr>
      <vt:lpstr>Baidu beats google in china</vt:lpstr>
      <vt:lpstr>Qzone beats Facebook in china</vt:lpstr>
      <vt:lpstr>Voice are muted and eyes are blinded</vt:lpstr>
      <vt:lpstr>Protect the People but bot control the people</vt:lpstr>
      <vt:lpstr>References</vt:lpstr>
      <vt:lpstr>American deaf culture and social media</vt:lpstr>
      <vt:lpstr>Before social media</vt:lpstr>
      <vt:lpstr>Gateway for society integration</vt:lpstr>
      <vt:lpstr>Preferences of Social Media</vt:lpstr>
      <vt:lpstr>Summary</vt:lpstr>
      <vt:lpstr>References</vt:lpstr>
      <vt:lpstr>Class 4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139</cp:revision>
  <dcterms:created xsi:type="dcterms:W3CDTF">2014-08-25T02:19:16Z</dcterms:created>
  <dcterms:modified xsi:type="dcterms:W3CDTF">2015-09-08T22:56:40Z</dcterms:modified>
</cp:coreProperties>
</file>