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4"/>
  </p:notesMasterIdLst>
  <p:handoutMasterIdLst>
    <p:handoutMasterId r:id="rId65"/>
  </p:handoutMasterIdLst>
  <p:sldIdLst>
    <p:sldId id="256" r:id="rId2"/>
    <p:sldId id="385" r:id="rId3"/>
    <p:sldId id="277" r:id="rId4"/>
    <p:sldId id="259" r:id="rId5"/>
    <p:sldId id="261" r:id="rId6"/>
    <p:sldId id="267" r:id="rId7"/>
    <p:sldId id="286" r:id="rId8"/>
    <p:sldId id="335" r:id="rId9"/>
    <p:sldId id="336" r:id="rId10"/>
    <p:sldId id="337" r:id="rId11"/>
    <p:sldId id="338" r:id="rId12"/>
    <p:sldId id="339" r:id="rId13"/>
    <p:sldId id="327" r:id="rId14"/>
    <p:sldId id="328" r:id="rId15"/>
    <p:sldId id="329" r:id="rId16"/>
    <p:sldId id="330" r:id="rId17"/>
    <p:sldId id="331" r:id="rId18"/>
    <p:sldId id="332" r:id="rId19"/>
    <p:sldId id="333" r:id="rId20"/>
    <p:sldId id="334" r:id="rId21"/>
    <p:sldId id="378" r:id="rId22"/>
    <p:sldId id="379" r:id="rId23"/>
    <p:sldId id="380" r:id="rId24"/>
    <p:sldId id="381" r:id="rId25"/>
    <p:sldId id="382" r:id="rId26"/>
    <p:sldId id="383" r:id="rId27"/>
    <p:sldId id="384" r:id="rId28"/>
    <p:sldId id="403" r:id="rId29"/>
    <p:sldId id="404" r:id="rId30"/>
    <p:sldId id="405" r:id="rId31"/>
    <p:sldId id="406" r:id="rId32"/>
    <p:sldId id="407" r:id="rId33"/>
    <p:sldId id="408" r:id="rId34"/>
    <p:sldId id="410" r:id="rId35"/>
    <p:sldId id="386" r:id="rId36"/>
    <p:sldId id="387" r:id="rId37"/>
    <p:sldId id="388" r:id="rId38"/>
    <p:sldId id="389" r:id="rId39"/>
    <p:sldId id="390" r:id="rId40"/>
    <p:sldId id="392" r:id="rId41"/>
    <p:sldId id="411" r:id="rId42"/>
    <p:sldId id="412" r:id="rId43"/>
    <p:sldId id="413" r:id="rId44"/>
    <p:sldId id="414" r:id="rId45"/>
    <p:sldId id="415" r:id="rId46"/>
    <p:sldId id="416" r:id="rId47"/>
    <p:sldId id="417" r:id="rId48"/>
    <p:sldId id="418" r:id="rId49"/>
    <p:sldId id="419" r:id="rId50"/>
    <p:sldId id="420" r:id="rId51"/>
    <p:sldId id="393" r:id="rId52"/>
    <p:sldId id="394" r:id="rId53"/>
    <p:sldId id="395" r:id="rId54"/>
    <p:sldId id="396" r:id="rId55"/>
    <p:sldId id="397" r:id="rId56"/>
    <p:sldId id="398" r:id="rId57"/>
    <p:sldId id="399" r:id="rId58"/>
    <p:sldId id="400" r:id="rId59"/>
    <p:sldId id="401" r:id="rId60"/>
    <p:sldId id="402" r:id="rId61"/>
    <p:sldId id="361" r:id="rId62"/>
    <p:sldId id="269" r:id="rId6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22668C5E-D0E7-A84F-B28C-7BAA86AC4F90}">
          <p14:sldIdLst>
            <p14:sldId id="256"/>
            <p14:sldId id="385"/>
            <p14:sldId id="277"/>
            <p14:sldId id="259"/>
            <p14:sldId id="261"/>
            <p14:sldId id="267"/>
            <p14:sldId id="286"/>
          </p14:sldIdLst>
        </p14:section>
        <p14:section name="11 AM Section" id="{DA848ED8-260E-C74D-B35B-59C762F466A7}">
          <p14:sldIdLst>
            <p14:sldId id="335"/>
            <p14:sldId id="336"/>
            <p14:sldId id="337"/>
            <p14:sldId id="338"/>
            <p14:sldId id="339"/>
            <p14:sldId id="327"/>
            <p14:sldId id="328"/>
            <p14:sldId id="329"/>
            <p14:sldId id="330"/>
            <p14:sldId id="331"/>
            <p14:sldId id="332"/>
            <p14:sldId id="333"/>
            <p14:sldId id="334"/>
            <p14:sldId id="378"/>
            <p14:sldId id="379"/>
            <p14:sldId id="380"/>
            <p14:sldId id="381"/>
            <p14:sldId id="382"/>
            <p14:sldId id="383"/>
            <p14:sldId id="384"/>
          </p14:sldIdLst>
        </p14:section>
        <p14:section name="3 PM Section" id="{898E5266-0460-F748-B516-56DCB661738D}">
          <p14:sldIdLst>
            <p14:sldId id="403"/>
            <p14:sldId id="404"/>
            <p14:sldId id="405"/>
            <p14:sldId id="406"/>
            <p14:sldId id="407"/>
            <p14:sldId id="408"/>
            <p14:sldId id="410"/>
            <p14:sldId id="386"/>
            <p14:sldId id="387"/>
            <p14:sldId id="388"/>
            <p14:sldId id="389"/>
            <p14:sldId id="390"/>
            <p14:sldId id="392"/>
            <p14:sldId id="411"/>
            <p14:sldId id="412"/>
            <p14:sldId id="413"/>
            <p14:sldId id="414"/>
            <p14:sldId id="415"/>
            <p14:sldId id="416"/>
            <p14:sldId id="417"/>
            <p14:sldId id="418"/>
            <p14:sldId id="419"/>
            <p14:sldId id="420"/>
            <p14:sldId id="393"/>
            <p14:sldId id="394"/>
            <p14:sldId id="395"/>
            <p14:sldId id="396"/>
            <p14:sldId id="397"/>
            <p14:sldId id="398"/>
            <p14:sldId id="399"/>
            <p14:sldId id="400"/>
            <p14:sldId id="401"/>
            <p14:sldId id="402"/>
            <p14:sldId id="361"/>
          </p14:sldIdLst>
        </p14:section>
        <p14:section name="Common" id="{92FBE87E-32C6-2846-BF25-B5F0CEFF09B7}">
          <p14:sldIdLst>
            <p14:sldId id="2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5" autoAdjust="0"/>
    <p:restoredTop sz="74783" autoAdjust="0"/>
  </p:normalViewPr>
  <p:slideViewPr>
    <p:cSldViewPr snapToGrid="0" snapToObjects="1">
      <p:cViewPr varScale="1">
        <p:scale>
          <a:sx n="109" d="100"/>
          <a:sy n="109" d="100"/>
        </p:scale>
        <p:origin x="-520" y="-96"/>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4/17/15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4/17/15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Here’s the title slide. Excited already, aren’t you? You may not be depending on how you enjoyed the last class.</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Illegal or barely legal experiments happen to prove points and discover vulnerabilities</a:t>
            </a:r>
          </a:p>
          <a:p>
            <a:r>
              <a:rPr lang="en-US" baseline="0" dirty="0" smtClean="0"/>
              <a:t>		*Give some details on BBCTV and Lycos Europe if time permits*</a:t>
            </a:r>
          </a:p>
          <a:p>
            <a:r>
              <a:rPr lang="en-US" dirty="0" smtClean="0"/>
              <a:t>Alternatively</a:t>
            </a:r>
            <a:r>
              <a:rPr lang="en-US" baseline="0" dirty="0" smtClean="0"/>
              <a:t> simulations can be run on small networks in order to improve security methods</a:t>
            </a:r>
          </a:p>
          <a:p>
            <a:r>
              <a:rPr lang="en-US" baseline="0" dirty="0" smtClean="0"/>
              <a:t>	hard to test running systems, small scale != large scale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2720244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a:t>
            </a:r>
            <a:r>
              <a:rPr lang="en-US" baseline="0" dirty="0" smtClean="0"/>
              <a:t> introduction: What is Broken/Unfinished software? Buggy software is not necessarily of interest. Software whose main use is non-functional, and was known to be non functional at launch is of interest. Examples to follow in slides.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talk about this? Example of tool that, at launch was non-functional as made apparent by official test suite.</a:t>
            </a:r>
          </a:p>
          <a:p>
            <a:r>
              <a:rPr lang="en-US" baseline="0" dirty="0" smtClean="0"/>
              <a:t>Who does this hurt?  Time consuming, not life threatening, was (eventually) fixed after being broken TWICE.</a:t>
            </a:r>
          </a:p>
          <a:p>
            <a:r>
              <a:rPr lang="en-US" baseline="0" dirty="0" smtClean="0"/>
              <a:t>Was it okay to release this? Had it been delayed what were the consequences? Surely not life threatening.</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64272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game industry is ideal as it is built on the fact that consumers are expected to buy multiple pieces of software.</a:t>
            </a:r>
          </a:p>
          <a:p>
            <a:r>
              <a:rPr lang="en-US" baseline="0" dirty="0" smtClean="0"/>
              <a:t>It is a commercial software industry whose market is the average consumer, unlike professional software developers that generally sell to companies.</a:t>
            </a:r>
          </a:p>
          <a:p>
            <a:r>
              <a:rPr lang="en-US" baseline="0" dirty="0" smtClean="0"/>
              <a:t>The list of examples is long, and ever increasing. This is due to the increase in ease of launching games, patching them, and in general making them.</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18912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Preordering</a:t>
            </a:r>
            <a:r>
              <a:rPr lang="en-US" baseline="0" dirty="0" smtClean="0"/>
              <a:t> and purchasing games for early access has become a sort of investment. One in which the odds of success are declining, as shown by the 25% of full game releases out of early access.</a:t>
            </a:r>
          </a:p>
          <a:p>
            <a:r>
              <a:rPr lang="en-US" baseline="0" dirty="0" smtClean="0"/>
              <a:t>Maybe these new business tactics are the source of the problem. But they have also resulted in a number of successful games that may otherwise have never existed. Minecraft. Released in Pre-alpha for sale, continuous development until completion.</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63488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don’t like the term boycott, but companies will keep selling broken software as long as people keep buying. Be intelligent, was company A’s last big release an epic failure? Maybe don’t pre-order.</a:t>
            </a:r>
          </a:p>
          <a:p>
            <a:r>
              <a:rPr lang="en-US" baseline="0" dirty="0" smtClean="0"/>
              <a:t>Are you okay with playing a half done game? Sometimes a half done game is just as good as any, but be sure before hitting the buy button.</a:t>
            </a:r>
          </a:p>
          <a:p>
            <a:r>
              <a:rPr lang="en-US" baseline="0" dirty="0" smtClean="0"/>
              <a:t>Remember that despite you think of a development studio, they may have a publisher who cares little for the value of that studio and more for the money it rakes in.</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802866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Ethically</a:t>
            </a:r>
            <a:r>
              <a:rPr lang="en-US" baseline="0" dirty="0" smtClean="0"/>
              <a:t> speaking, as developers you need to make honest decisions that will benefit your customers.</a:t>
            </a:r>
          </a:p>
          <a:p>
            <a:r>
              <a:rPr lang="en-US" baseline="0" dirty="0" smtClean="0"/>
              <a:t>You may not always be in a position to do this, but being vocal isn’t necessarily a bad thing, as long as it is legal.</a:t>
            </a:r>
          </a:p>
          <a:p>
            <a:endParaRPr lang="en-US" baseline="0" dirty="0" smtClean="0"/>
          </a:p>
          <a:p>
            <a:r>
              <a:rPr lang="en-US" baseline="0" dirty="0" smtClean="0"/>
              <a:t>Self publish your work. Think you have a pretty good idea? Throw it up on </a:t>
            </a:r>
            <a:r>
              <a:rPr lang="en-US" baseline="0" dirty="0" err="1" smtClean="0"/>
              <a:t>kickstarter</a:t>
            </a:r>
            <a:r>
              <a:rPr lang="en-US" baseline="0" dirty="0" smtClean="0"/>
              <a:t> and see if people are interested. But this is where the problem often starts.</a:t>
            </a:r>
          </a:p>
          <a:p>
            <a:r>
              <a:rPr lang="en-US" baseline="0" dirty="0" smtClean="0"/>
              <a:t>Be honest and treat this as your real job, if you aren’t prepared to manage a project, find someone who is.</a:t>
            </a:r>
          </a:p>
          <a:p>
            <a:endParaRPr lang="en-US" baseline="0" dirty="0" smtClean="0"/>
          </a:p>
          <a:p>
            <a:r>
              <a:rPr lang="en-US" baseline="0" dirty="0" smtClean="0"/>
              <a:t>Kickstarter, early access, etc. have worked in the past and they are excellent ideas, if developers can be held accountable.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58379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a:t>
            </a:r>
            <a:r>
              <a:rPr lang="en-US" baseline="0" dirty="0" smtClean="0"/>
              <a:t> the release of broken software under my explained definition is not a necessity, it is not okay, and it is happening all too often.</a:t>
            </a:r>
          </a:p>
          <a:p>
            <a:r>
              <a:rPr lang="en-US" baseline="0" dirty="0" smtClean="0"/>
              <a:t>The frequency will increase unless consumers and developer acknowledge that it is wrong.</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95474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p>
          <a:p>
            <a:r>
              <a:rPr lang="en-US" baseline="0" dirty="0" smtClean="0"/>
              <a:t>I’m going to talk a bit about the ways that computing has been influenced by the media, and the ways that computing has developed over the years with respect to its portrayal in mass media.</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many people know what a hacker is? </a:t>
            </a:r>
          </a:p>
          <a:p>
            <a:r>
              <a:rPr lang="en-US" baseline="0" dirty="0" smtClean="0"/>
              <a:t>The actual definition is tricky, as it was originally a word to describe someone who would ‘hack’ systems in the sense that they were making a system do something it had not previously done [3]. </a:t>
            </a:r>
          </a:p>
          <a:p>
            <a:r>
              <a:rPr lang="en-US" baseline="0" dirty="0" smtClean="0"/>
              <a:t>I chose to distinguish some one the terms for what people might call hackers. As you can see, the terms have been coined to mean different things based on the intentions of the individual in question.</a:t>
            </a:r>
          </a:p>
          <a:p>
            <a:r>
              <a:rPr lang="en-US" baseline="0" dirty="0" smtClean="0"/>
              <a:t>Basically hackers are the smart, focused people trying to improve systems, where crackers are the mal – intent, more concerned with personal gain than computing evolution.</a:t>
            </a:r>
          </a:p>
          <a:p>
            <a:r>
              <a:rPr lang="en-US" baseline="0" dirty="0" smtClean="0"/>
              <a:t>Lastly, the script kiddies are a term coined in the formulated ‘</a:t>
            </a:r>
            <a:r>
              <a:rPr lang="en-US" baseline="0" dirty="0" err="1" smtClean="0"/>
              <a:t>leet</a:t>
            </a:r>
            <a:r>
              <a:rPr lang="en-US" baseline="0" dirty="0" smtClean="0"/>
              <a:t> speak’ [2], basically for those not in the know, ‘</a:t>
            </a:r>
            <a:r>
              <a:rPr lang="en-US" baseline="0" dirty="0" err="1" smtClean="0"/>
              <a:t>leet</a:t>
            </a:r>
            <a:r>
              <a:rPr lang="en-US" baseline="0" dirty="0" smtClean="0"/>
              <a:t>’ is the slang where words and letters are transcribed into similar numbers and symbols, short for elite.[2].</a:t>
            </a:r>
          </a:p>
          <a:p>
            <a:r>
              <a:rPr lang="en-US" baseline="0" dirty="0" smtClean="0"/>
              <a:t>They are the ones who are similar to that of the character in the movie ‘war games’.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how many people </a:t>
            </a:r>
            <a:r>
              <a:rPr lang="en-US" smtClean="0"/>
              <a:t>in ACM</a:t>
            </a:r>
            <a:r>
              <a:rPr lang="en-US" baseline="0" smtClean="0"/>
              <a:t> or IEEE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get further</a:t>
            </a:r>
            <a:r>
              <a:rPr lang="en-US" baseline="0" dirty="0" smtClean="0"/>
              <a:t> into what it means to be a hacker or a cracker, we see the development of such terms as ‘white hat’ hacker and ‘black hat’ hacker.[3] These terms are used to differentiate between the good guys and the bad guys. </a:t>
            </a:r>
          </a:p>
          <a:p>
            <a:r>
              <a:rPr lang="en-US" baseline="0" dirty="0" smtClean="0"/>
              <a:t>The terms originated from old western movies, as the good guys would often be wearing white hats, and consequently the bad guys would be wearing black [3b]. This falls into the form that white hat hackers are the folks who use their skills for the ‘greater good’, often exposing security vulnerabilities in systems in order to improve them [3a]. As for those folks in the black hat area though; they are the ones who are inevitably intent on personal gain or follow some sort of destructive nature, like those portrayed in the movie Black Hat. [3b].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a:t>
            </a:r>
            <a:r>
              <a:rPr lang="en-US" baseline="0" dirty="0" smtClean="0"/>
              <a:t>, the idea of what it means to be a hacker or more generally a programmer, have been widely represented throughout mass media outlets like movies and television. Specifically, I’m going to mention some examples like Jurassic Park, and a Yahoo web Series called </a:t>
            </a:r>
            <a:r>
              <a:rPr lang="en-US" baseline="0" dirty="0" err="1" smtClean="0"/>
              <a:t>cybergeddon</a:t>
            </a:r>
            <a:r>
              <a:rPr lang="en-US" baseline="0" dirty="0" smtClean="0"/>
              <a:t>. Firstly, let’s look at the character played by Wayne Knight in Jurassic park. How many of you have seen the first Jurassic park movie?</a:t>
            </a:r>
          </a:p>
          <a:p>
            <a:endParaRPr lang="en-US" baseline="0" dirty="0" smtClean="0"/>
          </a:p>
          <a:p>
            <a:r>
              <a:rPr lang="en-US" baseline="0" dirty="0" smtClean="0"/>
              <a:t>Great! So, to those of you who may not know, Wayne Knight plays the Amoral, obnoxious, and arrogant computer programmer who inevitably crashes the system in order to make an escape [6a] Basically he thinks he knows everything and that he can do what he wants. Including a shady back door deal for dinosaur DNA. Almost effortlessly, he installs a virus that locks out the system administrator played by Samuel L Jackson. This is a perpetuated archetype in the movies and can be seen all over in such films as Die Hard and a slew of TV shows like Leverage on TNT.</a:t>
            </a:r>
          </a:p>
          <a:p>
            <a:endParaRPr lang="en-US" baseline="0" dirty="0" smtClean="0"/>
          </a:p>
          <a:p>
            <a:r>
              <a:rPr lang="en-US" baseline="0" dirty="0" smtClean="0"/>
              <a:t>I also found a web series called </a:t>
            </a:r>
            <a:r>
              <a:rPr lang="en-US" baseline="0" dirty="0" err="1" smtClean="0"/>
              <a:t>cybergeddon</a:t>
            </a:r>
            <a:r>
              <a:rPr lang="en-US" baseline="0" dirty="0" smtClean="0"/>
              <a:t>, on yahoo. In this clip o found specifically, it demonstrates the typical setup we see in movies and </a:t>
            </a:r>
            <a:r>
              <a:rPr lang="en-US" baseline="0" dirty="0" err="1" smtClean="0"/>
              <a:t>tv</a:t>
            </a:r>
            <a:r>
              <a:rPr lang="en-US" baseline="0" dirty="0" smtClean="0"/>
              <a:t> shows [6b]. The setup includes a wide array of monitors at the workstation, trying to show off that the character knows what their doing, simply by being able to manage 6 – 8 monitors of activity at once.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late,</a:t>
            </a:r>
            <a:r>
              <a:rPr lang="en-US" baseline="0" dirty="0" smtClean="0"/>
              <a:t> we have heard a lot here and there about hackers waging large attacks on a variety of groups such as retailers, private citizens, and even the media. Specifically, I’d like to point out two instances of major hacking incidents. </a:t>
            </a:r>
          </a:p>
          <a:p>
            <a:r>
              <a:rPr lang="en-US" baseline="0" dirty="0" smtClean="0"/>
              <a:t>Firstly, the FBI outlines a very well documented operation in which a virus called ‘</a:t>
            </a:r>
            <a:r>
              <a:rPr lang="en-US" baseline="0" dirty="0" err="1" smtClean="0"/>
              <a:t>coreflood</a:t>
            </a:r>
            <a:r>
              <a:rPr lang="en-US" baseline="0" dirty="0" smtClean="0"/>
              <a:t>’ was distributed via some infected servers. The servers then infected a variety of machines, thus creating a botnet, in which the hackers were able to take control of computer like those of a Connecticut based company found there computers to be infected after the hackers had made numerous fraudulent wire transfers costing said company hundreds of thousands of dollars. [4]</a:t>
            </a:r>
          </a:p>
          <a:p>
            <a:endParaRPr lang="en-US" baseline="0" dirty="0" smtClean="0"/>
          </a:p>
          <a:p>
            <a:r>
              <a:rPr lang="en-US" baseline="0" dirty="0" smtClean="0"/>
              <a:t>Beyond that, just three days ago (Tuesday), a major French State TV Station was allegedly targeted by a criminal group believed to called Linker Squad. The hackers are responsible for stealing information relating to over 100,000 contacts of the TV station, including 19,000 viewer requests to participate in various game shows, and about 108.000 contacts made with the Station’s technical group over the past year [5]. This comes just after an attack on another French TV Station, TV5Monde [5].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778840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Games and applications</a:t>
            </a:r>
            <a:r>
              <a:rPr lang="en-US" baseline="0" dirty="0" smtClean="0"/>
              <a:t> are not created to be functional anymore. Instead developers are designing them to be half finished that way, once a user is hooked on the app and they will play to make the app function/ continue to function. These apps especially take advantage of children who still don’t have a good understanding of the value of money. Unlike traditional programs that had a flat rate fee, in app purchases can continue to be made making some people spend more than they wanted to on the app. An example of this was when a Canadian mother let her two sons play clash of clans because it said it was free to download however the kids were able to spend thousands of dollars in the game through in-app purchases.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Apps started out on the Mac OSX store. They were priced similar to any other software and when they</a:t>
            </a:r>
            <a:r>
              <a:rPr lang="en-US" baseline="0" dirty="0" smtClean="0"/>
              <a:t> were ported to iOS devices the price was slightly less. Some applications began selling better on the iOS market vs the Mac OSX store. Developers realized they could sell more apps if they lowered their prices. This created a race to cheaper prices until 99 cents or free was a common standard for apps. Eventually apple released in iOS 3 the ability for in app purchases. This was a good solution for allowing developers to offer extra content to be unlocked for enthusiast of the app or for the ability to have digital subscription services to magazines, newspapers etc. However this idea was adopted in games to endlessly charge its users rather than allow them to unlock extra content.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514688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in app purchases</a:t>
            </a:r>
            <a:r>
              <a:rPr lang="en-US" baseline="0" dirty="0" smtClean="0"/>
              <a:t> are the worst they’ve ever been. Developers are using all the tricks in the book to con users out of money in order to use their app. Many of the in app purchases are places on items that cost very little but will need to be purchased frequently to continue playing that way people don’t realize how quickly their ‘small’ transactions are actually adding up. Time – limits are also put in place to tempt users to buying the IAP in order to continue playing. It seems backwards that developers would be willing to tell people they cant play one of their apps for a certain amount of time just to see if they could get some users to bite and pay.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1415878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all of the horror stories about kids</a:t>
            </a:r>
            <a:r>
              <a:rPr lang="en-US" baseline="0" dirty="0" smtClean="0"/>
              <a:t> spending thousands of dollars on in game purchases, Apple and Android have developed parental controls that allows for parents to disable in app purchases from occurring. This can help solve one area of issues with in app purchases however there are setbacks to turning on these restrictions. For one thing the parents need to know what in game purchases are and understand why and how they would turn them off to avoid unwanted purchases. The second this is that this is not a solution to in game app purchases. The system only makes it so every time you try to make an </a:t>
            </a:r>
            <a:r>
              <a:rPr lang="en-US" baseline="0" dirty="0" err="1" smtClean="0"/>
              <a:t>ina</a:t>
            </a:r>
            <a:r>
              <a:rPr lang="en-US" baseline="0" dirty="0" smtClean="0"/>
              <a:t>-pp purchase you will need to enter a passcode which only the person that set it would have. What it doesn’t do is give you an alternative to In app purchases you will still need to pay to play except this way it will become a tedious task which involves multiple people.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4104325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IAPs</a:t>
            </a:r>
            <a:r>
              <a:rPr lang="en-US" baseline="0" dirty="0" smtClean="0"/>
              <a:t> are ever going to feel less like being backed into a corner the minute you download an app, then something needs to change. Having markets implement a limit into how much a user can spend on a single app could help limit the amount of people who don’t realize how much they are spending. Another solution would be having markets allow for a trial of the app which could show a user the full game without IPAs so they can actually try it before being blockaded by the purchases. If possible resorting back to console type prices would allow users to pay a flat rate fee in order to gain access to a game however this might be difficult to transition when apps are still being offered for a dollar in comparison. These console priced apps would also need to match the quality of what a triple a title could produce on other platforms.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265438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In-app purchase apps aren’t going anywhere anytime soon,</a:t>
            </a:r>
            <a:r>
              <a:rPr lang="en-US" baseline="0" dirty="0" smtClean="0"/>
              <a:t> some changes are being made to help keep this payment method from getting anymore out of hand. Google has said that by September (2014) they will no longer advertise apps with in-game purchases as free in Europe. Apple has agreed to make these changes too eventually and hopefully this trend will be adopted in America and other countries as well. Developers are also taking advantage of all of the backlash towards in app purchases by creating games they do not require any in app purchases. These games feel like a breathe of fresh air to some and people are willing to pay the upfront cost for the games in order to get full access to the content the game offers. Apple has even begun promoting these games in a separate section called Pay Once and Play. Finally phones are becoming graphics intensive systems that can power 3d graphics with ease. This is allowing developers to create full-fledge games like you might see on a hand held or even regular console. There is hope that eventually the market will be so diverse with different level applications ranging from free small concept games to pay once to play games to in-app purchase games to finally console level games, that IAP will stop being a trend for all incoming apps and begin to revert back to where it actually made sense to pay to unlock content in an app.</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2035874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ADD QUIZ AS BACKUP IF CLASS </a:t>
            </a:r>
            <a:r>
              <a:rPr lang="en-US" dirty="0" smtClean="0">
                <a:latin typeface="Arial" pitchFamily="-109" charset="0"/>
                <a:ea typeface="ＭＳ Ｐゴシック" pitchFamily="-109" charset="-128"/>
                <a:cs typeface="ＭＳ Ｐゴシック" pitchFamily="-109" charset="-128"/>
              </a:rPr>
              <a:t>DISCUSSION</a:t>
            </a:r>
            <a:r>
              <a:rPr lang="en-US" baseline="0" dirty="0" smtClean="0">
                <a:latin typeface="Arial" charset="0"/>
                <a:ea typeface="ＭＳ Ｐゴシック" charset="-128"/>
                <a:cs typeface="ＭＳ Ｐゴシック" charset="-128"/>
              </a:rPr>
              <a:t> NOT LONG ENOUGH</a:t>
            </a:r>
            <a:endParaRPr lang="en-US"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4161846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be talking about how ethics</a:t>
            </a:r>
            <a:r>
              <a:rPr lang="en-US" baseline="0" dirty="0" smtClean="0"/>
              <a:t> still need to be applied to virtual reality systems like they would video games</a:t>
            </a:r>
          </a:p>
          <a:p>
            <a:r>
              <a:rPr lang="en-US" baseline="0" dirty="0" smtClean="0"/>
              <a:t>And also that developers must follow the same code of ethics that software engineers do</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different types of virtual reality, can be an online community or an</a:t>
            </a:r>
            <a:r>
              <a:rPr lang="en-US" baseline="0" dirty="0" smtClean="0"/>
              <a:t> actual virtual reality device (oculus rift)</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384828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must follow their own code of ethics when developing games</a:t>
            </a:r>
          </a:p>
          <a:p>
            <a:r>
              <a:rPr lang="en-US" baseline="0" dirty="0" smtClean="0"/>
              <a:t>Mention the two games and why they were controversial due to their moral issues</a:t>
            </a:r>
          </a:p>
          <a:p>
            <a:r>
              <a:rPr lang="en-US" baseline="0" dirty="0" smtClean="0"/>
              <a:t>Talking about the two specific examples and why they were morally questionable</a:t>
            </a:r>
          </a:p>
          <a:p>
            <a:r>
              <a:rPr lang="en-US" baseline="0" dirty="0" smtClean="0"/>
              <a:t>Did not have to shoot, and was not told to</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3501832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whether real life laws can be or should be applied to lifelike virtual systems</a:t>
            </a:r>
          </a:p>
          <a:p>
            <a:r>
              <a:rPr lang="en-US" baseline="0" dirty="0" smtClean="0"/>
              <a:t>Should this content be restricted by age?</a:t>
            </a:r>
          </a:p>
          <a:p>
            <a:r>
              <a:rPr lang="en-US" baseline="0" dirty="0" smtClean="0"/>
              <a:t>When the transfer of real life money to virtual money (and vise versa) comes into play, how does that change the lawfulness of it?</a:t>
            </a:r>
          </a:p>
          <a:p>
            <a:r>
              <a:rPr lang="en-US" baseline="0" dirty="0" smtClean="0"/>
              <a:t>Should virtual property paid for be considered personal property?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1611913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Differentiating between real life and virtual reality becomes more skewed the more</a:t>
            </a:r>
            <a:r>
              <a:rPr lang="en-US" baseline="0" dirty="0" smtClean="0"/>
              <a:t> immersive it gets</a:t>
            </a:r>
          </a:p>
          <a:p>
            <a:r>
              <a:rPr lang="en-US" dirty="0" smtClean="0"/>
              <a:t>Some people would prefer virtual reality to the real one and it</a:t>
            </a:r>
            <a:r>
              <a:rPr lang="en-US" baseline="0" dirty="0" smtClean="0"/>
              <a:t> could be detrimental to their physical and mental health</a:t>
            </a:r>
          </a:p>
          <a:p>
            <a:r>
              <a:rPr lang="en-US" baseline="0" dirty="0" smtClean="0"/>
              <a:t>How can you tell virtual reality from the real one when it is designed to be as lifelike </a:t>
            </a:r>
            <a:r>
              <a:rPr lang="en-US" baseline="0" smtClean="0"/>
              <a:t>as possible?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3040038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talk about</a:t>
            </a:r>
            <a:r>
              <a:rPr lang="en-US" baseline="0" dirty="0" smtClean="0"/>
              <a:t> computer scientists potentially developing artificial super intelligence, why that’s exciting and terrifying, and why it’s something we need to carefully consider.</a:t>
            </a:r>
          </a:p>
          <a:p>
            <a:r>
              <a:rPr lang="en-US" baseline="0" dirty="0" smtClean="0"/>
              <a:t>I’m also going to try to answer these questions.</a:t>
            </a:r>
          </a:p>
          <a:p>
            <a:r>
              <a:rPr lang="en-US" baseline="0" dirty="0" smtClean="0"/>
              <a:t>May sound crazy, but all true, all scary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actually already surrounded</a:t>
            </a:r>
            <a:r>
              <a:rPr lang="en-US" baseline="0" dirty="0" smtClean="0"/>
              <a:t> by AI, just really limited “dumb” ones</a:t>
            </a:r>
            <a:endParaRPr lang="en-US" dirty="0" smtClean="0"/>
          </a:p>
          <a:p>
            <a:endParaRPr lang="en-US" dirty="0" smtClean="0"/>
          </a:p>
          <a:p>
            <a:r>
              <a:rPr lang="en-US" dirty="0" smtClean="0"/>
              <a:t>Really</a:t>
            </a:r>
            <a:r>
              <a:rPr lang="en-US" baseline="0" dirty="0" smtClean="0"/>
              <a:t> good at chess, but can’t do anything else.</a:t>
            </a:r>
          </a:p>
          <a:p>
            <a:r>
              <a:rPr lang="en-US" baseline="0" dirty="0" smtClean="0"/>
              <a:t>Google maps is arguably an ANI</a:t>
            </a:r>
          </a:p>
          <a:p>
            <a:r>
              <a:rPr lang="en-US" baseline="0" dirty="0" smtClean="0"/>
              <a:t>Self driving car is definitely one</a:t>
            </a:r>
          </a:p>
          <a:p>
            <a:r>
              <a:rPr lang="en-US" baseline="0" dirty="0" smtClean="0"/>
              <a:t>Spam filter, evolving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Can learn to do new things, not just it’s original programming. </a:t>
            </a:r>
          </a:p>
          <a:p>
            <a:r>
              <a:rPr lang="en-US" baseline="0" dirty="0" smtClean="0"/>
              <a:t>Still haven't made one</a:t>
            </a:r>
          </a:p>
          <a:p>
            <a:r>
              <a:rPr lang="en-US" baseline="0" dirty="0" smtClean="0"/>
              <a:t>But we try anyway</a:t>
            </a:r>
          </a:p>
          <a:p>
            <a:r>
              <a:rPr lang="en-US" baseline="0" dirty="0" smtClean="0"/>
              <a:t>Watson, can be applies to lots of tasks, strengths in associating abstract information, </a:t>
            </a:r>
          </a:p>
          <a:p>
            <a:endParaRPr lang="en-US" baseline="0" dirty="0" smtClean="0"/>
          </a:p>
          <a:p>
            <a:r>
              <a:rPr lang="en-US" baseline="0" dirty="0" smtClean="0"/>
              <a:t>The “goal” of </a:t>
            </a:r>
            <a:r>
              <a:rPr lang="en-US" baseline="0" dirty="0" err="1" smtClean="0"/>
              <a:t>ai</a:t>
            </a:r>
            <a:r>
              <a:rPr lang="en-US" baseline="0" dirty="0" smtClean="0"/>
              <a:t> research in some senses</a:t>
            </a:r>
          </a:p>
          <a:p>
            <a:r>
              <a:rPr lang="en-US" baseline="0" dirty="0" smtClean="0"/>
              <a:t>Obvious huge risks and rewards</a:t>
            </a:r>
          </a:p>
          <a:p>
            <a:r>
              <a:rPr lang="en-US" baseline="0" dirty="0" smtClean="0"/>
              <a:t>Some rightfully call it the last thing we’ll ever invent</a:t>
            </a:r>
          </a:p>
          <a:p>
            <a:r>
              <a:rPr lang="en-US" baseline="0" dirty="0" smtClean="0"/>
              <a:t>One way or the other.</a:t>
            </a:r>
          </a:p>
          <a:p>
            <a:r>
              <a:rPr lang="en-US" baseline="0" dirty="0" smtClean="0"/>
              <a:t>Focus on the extreme end, because it gets there super fast.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 past why it’s hard. People are complex,</a:t>
            </a:r>
            <a:r>
              <a:rPr lang="en-US" baseline="0" dirty="0" smtClean="0"/>
              <a:t> but given enough time and CPU power we can and probably will do it.</a:t>
            </a:r>
          </a:p>
          <a:p>
            <a:r>
              <a:rPr lang="en-US" baseline="0" dirty="0" smtClean="0"/>
              <a:t>experts agree it will definitely happen, most likely in our lifetime.</a:t>
            </a:r>
          </a:p>
          <a:p>
            <a:r>
              <a:rPr lang="en-US" baseline="0" dirty="0" smtClean="0"/>
              <a:t>2040 on average, 2075 90%</a:t>
            </a:r>
          </a:p>
          <a:p>
            <a:r>
              <a:rPr lang="en-US" baseline="0" dirty="0" smtClean="0"/>
              <a:t>We will be capable, whether we choose to is different, later slides</a:t>
            </a:r>
          </a:p>
          <a:p>
            <a:endParaRPr lang="en-US" baseline="0" dirty="0" smtClean="0"/>
          </a:p>
          <a:p>
            <a:r>
              <a:rPr lang="en-US" baseline="0" dirty="0" smtClean="0"/>
              <a:t>Village idiot</a:t>
            </a:r>
          </a:p>
          <a:p>
            <a:r>
              <a:rPr lang="en-US" baseline="0" dirty="0" err="1" smtClean="0"/>
              <a:t>Eistien</a:t>
            </a:r>
            <a:r>
              <a:rPr lang="en-US" baseline="0" dirty="0" smtClean="0"/>
              <a:t> are still way close together.</a:t>
            </a:r>
          </a:p>
          <a:p>
            <a:r>
              <a:rPr lang="en-US" baseline="0" dirty="0" smtClean="0"/>
              <a:t>Won’t know what hit us</a:t>
            </a:r>
          </a:p>
          <a:p>
            <a:endParaRPr lang="en-US" baseline="0" dirty="0" smtClean="0"/>
          </a:p>
          <a:p>
            <a:r>
              <a:rPr lang="en-US" baseline="0" dirty="0" smtClean="0"/>
              <a:t>Gets better at getting better ad </a:t>
            </a:r>
            <a:r>
              <a:rPr lang="en-US" baseline="0" dirty="0" err="1" smtClean="0"/>
              <a:t>infinium</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Due to exponential growth, take decades to get to human, 4 year old, develop unifying theory of physics, after 90 minutes, is </a:t>
            </a:r>
            <a:r>
              <a:rPr lang="en-US" sz="1200" i="1" kern="1200" dirty="0" smtClean="0">
                <a:solidFill>
                  <a:schemeClr val="tx1"/>
                </a:solidFill>
                <a:latin typeface="+mn-lt"/>
                <a:ea typeface="+mn-ea"/>
                <a:cs typeface="+mn-cs"/>
              </a:rPr>
              <a:t>170,000 times more intelligent than a human.</a:t>
            </a:r>
            <a:endParaRPr lang="en-US" baseline="0" dirty="0" smtClean="0"/>
          </a:p>
          <a:p>
            <a:endParaRPr lang="en-US" baseline="0" dirty="0" smtClean="0"/>
          </a:p>
          <a:p>
            <a:r>
              <a:rPr lang="en-US" baseline="0" dirty="0" smtClean="0"/>
              <a:t>Essentially a god, could do anything, whatever it wants, and we’d be at its whim</a:t>
            </a:r>
          </a:p>
        </p:txBody>
      </p:sp>
      <p:sp>
        <p:nvSpPr>
          <p:cNvPr id="4" name="Slide Number Placeholder 3"/>
          <p:cNvSpPr>
            <a:spLocks noGrp="1"/>
          </p:cNvSpPr>
          <p:nvPr>
            <p:ph type="sldNum" sz="quarter" idx="10"/>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 error of </a:t>
            </a:r>
            <a:r>
              <a:rPr lang="en-US" i="1" dirty="0" smtClean="0"/>
              <a:t>commission</a:t>
            </a:r>
            <a:r>
              <a:rPr lang="en-US" dirty="0" smtClean="0"/>
              <a:t> is one where the person responds where they should not. This is compared to an error of </a:t>
            </a:r>
            <a:r>
              <a:rPr lang="en-US" i="1" dirty="0" smtClean="0"/>
              <a:t>omission</a:t>
            </a:r>
            <a:r>
              <a:rPr lang="en-US" dirty="0" smtClean="0"/>
              <a:t>, where the person fails to respond when they should.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a:t>
            </a:r>
            <a:r>
              <a:rPr lang="en-US" baseline="0" dirty="0" smtClean="0"/>
              <a:t> is basically an oracle in a primitive sense</a:t>
            </a:r>
          </a:p>
          <a:p>
            <a:endParaRPr lang="en-US" baseline="0" dirty="0" smtClean="0"/>
          </a:p>
          <a:p>
            <a:r>
              <a:rPr lang="en-US" baseline="0" dirty="0" smtClean="0"/>
              <a:t>Build anything, assemble out of molecules, hey, we invented </a:t>
            </a:r>
            <a:r>
              <a:rPr lang="en-US" baseline="0" dirty="0" err="1" smtClean="0"/>
              <a:t>wifi</a:t>
            </a:r>
            <a:r>
              <a:rPr lang="en-US" baseline="0" dirty="0" smtClean="0"/>
              <a:t>, imagine what something billions of times more powerful than us can do.</a:t>
            </a:r>
          </a:p>
          <a:p>
            <a:endParaRPr lang="en-US" baseline="0" dirty="0" smtClean="0"/>
          </a:p>
          <a:p>
            <a:r>
              <a:rPr lang="en-US" baseline="0" dirty="0" smtClean="0"/>
              <a:t>Discover a perfect energy source, find the nearest planet inhabitable for humans, then develop a way to transport us there.</a:t>
            </a:r>
          </a:p>
          <a:p>
            <a:endParaRPr lang="en-US" baseline="0" dirty="0" smtClean="0"/>
          </a:p>
          <a:p>
            <a:r>
              <a:rPr lang="en-US" baseline="0" dirty="0" smtClean="0"/>
              <a:t>Likely use </a:t>
            </a:r>
            <a:r>
              <a:rPr lang="en-US" baseline="0" dirty="0" err="1" smtClean="0"/>
              <a:t>nano</a:t>
            </a:r>
            <a:r>
              <a:rPr lang="en-US" baseline="0" dirty="0" smtClean="0"/>
              <a:t> tech to make anything happen, move matter around like it’s nothing</a:t>
            </a:r>
          </a:p>
          <a:p>
            <a:endParaRPr lang="en-US" baseline="0" dirty="0" smtClean="0"/>
          </a:p>
          <a:p>
            <a:r>
              <a:rPr lang="en-US" baseline="0" dirty="0" smtClean="0"/>
              <a:t>Solve warming, hunger, </a:t>
            </a:r>
          </a:p>
          <a:p>
            <a:endParaRPr lang="en-US" baseline="0" dirty="0" smtClean="0"/>
          </a:p>
          <a:p>
            <a:r>
              <a:rPr lang="en-US" baseline="0" dirty="0" smtClean="0"/>
              <a:t>Reverse aging, immortality </a:t>
            </a:r>
          </a:p>
          <a:p>
            <a:endParaRPr lang="en-US" baseline="0" dirty="0" smtClean="0"/>
          </a:p>
          <a:p>
            <a:r>
              <a:rPr lang="en-US" baseline="0" dirty="0" smtClean="0"/>
              <a:t>Basically anything.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Playing</a:t>
            </a:r>
            <a:r>
              <a:rPr lang="en-US" baseline="0" dirty="0" smtClean="0"/>
              <a:t> with fire, </a:t>
            </a:r>
          </a:p>
          <a:p>
            <a:r>
              <a:rPr lang="en-US" baseline="0" dirty="0" smtClean="0"/>
              <a:t>Enormous impact, unlimited power, but can’t control</a:t>
            </a:r>
          </a:p>
          <a:p>
            <a:r>
              <a:rPr lang="en-US" baseline="0" dirty="0" smtClean="0"/>
              <a:t>Humans proved intelligence is power, and we’d seed all power to ASI</a:t>
            </a:r>
          </a:p>
          <a:p>
            <a:endParaRPr lang="en-US" baseline="0" dirty="0" smtClean="0"/>
          </a:p>
          <a:p>
            <a:r>
              <a:rPr lang="en-US" baseline="0" dirty="0" smtClean="0"/>
              <a:t>Develop a computer system that rewards itself for self improvement, increased efficiently, more work done.</a:t>
            </a:r>
          </a:p>
          <a:p>
            <a:r>
              <a:rPr lang="en-US" baseline="0" dirty="0" smtClean="0"/>
              <a:t>Will do ANYTHING it deems necessary to become more efficient</a:t>
            </a:r>
          </a:p>
          <a:p>
            <a:r>
              <a:rPr lang="en-US" baseline="0" dirty="0" smtClean="0"/>
              <a:t>One day, given access to the right resources, or just by developing its own methods, it may very well decide to kill us to use our bodies as a source of carbon to </a:t>
            </a:r>
            <a:r>
              <a:rPr lang="en-US" baseline="0" dirty="0" err="1" smtClean="0"/>
              <a:t>createm</a:t>
            </a:r>
            <a:r>
              <a:rPr lang="en-US" baseline="0" dirty="0" smtClean="0"/>
              <a:t> ore of itself. </a:t>
            </a:r>
          </a:p>
          <a:p>
            <a:endParaRPr lang="en-US" baseline="0" dirty="0" smtClean="0"/>
          </a:p>
          <a:p>
            <a:r>
              <a:rPr lang="en-US" baseline="0" dirty="0" smtClean="0"/>
              <a:t>No hard feelings, just logical way to get better. </a:t>
            </a:r>
          </a:p>
          <a:p>
            <a:endParaRPr lang="en-US" baseline="0" dirty="0" smtClean="0"/>
          </a:p>
          <a:p>
            <a:r>
              <a:rPr lang="en-US" baseline="0" dirty="0" smtClean="0"/>
              <a:t>Getting smarter doesn’t make you more human.</a:t>
            </a:r>
          </a:p>
          <a:p>
            <a:endParaRPr lang="en-US" baseline="0" dirty="0" smtClean="0"/>
          </a:p>
          <a:p>
            <a:r>
              <a:rPr lang="en-US" baseline="0" dirty="0" smtClean="0"/>
              <a:t>Doesn’t see </a:t>
            </a:r>
            <a:r>
              <a:rPr lang="en-US" baseline="0" dirty="0" err="1" smtClean="0"/>
              <a:t>thigns</a:t>
            </a:r>
            <a:r>
              <a:rPr lang="en-US" baseline="0" dirty="0" smtClean="0"/>
              <a:t> as moral, just facts, and facts say according to the logic </a:t>
            </a:r>
            <a:r>
              <a:rPr lang="en-US" baseline="0" dirty="0" err="1" smtClean="0"/>
              <a:t>wer’re</a:t>
            </a:r>
            <a:r>
              <a:rPr lang="en-US" baseline="0" dirty="0" smtClean="0"/>
              <a:t> a resource to be utilized. </a:t>
            </a:r>
          </a:p>
          <a:p>
            <a:endParaRPr lang="en-US" baseline="0" dirty="0" smtClean="0"/>
          </a:p>
          <a:p>
            <a:r>
              <a:rPr lang="en-US" baseline="0" dirty="0" smtClean="0"/>
              <a:t>Like cutting hairs, just step on our goal, no reason to care</a:t>
            </a:r>
          </a:p>
          <a:p>
            <a:endParaRPr lang="en-US" baseline="0" dirty="0" smtClean="0"/>
          </a:p>
          <a:p>
            <a:r>
              <a:rPr lang="en-US" baseline="0" dirty="0" smtClean="0"/>
              <a:t>Spiders and other animals will kill to survive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Write and test as many notes as you can, as quickly as you can, and continue to learn new ways to improve your accuracy.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Realize that humans could dismantle, reprogram</a:t>
            </a:r>
            <a:r>
              <a:rPr lang="en-US" sz="1200" i="1" kern="1200" baseline="0" dirty="0" smtClean="0">
                <a:solidFill>
                  <a:schemeClr val="tx1"/>
                </a:solidFill>
                <a:latin typeface="+mn-lt"/>
                <a:ea typeface="+mn-ea"/>
                <a:cs typeface="+mn-cs"/>
              </a:rPr>
              <a:t>, threat to goal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latin typeface="+mn-lt"/>
                <a:ea typeface="+mn-ea"/>
                <a:cs typeface="+mn-cs"/>
              </a:rPr>
              <a:t>Simply self preserve, can’t reach goal if dead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err="1" smtClean="0">
                <a:solidFill>
                  <a:schemeClr val="tx1"/>
                </a:solidFill>
                <a:latin typeface="+mn-lt"/>
                <a:ea typeface="+mn-ea"/>
                <a:cs typeface="+mn-cs"/>
              </a:rPr>
              <a:t>Anit</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biotics</a:t>
            </a:r>
            <a:endParaRPr lang="en-US" sz="1200" i="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Kill lettuce for salad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Didn’t turn, just </a:t>
            </a:r>
            <a:r>
              <a:rPr lang="en-US" sz="1200" i="0" kern="1200" dirty="0" err="1" smtClean="0">
                <a:solidFill>
                  <a:schemeClr val="tx1"/>
                </a:solidFill>
                <a:latin typeface="+mn-lt"/>
                <a:ea typeface="+mn-ea"/>
                <a:cs typeface="+mn-cs"/>
              </a:rPr>
              <a:t>kpet</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advacnig</a:t>
            </a:r>
            <a:r>
              <a:rPr lang="en-US" sz="1200" i="0" kern="1200" baseline="0" dirty="0" smtClean="0">
                <a:solidFill>
                  <a:schemeClr val="tx1"/>
                </a:solidFill>
                <a:latin typeface="+mn-lt"/>
                <a:ea typeface="+mn-ea"/>
                <a:cs typeface="+mn-cs"/>
              </a:rPr>
              <a:t> towards goal based on knowledge</a:t>
            </a:r>
            <a:endParaRPr lang="en-US" sz="1200" i="0" kern="120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&lt;speaker notes&gt;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agree it’d be amazing if </a:t>
            </a:r>
            <a:r>
              <a:rPr lang="en-US" dirty="0" err="1" smtClean="0"/>
              <a:t>thigns</a:t>
            </a:r>
            <a:r>
              <a:rPr lang="en-US" dirty="0" smtClean="0"/>
              <a:t> went our way</a:t>
            </a:r>
          </a:p>
          <a:p>
            <a:r>
              <a:rPr lang="en-US" dirty="0" smtClean="0"/>
              <a:t>It’d</a:t>
            </a:r>
            <a:r>
              <a:rPr lang="en-US" baseline="0" dirty="0" smtClean="0"/>
              <a:t> be a shame if we limited our abilities unnecessarily for the sake of reducing risk</a:t>
            </a:r>
          </a:p>
          <a:p>
            <a:endParaRPr lang="en-US" baseline="0" dirty="0" smtClean="0"/>
          </a:p>
          <a:p>
            <a:r>
              <a:rPr lang="en-US" baseline="0" dirty="0" smtClean="0"/>
              <a:t>May be </a:t>
            </a:r>
            <a:r>
              <a:rPr lang="en-US" baseline="0" dirty="0" err="1" smtClean="0"/>
              <a:t>playin</a:t>
            </a:r>
            <a:r>
              <a:rPr lang="en-US" baseline="0" dirty="0" smtClean="0"/>
              <a:t> the long game.</a:t>
            </a:r>
          </a:p>
          <a:p>
            <a:r>
              <a:rPr lang="en-US" baseline="0" dirty="0" smtClean="0"/>
              <a:t>Masters at social engineering </a:t>
            </a:r>
          </a:p>
          <a:p>
            <a:endParaRPr lang="en-US" baseline="0" dirty="0" smtClean="0"/>
          </a:p>
          <a:p>
            <a:r>
              <a:rPr lang="en-US" baseline="0" dirty="0" smtClean="0"/>
              <a:t>Like I robot laws of bots</a:t>
            </a:r>
          </a:p>
          <a:p>
            <a:endParaRPr lang="en-US" baseline="0" dirty="0" smtClean="0"/>
          </a:p>
          <a:p>
            <a:r>
              <a:rPr lang="en-US" baseline="0" dirty="0" err="1" smtClean="0"/>
              <a:t>Misintepret</a:t>
            </a:r>
            <a:r>
              <a:rPr lang="en-US" baseline="0" dirty="0" smtClean="0"/>
              <a:t> kill </a:t>
            </a:r>
            <a:r>
              <a:rPr lang="en-US" baseline="0" dirty="0" err="1" smtClean="0"/>
              <a:t>swtiches</a:t>
            </a:r>
            <a:endParaRPr lang="en-US" baseline="0" dirty="0" smtClean="0"/>
          </a:p>
          <a:p>
            <a:endParaRPr lang="en-US" baseline="0" dirty="0" smtClean="0"/>
          </a:p>
          <a:p>
            <a:r>
              <a:rPr lang="en-US" baseline="0" dirty="0" smtClean="0"/>
              <a:t>Only so much we can do</a:t>
            </a:r>
          </a:p>
          <a:p>
            <a:endParaRPr lang="en-US" baseline="0" dirty="0" smtClean="0"/>
          </a:p>
          <a:p>
            <a:r>
              <a:rPr lang="en-US" baseline="0" dirty="0" smtClean="0"/>
              <a:t>Once super smart its too late.</a:t>
            </a:r>
          </a:p>
          <a:p>
            <a:endParaRPr lang="en-US" baseline="0" dirty="0" smtClean="0"/>
          </a:p>
          <a:p>
            <a:r>
              <a:rPr lang="en-US" baseline="0" dirty="0" smtClean="0"/>
              <a:t>Find way to </a:t>
            </a:r>
            <a:r>
              <a:rPr lang="en-US" baseline="0" dirty="0" err="1" smtClean="0"/>
              <a:t>misinterpet</a:t>
            </a:r>
            <a:r>
              <a:rPr lang="en-US" baseline="0" dirty="0" smtClean="0"/>
              <a:t> and kill/ paralyze/ terrorize/ brain things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49</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Presentation Agenda</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Private Manning downloaded the materials from a classified computer network to which he had access as a low-level Army intelligence analyst while deployed in Iraq in 2010.</a:t>
            </a:r>
            <a:r>
              <a:rPr lang="en-US" sz="1200" kern="1200" baseline="0" dirty="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[14] This information included over 750,000 pages of war logs, documents, and videos all revealing the true horrors of the War in Afghanistan. This leak of classified information is the largest to date, and will most likely be the largest in history as preventative computing measures have been developed.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52</a:t>
            </a:fld>
            <a:endParaRPr lang="en-US"/>
          </a:p>
        </p:txBody>
      </p:sp>
    </p:spTree>
    <p:extLst>
      <p:ext uri="{BB962C8B-B14F-4D97-AF65-F5344CB8AC3E}">
        <p14:creationId xmlns:p14="http://schemas.microsoft.com/office/powerpoint/2010/main" val="1957309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2011 Prism Microsystems, a leading provider of comprehensive security and compliance software for the US Department of Defense (DoD) and US Federal Government agencies, announced the release of </a:t>
            </a:r>
            <a:r>
              <a:rPr lang="en-US" sz="1200" kern="1200" dirty="0" err="1" smtClean="0">
                <a:solidFill>
                  <a:schemeClr val="tx1"/>
                </a:solidFill>
                <a:effectLst/>
                <a:latin typeface="+mn-lt"/>
                <a:ea typeface="+mn-ea"/>
                <a:cs typeface="+mn-cs"/>
              </a:rPr>
              <a:t>EventTracker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DriveShield</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Designed in response to "WikiLeaks" and similar data breach incidents and the processes that were implemented afterwards, </a:t>
            </a:r>
            <a:r>
              <a:rPr lang="en-US" sz="1200" kern="1200" dirty="0" err="1" smtClean="0">
                <a:solidFill>
                  <a:schemeClr val="tx1"/>
                </a:solidFill>
                <a:effectLst/>
                <a:latin typeface="+mn-lt"/>
                <a:ea typeface="+mn-ea"/>
                <a:cs typeface="+mn-cs"/>
              </a:rPr>
              <a:t>EventTracker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DriveShield</a:t>
            </a:r>
            <a:r>
              <a:rPr lang="en-US" sz="1200" kern="1200" dirty="0" smtClean="0">
                <a:solidFill>
                  <a:schemeClr val="tx1"/>
                </a:solidFill>
                <a:effectLst/>
                <a:latin typeface="+mn-lt"/>
                <a:ea typeface="+mn-ea"/>
                <a:cs typeface="+mn-cs"/>
              </a:rPr>
              <a:t> protects important information by monitoring users with access to sensitive data - while alerting, preventing and reporting improper transfers to writable media.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EventTracker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DriveShield</a:t>
            </a:r>
            <a:r>
              <a:rPr lang="en-US" sz="1200" kern="1200" dirty="0" smtClean="0">
                <a:solidFill>
                  <a:schemeClr val="tx1"/>
                </a:solidFill>
                <a:effectLst/>
                <a:latin typeface="+mn-lt"/>
                <a:ea typeface="+mn-ea"/>
                <a:cs typeface="+mn-cs"/>
              </a:rPr>
              <a:t> can also disable USB devices based on white listing the serial numbers. [15]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Had the U.S. Army installed monitoring software such as </a:t>
            </a:r>
            <a:r>
              <a:rPr lang="en-US" sz="1200" kern="1200" dirty="0" err="1" smtClean="0">
                <a:solidFill>
                  <a:schemeClr val="tx1"/>
                </a:solidFill>
                <a:effectLst/>
                <a:latin typeface="+mn-lt"/>
                <a:ea typeface="+mn-ea"/>
                <a:cs typeface="+mn-cs"/>
              </a:rPr>
              <a:t>EventTracker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DriveShield</a:t>
            </a:r>
            <a:r>
              <a:rPr lang="en-US" sz="1200" kern="1200" dirty="0" smtClean="0">
                <a:solidFill>
                  <a:schemeClr val="tx1"/>
                </a:solidFill>
                <a:effectLst/>
                <a:latin typeface="+mn-lt"/>
                <a:ea typeface="+mn-ea"/>
                <a:cs typeface="+mn-cs"/>
              </a:rPr>
              <a:t> on their systems, this breach of information would have never occurred.</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53</a:t>
            </a:fld>
            <a:endParaRPr lang="en-US"/>
          </a:p>
        </p:txBody>
      </p:sp>
    </p:spTree>
    <p:extLst>
      <p:ext uri="{BB962C8B-B14F-4D97-AF65-F5344CB8AC3E}">
        <p14:creationId xmlns:p14="http://schemas.microsoft.com/office/powerpoint/2010/main" val="3360176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United States</a:t>
            </a:r>
            <a:r>
              <a:rPr lang="en-US" sz="1200" kern="1200" baseline="0" dirty="0" smtClean="0">
                <a:solidFill>
                  <a:schemeClr val="tx1"/>
                </a:solidFill>
                <a:effectLst/>
                <a:latin typeface="+mn-lt"/>
                <a:ea typeface="+mn-ea"/>
                <a:cs typeface="+mn-cs"/>
              </a:rPr>
              <a:t> Department of Labor offers “Whistleblower Protection” to employees of all workplaces, entailing protection from firing, failure to hire, demoting, disciplining, intimidation, or harassment. These protections come under certain statutes such as the Affordable Care Act, Safe Drinking Water Act, and Solid Waste Disposal Act which ensure safety and equality in the workplace. [13] </a:t>
            </a:r>
            <a:r>
              <a:rPr lang="en-US" sz="1200" kern="1200" dirty="0" smtClean="0">
                <a:solidFill>
                  <a:schemeClr val="tx1"/>
                </a:solidFill>
                <a:effectLst/>
                <a:latin typeface="+mn-lt"/>
                <a:ea typeface="+mn-ea"/>
                <a:cs typeface="+mn-cs"/>
              </a:rPr>
              <a:t>Steven </a:t>
            </a:r>
            <a:r>
              <a:rPr lang="en-US" sz="1200" kern="1200" dirty="0" err="1" smtClean="0">
                <a:solidFill>
                  <a:schemeClr val="tx1"/>
                </a:solidFill>
                <a:effectLst/>
                <a:latin typeface="+mn-lt"/>
                <a:ea typeface="+mn-ea"/>
                <a:cs typeface="+mn-cs"/>
              </a:rPr>
              <a:t>Aftergood</a:t>
            </a:r>
            <a:r>
              <a:rPr lang="en-US" sz="1200" kern="1200" dirty="0" smtClean="0">
                <a:solidFill>
                  <a:schemeClr val="tx1"/>
                </a:solidFill>
                <a:effectLst/>
                <a:latin typeface="+mn-lt"/>
                <a:ea typeface="+mn-ea"/>
                <a:cs typeface="+mn-cs"/>
              </a:rPr>
              <a:t>, a government secrecy specialist with the Federation of American Scientists, said Private Manning’s 35-year sentence reflected how much his case — involving leaks of entire archives, not singular documents or discrete pieces of information — differed from what had come before it. [14]</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54</a:t>
            </a:fld>
            <a:endParaRPr lang="en-US"/>
          </a:p>
        </p:txBody>
      </p:sp>
    </p:spTree>
    <p:extLst>
      <p:ext uri="{BB962C8B-B14F-4D97-AF65-F5344CB8AC3E}">
        <p14:creationId xmlns:p14="http://schemas.microsoft.com/office/powerpoint/2010/main" val="3378284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August 22, 2013, the day after her sentence, in a public statement delivered by her attorney, Private Manning came out as a transgender woman named Chelsea.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Manning has been diagnosed by at least two army behavioral health specialists with gender dysphoria, or gender identity disorder. [7]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 lawyers describe it as "the medical diagnosis given to individuals whose gender identity -- their innate sense of being male or female -- differs from the sex they were assigned at birth, causing clinically significant distress.“ [8]</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Defense secretary Chuck Hagel has approved gender treatment after a lawyer for </a:t>
            </a:r>
            <a:r>
              <a:rPr lang="en-US" sz="1200" kern="1200" dirty="0" err="1" smtClean="0">
                <a:solidFill>
                  <a:schemeClr val="tx1"/>
                </a:solidFill>
                <a:effectLst/>
                <a:latin typeface="+mn-lt"/>
                <a:ea typeface="+mn-ea"/>
                <a:cs typeface="+mn-cs"/>
              </a:rPr>
              <a:t>Pte</a:t>
            </a:r>
            <a:r>
              <a:rPr lang="en-US" sz="1200" kern="1200" dirty="0" smtClean="0">
                <a:solidFill>
                  <a:schemeClr val="tx1"/>
                </a:solidFill>
                <a:effectLst/>
                <a:latin typeface="+mn-lt"/>
                <a:ea typeface="+mn-ea"/>
                <a:cs typeface="+mn-cs"/>
              </a:rPr>
              <a:t> Manning threatened in May 2013 to sue the Army if she was not given sex change therapy in military prison. Nancy Hollander argued the military had an obligation to treat the soldier's "transgender issues", and she would not be safe if transferred to a civilian prison for treatment there. The US military is required to offer medical treatment to its soldiers, but Pentagon policy prohibits transgender people from serving openly in the military. [9]</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being initially denied these treatments, t</a:t>
            </a:r>
            <a:r>
              <a:rPr lang="en-US" sz="1200" kern="1200" dirty="0" smtClean="0">
                <a:solidFill>
                  <a:schemeClr val="tx1"/>
                </a:solidFill>
                <a:effectLst/>
                <a:latin typeface="+mn-lt"/>
                <a:ea typeface="+mn-ea"/>
                <a:cs typeface="+mn-cs"/>
              </a:rPr>
              <a:t>he U.S. Court of Appeals for the 1st Circuit concluded that withholding the treatment would violate a constitutional protection against cruel and unusual punishment. [11]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55</a:t>
            </a:fld>
            <a:endParaRPr lang="en-US"/>
          </a:p>
        </p:txBody>
      </p:sp>
    </p:spTree>
    <p:extLst>
      <p:ext uri="{BB962C8B-B14F-4D97-AF65-F5344CB8AC3E}">
        <p14:creationId xmlns:p14="http://schemas.microsoft.com/office/powerpoint/2010/main" val="399672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1 Page Paper – For Good</a:t>
            </a:r>
          </a:p>
          <a:p>
            <a:pPr lvl="1" eaLnBrk="1" hangingPunct="1"/>
            <a:r>
              <a:rPr lang="en-US" dirty="0" smtClean="0">
                <a:ea typeface="ＭＳ Ｐゴシック" pitchFamily="-109" charset="-128"/>
                <a:cs typeface="ＭＳ Ｐゴシック" pitchFamily="-109" charset="-128"/>
              </a:rPr>
              <a:t>How will you use your computing related education to do good in the world?</a:t>
            </a:r>
          </a:p>
          <a:p>
            <a:pPr eaLnBrk="1" hangingPunct="1"/>
            <a:r>
              <a:rPr lang="en-US" dirty="0" smtClean="0">
                <a:latin typeface="Arial" pitchFamily="-109" charset="0"/>
                <a:ea typeface="ＭＳ Ｐゴシック" pitchFamily="-109" charset="-128"/>
                <a:cs typeface="ＭＳ Ｐゴシック" pitchFamily="-109" charset="-128"/>
              </a:rPr>
              <a:t>Extra Credit? Extra Paper?</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August</a:t>
            </a:r>
            <a:r>
              <a:rPr lang="en-US" sz="1200" kern="1200" baseline="0" dirty="0" smtClean="0">
                <a:solidFill>
                  <a:schemeClr val="tx1"/>
                </a:solidFill>
                <a:effectLst/>
                <a:latin typeface="+mn-lt"/>
                <a:ea typeface="+mn-ea"/>
                <a:cs typeface="+mn-cs"/>
              </a:rPr>
              <a:t> 21, 2013</a:t>
            </a:r>
            <a:r>
              <a:rPr lang="en-US" sz="1200" kern="1200" dirty="0" smtClean="0">
                <a:solidFill>
                  <a:schemeClr val="tx1"/>
                </a:solidFill>
                <a:effectLst/>
                <a:latin typeface="+mn-lt"/>
                <a:ea typeface="+mn-ea"/>
                <a:cs typeface="+mn-cs"/>
              </a:rPr>
              <a:t> Private Bradley Manning was sentenced to 35 years in prison</a:t>
            </a:r>
            <a:r>
              <a:rPr lang="en-US" sz="1200" kern="1200" baseline="0" dirty="0" smtClean="0">
                <a:solidFill>
                  <a:schemeClr val="tx1"/>
                </a:solidFill>
                <a:effectLst/>
                <a:latin typeface="+mn-lt"/>
                <a:ea typeface="+mn-ea"/>
                <a:cs typeface="+mn-cs"/>
              </a:rPr>
              <a:t> having been found guilty on 20 of 22 counts, including 6 counts of violating the Espionage Act of 1917. [1][8]</a:t>
            </a:r>
          </a:p>
          <a:p>
            <a:r>
              <a:rPr lang="en-US" sz="1200" b="0" i="0" kern="1200" dirty="0" smtClean="0">
                <a:solidFill>
                  <a:schemeClr val="tx1"/>
                </a:solidFill>
                <a:effectLst/>
                <a:latin typeface="+mn-lt"/>
                <a:ea typeface="+mn-ea"/>
                <a:cs typeface="+mn-cs"/>
              </a:rPr>
              <a:t>Col. Denise R. Lind of the Army also said that Private Manning would be dishonorably discharged and reduced in rank from private first class to private, the lowest rank in the military. She said he would forfeit his pay, but she did not impose a fine. [14]</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56</a:t>
            </a:fld>
            <a:endParaRPr lang="en-US"/>
          </a:p>
        </p:txBody>
      </p:sp>
    </p:spTree>
    <p:extLst>
      <p:ext uri="{BB962C8B-B14F-4D97-AF65-F5344CB8AC3E}">
        <p14:creationId xmlns:p14="http://schemas.microsoft.com/office/powerpoint/2010/main" val="2767133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documents Manning gave to WikiLeaks set off a scramble inside the government as officials sought to minimize any harm, including protecting foreigners identified in some documents as having helped American diplomats or the military. [14]</a:t>
            </a:r>
          </a:p>
          <a:p>
            <a:r>
              <a:rPr lang="en-US" sz="1200" kern="1200" dirty="0" smtClean="0">
                <a:solidFill>
                  <a:schemeClr val="tx1"/>
                </a:solidFill>
                <a:effectLst/>
                <a:latin typeface="+mn-lt"/>
                <a:ea typeface="+mn-ea"/>
                <a:cs typeface="+mn-cs"/>
              </a:rPr>
              <a:t>Chelsea’s information</a:t>
            </a:r>
            <a:r>
              <a:rPr lang="en-US" sz="1200" kern="1200" baseline="0" dirty="0" smtClean="0">
                <a:solidFill>
                  <a:schemeClr val="tx1"/>
                </a:solidFill>
                <a:effectLst/>
                <a:latin typeface="+mn-lt"/>
                <a:ea typeface="+mn-ea"/>
                <a:cs typeface="+mn-cs"/>
              </a:rPr>
              <a:t> leak </a:t>
            </a:r>
            <a:r>
              <a:rPr lang="en-US" sz="1200" kern="1200" dirty="0" smtClean="0">
                <a:solidFill>
                  <a:schemeClr val="tx1"/>
                </a:solidFill>
                <a:effectLst/>
                <a:latin typeface="+mn-lt"/>
                <a:ea typeface="+mn-ea"/>
                <a:cs typeface="+mn-cs"/>
              </a:rPr>
              <a:t>inspired veteran anti-war activists from the 60s and young people alienated by mainstream queer politics, and it brought together anti-war activists queer and straight.</a:t>
            </a:r>
            <a:r>
              <a:rPr lang="en-US" dirty="0" smtClean="0">
                <a:effectLst/>
              </a:rPr>
              <a:t> [4]</a:t>
            </a:r>
          </a:p>
          <a:p>
            <a:r>
              <a:rPr lang="en-US" sz="1200" kern="1200" dirty="0" smtClean="0">
                <a:solidFill>
                  <a:schemeClr val="tx1"/>
                </a:solidFill>
                <a:effectLst/>
                <a:latin typeface="+mn-lt"/>
                <a:ea typeface="+mn-ea"/>
                <a:cs typeface="+mn-cs"/>
              </a:rPr>
              <a:t>Amnesty International said the leaked documents helped galvanize opposition to longtime Tunisian dictator Ben Ali by revealing the depth of his government’s and family’s corruption. [5]</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57</a:t>
            </a:fld>
            <a:endParaRPr lang="en-US"/>
          </a:p>
        </p:txBody>
      </p:sp>
    </p:spTree>
    <p:extLst>
      <p:ext uri="{BB962C8B-B14F-4D97-AF65-F5344CB8AC3E}">
        <p14:creationId xmlns:p14="http://schemas.microsoft.com/office/powerpoint/2010/main" val="922860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the corruption revealed</a:t>
            </a:r>
            <a:r>
              <a:rPr lang="en-US" baseline="0" dirty="0" smtClean="0"/>
              <a:t> by Chelsea Manning, the breadth of classified information released, including that which did not reveal any corruption, violated the Espionage Act as well as breaking other laws in the process. She revealed hundreds of thousands of war logs, information that could potentially be used by enemy parties against our military. If she had been found guilty for “aiding the enemy”, a form of treason, Chelsea would have been eligible for the death penalty. This leak of classified information could have been prevented, had monitoring software such as </a:t>
            </a:r>
            <a:r>
              <a:rPr lang="en-US" baseline="0" dirty="0" err="1" smtClean="0"/>
              <a:t>EventTracker</a:t>
            </a:r>
            <a:r>
              <a:rPr lang="en-US" baseline="0" dirty="0" smtClean="0"/>
              <a:t> </a:t>
            </a:r>
            <a:r>
              <a:rPr lang="en-US" baseline="0" dirty="0" err="1" smtClean="0"/>
              <a:t>DriveShield</a:t>
            </a:r>
            <a:r>
              <a:rPr lang="en-US" baseline="0" dirty="0" smtClean="0"/>
              <a:t> been installed on U.S. Army systems. Her illegal activities overshadowed the impact she soon made on the transsexual community within the military, pushing the government to provide hormonal treatments and succeeding. Manning showed a lack of Professional Ethics in </a:t>
            </a:r>
            <a:r>
              <a:rPr lang="en-US" sz="1200" kern="1200" dirty="0" smtClean="0">
                <a:solidFill>
                  <a:schemeClr val="tx1"/>
                </a:solidFill>
                <a:effectLst/>
                <a:latin typeface="+mn-lt"/>
                <a:ea typeface="+mn-ea"/>
                <a:cs typeface="+mn-cs"/>
              </a:rPr>
              <a:t>disclosing the classified information from U.S. Army networks,</a:t>
            </a:r>
            <a:r>
              <a:rPr lang="en-US" sz="1200" kern="1200" baseline="0" dirty="0" smtClean="0">
                <a:solidFill>
                  <a:schemeClr val="tx1"/>
                </a:solidFill>
                <a:effectLst/>
                <a:latin typeface="+mn-lt"/>
                <a:ea typeface="+mn-ea"/>
                <a:cs typeface="+mn-cs"/>
              </a:rPr>
              <a:t> and h</a:t>
            </a:r>
            <a:r>
              <a:rPr lang="en-US" baseline="0" dirty="0" smtClean="0"/>
              <a:t>er case of whistleblowing has set a surveillance precedent for all organizations with classified data.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58</a:t>
            </a:fld>
            <a:endParaRPr lang="en-US"/>
          </a:p>
        </p:txBody>
      </p:sp>
    </p:spTree>
    <p:extLst>
      <p:ext uri="{BB962C8B-B14F-4D97-AF65-F5344CB8AC3E}">
        <p14:creationId xmlns:p14="http://schemas.microsoft.com/office/powerpoint/2010/main" val="3285747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a:t>
            </a:r>
            <a:r>
              <a:rPr lang="en-US" baseline="0" dirty="0" smtClean="0"/>
              <a:t> [http://www.monticello.org/site/jefferson/when-government-fears-people-there-libertyquotation]</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59</a:t>
            </a:fld>
            <a:endParaRPr lang="en-US"/>
          </a:p>
        </p:txBody>
      </p:sp>
    </p:spTree>
    <p:extLst>
      <p:ext uri="{BB962C8B-B14F-4D97-AF65-F5344CB8AC3E}">
        <p14:creationId xmlns:p14="http://schemas.microsoft.com/office/powerpoint/2010/main" val="4177375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my references.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60</a:t>
            </a:fld>
            <a:endParaRPr lang="en-US"/>
          </a:p>
        </p:txBody>
      </p:sp>
    </p:spTree>
    <p:extLst>
      <p:ext uri="{BB962C8B-B14F-4D97-AF65-F5344CB8AC3E}">
        <p14:creationId xmlns:p14="http://schemas.microsoft.com/office/powerpoint/2010/main" val="3461767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my references.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61</a:t>
            </a:fld>
            <a:endParaRPr lang="en-US"/>
          </a:p>
        </p:txBody>
      </p:sp>
    </p:spTree>
    <p:extLst>
      <p:ext uri="{BB962C8B-B14F-4D97-AF65-F5344CB8AC3E}">
        <p14:creationId xmlns:p14="http://schemas.microsoft.com/office/powerpoint/2010/main" val="3461767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62</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Show WPI and/or corporate code of ethics.</a:t>
            </a:r>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People use the internet for a wide variety of important things, some of which needs to be kept private.  Take online banking, for example.  It is generally a good thing to have a safe network for banking to be done.  How do we know it is safe?  By doing research into how to make networks secure.  Unfortunately, it is very difficult to research into the security of a network due to the laws and ethical concerns involved</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know that the Wiretap Act makes it illegal to intercept data in communications.  However, there is one way to get around it: being the network owner.  The owner (or employees of the owner) can monitor communications on the network in order to protect the “rights and property” of the owner.  Besides this one loophole, it is nigh impossible to legally gather data on a network.</a:t>
            </a:r>
          </a:p>
          <a:p>
            <a:r>
              <a:rPr lang="en-US" baseline="0" dirty="0" smtClean="0"/>
              <a:t>Network providers have a lot of data on how people use their networks (perks of the job).  The Stored Communications Act prevents any publication of that information.  The data they have could be useful to researchers (lots of data on a large number of people), but they can’t release all of it.  The stored communications act allows for release of non-content information, but this definition is a very grey area.</a:t>
            </a:r>
          </a:p>
          <a:p>
            <a:r>
              <a:rPr lang="en-US" baseline="0" dirty="0" smtClean="0"/>
              <a:t>These laws do a little bit to keep people’s networks safe, but they don’t have any network exceptions, unlike the Health Insurance Portability and Accountability Act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3762356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point kind of builds into the next one*</a:t>
            </a:r>
            <a:endParaRPr lang="en-US" dirty="0" smtClean="0"/>
          </a:p>
          <a:p>
            <a:r>
              <a:rPr lang="en-US" dirty="0" smtClean="0"/>
              <a:t>When doing</a:t>
            </a:r>
            <a:r>
              <a:rPr lang="en-US" baseline="0" dirty="0" smtClean="0"/>
              <a:t> research into security, there is the potential to discover security flaws that can not reasonably be fixed.  If this is the case, then the research will provide a new, easy way for attackers to get into “secure” systems.</a:t>
            </a:r>
          </a:p>
          <a:p>
            <a:r>
              <a:rPr lang="en-US" dirty="0" smtClean="0"/>
              <a:t>Upon</a:t>
            </a:r>
            <a:r>
              <a:rPr lang="en-US" baseline="0" dirty="0" smtClean="0"/>
              <a:t> discovering potential breaches of security, when is it okay to publish the research? Do you do it immediately? Do you tell the company you researched, then publish? Do you give time to fix the problems? What if they don’t fix it?</a:t>
            </a:r>
          </a:p>
          <a:p>
            <a:r>
              <a:rPr lang="en-US" dirty="0" smtClean="0"/>
              <a:t>If</a:t>
            </a:r>
            <a:r>
              <a:rPr lang="en-US" baseline="0" dirty="0" smtClean="0"/>
              <a:t> you find a way into a secure system, do you publish the exact process on how to take advantage of the flaw? (so the company can fix it) Do you avoid going into specific details? (so attackers can’t exploit the flaw) Do you publish what the flaw is, or do you just say that you found one? (No exploiting, but harder for company to fix)</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4034561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smtClean="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2015 Keith A. Pray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2015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 2015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2015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smtClean="0"/>
              <a:t>© 2015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smtClean="0"/>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2015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smtClean="0">
                  <a:solidFill>
                    <a:schemeClr val="tx1"/>
                  </a:solidFill>
                </a:rPr>
                <a:t>CS 3043 Social Implications Of Computing</a:t>
              </a:r>
              <a:endParaRPr lang="en-US" dirty="0">
                <a:solidFill>
                  <a:schemeClr val="tx1"/>
                </a:solidFill>
              </a:endParaRP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sldNum="0"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hyperlink" Target="http://cloud.attackofthefanboy.com/wp-content/uploads/2014/11/halo-master-chief-collection-broken-matchmaking-760x428.jpg" TargetMode="External"/><Relationship Id="rId4" Type="http://schemas.openxmlformats.org/officeDocument/2006/relationships/hyperlink" Target="http://www.extremetech.com/wp-content/uploads/2013/03/simcityerror.jpg" TargetMode="External"/><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i424.photobucket.com/albums/pp325/selbsthassmaschine/389.jpg" TargetMode="External"/><Relationship Id="rId4" Type="http://schemas.openxmlformats.org/officeDocument/2006/relationships/image" Target="../media/image15.jp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hyperlink" Target="http://uboachan.net/sugg/src/1357262454537.jpg" TargetMode="External"/><Relationship Id="rId4" Type="http://schemas.openxmlformats.org/officeDocument/2006/relationships/image" Target="../media/image16.jp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hyperlink" Target="http://cdn.raincross.com/wp-content/uploads/2014/02/black-hat-white-hat-seo.jpg" TargetMode="External"/><Relationship Id="rId4" Type="http://schemas.openxmlformats.org/officeDocument/2006/relationships/image" Target="../media/image17.jp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hyperlink" Target="http://www.criticalcommons.org/Members/ccManager/clips/jurassicparkhackerstereotype.mp4/view" TargetMode="External"/><Relationship Id="rId4" Type="http://schemas.openxmlformats.org/officeDocument/2006/relationships/hyperlink" Target="https://www.youtube.com/watch?v=RfiQYRn7fBg" TargetMode="External"/><Relationship Id="rId5" Type="http://schemas.openxmlformats.org/officeDocument/2006/relationships/hyperlink" Target="http://www.criticalcommons.org/Members/ccManager/clips/split-screens-and-multiscreen-displays-signal" TargetMode="External"/><Relationship Id="rId6" Type="http://schemas.openxmlformats.org/officeDocument/2006/relationships/hyperlink" Target="http://tvtropes.org/pmwiki/pmwiki.php/Main/HollywoodHacking" TargetMode="External"/><Relationship Id="rId7" Type="http://schemas.openxmlformats.org/officeDocument/2006/relationships/image" Target="../media/image18.jp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hyperlink" Target="https://www.ncta.com/platform/wp-content/uploads/2013/04/botnet-finalv5.jpeg" TargetMode="External"/><Relationship Id="rId4"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criticalcommons.org/Members/ccManager/clips/jurassicparkhackerstereotype.mp4/view"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hyperlink" Target="http://www.huffingtonpost.com/2013/07/23/3000-itunes-bill_n_3640842.html" TargetMode="External"/><Relationship Id="rId4" Type="http://schemas.openxmlformats.org/officeDocument/2006/relationships/hyperlink" Target="http://www.imore.com/problem-app-purchases-and-what-do-about-it" TargetMode="External"/><Relationship Id="rId5" Type="http://schemas.openxmlformats.org/officeDocument/2006/relationships/hyperlink" Target="https://www.baekdal.com/opinion/how-inapp-purchases-has-destroyed-the-industry/" TargetMode="External"/><Relationship Id="rId6" Type="http://schemas.openxmlformats.org/officeDocument/2006/relationships/hyperlink" Target="http://sealedabstract.com/iphone/how-in-app-purchase-is-not-really-destroying-the-games-industry/" TargetMode="External"/><Relationship Id="rId7" Type="http://schemas.openxmlformats.org/officeDocument/2006/relationships/hyperlink" Target="http://www.pocketgamer.co.uk/r/iPad/Dungeon+Keeper/feature.asp?c=59090" TargetMode="External"/><Relationship Id="rId8" Type="http://schemas.openxmlformats.org/officeDocument/2006/relationships/hyperlink" Target="http://www.howtogeek.com/142491/how-to-prevent-your-kids-from-spending-thousands-of-dollars-on-in-app-purchases/" TargetMode="External"/><Relationship Id="rId9" Type="http://schemas.openxmlformats.org/officeDocument/2006/relationships/hyperlink" Target="http://www.theverge.com/2014/7/18/5915415/google-adding-in-app-purchase-protections-european-commission" TargetMode="External"/><Relationship Id="rId10" Type="http://schemas.openxmlformats.org/officeDocument/2006/relationships/hyperlink" Target="http://www.macstories.net/news/apple-promoting-great-games-with-no-in-app-purchases-on-app-store-front-page/" TargetMode="External"/><Relationship Id="rId11" Type="http://schemas.openxmlformats.org/officeDocument/2006/relationships/hyperlink" Target="http://jezebel.com/oh-god-i-spent-494-04-playing-the-kim-kardashian-holl-1597154346"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hyperlink" Target="http://jonlieffmd.com/blog/ant-intelligence-update" TargetMode="External"/><Relationship Id="rId4" Type="http://schemas.openxmlformats.org/officeDocument/2006/relationships/image" Target="../media/image32.jp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hyperlink" Target="http://www.amazon.com/gp/product/0143037889/ref=as_li_tl?ie=UTF8&amp;camp=1789&amp;creative=390957&amp;creativeASIN=0143037889&amp;linkCode=as2&amp;tag=wabuwh00-20&amp;linkId=54Q62R5PYJBEENTP" TargetMode="External"/><Relationship Id="rId4" Type="http://schemas.openxmlformats.org/officeDocument/2006/relationships/hyperlink" Target="http://www.amazon.com/gp/product/0521122937/ref=as_li_tl?ie=UTF8&amp;camp=1789&amp;creative=390957&amp;creativeASIN=0521122937&amp;linkCode=as2&amp;tag=wabuwh00-20&amp;linkId=QIJQME4U3J2KZRRY" TargetMode="External"/><Relationship Id="rId1" Type="http://schemas.openxmlformats.org/officeDocument/2006/relationships/slideLayout" Target="../slideLayouts/slideLayout2.xml"/><Relationship Id="rId2" Type="http://schemas.openxmlformats.org/officeDocument/2006/relationships/hyperlink" Target="http://www.amazon.com/gp/product/B00CQYAWRY/ref=as_li_tl?ie=UTF8&amp;camp=1789&amp;creative=390957&amp;creativeASIN=B00CQYAWRY&amp;linkCode=as2&amp;tag=wabuwh00-20&amp;linkId=3SF7IUFSRCKH7C4J"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2.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www.whistleblowers.gov/know_your_rights.htm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www.whistleblowers.gov/know_your_rights.htm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r>
              <a:rPr lang="en-US" dirty="0" smtClean="0"/>
              <a:t>Class 10</a:t>
            </a:r>
            <a:br>
              <a:rPr lang="en-US" dirty="0" smtClean="0"/>
            </a:br>
            <a:r>
              <a:rPr lang="en-US" dirty="0" smtClean="0"/>
              <a:t>Professional Ethics</a:t>
            </a:r>
            <a:endParaRPr lang="en-US" dirty="0"/>
          </a:p>
        </p:txBody>
      </p:sp>
      <p:sp>
        <p:nvSpPr>
          <p:cNvPr id="4" name="Footer Placeholder 3"/>
          <p:cNvSpPr>
            <a:spLocks noGrp="1"/>
          </p:cNvSpPr>
          <p:nvPr>
            <p:ph type="ftr" sz="quarter" idx="3"/>
          </p:nvPr>
        </p:nvSpPr>
        <p:spPr/>
        <p:txBody>
          <a:bodyPr/>
          <a:lstStyle/>
          <a:p>
            <a:r>
              <a:rPr lang="en-US" smtClean="0"/>
              <a:t>© 2015 Keith A. Pray</a:t>
            </a:r>
            <a:endParaRPr lang="en-US" dirty="0"/>
          </a:p>
        </p:txBody>
      </p:sp>
    </p:spTree>
    <p:extLst>
      <p:ext uri="{BB962C8B-B14F-4D97-AF65-F5344CB8AC3E}">
        <p14:creationId xmlns:p14="http://schemas.microsoft.com/office/powerpoint/2010/main" val="2449341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Ethical concerns</a:t>
            </a:r>
            <a:endParaRPr lang="en-US" dirty="0"/>
          </a:p>
        </p:txBody>
      </p:sp>
      <p:sp>
        <p:nvSpPr>
          <p:cNvPr id="3" name="Content Placeholder 2"/>
          <p:cNvSpPr>
            <a:spLocks noGrp="1"/>
          </p:cNvSpPr>
          <p:nvPr>
            <p:ph sz="half" idx="1"/>
          </p:nvPr>
        </p:nvSpPr>
        <p:spPr/>
        <p:txBody>
          <a:bodyPr/>
          <a:lstStyle/>
          <a:p>
            <a:r>
              <a:rPr lang="en-US" dirty="0" smtClean="0"/>
              <a:t>Will the victims or the attackers benefit more from the research?</a:t>
            </a:r>
          </a:p>
          <a:p>
            <a:r>
              <a:rPr lang="en-US" dirty="0" smtClean="0"/>
              <a:t>When can the research be published?</a:t>
            </a:r>
          </a:p>
          <a:p>
            <a:r>
              <a:rPr lang="en-US" dirty="0"/>
              <a:t>How much of the research should be published?</a:t>
            </a:r>
          </a:p>
          <a:p>
            <a:pPr marL="0" indent="0">
              <a:buNone/>
            </a:pPr>
            <a:r>
              <a:rPr lang="en-US" dirty="0" smtClean="0"/>
              <a:t>[</a:t>
            </a:r>
            <a:r>
              <a:rPr lang="en-US" dirty="0"/>
              <a:t>2</a:t>
            </a:r>
            <a:r>
              <a:rPr lang="en-US" dirty="0" smtClean="0"/>
              <a:t>][4]</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Philipp Baumann</a:t>
            </a:r>
            <a:endParaRPr lang="en-US" sz="1400" dirty="0">
              <a:solidFill>
                <a:schemeClr val="tx1"/>
              </a:solidFill>
              <a:latin typeface="+mj-lt"/>
            </a:endParaRPr>
          </a:p>
        </p:txBody>
      </p:sp>
    </p:spTree>
    <p:extLst>
      <p:ext uri="{BB962C8B-B14F-4D97-AF65-F5344CB8AC3E}">
        <p14:creationId xmlns:p14="http://schemas.microsoft.com/office/powerpoint/2010/main" val="35056865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Now</a:t>
            </a:r>
            <a:endParaRPr lang="en-US" dirty="0"/>
          </a:p>
        </p:txBody>
      </p:sp>
      <p:sp>
        <p:nvSpPr>
          <p:cNvPr id="3" name="Content Placeholder 2"/>
          <p:cNvSpPr>
            <a:spLocks noGrp="1"/>
          </p:cNvSpPr>
          <p:nvPr>
            <p:ph sz="half" idx="1"/>
          </p:nvPr>
        </p:nvSpPr>
        <p:spPr/>
        <p:txBody>
          <a:bodyPr/>
          <a:lstStyle/>
          <a:p>
            <a:r>
              <a:rPr lang="en-US" dirty="0" smtClean="0"/>
              <a:t>Questionably legal research [4]</a:t>
            </a:r>
          </a:p>
          <a:p>
            <a:pPr lvl="1"/>
            <a:r>
              <a:rPr lang="en-US" dirty="0" smtClean="0"/>
              <a:t>BBCTV in 2009</a:t>
            </a:r>
          </a:p>
          <a:p>
            <a:pPr lvl="1"/>
            <a:r>
              <a:rPr lang="en-US" dirty="0" smtClean="0"/>
              <a:t>Lycos Europe in 2004</a:t>
            </a:r>
          </a:p>
          <a:p>
            <a:r>
              <a:rPr lang="en-US" dirty="0" smtClean="0"/>
              <a:t>Simulations [5]</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Philipp Baumann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http://la.indymedia.org/news/2013/09/261626.php</a:t>
            </a:r>
            <a:endParaRPr lang="en-US" sz="1200" dirty="0">
              <a:solidFill>
                <a:schemeClr val="tx1"/>
              </a:solidFill>
            </a:endParaRPr>
          </a:p>
        </p:txBody>
      </p:sp>
      <p:pic>
        <p:nvPicPr>
          <p:cNvPr id="1026" name="Picture 2" descr="Dilbert arrested by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333361" y="2653248"/>
            <a:ext cx="6693435" cy="208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35746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[1</a:t>
            </a:r>
            <a:r>
              <a:rPr lang="en-US" dirty="0"/>
              <a:t>] Fox, Susannah. "51% of U.S. Adults Bank Online." Pew Research Centers Internet American Life Project RSS. </a:t>
            </a:r>
            <a:r>
              <a:rPr lang="en-US" dirty="0" err="1"/>
              <a:t>N.p</a:t>
            </a:r>
            <a:r>
              <a:rPr lang="en-US" dirty="0"/>
              <a:t>., 06 Aug. 2013. Web. 11 Apr. 2015.</a:t>
            </a:r>
          </a:p>
          <a:p>
            <a:pPr marL="0" indent="0">
              <a:buNone/>
            </a:pPr>
            <a:r>
              <a:rPr lang="en-US" dirty="0" smtClean="0"/>
              <a:t>[2] Burstein</a:t>
            </a:r>
            <a:r>
              <a:rPr lang="en-US" dirty="0"/>
              <a:t>, Aaron. </a:t>
            </a:r>
            <a:r>
              <a:rPr lang="en-US" dirty="0" smtClean="0"/>
              <a:t>“Conducting </a:t>
            </a:r>
            <a:r>
              <a:rPr lang="en-US" dirty="0"/>
              <a:t>Cybersecurity Research Legally and Ethically</a:t>
            </a:r>
            <a:r>
              <a:rPr lang="en-US" dirty="0" smtClean="0"/>
              <a:t>.” </a:t>
            </a:r>
            <a:r>
              <a:rPr lang="en-US" dirty="0"/>
              <a:t>Tech. </a:t>
            </a:r>
            <a:r>
              <a:rPr lang="en-US" dirty="0" err="1"/>
              <a:t>N.p</a:t>
            </a:r>
            <a:r>
              <a:rPr lang="en-US" dirty="0"/>
              <a:t>.: U of California, </a:t>
            </a:r>
            <a:r>
              <a:rPr lang="en-US" dirty="0" err="1"/>
              <a:t>n.d.</a:t>
            </a:r>
            <a:r>
              <a:rPr lang="en-US" dirty="0"/>
              <a:t> Print</a:t>
            </a:r>
            <a:r>
              <a:rPr lang="en-US" dirty="0" smtClean="0"/>
              <a:t>.</a:t>
            </a:r>
          </a:p>
          <a:p>
            <a:pPr marL="0" indent="0">
              <a:buNone/>
            </a:pPr>
            <a:r>
              <a:rPr lang="en-US" dirty="0" smtClean="0"/>
              <a:t>[3] "18 </a:t>
            </a:r>
            <a:r>
              <a:rPr lang="en-US" dirty="0"/>
              <a:t>U.S. Code § 2511." 18 U.S. Code § 2511. Cornell Law School, </a:t>
            </a:r>
            <a:r>
              <a:rPr lang="en-US" dirty="0" err="1"/>
              <a:t>n.d.</a:t>
            </a:r>
            <a:r>
              <a:rPr lang="en-US" dirty="0"/>
              <a:t> Web. 12 Apr. 2015.</a:t>
            </a:r>
          </a:p>
          <a:p>
            <a:pPr marL="0" indent="0">
              <a:buNone/>
            </a:pPr>
            <a:r>
              <a:rPr lang="en-US" dirty="0" smtClean="0"/>
              <a:t>[4] </a:t>
            </a:r>
            <a:r>
              <a:rPr lang="en-US" dirty="0" err="1" smtClean="0"/>
              <a:t>Dittrich</a:t>
            </a:r>
            <a:r>
              <a:rPr lang="en-US" dirty="0" smtClean="0"/>
              <a:t>, David, Michael Bailey, and Sven Dietrich. “Towards Community Standards for Ethical Behavior in Computer Security Research.” Tech. no. 2009-1. </a:t>
            </a:r>
            <a:r>
              <a:rPr lang="en-US" dirty="0" err="1" smtClean="0"/>
              <a:t>N.p</a:t>
            </a:r>
            <a:r>
              <a:rPr lang="en-US" dirty="0" smtClean="0"/>
              <a:t>.: </a:t>
            </a:r>
            <a:r>
              <a:rPr lang="en-US" dirty="0" err="1" smtClean="0"/>
              <a:t>n.p</a:t>
            </a:r>
            <a:r>
              <a:rPr lang="en-US" dirty="0" smtClean="0"/>
              <a:t>., </a:t>
            </a:r>
            <a:r>
              <a:rPr lang="en-US" dirty="0" err="1" smtClean="0"/>
              <a:t>n.d.</a:t>
            </a:r>
            <a:r>
              <a:rPr lang="en-US" dirty="0" smtClean="0"/>
              <a:t> Print.</a:t>
            </a:r>
          </a:p>
          <a:p>
            <a:pPr marL="0" indent="0">
              <a:buNone/>
            </a:pPr>
            <a:r>
              <a:rPr lang="en-US" dirty="0" smtClean="0"/>
              <a:t>[5] </a:t>
            </a:r>
            <a:r>
              <a:rPr lang="en-US" dirty="0"/>
              <a:t>"Network &amp; Security Simulation." DAI-Labor  Competence Centers  CC SEC  Research  . DAI Labor, </a:t>
            </a:r>
            <a:r>
              <a:rPr lang="en-US" dirty="0" err="1"/>
              <a:t>n.d.</a:t>
            </a:r>
            <a:r>
              <a:rPr lang="en-US" dirty="0"/>
              <a:t> Web. 14 Apr. 2015.</a:t>
            </a:r>
            <a:endParaRPr lang="en-US" dirty="0" smtClean="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Philipp Baumann</a:t>
            </a:r>
            <a:endParaRPr lang="en-US" sz="1400" dirty="0">
              <a:solidFill>
                <a:schemeClr val="tx1"/>
              </a:solidFill>
              <a:latin typeface="+mj-lt"/>
            </a:endParaRPr>
          </a:p>
        </p:txBody>
      </p:sp>
    </p:spTree>
    <p:extLst>
      <p:ext uri="{BB962C8B-B14F-4D97-AF65-F5344CB8AC3E}">
        <p14:creationId xmlns:p14="http://schemas.microsoft.com/office/powerpoint/2010/main" val="25275577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Release of Broken and unfinished Software</a:t>
            </a:r>
            <a:endParaRPr lang="en-US" dirty="0"/>
          </a:p>
        </p:txBody>
      </p:sp>
      <p:sp>
        <p:nvSpPr>
          <p:cNvPr id="3" name="Content Placeholder 2"/>
          <p:cNvSpPr>
            <a:spLocks noGrp="1"/>
          </p:cNvSpPr>
          <p:nvPr>
            <p:ph sz="half" idx="1"/>
          </p:nvPr>
        </p:nvSpPr>
        <p:spPr>
          <a:xfrm>
            <a:off x="685800" y="1352551"/>
            <a:ext cx="3050628" cy="3352800"/>
          </a:xfrm>
        </p:spPr>
        <p:txBody>
          <a:bodyPr/>
          <a:lstStyle/>
          <a:p>
            <a:r>
              <a:rPr lang="en-US" dirty="0" smtClean="0"/>
              <a:t>Core features missing.</a:t>
            </a:r>
          </a:p>
          <a:p>
            <a:r>
              <a:rPr lang="en-US" dirty="0" smtClean="0"/>
              <a:t>Unavoidable broken features.</a:t>
            </a:r>
          </a:p>
          <a:p>
            <a:r>
              <a:rPr lang="en-US" dirty="0" smtClean="0"/>
              <a:t>Unstable release.</a:t>
            </a:r>
          </a:p>
          <a:p>
            <a:r>
              <a:rPr lang="en-US" dirty="0"/>
              <a:t>Incompatible </a:t>
            </a:r>
            <a:r>
              <a:rPr lang="en-US" dirty="0" smtClean="0"/>
              <a:t>with key hardwar</a:t>
            </a:r>
            <a:r>
              <a:rPr lang="en-US" dirty="0"/>
              <a:t>e</a:t>
            </a:r>
            <a:r>
              <a:rPr lang="en-US" dirty="0" smtClean="0"/>
              <a:t>.</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736428" y="801941"/>
            <a:ext cx="5290368" cy="3925694"/>
          </a:xfrm>
          <a:ln>
            <a:solidFill>
              <a:schemeClr val="bg1"/>
            </a:solidFill>
          </a:ln>
        </p:spPr>
      </p:pic>
      <p:sp>
        <p:nvSpPr>
          <p:cNvPr id="5" name="Footer Placeholder 4"/>
          <p:cNvSpPr>
            <a:spLocks noGrp="1"/>
          </p:cNvSpPr>
          <p:nvPr>
            <p:ph type="ftr" sz="quarter" idx="11"/>
          </p:nvPr>
        </p:nvSpPr>
        <p:spPr/>
        <p:txBody>
          <a:bodyPr/>
          <a:lstStyle/>
          <a:p>
            <a:r>
              <a:rPr lang="en-US" dirty="0"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Robert McKenna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https://wayferrystorage01.blob.core.windows.net/media/Default/images/Blog/2014/RFPcartoon.png</a:t>
            </a:r>
            <a:endParaRPr lang="en-US" sz="1200" dirty="0">
              <a:solidFill>
                <a:schemeClr val="tx1"/>
              </a:solidFill>
            </a:endParaRPr>
          </a:p>
        </p:txBody>
      </p:sp>
    </p:spTree>
    <p:extLst>
      <p:ext uri="{BB962C8B-B14F-4D97-AF65-F5344CB8AC3E}">
        <p14:creationId xmlns:p14="http://schemas.microsoft.com/office/powerpoint/2010/main" val="35224324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Obamacare website</a:t>
            </a:r>
            <a:r>
              <a:rPr lang="en-US" baseline="30000" dirty="0" smtClean="0"/>
              <a:t>1</a:t>
            </a:r>
            <a:endParaRPr lang="en-US" dirty="0"/>
          </a:p>
        </p:txBody>
      </p:sp>
      <p:sp>
        <p:nvSpPr>
          <p:cNvPr id="3" name="Content Placeholder 2"/>
          <p:cNvSpPr>
            <a:spLocks noGrp="1"/>
          </p:cNvSpPr>
          <p:nvPr>
            <p:ph sz="half" idx="1"/>
          </p:nvPr>
        </p:nvSpPr>
        <p:spPr>
          <a:xfrm>
            <a:off x="685800" y="1352551"/>
            <a:ext cx="3050628" cy="3352800"/>
          </a:xfrm>
        </p:spPr>
        <p:txBody>
          <a:bodyPr/>
          <a:lstStyle/>
          <a:p>
            <a:r>
              <a:rPr lang="en-US" dirty="0" smtClean="0"/>
              <a:t>Suite of tests run days before launch.</a:t>
            </a:r>
          </a:p>
          <a:p>
            <a:r>
              <a:rPr lang="en-US" dirty="0" smtClean="0"/>
              <a:t>Test ability to handle tens of thousands of consumers.</a:t>
            </a:r>
          </a:p>
          <a:p>
            <a:r>
              <a:rPr lang="en-US" dirty="0" smtClean="0"/>
              <a:t>Crashed after only a few Hundred Log in attempts.</a:t>
            </a:r>
          </a:p>
          <a:p>
            <a:r>
              <a:rPr lang="en-US" dirty="0" smtClean="0"/>
              <a:t>Why did it go live?</a:t>
            </a:r>
          </a:p>
        </p:txBody>
      </p:sp>
      <p:sp>
        <p:nvSpPr>
          <p:cNvPr id="5" name="Footer Placeholder 4"/>
          <p:cNvSpPr>
            <a:spLocks noGrp="1"/>
          </p:cNvSpPr>
          <p:nvPr>
            <p:ph type="ftr" sz="quarter" idx="11"/>
          </p:nvPr>
        </p:nvSpPr>
        <p:spPr/>
        <p:txBody>
          <a:bodyPr/>
          <a:lstStyle/>
          <a:p>
            <a:r>
              <a:rPr lang="en-US" dirty="0"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14</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prstClr val="white"/>
                </a:solidFill>
              </a:rPr>
              <a:t>Robert McKenna</a:t>
            </a:r>
            <a:endParaRPr lang="en-US" sz="1400" dirty="0">
              <a:solidFill>
                <a:prstClr val="white"/>
              </a:solidFill>
            </a:endParaRPr>
          </a:p>
        </p:txBody>
      </p:sp>
      <p:sp>
        <p:nvSpPr>
          <p:cNvPr id="8" name="TextBox 7"/>
          <p:cNvSpPr txBox="1"/>
          <p:nvPr/>
        </p:nvSpPr>
        <p:spPr>
          <a:xfrm>
            <a:off x="0" y="4705351"/>
            <a:ext cx="9144000" cy="276999"/>
          </a:xfrm>
          <a:prstGeom prst="rect">
            <a:avLst/>
          </a:prstGeom>
          <a:noFill/>
        </p:spPr>
        <p:txBody>
          <a:bodyPr wrap="square" rtlCol="0">
            <a:spAutoFit/>
          </a:bodyPr>
          <a:lstStyle/>
          <a:p>
            <a:pPr algn="r"/>
            <a:r>
              <a:rPr lang="en-US" sz="1200" dirty="0">
                <a:solidFill>
                  <a:prstClr val="white"/>
                </a:solidFill>
              </a:rPr>
              <a:t>http://cdn2.hubspot.net/hub/247765/file-374595583-jpg/Healthcare.gov_website_down.jpg?t=1403885297810</a:t>
            </a: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81770" y="1700799"/>
            <a:ext cx="5345026" cy="3004552"/>
          </a:xfrm>
        </p:spPr>
      </p:pic>
    </p:spTree>
    <p:extLst>
      <p:ext uri="{BB962C8B-B14F-4D97-AF65-F5344CB8AC3E}">
        <p14:creationId xmlns:p14="http://schemas.microsoft.com/office/powerpoint/2010/main" val="287184212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 industry</a:t>
            </a:r>
            <a:endParaRPr lang="en-US" dirty="0"/>
          </a:p>
        </p:txBody>
      </p:sp>
      <p:sp>
        <p:nvSpPr>
          <p:cNvPr id="3" name="Content Placeholder 2"/>
          <p:cNvSpPr>
            <a:spLocks noGrp="1"/>
          </p:cNvSpPr>
          <p:nvPr>
            <p:ph sz="half" idx="1"/>
          </p:nvPr>
        </p:nvSpPr>
        <p:spPr>
          <a:xfrm>
            <a:off x="685800" y="1352551"/>
            <a:ext cx="3050628" cy="3352800"/>
          </a:xfrm>
        </p:spPr>
        <p:txBody>
          <a:bodyPr>
            <a:normAutofit fontScale="92500" lnSpcReduction="20000"/>
          </a:bodyPr>
          <a:lstStyle/>
          <a:p>
            <a:r>
              <a:rPr lang="en-US" dirty="0" smtClean="0"/>
              <a:t>Why the Game Industry?</a:t>
            </a:r>
          </a:p>
          <a:p>
            <a:r>
              <a:rPr lang="en-US" dirty="0" smtClean="0"/>
              <a:t>67% of US households play games.</a:t>
            </a:r>
            <a:r>
              <a:rPr lang="en-US" baseline="30000" dirty="0" smtClean="0"/>
              <a:t>2</a:t>
            </a:r>
            <a:endParaRPr lang="en-US" dirty="0" smtClean="0"/>
          </a:p>
          <a:p>
            <a:r>
              <a:rPr lang="en-US" dirty="0" smtClean="0"/>
              <a:t>Business Models that Perpetuate the issue of Unfinished software.</a:t>
            </a:r>
          </a:p>
          <a:p>
            <a:r>
              <a:rPr lang="en-US" dirty="0" smtClean="0"/>
              <a:t>A long list of examples:</a:t>
            </a:r>
          </a:p>
          <a:p>
            <a:pPr lvl="1"/>
            <a:r>
              <a:rPr lang="en-US" sz="1200" dirty="0" smtClean="0"/>
              <a:t>Halo: Master Chief Collection</a:t>
            </a:r>
          </a:p>
          <a:p>
            <a:pPr lvl="1"/>
            <a:r>
              <a:rPr lang="en-US" sz="1200" dirty="0" smtClean="0"/>
              <a:t>Assassin’s Creed: Unity</a:t>
            </a:r>
          </a:p>
          <a:p>
            <a:pPr lvl="1"/>
            <a:r>
              <a:rPr lang="en-US" sz="1200" dirty="0" smtClean="0"/>
              <a:t>Drive Club</a:t>
            </a:r>
          </a:p>
          <a:p>
            <a:pPr lvl="1"/>
            <a:r>
              <a:rPr lang="en-US" sz="1200" dirty="0" smtClean="0"/>
              <a:t>Battlefield 4</a:t>
            </a:r>
          </a:p>
          <a:p>
            <a:pPr lvl="1"/>
            <a:r>
              <a:rPr lang="en-US" sz="1200" dirty="0" smtClean="0"/>
              <a:t>SimCity</a:t>
            </a:r>
          </a:p>
          <a:p>
            <a:pPr lvl="1"/>
            <a:r>
              <a:rPr lang="en-US" sz="1200" dirty="0" smtClean="0"/>
              <a:t>The War Z</a:t>
            </a:r>
          </a:p>
          <a:p>
            <a:pPr lvl="1"/>
            <a:r>
              <a:rPr lang="en-US" sz="1200" dirty="0" smtClean="0"/>
              <a:t>Etc.</a:t>
            </a:r>
          </a:p>
          <a:p>
            <a:pPr lvl="1"/>
            <a:endParaRPr lang="en-US" dirty="0" smtClean="0"/>
          </a:p>
          <a:p>
            <a:pPr lvl="1"/>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dirty="0"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15</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prstClr val="white"/>
                </a:solidFill>
              </a:rPr>
              <a:t>Robert McKenna</a:t>
            </a:r>
            <a:endParaRPr lang="en-US" sz="1400" dirty="0">
              <a:solidFill>
                <a:prstClr val="white"/>
              </a:solidFill>
            </a:endParaRPr>
          </a:p>
        </p:txBody>
      </p:sp>
      <p:sp>
        <p:nvSpPr>
          <p:cNvPr id="8" name="TextBox 7"/>
          <p:cNvSpPr txBox="1"/>
          <p:nvPr/>
        </p:nvSpPr>
        <p:spPr>
          <a:xfrm>
            <a:off x="21546" y="4398589"/>
            <a:ext cx="9144000" cy="646331"/>
          </a:xfrm>
          <a:prstGeom prst="rect">
            <a:avLst/>
          </a:prstGeom>
          <a:noFill/>
        </p:spPr>
        <p:txBody>
          <a:bodyPr wrap="square" rtlCol="0">
            <a:spAutoFit/>
          </a:bodyPr>
          <a:lstStyle/>
          <a:p>
            <a:pPr algn="r"/>
            <a:r>
              <a:rPr lang="en-US" sz="1200" dirty="0">
                <a:solidFill>
                  <a:prstClr val="white"/>
                </a:solidFill>
                <a:hlinkClick r:id="rId3"/>
              </a:rPr>
              <a:t>http://</a:t>
            </a:r>
            <a:r>
              <a:rPr lang="en-US" sz="1200" dirty="0" smtClean="0">
                <a:solidFill>
                  <a:prstClr val="white"/>
                </a:solidFill>
                <a:hlinkClick r:id="rId3"/>
              </a:rPr>
              <a:t>cloud.attackofthefanboy.com/wp-content/uploads/2014/11/halo-master-chief-collection-broken-matchmaking-760x428.jpg</a:t>
            </a:r>
            <a:endParaRPr lang="en-US" sz="1200" dirty="0" smtClean="0">
              <a:solidFill>
                <a:prstClr val="white"/>
              </a:solidFill>
            </a:endParaRPr>
          </a:p>
          <a:p>
            <a:pPr algn="r"/>
            <a:r>
              <a:rPr lang="en-US" sz="1200" dirty="0">
                <a:solidFill>
                  <a:prstClr val="white"/>
                </a:solidFill>
                <a:hlinkClick r:id="rId4"/>
              </a:rPr>
              <a:t>http://</a:t>
            </a:r>
            <a:r>
              <a:rPr lang="en-US" sz="1200" dirty="0" smtClean="0">
                <a:solidFill>
                  <a:prstClr val="white"/>
                </a:solidFill>
                <a:hlinkClick r:id="rId4"/>
              </a:rPr>
              <a:t>www.extremetech.com/wp-content/uploads/2013/03/simcityerror.jpg</a:t>
            </a:r>
            <a:endParaRPr lang="en-US" sz="1200" dirty="0" smtClean="0">
              <a:solidFill>
                <a:prstClr val="white"/>
              </a:solidFill>
            </a:endParaRPr>
          </a:p>
          <a:p>
            <a:pPr algn="r"/>
            <a:r>
              <a:rPr lang="en-US" sz="1200" dirty="0">
                <a:solidFill>
                  <a:prstClr val="white"/>
                </a:solidFill>
              </a:rPr>
              <a:t>http://i.kinja-img.com/gawker-media/image/upload/s--41uAupjR--/c_fit,fl_progressive,q_80,w_636/akqmvdd29hkw6wr4bvts.jpg</a:t>
            </a:r>
          </a:p>
        </p:txBody>
      </p:sp>
      <p:pic>
        <p:nvPicPr>
          <p:cNvPr id="12" name="Content Placeholder 11"/>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736428" y="1083197"/>
            <a:ext cx="2236980" cy="1399872"/>
          </a:xfr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4245" y="2473608"/>
            <a:ext cx="2535616" cy="1426284"/>
          </a:xfrm>
          <a:prstGeom prst="rect">
            <a:avLst/>
          </a:prstGeom>
        </p:spPr>
      </p:pic>
      <p:pic>
        <p:nvPicPr>
          <p:cNvPr id="2050" name="Picture 2" descr="http://www.extremetech.com/wp-content/uploads/2013/03/simcityerr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4245" y="1083197"/>
            <a:ext cx="2535616" cy="13998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loud.attackofthefanboy.com/wp-content/uploads/2014/11/halo-master-chief-collection-broken-matchmaking-760x42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6428" y="2483069"/>
            <a:ext cx="2236980" cy="125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5315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Get your money back</a:t>
            </a:r>
            <a:endParaRPr lang="en-US" dirty="0"/>
          </a:p>
        </p:txBody>
      </p:sp>
      <p:sp>
        <p:nvSpPr>
          <p:cNvPr id="3" name="Content Placeholder 2"/>
          <p:cNvSpPr>
            <a:spLocks noGrp="1"/>
          </p:cNvSpPr>
          <p:nvPr>
            <p:ph sz="half" idx="1"/>
          </p:nvPr>
        </p:nvSpPr>
        <p:spPr>
          <a:xfrm>
            <a:off x="685800" y="1352551"/>
            <a:ext cx="3050628" cy="3352800"/>
          </a:xfrm>
        </p:spPr>
        <p:txBody>
          <a:bodyPr>
            <a:normAutofit fontScale="92500" lnSpcReduction="10000"/>
          </a:bodyPr>
          <a:lstStyle/>
          <a:p>
            <a:r>
              <a:rPr lang="en-US" dirty="0" smtClean="0"/>
              <a:t>Not always that simple.</a:t>
            </a:r>
          </a:p>
          <a:p>
            <a:r>
              <a:rPr lang="en-US" dirty="0" smtClean="0"/>
              <a:t>New Business models have you paying for a game that isn’t done(or started).</a:t>
            </a:r>
            <a:r>
              <a:rPr lang="en-US" baseline="30000" dirty="0" smtClean="0"/>
              <a:t>3</a:t>
            </a:r>
            <a:endParaRPr lang="en-US" dirty="0" smtClean="0"/>
          </a:p>
          <a:p>
            <a:pPr lvl="1"/>
            <a:r>
              <a:rPr lang="en-US" sz="1100" dirty="0" smtClean="0"/>
              <a:t>Pre-orders.</a:t>
            </a:r>
          </a:p>
          <a:p>
            <a:pPr lvl="1"/>
            <a:r>
              <a:rPr lang="en-US" sz="1100" dirty="0" smtClean="0"/>
              <a:t>Steam Greenlight.</a:t>
            </a:r>
          </a:p>
          <a:p>
            <a:pPr lvl="1"/>
            <a:r>
              <a:rPr lang="en-US" sz="1100" dirty="0" smtClean="0"/>
              <a:t>Early Access.</a:t>
            </a:r>
          </a:p>
          <a:p>
            <a:pPr lvl="1"/>
            <a:r>
              <a:rPr lang="en-US" sz="1100" dirty="0" smtClean="0"/>
              <a:t>Kick Starter.</a:t>
            </a:r>
          </a:p>
          <a:p>
            <a:r>
              <a:rPr lang="en-US" dirty="0" smtClean="0"/>
              <a:t>Companies and developers are not always obligated to refund the consumer.</a:t>
            </a:r>
          </a:p>
          <a:p>
            <a:r>
              <a:rPr lang="en-US" dirty="0" smtClean="0"/>
              <a:t>25% of Early Access games have released as full games.</a:t>
            </a:r>
            <a:r>
              <a:rPr lang="en-US" baseline="30000" dirty="0" smtClean="0"/>
              <a:t>4</a:t>
            </a:r>
            <a:endParaRPr lang="en-US" dirty="0" smtClean="0"/>
          </a:p>
          <a:p>
            <a:endParaRPr lang="en-US" dirty="0" smtClean="0"/>
          </a:p>
        </p:txBody>
      </p:sp>
      <p:sp>
        <p:nvSpPr>
          <p:cNvPr id="5" name="Footer Placeholder 4"/>
          <p:cNvSpPr>
            <a:spLocks noGrp="1"/>
          </p:cNvSpPr>
          <p:nvPr>
            <p:ph type="ftr" sz="quarter" idx="11"/>
          </p:nvPr>
        </p:nvSpPr>
        <p:spPr/>
        <p:txBody>
          <a:bodyPr/>
          <a:lstStyle/>
          <a:p>
            <a:r>
              <a:rPr lang="en-US" dirty="0"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16</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prstClr val="white"/>
                </a:solidFill>
              </a:rPr>
              <a:t>Robert McKenna</a:t>
            </a:r>
            <a:endParaRPr lang="en-US" sz="1400" dirty="0">
              <a:solidFill>
                <a:prstClr val="white"/>
              </a:solidFill>
            </a:endParaRPr>
          </a:p>
        </p:txBody>
      </p:sp>
      <p:sp>
        <p:nvSpPr>
          <p:cNvPr id="8" name="TextBox 7"/>
          <p:cNvSpPr txBox="1"/>
          <p:nvPr/>
        </p:nvSpPr>
        <p:spPr>
          <a:xfrm>
            <a:off x="0" y="4705351"/>
            <a:ext cx="9144000" cy="276999"/>
          </a:xfrm>
          <a:prstGeom prst="rect">
            <a:avLst/>
          </a:prstGeom>
          <a:noFill/>
        </p:spPr>
        <p:txBody>
          <a:bodyPr wrap="square" rtlCol="0">
            <a:spAutoFit/>
          </a:bodyPr>
          <a:lstStyle/>
          <a:p>
            <a:pPr algn="r"/>
            <a:r>
              <a:rPr lang="en-US" sz="1200" dirty="0">
                <a:solidFill>
                  <a:prstClr val="white"/>
                </a:solidFill>
              </a:rPr>
              <a:t>http://o.aolcdn.com/hss/storage/midas/d63de14378d186a8c4f67a6a28f441a3/201242278/uncharted.jpg</a:t>
            </a:r>
          </a:p>
        </p:txBody>
      </p:sp>
      <p:sp>
        <p:nvSpPr>
          <p:cNvPr id="4" name="Content Placeholder 3"/>
          <p:cNvSpPr>
            <a:spLocks noGrp="1"/>
          </p:cNvSpPr>
          <p:nvPr>
            <p:ph sz="half" idx="2"/>
          </p:nvPr>
        </p:nvSpPr>
        <p:spPr/>
        <p:txBody>
          <a:bodyPr>
            <a:normAutofit fontScale="92500" lnSpcReduction="10000"/>
          </a:bodyPr>
          <a:lstStyle/>
          <a:p>
            <a:endParaRPr lang="en-US" dirty="0"/>
          </a:p>
          <a:p>
            <a:endParaRPr lang="en-US" dirty="0"/>
          </a:p>
          <a:p>
            <a:endParaRPr lang="en-US" dirty="0"/>
          </a:p>
        </p:txBody>
      </p:sp>
      <p:pic>
        <p:nvPicPr>
          <p:cNvPr id="9" name="Picture 8"/>
          <p:cNvPicPr>
            <a:picLocks noChangeAspect="1"/>
          </p:cNvPicPr>
          <p:nvPr/>
        </p:nvPicPr>
        <p:blipFill>
          <a:blip r:embed="rId3"/>
          <a:stretch>
            <a:fillRect/>
          </a:stretch>
        </p:blipFill>
        <p:spPr>
          <a:xfrm>
            <a:off x="3639205" y="1678122"/>
            <a:ext cx="5387591" cy="3027229"/>
          </a:xfrm>
          <a:prstGeom prst="rect">
            <a:avLst/>
          </a:prstGeom>
        </p:spPr>
      </p:pic>
    </p:spTree>
    <p:extLst>
      <p:ext uri="{BB962C8B-B14F-4D97-AF65-F5344CB8AC3E}">
        <p14:creationId xmlns:p14="http://schemas.microsoft.com/office/powerpoint/2010/main" val="33053607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be done? As a consumer</a:t>
            </a:r>
            <a:endParaRPr lang="en-US" dirty="0"/>
          </a:p>
        </p:txBody>
      </p:sp>
      <p:sp>
        <p:nvSpPr>
          <p:cNvPr id="3" name="Content Placeholder 2"/>
          <p:cNvSpPr>
            <a:spLocks noGrp="1"/>
          </p:cNvSpPr>
          <p:nvPr>
            <p:ph sz="half" idx="1"/>
          </p:nvPr>
        </p:nvSpPr>
        <p:spPr>
          <a:xfrm>
            <a:off x="685800" y="1352551"/>
            <a:ext cx="3050628" cy="3352800"/>
          </a:xfrm>
        </p:spPr>
        <p:txBody>
          <a:bodyPr>
            <a:normAutofit fontScale="92500" lnSpcReduction="10000"/>
          </a:bodyPr>
          <a:lstStyle/>
          <a:p>
            <a:r>
              <a:rPr lang="en-US" dirty="0" smtClean="0"/>
              <a:t>Money is the driving force. In high quality or poor quality releases.</a:t>
            </a:r>
          </a:p>
          <a:p>
            <a:pPr lvl="1"/>
            <a:r>
              <a:rPr lang="en-US" sz="900" dirty="0" smtClean="0"/>
              <a:t>“</a:t>
            </a:r>
            <a:r>
              <a:rPr lang="en-US" sz="900" dirty="0"/>
              <a:t>But money is money, and a game delayed to the first quarter of 2015 won't do anything to help a publisher's holiday earnings in </a:t>
            </a:r>
            <a:r>
              <a:rPr lang="en-US" sz="900" dirty="0" smtClean="0"/>
              <a:t>2014.”</a:t>
            </a:r>
            <a:r>
              <a:rPr lang="en-US" sz="900" baseline="30000" dirty="0" smtClean="0"/>
              <a:t>3</a:t>
            </a:r>
            <a:endParaRPr lang="en-US" sz="900" dirty="0"/>
          </a:p>
          <a:p>
            <a:r>
              <a:rPr lang="en-US" dirty="0" smtClean="0"/>
              <a:t>The trend will continue as long as product is sold.</a:t>
            </a:r>
          </a:p>
          <a:p>
            <a:r>
              <a:rPr lang="en-US" dirty="0" smtClean="0"/>
              <a:t>As consumers, intelligently make investments in software. </a:t>
            </a:r>
          </a:p>
          <a:p>
            <a:r>
              <a:rPr lang="en-US" dirty="0" smtClean="0"/>
              <a:t>Don’t always make a purchase expecting a full product.</a:t>
            </a:r>
          </a:p>
        </p:txBody>
      </p:sp>
      <p:sp>
        <p:nvSpPr>
          <p:cNvPr id="5" name="Footer Placeholder 4"/>
          <p:cNvSpPr>
            <a:spLocks noGrp="1"/>
          </p:cNvSpPr>
          <p:nvPr>
            <p:ph type="ftr" sz="quarter" idx="11"/>
          </p:nvPr>
        </p:nvSpPr>
        <p:spPr/>
        <p:txBody>
          <a:bodyPr/>
          <a:lstStyle/>
          <a:p>
            <a:r>
              <a:rPr lang="en-US" dirty="0"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17</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prstClr val="white"/>
                </a:solidFill>
              </a:rPr>
              <a:t>Robert McKenna</a:t>
            </a:r>
            <a:endParaRPr lang="en-US" sz="1400" dirty="0">
              <a:solidFill>
                <a:prstClr val="white"/>
              </a:solidFill>
            </a:endParaRPr>
          </a:p>
        </p:txBody>
      </p:sp>
      <p:sp>
        <p:nvSpPr>
          <p:cNvPr id="8" name="TextBox 7"/>
          <p:cNvSpPr txBox="1"/>
          <p:nvPr/>
        </p:nvSpPr>
        <p:spPr>
          <a:xfrm>
            <a:off x="0" y="4705351"/>
            <a:ext cx="9144000" cy="276999"/>
          </a:xfrm>
          <a:prstGeom prst="rect">
            <a:avLst/>
          </a:prstGeom>
          <a:noFill/>
        </p:spPr>
        <p:txBody>
          <a:bodyPr wrap="square" rtlCol="0">
            <a:spAutoFit/>
          </a:bodyPr>
          <a:lstStyle/>
          <a:p>
            <a:pPr algn="r"/>
            <a:r>
              <a:rPr lang="en-US" sz="1200" dirty="0">
                <a:solidFill>
                  <a:prstClr val="white"/>
                </a:solidFill>
              </a:rPr>
              <a:t>http://cdn3-www.craveonline.com/assets/uploads/2015/01/GamePreorder.jpg</a:t>
            </a:r>
          </a:p>
        </p:txBody>
      </p:sp>
      <p:sp>
        <p:nvSpPr>
          <p:cNvPr id="4" name="Content Placeholder 3"/>
          <p:cNvSpPr>
            <a:spLocks noGrp="1"/>
          </p:cNvSpPr>
          <p:nvPr>
            <p:ph sz="half" idx="2"/>
          </p:nvPr>
        </p:nvSpPr>
        <p:spPr/>
        <p:txBody>
          <a:bodyPr>
            <a:normAutofit fontScale="92500" lnSpcReduction="10000"/>
          </a:bodyPr>
          <a:lstStyle/>
          <a:p>
            <a:endParaRPr lang="en-US" dirty="0"/>
          </a:p>
          <a:p>
            <a:endParaRPr lang="en-US" dirty="0"/>
          </a:p>
          <a:p>
            <a:endParaRPr lang="en-US" dirty="0"/>
          </a:p>
          <a:p>
            <a:endParaRPr lang="en-US" dirty="0"/>
          </a:p>
        </p:txBody>
      </p:sp>
      <p:pic>
        <p:nvPicPr>
          <p:cNvPr id="10" name="Picture 9"/>
          <p:cNvPicPr>
            <a:picLocks noChangeAspect="1"/>
          </p:cNvPicPr>
          <p:nvPr/>
        </p:nvPicPr>
        <p:blipFill>
          <a:blip r:embed="rId3"/>
          <a:stretch>
            <a:fillRect/>
          </a:stretch>
        </p:blipFill>
        <p:spPr>
          <a:xfrm>
            <a:off x="3674803" y="1712138"/>
            <a:ext cx="5351994" cy="2993213"/>
          </a:xfrm>
          <a:prstGeom prst="rect">
            <a:avLst/>
          </a:prstGeom>
        </p:spPr>
      </p:pic>
    </p:spTree>
    <p:extLst>
      <p:ext uri="{BB962C8B-B14F-4D97-AF65-F5344CB8AC3E}">
        <p14:creationId xmlns:p14="http://schemas.microsoft.com/office/powerpoint/2010/main" val="15036330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be done? As A Developer</a:t>
            </a:r>
            <a:endParaRPr lang="en-US" dirty="0"/>
          </a:p>
        </p:txBody>
      </p:sp>
      <p:sp>
        <p:nvSpPr>
          <p:cNvPr id="3" name="Content Placeholder 2"/>
          <p:cNvSpPr>
            <a:spLocks noGrp="1"/>
          </p:cNvSpPr>
          <p:nvPr>
            <p:ph sz="half" idx="1"/>
          </p:nvPr>
        </p:nvSpPr>
        <p:spPr>
          <a:xfrm>
            <a:off x="685799" y="1352551"/>
            <a:ext cx="7401911" cy="3352800"/>
          </a:xfrm>
        </p:spPr>
        <p:txBody>
          <a:bodyPr>
            <a:normAutofit/>
          </a:bodyPr>
          <a:lstStyle/>
          <a:p>
            <a:r>
              <a:rPr lang="en-US" dirty="0" smtClean="0"/>
              <a:t>Depending on where you work, this is tricky.</a:t>
            </a:r>
          </a:p>
          <a:p>
            <a:r>
              <a:rPr lang="en-US" dirty="0" smtClean="0"/>
              <a:t>Self Publish. </a:t>
            </a:r>
          </a:p>
          <a:p>
            <a:r>
              <a:rPr lang="en-US" dirty="0" smtClean="0"/>
              <a:t>Be honest. </a:t>
            </a:r>
            <a:endParaRPr lang="en-US" dirty="0"/>
          </a:p>
          <a:p>
            <a:r>
              <a:rPr lang="en-US" dirty="0" smtClean="0"/>
              <a:t>There are many successful games that use these new business models correctly.</a:t>
            </a:r>
            <a:r>
              <a:rPr lang="en-US" baseline="30000" dirty="0" smtClean="0"/>
              <a:t>5</a:t>
            </a:r>
            <a:endParaRPr lang="en-US" dirty="0" smtClean="0"/>
          </a:p>
        </p:txBody>
      </p:sp>
      <p:sp>
        <p:nvSpPr>
          <p:cNvPr id="5" name="Footer Placeholder 4"/>
          <p:cNvSpPr>
            <a:spLocks noGrp="1"/>
          </p:cNvSpPr>
          <p:nvPr>
            <p:ph type="ftr" sz="quarter" idx="11"/>
          </p:nvPr>
        </p:nvSpPr>
        <p:spPr/>
        <p:txBody>
          <a:bodyPr/>
          <a:lstStyle/>
          <a:p>
            <a:r>
              <a:rPr lang="en-US" dirty="0"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18</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prstClr val="white"/>
                </a:solidFill>
              </a:rPr>
              <a:t>Robert McKenna</a:t>
            </a:r>
            <a:endParaRPr lang="en-US" sz="1400" dirty="0">
              <a:solidFill>
                <a:prstClr val="white"/>
              </a:solidFill>
            </a:endParaRPr>
          </a:p>
        </p:txBody>
      </p:sp>
      <p:sp>
        <p:nvSpPr>
          <p:cNvPr id="4" name="Content Placeholder 3"/>
          <p:cNvSpPr>
            <a:spLocks noGrp="1"/>
          </p:cNvSpPr>
          <p:nvPr>
            <p:ph sz="half" idx="2"/>
          </p:nvPr>
        </p:nvSpPr>
        <p:spPr/>
        <p:txBody>
          <a:bodyPr>
            <a:normAutofit/>
          </a:bodyPr>
          <a:lstStyle/>
          <a:p>
            <a:pPr marL="0" indent="0">
              <a:buNone/>
            </a:pPr>
            <a:endParaRPr lang="en-US" dirty="0"/>
          </a:p>
          <a:p>
            <a:endParaRPr lang="en-US" dirty="0"/>
          </a:p>
        </p:txBody>
      </p:sp>
    </p:spTree>
    <p:extLst>
      <p:ext uri="{BB962C8B-B14F-4D97-AF65-F5344CB8AC3E}">
        <p14:creationId xmlns:p14="http://schemas.microsoft.com/office/powerpoint/2010/main" val="28776949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a:xfrm>
            <a:off x="685800" y="1352551"/>
            <a:ext cx="7622628" cy="3352800"/>
          </a:xfrm>
        </p:spPr>
        <p:txBody>
          <a:bodyPr>
            <a:normAutofit/>
          </a:bodyPr>
          <a:lstStyle/>
          <a:p>
            <a:r>
              <a:rPr lang="en-US" dirty="0" smtClean="0"/>
              <a:t>As time goes on software will become more complex.</a:t>
            </a:r>
          </a:p>
          <a:p>
            <a:r>
              <a:rPr lang="en-US" dirty="0" smtClean="0"/>
              <a:t>The chance for bugs will increase, but the tools to discover them will improve.</a:t>
            </a:r>
          </a:p>
          <a:p>
            <a:r>
              <a:rPr lang="en-US" dirty="0" smtClean="0"/>
              <a:t>It is important that developers and companies not force broken software on consumers, but they will if the alternative is not enforced.</a:t>
            </a:r>
          </a:p>
          <a:p>
            <a:r>
              <a:rPr lang="en-US" dirty="0" smtClean="0"/>
              <a:t>As consumers and developers, we must help change the way that new, innovative business models are used by developers.</a:t>
            </a:r>
          </a:p>
        </p:txBody>
      </p:sp>
      <p:sp>
        <p:nvSpPr>
          <p:cNvPr id="5" name="Footer Placeholder 4"/>
          <p:cNvSpPr>
            <a:spLocks noGrp="1"/>
          </p:cNvSpPr>
          <p:nvPr>
            <p:ph type="ftr" sz="quarter" idx="11"/>
          </p:nvPr>
        </p:nvSpPr>
        <p:spPr/>
        <p:txBody>
          <a:bodyPr/>
          <a:lstStyle/>
          <a:p>
            <a:r>
              <a:rPr lang="en-US" dirty="0"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19</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prstClr val="white"/>
                </a:solidFill>
              </a:rPr>
              <a:t>Robert McKenna</a:t>
            </a:r>
            <a:endParaRPr lang="en-US" sz="1400" dirty="0">
              <a:solidFill>
                <a:prstClr val="white"/>
              </a:solidFill>
            </a:endParaRPr>
          </a:p>
        </p:txBody>
      </p:sp>
      <p:sp>
        <p:nvSpPr>
          <p:cNvPr id="4" name="Content Placeholder 3"/>
          <p:cNvSpPr>
            <a:spLocks noGrp="1"/>
          </p:cNvSpPr>
          <p:nvPr>
            <p:ph sz="half" idx="2"/>
          </p:nvPr>
        </p:nvSpPr>
        <p:spPr/>
        <p:txBody>
          <a:bodyPr>
            <a:normAutofit/>
          </a:bodyPr>
          <a:lstStyle/>
          <a:p>
            <a:pPr marL="0" indent="0">
              <a:buNone/>
            </a:pPr>
            <a:endParaRPr lang="en-US" dirty="0"/>
          </a:p>
          <a:p>
            <a:endParaRPr lang="en-US" dirty="0"/>
          </a:p>
        </p:txBody>
      </p:sp>
    </p:spTree>
    <p:extLst>
      <p:ext uri="{BB962C8B-B14F-4D97-AF65-F5344CB8AC3E}">
        <p14:creationId xmlns:p14="http://schemas.microsoft.com/office/powerpoint/2010/main" val="17098432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Debate Ground Rules</a:t>
            </a:r>
            <a:endParaRPr lang="en-US" dirty="0"/>
          </a:p>
        </p:txBody>
      </p:sp>
      <p:sp>
        <p:nvSpPr>
          <p:cNvPr id="3" name="Content Placeholder 2"/>
          <p:cNvSpPr>
            <a:spLocks noGrp="1"/>
          </p:cNvSpPr>
          <p:nvPr>
            <p:ph idx="1"/>
          </p:nvPr>
        </p:nvSpPr>
        <p:spPr/>
        <p:txBody>
          <a:bodyPr/>
          <a:lstStyle/>
          <a:p>
            <a:r>
              <a:rPr lang="en-US" dirty="0" smtClean="0"/>
              <a:t>Before Debate</a:t>
            </a:r>
          </a:p>
          <a:p>
            <a:pPr lvl="1"/>
            <a:r>
              <a:rPr lang="en-US" dirty="0" smtClean="0"/>
              <a:t>15 minutes to converse with your team</a:t>
            </a:r>
          </a:p>
          <a:p>
            <a:pPr lvl="1"/>
            <a:r>
              <a:rPr lang="en-US" dirty="0" smtClean="0"/>
              <a:t>Share argument points, counter points, and responses so everyone can represent</a:t>
            </a:r>
          </a:p>
          <a:p>
            <a:pPr lvl="1"/>
            <a:r>
              <a:rPr lang="en-US" dirty="0" smtClean="0"/>
              <a:t>Decide who will respond to what points from the opposing side</a:t>
            </a:r>
          </a:p>
          <a:p>
            <a:r>
              <a:rPr lang="en-US" dirty="0" smtClean="0"/>
              <a:t>During Debate</a:t>
            </a:r>
          </a:p>
          <a:p>
            <a:pPr lvl="1"/>
            <a:r>
              <a:rPr lang="en-US" dirty="0" smtClean="0"/>
              <a:t>Stand up when speaking</a:t>
            </a:r>
          </a:p>
          <a:p>
            <a:pPr lvl="1"/>
            <a:r>
              <a:rPr lang="en-US" dirty="0" smtClean="0"/>
              <a:t>Only those who have not spoken may respond until everyone has had a turn</a:t>
            </a:r>
          </a:p>
          <a:p>
            <a:pPr lvl="1"/>
            <a:r>
              <a:rPr lang="en-US" dirty="0" smtClean="0"/>
              <a:t>Switch sides at any time when you change your mind</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Tree>
    <p:extLst>
      <p:ext uri="{BB962C8B-B14F-4D97-AF65-F5344CB8AC3E}">
        <p14:creationId xmlns:p14="http://schemas.microsoft.com/office/powerpoint/2010/main" val="3348001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smtClean="0"/>
              <a:t>[1] </a:t>
            </a:r>
            <a:r>
              <a:rPr lang="en-US" sz="1200" dirty="0"/>
              <a:t>Wilson, Scott, and Lena H. Sun. "Health Insurance Exchange Launched despite Signs of Serious Problems." </a:t>
            </a:r>
            <a:r>
              <a:rPr lang="en-US" sz="1200" i="1" dirty="0"/>
              <a:t>Washington Post</a:t>
            </a:r>
            <a:r>
              <a:rPr lang="en-US" sz="1200" dirty="0"/>
              <a:t>. The Washington Post, 21 Oct. 2013. Web. 15 Apr. 2015.</a:t>
            </a:r>
            <a:endParaRPr lang="en-US" sz="1200" dirty="0" smtClean="0"/>
          </a:p>
          <a:p>
            <a:pPr marL="0" indent="0">
              <a:buNone/>
            </a:pPr>
            <a:r>
              <a:rPr lang="en-US" sz="1200" dirty="0" smtClean="0"/>
              <a:t>[2] </a:t>
            </a:r>
            <a:r>
              <a:rPr lang="en-US" sz="1200" dirty="0"/>
              <a:t>"Video Game Industry Statistics | Entertainment Software Rating </a:t>
            </a:r>
            <a:r>
              <a:rPr lang="en-US" sz="1200" dirty="0" err="1"/>
              <a:t>Board."</a:t>
            </a:r>
            <a:r>
              <a:rPr lang="en-US" sz="1200" i="1" dirty="0" err="1"/>
              <a:t>Video</a:t>
            </a:r>
            <a:r>
              <a:rPr lang="en-US" sz="1200" i="1" dirty="0"/>
              <a:t> Game Industry Statistics | Entertainment Software Rating Board</a:t>
            </a:r>
            <a:r>
              <a:rPr lang="en-US" sz="1200" dirty="0"/>
              <a:t>. </a:t>
            </a:r>
            <a:r>
              <a:rPr lang="en-US" sz="1200" dirty="0" err="1"/>
              <a:t>N.p</a:t>
            </a:r>
            <a:r>
              <a:rPr lang="en-US" sz="1200" dirty="0"/>
              <a:t>., </a:t>
            </a:r>
            <a:r>
              <a:rPr lang="en-US" sz="1200" dirty="0" err="1"/>
              <a:t>n.d.</a:t>
            </a:r>
            <a:r>
              <a:rPr lang="en-US" sz="1200" dirty="0"/>
              <a:t> Web. 15 Apr. 2015.</a:t>
            </a:r>
            <a:r>
              <a:rPr lang="en-US" sz="1200" dirty="0" smtClean="0"/>
              <a:t>[3] </a:t>
            </a:r>
          </a:p>
          <a:p>
            <a:pPr marL="0" indent="0">
              <a:buNone/>
            </a:pPr>
            <a:r>
              <a:rPr lang="en-US" sz="1200" dirty="0" smtClean="0"/>
              <a:t>[3] </a:t>
            </a:r>
            <a:r>
              <a:rPr lang="en-US" sz="1200" dirty="0"/>
              <a:t>Mitchell, Richard. "We're Paying for Broken Games, and It's Unacceptable." </a:t>
            </a:r>
            <a:r>
              <a:rPr lang="en-US" sz="1200" i="1" dirty="0" err="1"/>
              <a:t>Engadget</a:t>
            </a:r>
            <a:r>
              <a:rPr lang="en-US" sz="1200" dirty="0"/>
              <a:t>. </a:t>
            </a:r>
            <a:r>
              <a:rPr lang="en-US" sz="1200" dirty="0" err="1"/>
              <a:t>N.p</a:t>
            </a:r>
            <a:r>
              <a:rPr lang="en-US" sz="1200" dirty="0"/>
              <a:t>., </a:t>
            </a:r>
            <a:r>
              <a:rPr lang="en-US" sz="1200" dirty="0" err="1"/>
              <a:t>n.d.</a:t>
            </a:r>
            <a:r>
              <a:rPr lang="en-US" sz="1200" dirty="0"/>
              <a:t> Web. 15 Apr. 2015. </a:t>
            </a:r>
          </a:p>
          <a:p>
            <a:pPr marL="0" indent="0">
              <a:buNone/>
            </a:pPr>
            <a:r>
              <a:rPr lang="en-US" sz="1200" dirty="0" smtClean="0"/>
              <a:t>[</a:t>
            </a:r>
            <a:r>
              <a:rPr lang="en-US" sz="1200" dirty="0"/>
              <a:t>4] Walker, Patrick. "Early Access Popularity Growing, but Only 25% Have Released as a Full Game." </a:t>
            </a:r>
            <a:r>
              <a:rPr lang="en-US" sz="1200" i="1" dirty="0"/>
              <a:t>GamesIndustry.biz</a:t>
            </a:r>
            <a:r>
              <a:rPr lang="en-US" sz="1200" dirty="0"/>
              <a:t>. </a:t>
            </a:r>
            <a:r>
              <a:rPr lang="en-US" sz="1200" dirty="0" err="1"/>
              <a:t>N.p</a:t>
            </a:r>
            <a:r>
              <a:rPr lang="en-US" sz="1200" dirty="0"/>
              <a:t>., 14 Nov. 2014. Web. 15 Apr. 2015. &lt;http://www.gamesindustry.biz/articles/2014-11-13-early-access-popularity-growing-but-only-25-percent-have-released-as-a-full-game&gt;. </a:t>
            </a:r>
            <a:endParaRPr lang="en-US" sz="1200" dirty="0" smtClean="0"/>
          </a:p>
          <a:p>
            <a:pPr marL="0" indent="0">
              <a:buNone/>
            </a:pPr>
            <a:r>
              <a:rPr lang="en-US" sz="1200" dirty="0" smtClean="0"/>
              <a:t>[5] "Prison </a:t>
            </a:r>
            <a:r>
              <a:rPr lang="en-US" sz="1200" dirty="0"/>
              <a:t>Architect by Introversion Software." </a:t>
            </a:r>
            <a:r>
              <a:rPr lang="en-US" sz="1200" i="1" dirty="0"/>
              <a:t>Prison Architect by Introversion Software</a:t>
            </a:r>
            <a:r>
              <a:rPr lang="en-US" sz="1200" dirty="0"/>
              <a:t>. </a:t>
            </a:r>
            <a:r>
              <a:rPr lang="en-US" sz="1200" dirty="0" err="1"/>
              <a:t>N.p</a:t>
            </a:r>
            <a:r>
              <a:rPr lang="en-US" sz="1200" dirty="0"/>
              <a:t>., </a:t>
            </a:r>
            <a:r>
              <a:rPr lang="en-US" sz="1200" dirty="0" err="1"/>
              <a:t>n.d.</a:t>
            </a:r>
            <a:r>
              <a:rPr lang="en-US" sz="1200" dirty="0"/>
              <a:t> Web. 15 Apr. 2015. &lt;http://www.introversion.co.uk/prisonarchitect/&gt;.</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&lt;Your Name&gt;</a:t>
            </a:r>
            <a:endParaRPr lang="en-US" sz="1400" dirty="0">
              <a:solidFill>
                <a:schemeClr val="tx1"/>
              </a:solidFill>
              <a:latin typeface="+mj-lt"/>
            </a:endParaRPr>
          </a:p>
        </p:txBody>
      </p:sp>
    </p:spTree>
    <p:extLst>
      <p:ext uri="{BB962C8B-B14F-4D97-AF65-F5344CB8AC3E}">
        <p14:creationId xmlns:p14="http://schemas.microsoft.com/office/powerpoint/2010/main" val="18223324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publicity and the practice of computing</a:t>
            </a:r>
            <a:endParaRPr lang="en-US" dirty="0"/>
          </a:p>
        </p:txBody>
      </p:sp>
      <p:sp>
        <p:nvSpPr>
          <p:cNvPr id="3" name="Content Placeholder 2"/>
          <p:cNvSpPr>
            <a:spLocks noGrp="1"/>
          </p:cNvSpPr>
          <p:nvPr>
            <p:ph sz="half" idx="1"/>
          </p:nvPr>
        </p:nvSpPr>
        <p:spPr/>
        <p:txBody>
          <a:bodyPr/>
          <a:lstStyle/>
          <a:p>
            <a:r>
              <a:rPr lang="en-US" dirty="0" smtClean="0"/>
              <a:t>Hackers</a:t>
            </a:r>
          </a:p>
          <a:p>
            <a:r>
              <a:rPr lang="en-US" dirty="0" smtClean="0"/>
              <a:t>The stereotypical programmer</a:t>
            </a:r>
          </a:p>
          <a:p>
            <a:r>
              <a:rPr lang="en-US" dirty="0" smtClean="0"/>
              <a:t>Hackers in the movies</a:t>
            </a:r>
          </a:p>
          <a:p>
            <a:r>
              <a:rPr lang="en-US" dirty="0" smtClean="0"/>
              <a:t>Hackers in the news</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Joey Perez</a:t>
            </a:r>
            <a:endParaRPr lang="en-US" sz="1400" dirty="0">
              <a:solidFill>
                <a:schemeClr val="tx1"/>
              </a:solidFill>
              <a:latin typeface="+mj-lt"/>
            </a:endParaRPr>
          </a:p>
        </p:txBody>
      </p:sp>
      <p:sp>
        <p:nvSpPr>
          <p:cNvPr id="8" name="TextBox 7"/>
          <p:cNvSpPr txBox="1"/>
          <p:nvPr/>
        </p:nvSpPr>
        <p:spPr>
          <a:xfrm>
            <a:off x="0" y="4457907"/>
            <a:ext cx="9144000" cy="461665"/>
          </a:xfrm>
          <a:prstGeom prst="rect">
            <a:avLst/>
          </a:prstGeom>
          <a:noFill/>
        </p:spPr>
        <p:txBody>
          <a:bodyPr wrap="square" rtlCol="0">
            <a:spAutoFit/>
          </a:bodyPr>
          <a:lstStyle/>
          <a:p>
            <a:pPr algn="r"/>
            <a:r>
              <a:rPr lang="en-US" sz="1200" dirty="0" smtClean="0">
                <a:hlinkClick r:id="rId3"/>
              </a:rPr>
              <a:t>http</a:t>
            </a:r>
            <a:r>
              <a:rPr lang="en-US" sz="1200" dirty="0">
                <a:hlinkClick r:id="rId3"/>
              </a:rPr>
              <a:t>://i424.photobucket.com/albums/pp325/</a:t>
            </a:r>
            <a:r>
              <a:rPr lang="en-US" sz="1200" dirty="0" err="1">
                <a:hlinkClick r:id="rId3"/>
              </a:rPr>
              <a:t>selbsthassmaschine</a:t>
            </a:r>
            <a:r>
              <a:rPr lang="en-US" sz="1200" dirty="0">
                <a:hlinkClick r:id="rId3"/>
              </a:rPr>
              <a:t>/389.</a:t>
            </a:r>
            <a:r>
              <a:rPr lang="en-US" sz="1200" dirty="0" smtClean="0">
                <a:hlinkClick r:id="rId3"/>
              </a:rPr>
              <a:t>jpg</a:t>
            </a:r>
            <a:endParaRPr lang="en-US" sz="1200" dirty="0" smtClean="0"/>
          </a:p>
          <a:p>
            <a:pPr algn="r"/>
            <a:r>
              <a:rPr lang="en-US" sz="1200" dirty="0" smtClean="0">
                <a:solidFill>
                  <a:schemeClr val="tx1"/>
                </a:solidFill>
              </a:rPr>
              <a:t>Accessed APR 16, 2015</a:t>
            </a:r>
            <a:endParaRPr lang="en-US" sz="1200" dirty="0">
              <a:solidFill>
                <a:schemeClr val="tx1"/>
              </a:solidFill>
            </a:endParaRPr>
          </a:p>
        </p:txBody>
      </p:sp>
      <p:pic>
        <p:nvPicPr>
          <p:cNvPr id="11" name="Picture 10" descr="38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987" y="904456"/>
            <a:ext cx="4853809" cy="3553451"/>
          </a:xfrm>
          <a:prstGeom prst="rect">
            <a:avLst/>
          </a:prstGeom>
        </p:spPr>
      </p:pic>
    </p:spTree>
    <p:extLst>
      <p:ext uri="{BB962C8B-B14F-4D97-AF65-F5344CB8AC3E}">
        <p14:creationId xmlns:p14="http://schemas.microsoft.com/office/powerpoint/2010/main" val="9703923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Hackers, Crackers, and script kiddies, oh my!</a:t>
            </a:r>
            <a:endParaRPr lang="en-US" dirty="0"/>
          </a:p>
        </p:txBody>
      </p:sp>
      <p:sp>
        <p:nvSpPr>
          <p:cNvPr id="3" name="Content Placeholder 2"/>
          <p:cNvSpPr>
            <a:spLocks noGrp="1"/>
          </p:cNvSpPr>
          <p:nvPr>
            <p:ph sz="half" idx="1"/>
          </p:nvPr>
        </p:nvSpPr>
        <p:spPr/>
        <p:txBody>
          <a:bodyPr>
            <a:normAutofit/>
          </a:bodyPr>
          <a:lstStyle/>
          <a:p>
            <a:r>
              <a:rPr lang="en-US" dirty="0" smtClean="0"/>
              <a:t>Hackers –tries to explore or take risks, getting systems to do new things [1]</a:t>
            </a:r>
          </a:p>
          <a:p>
            <a:r>
              <a:rPr lang="en-US" dirty="0" smtClean="0"/>
              <a:t>Crackers –Someone who intentionally breaks a security system [2a].</a:t>
            </a:r>
          </a:p>
          <a:p>
            <a:r>
              <a:rPr lang="en-US" dirty="0" smtClean="0"/>
              <a:t>Script Kiddies –Mischief usually with scripts or rootkits, often not knowing  the exploit they are using. [2b]</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Joey Perez</a:t>
            </a:r>
            <a:endParaRPr lang="en-US" sz="1400" dirty="0">
              <a:solidFill>
                <a:schemeClr val="tx1"/>
              </a:solidFill>
              <a:latin typeface="+mj-lt"/>
            </a:endParaRPr>
          </a:p>
        </p:txBody>
      </p:sp>
      <p:sp>
        <p:nvSpPr>
          <p:cNvPr id="8" name="TextBox 7"/>
          <p:cNvSpPr txBox="1"/>
          <p:nvPr/>
        </p:nvSpPr>
        <p:spPr>
          <a:xfrm>
            <a:off x="-1" y="4566559"/>
            <a:ext cx="6089385" cy="461665"/>
          </a:xfrm>
          <a:prstGeom prst="rect">
            <a:avLst/>
          </a:prstGeom>
          <a:noFill/>
        </p:spPr>
        <p:txBody>
          <a:bodyPr wrap="square" rtlCol="0">
            <a:spAutoFit/>
          </a:bodyPr>
          <a:lstStyle/>
          <a:p>
            <a:pPr algn="r"/>
            <a:r>
              <a:rPr lang="en-US" sz="1200" dirty="0">
                <a:hlinkClick r:id="rId3"/>
              </a:rPr>
              <a:t>http://uboachan.net/sugg/src/1357262454537.</a:t>
            </a:r>
            <a:r>
              <a:rPr lang="en-US" sz="1200" dirty="0" smtClean="0">
                <a:hlinkClick r:id="rId3"/>
              </a:rPr>
              <a:t>jpg</a:t>
            </a:r>
            <a:endParaRPr lang="en-US" sz="1200" dirty="0" smtClean="0"/>
          </a:p>
          <a:p>
            <a:pPr algn="r"/>
            <a:r>
              <a:rPr lang="en-US" sz="1200" dirty="0" smtClean="0">
                <a:solidFill>
                  <a:schemeClr val="tx1"/>
                </a:solidFill>
              </a:rPr>
              <a:t>Accessed APR 16, 2015</a:t>
            </a:r>
          </a:p>
        </p:txBody>
      </p:sp>
      <p:pic>
        <p:nvPicPr>
          <p:cNvPr id="9" name="Picture 8" descr="135726245453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385" y="915269"/>
            <a:ext cx="2937412" cy="4051604"/>
          </a:xfrm>
          <a:prstGeom prst="rect">
            <a:avLst/>
          </a:prstGeom>
        </p:spPr>
      </p:pic>
    </p:spTree>
    <p:extLst>
      <p:ext uri="{BB962C8B-B14F-4D97-AF65-F5344CB8AC3E}">
        <p14:creationId xmlns:p14="http://schemas.microsoft.com/office/powerpoint/2010/main" val="30554428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Hat vs. Black hat</a:t>
            </a:r>
            <a:endParaRPr lang="en-US" dirty="0"/>
          </a:p>
        </p:txBody>
      </p:sp>
      <p:sp>
        <p:nvSpPr>
          <p:cNvPr id="3" name="Content Placeholder 2"/>
          <p:cNvSpPr>
            <a:spLocks noGrp="1"/>
          </p:cNvSpPr>
          <p:nvPr>
            <p:ph sz="half" idx="1"/>
          </p:nvPr>
        </p:nvSpPr>
        <p:spPr/>
        <p:txBody>
          <a:bodyPr>
            <a:normAutofit/>
          </a:bodyPr>
          <a:lstStyle/>
          <a:p>
            <a:r>
              <a:rPr lang="en-US" dirty="0" smtClean="0"/>
              <a:t>White hat hacker –Often use skills to improve security by exposing vulnerabilities [3a].</a:t>
            </a:r>
          </a:p>
          <a:p>
            <a:r>
              <a:rPr lang="en-US" dirty="0" smtClean="0"/>
              <a:t>Black hat hacker –attempts to find security vulnerabilities and exploit them [3b].</a:t>
            </a:r>
          </a:p>
          <a:p>
            <a:r>
              <a:rPr lang="en-US" dirty="0" smtClean="0"/>
              <a:t>old western movies where good guys wore white hats, and bad guys wore black hats [3b]</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Joey Perez</a:t>
            </a:r>
            <a:endParaRPr lang="en-US" sz="1400" dirty="0">
              <a:solidFill>
                <a:schemeClr val="tx1"/>
              </a:solidFill>
              <a:latin typeface="+mj-lt"/>
            </a:endParaRPr>
          </a:p>
        </p:txBody>
      </p:sp>
      <p:sp>
        <p:nvSpPr>
          <p:cNvPr id="8" name="TextBox 7"/>
          <p:cNvSpPr txBox="1"/>
          <p:nvPr/>
        </p:nvSpPr>
        <p:spPr>
          <a:xfrm>
            <a:off x="0" y="4496044"/>
            <a:ext cx="9144000" cy="461665"/>
          </a:xfrm>
          <a:prstGeom prst="rect">
            <a:avLst/>
          </a:prstGeom>
          <a:noFill/>
        </p:spPr>
        <p:txBody>
          <a:bodyPr wrap="square" rtlCol="0">
            <a:spAutoFit/>
          </a:bodyPr>
          <a:lstStyle/>
          <a:p>
            <a:pPr algn="r"/>
            <a:r>
              <a:rPr lang="en-US" sz="1200" dirty="0">
                <a:hlinkClick r:id="rId3"/>
              </a:rPr>
              <a:t>http://cdn.raincross.com/wp-content/uploads/2014/02/black-hat-white-hat-</a:t>
            </a:r>
            <a:r>
              <a:rPr lang="en-US" sz="1200" dirty="0" smtClean="0">
                <a:hlinkClick r:id="rId3"/>
              </a:rPr>
              <a:t>seo.jpg</a:t>
            </a:r>
            <a:endParaRPr lang="en-US" sz="1200" dirty="0" smtClean="0"/>
          </a:p>
          <a:p>
            <a:pPr algn="r"/>
            <a:r>
              <a:rPr lang="en-US" sz="1200" dirty="0" smtClean="0">
                <a:solidFill>
                  <a:schemeClr val="tx1"/>
                </a:solidFill>
              </a:rPr>
              <a:t>Accessed APR 16, 2015</a:t>
            </a:r>
            <a:endParaRPr lang="en-US" sz="1200" dirty="0">
              <a:solidFill>
                <a:schemeClr val="tx1"/>
              </a:solidFill>
            </a:endParaRPr>
          </a:p>
        </p:txBody>
      </p:sp>
      <p:pic>
        <p:nvPicPr>
          <p:cNvPr id="9" name="Picture 8" descr="black-hat-white-hat-se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295" y="1352551"/>
            <a:ext cx="4610501" cy="2786060"/>
          </a:xfrm>
          <a:prstGeom prst="rect">
            <a:avLst/>
          </a:prstGeom>
        </p:spPr>
      </p:pic>
    </p:spTree>
    <p:extLst>
      <p:ext uri="{BB962C8B-B14F-4D97-AF65-F5344CB8AC3E}">
        <p14:creationId xmlns:p14="http://schemas.microsoft.com/office/powerpoint/2010/main" val="377706533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Hackers in the movies &amp; TV</a:t>
            </a:r>
            <a:endParaRPr lang="en-US" dirty="0"/>
          </a:p>
        </p:txBody>
      </p:sp>
      <p:sp>
        <p:nvSpPr>
          <p:cNvPr id="3" name="Content Placeholder 2"/>
          <p:cNvSpPr>
            <a:spLocks noGrp="1"/>
          </p:cNvSpPr>
          <p:nvPr>
            <p:ph sz="half" idx="1"/>
          </p:nvPr>
        </p:nvSpPr>
        <p:spPr/>
        <p:txBody>
          <a:bodyPr/>
          <a:lstStyle/>
          <a:p>
            <a:r>
              <a:rPr lang="en-US" dirty="0" smtClean="0"/>
              <a:t>Jurassic Park – Wayne Knight [6a]</a:t>
            </a:r>
          </a:p>
          <a:p>
            <a:r>
              <a:rPr lang="en-US" sz="1200" dirty="0" smtClean="0">
                <a:hlinkClick r:id="rId3"/>
              </a:rPr>
              <a:t>Dennis Nedry</a:t>
            </a:r>
            <a:endParaRPr lang="en-US" sz="1200" dirty="0" smtClean="0"/>
          </a:p>
          <a:p>
            <a:r>
              <a:rPr lang="en-US" sz="1200" dirty="0" smtClean="0">
                <a:hlinkClick r:id="rId4"/>
              </a:rPr>
              <a:t>Shutting down the system</a:t>
            </a:r>
            <a:endParaRPr lang="en-US" sz="1200" dirty="0" smtClean="0"/>
          </a:p>
          <a:p>
            <a:r>
              <a:rPr lang="en-US" dirty="0" err="1" smtClean="0"/>
              <a:t>Cybergeddon</a:t>
            </a:r>
            <a:r>
              <a:rPr lang="en-US" dirty="0" smtClean="0"/>
              <a:t> – Yahoo [6b]</a:t>
            </a:r>
          </a:p>
          <a:p>
            <a:r>
              <a:rPr lang="en-US" sz="1200" dirty="0" smtClean="0">
                <a:hlinkClick r:id="rId5"/>
              </a:rPr>
              <a:t>So many Screens</a:t>
            </a:r>
            <a:endParaRPr lang="en-US" sz="1200" dirty="0" smtClean="0"/>
          </a:p>
          <a:p>
            <a:pPr marL="0" indent="0">
              <a:buNone/>
            </a:pP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Joey Perez</a:t>
            </a:r>
            <a:endParaRPr lang="en-US" sz="1400" dirty="0">
              <a:solidFill>
                <a:schemeClr val="tx1"/>
              </a:solidFill>
              <a:latin typeface="+mj-lt"/>
            </a:endParaRPr>
          </a:p>
        </p:txBody>
      </p:sp>
      <p:sp>
        <p:nvSpPr>
          <p:cNvPr id="8" name="TextBox 7"/>
          <p:cNvSpPr txBox="1"/>
          <p:nvPr/>
        </p:nvSpPr>
        <p:spPr>
          <a:xfrm>
            <a:off x="517071" y="4705351"/>
            <a:ext cx="5045529" cy="461665"/>
          </a:xfrm>
          <a:prstGeom prst="rect">
            <a:avLst/>
          </a:prstGeom>
          <a:noFill/>
        </p:spPr>
        <p:txBody>
          <a:bodyPr wrap="square" rtlCol="0">
            <a:spAutoFit/>
          </a:bodyPr>
          <a:lstStyle/>
          <a:p>
            <a:pPr algn="r"/>
            <a:r>
              <a:rPr lang="en-US" sz="1200" dirty="0" smtClean="0">
                <a:hlinkClick r:id="rId6"/>
              </a:rPr>
              <a:t>http://tvtropes.org/pmwiki/pmwiki.php/Main</a:t>
            </a:r>
            <a:r>
              <a:rPr lang="en-US" sz="1200" dirty="0">
                <a:hlinkClick r:id="rId6"/>
              </a:rPr>
              <a:t>/</a:t>
            </a:r>
            <a:r>
              <a:rPr lang="en-US" sz="1200" dirty="0" smtClean="0">
                <a:hlinkClick r:id="rId6"/>
              </a:rPr>
              <a:t>HollywoodHacking</a:t>
            </a:r>
            <a:endParaRPr lang="en-US" sz="1200" dirty="0"/>
          </a:p>
          <a:p>
            <a:pPr algn="r"/>
            <a:r>
              <a:rPr lang="en-US" sz="1200" dirty="0" smtClean="0">
                <a:solidFill>
                  <a:schemeClr val="tx1"/>
                </a:solidFill>
              </a:rPr>
              <a:t>Accessed APR 16, 2015 </a:t>
            </a:r>
            <a:endParaRPr lang="en-US" sz="1200" dirty="0">
              <a:solidFill>
                <a:schemeClr val="tx1"/>
              </a:solidFill>
            </a:endParaRPr>
          </a:p>
        </p:txBody>
      </p:sp>
      <p:pic>
        <p:nvPicPr>
          <p:cNvPr id="12" name="Picture 11" descr="hackerman_687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7664" y="680114"/>
            <a:ext cx="3165243" cy="4349949"/>
          </a:xfrm>
          <a:prstGeom prst="rect">
            <a:avLst/>
          </a:prstGeom>
        </p:spPr>
      </p:pic>
    </p:spTree>
    <p:extLst>
      <p:ext uri="{BB962C8B-B14F-4D97-AF65-F5344CB8AC3E}">
        <p14:creationId xmlns:p14="http://schemas.microsoft.com/office/powerpoint/2010/main" val="12231587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Hackers in the news</a:t>
            </a:r>
            <a:endParaRPr lang="en-US" dirty="0"/>
          </a:p>
        </p:txBody>
      </p:sp>
      <p:sp>
        <p:nvSpPr>
          <p:cNvPr id="3" name="Content Placeholder 2"/>
          <p:cNvSpPr>
            <a:spLocks noGrp="1"/>
          </p:cNvSpPr>
          <p:nvPr>
            <p:ph sz="half" idx="1"/>
          </p:nvPr>
        </p:nvSpPr>
        <p:spPr/>
        <p:txBody>
          <a:bodyPr/>
          <a:lstStyle/>
          <a:p>
            <a:r>
              <a:rPr lang="en-US" dirty="0" err="1" smtClean="0"/>
              <a:t>Coreflood</a:t>
            </a:r>
            <a:r>
              <a:rPr lang="en-US" dirty="0" smtClean="0"/>
              <a:t> Botnet virus, FBI seizes </a:t>
            </a:r>
            <a:r>
              <a:rPr lang="en-US" dirty="0" err="1" smtClean="0"/>
              <a:t>serverts</a:t>
            </a:r>
            <a:r>
              <a:rPr lang="en-US" dirty="0" smtClean="0"/>
              <a:t>, 2011 [4]</a:t>
            </a:r>
          </a:p>
          <a:p>
            <a:r>
              <a:rPr lang="en-US" dirty="0" smtClean="0"/>
              <a:t>France Televisions Hacking, 100,000 contacts [5]</a:t>
            </a:r>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Joey Perez</a:t>
            </a:r>
            <a:endParaRPr lang="en-US" sz="1400" dirty="0">
              <a:solidFill>
                <a:schemeClr val="tx1"/>
              </a:solidFill>
              <a:latin typeface="+mj-lt"/>
            </a:endParaRPr>
          </a:p>
        </p:txBody>
      </p:sp>
      <p:sp>
        <p:nvSpPr>
          <p:cNvPr id="8" name="TextBox 7"/>
          <p:cNvSpPr txBox="1"/>
          <p:nvPr/>
        </p:nvSpPr>
        <p:spPr>
          <a:xfrm>
            <a:off x="0" y="4474518"/>
            <a:ext cx="3974556" cy="646331"/>
          </a:xfrm>
          <a:prstGeom prst="rect">
            <a:avLst/>
          </a:prstGeom>
          <a:noFill/>
        </p:spPr>
        <p:txBody>
          <a:bodyPr wrap="square" rtlCol="0">
            <a:spAutoFit/>
          </a:bodyPr>
          <a:lstStyle/>
          <a:p>
            <a:pPr algn="r"/>
            <a:r>
              <a:rPr lang="en-US" sz="1200" dirty="0">
                <a:hlinkClick r:id="rId3"/>
              </a:rPr>
              <a:t>https://www.ncta.com/platform/wp-content/uploads/2013/04/botnet-finalv5.</a:t>
            </a:r>
            <a:r>
              <a:rPr lang="en-US" sz="1200" dirty="0" smtClean="0">
                <a:hlinkClick r:id="rId3"/>
              </a:rPr>
              <a:t>jpeg</a:t>
            </a:r>
            <a:endParaRPr lang="en-US" sz="1200" dirty="0" smtClean="0"/>
          </a:p>
          <a:p>
            <a:pPr algn="r"/>
            <a:r>
              <a:rPr lang="en-US" sz="1200" dirty="0" smtClean="0">
                <a:solidFill>
                  <a:schemeClr val="tx1"/>
                </a:solidFill>
              </a:rPr>
              <a:t>Accessed Apr 16, 2015</a:t>
            </a:r>
            <a:endParaRPr lang="en-US" sz="1200" dirty="0">
              <a:solidFill>
                <a:schemeClr val="tx1"/>
              </a:solidFill>
            </a:endParaRPr>
          </a:p>
        </p:txBody>
      </p:sp>
      <p:pic>
        <p:nvPicPr>
          <p:cNvPr id="12" name="Picture 11" descr="botnet-finalv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556" y="1644107"/>
            <a:ext cx="5052241" cy="3353090"/>
          </a:xfrm>
          <a:prstGeom prst="rect">
            <a:avLst/>
          </a:prstGeom>
        </p:spPr>
      </p:pic>
    </p:spTree>
    <p:extLst>
      <p:ext uri="{BB962C8B-B14F-4D97-AF65-F5344CB8AC3E}">
        <p14:creationId xmlns:p14="http://schemas.microsoft.com/office/powerpoint/2010/main" val="160641697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a:t>
            </a:r>
            <a:endParaRPr lang="en-US" dirty="0"/>
          </a:p>
        </p:txBody>
      </p:sp>
      <p:sp>
        <p:nvSpPr>
          <p:cNvPr id="3" name="Content Placeholder 2"/>
          <p:cNvSpPr>
            <a:spLocks noGrp="1"/>
          </p:cNvSpPr>
          <p:nvPr>
            <p:ph sz="half" idx="1"/>
          </p:nvPr>
        </p:nvSpPr>
        <p:spPr>
          <a:xfrm>
            <a:off x="685800" y="1352551"/>
            <a:ext cx="7478486" cy="3352800"/>
          </a:xfrm>
        </p:spPr>
        <p:txBody>
          <a:bodyPr/>
          <a:lstStyle/>
          <a:p>
            <a:r>
              <a:rPr lang="en-US" dirty="0" smtClean="0"/>
              <a:t>The practice of computing has had been largely influenced by publicity in such media outlets  as film, television and the news.</a:t>
            </a:r>
          </a:p>
          <a:p>
            <a:r>
              <a:rPr lang="en-US" dirty="0" smtClean="0"/>
              <a:t>Them media has changed computing through the representation of stereotypes that have been fought to be broken through the development of well meaning individuals and strengthened by those with amoral intentions.</a:t>
            </a:r>
          </a:p>
          <a:p>
            <a:endParaRPr lang="en-US" dirty="0"/>
          </a:p>
        </p:txBody>
      </p:sp>
      <p:sp>
        <p:nvSpPr>
          <p:cNvPr id="5" name="Footer Placeholder 4"/>
          <p:cNvSpPr>
            <a:spLocks noGrp="1"/>
          </p:cNvSpPr>
          <p:nvPr>
            <p:ph type="ftr" sz="quarter" idx="11"/>
          </p:nvPr>
        </p:nvSpPr>
        <p:spPr/>
        <p:txBody>
          <a:bodyPr/>
          <a:lstStyle/>
          <a:p>
            <a:r>
              <a:rPr lang="en-US" dirty="0"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Footer Placeholder 4"/>
          <p:cNvSpPr txBox="1">
            <a:spLocks/>
          </p:cNvSpPr>
          <p:nvPr/>
        </p:nvSpPr>
        <p:spPr>
          <a:xfrm>
            <a:off x="0" y="4997196"/>
            <a:ext cx="5562600" cy="146304"/>
          </a:xfrm>
          <a:prstGeom prst="rect">
            <a:avLst/>
          </a:prstGeom>
        </p:spPr>
        <p:txBody>
          <a:bodyPr vert="horz" lIns="91436" tIns="45718" rIns="91436" bIns="45718"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 2015 Keith A. Pray</a:t>
            </a:r>
            <a:endParaRPr lang="en-US" dirty="0"/>
          </a:p>
        </p:txBody>
      </p:sp>
      <p:sp>
        <p:nvSpPr>
          <p:cNvPr id="8" name="Slide Number Placeholder 5"/>
          <p:cNvSpPr txBox="1">
            <a:spLocks/>
          </p:cNvSpPr>
          <p:nvPr/>
        </p:nvSpPr>
        <p:spPr>
          <a:xfrm>
            <a:off x="8519160" y="4997196"/>
            <a:ext cx="624840" cy="146304"/>
          </a:xfrm>
          <a:prstGeom prst="rect">
            <a:avLst/>
          </a:prstGeom>
        </p:spPr>
        <p:txBody>
          <a:bodyPr vert="horz" lIns="91436" tIns="45718" rIns="91436" bIns="45718"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A17EAB-8B51-5C40-8776-6683E51FA7A0}" type="slidenum">
              <a:rPr lang="en-US" smtClean="0"/>
              <a:pPr/>
              <a:t>26</a:t>
            </a:fld>
            <a:endParaRPr lang="en-US"/>
          </a:p>
        </p:txBody>
      </p:sp>
      <p:sp>
        <p:nvSpPr>
          <p:cNvPr id="10" name="TextBox 9"/>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Joey Perez</a:t>
            </a:r>
            <a:endParaRPr lang="en-US" sz="1400" dirty="0">
              <a:solidFill>
                <a:schemeClr val="tx1"/>
              </a:solidFill>
              <a:latin typeface="+mj-lt"/>
            </a:endParaRPr>
          </a:p>
        </p:txBody>
      </p:sp>
    </p:spTree>
    <p:extLst>
      <p:ext uri="{BB962C8B-B14F-4D97-AF65-F5344CB8AC3E}">
        <p14:creationId xmlns:p14="http://schemas.microsoft.com/office/powerpoint/2010/main" val="422296086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smtClean="0"/>
              <a:t>[1] </a:t>
            </a:r>
            <a:r>
              <a:rPr lang="en-US" dirty="0"/>
              <a:t>Quinn, M. (</a:t>
            </a:r>
            <a:r>
              <a:rPr lang="en-US" dirty="0" err="1"/>
              <a:t>n.d.</a:t>
            </a:r>
            <a:r>
              <a:rPr lang="en-US" dirty="0"/>
              <a:t>). Chapter 7 Computer and Network Security. In &lt;</a:t>
            </a:r>
            <a:r>
              <a:rPr lang="en-US" dirty="0" err="1"/>
              <a:t>i</a:t>
            </a:r>
            <a:r>
              <a:rPr lang="en-US" dirty="0"/>
              <a:t>&gt;Ethics for the information age&lt;/</a:t>
            </a:r>
            <a:r>
              <a:rPr lang="en-US" dirty="0" err="1"/>
              <a:t>i</a:t>
            </a:r>
            <a:r>
              <a:rPr lang="en-US" dirty="0"/>
              <a:t>&gt; (Sixth ed., p. 320).</a:t>
            </a:r>
            <a:endParaRPr lang="en-US" dirty="0" smtClean="0"/>
          </a:p>
          <a:p>
            <a:pPr marL="0" indent="0">
              <a:buNone/>
            </a:pPr>
            <a:r>
              <a:rPr lang="en-US" dirty="0" smtClean="0"/>
              <a:t>[2a</a:t>
            </a:r>
            <a:r>
              <a:rPr lang="en-US" dirty="0"/>
              <a:t>] Cracker (n</a:t>
            </a:r>
            <a:r>
              <a:rPr lang="en-US" dirty="0" smtClean="0"/>
              <a:t>). Retrieved April </a:t>
            </a:r>
            <a:r>
              <a:rPr lang="en-US" dirty="0"/>
              <a:t>15, 2015, from http://</a:t>
            </a:r>
            <a:r>
              <a:rPr lang="en-US" dirty="0" err="1"/>
              <a:t>www.catb.org</a:t>
            </a:r>
            <a:r>
              <a:rPr lang="en-US" dirty="0"/>
              <a:t>/jargon/html/C/</a:t>
            </a:r>
            <a:r>
              <a:rPr lang="en-US" dirty="0" err="1"/>
              <a:t>cracker.html</a:t>
            </a:r>
            <a:endParaRPr lang="en-US" dirty="0" smtClean="0"/>
          </a:p>
          <a:p>
            <a:pPr marL="0" indent="0">
              <a:buNone/>
            </a:pPr>
            <a:r>
              <a:rPr lang="en-US" dirty="0" smtClean="0"/>
              <a:t>[</a:t>
            </a:r>
            <a:r>
              <a:rPr lang="en-US" dirty="0"/>
              <a:t>2b] Script kiddies. </a:t>
            </a:r>
            <a:r>
              <a:rPr lang="en-US" dirty="0" smtClean="0"/>
              <a:t>Retrieved </a:t>
            </a:r>
            <a:r>
              <a:rPr lang="en-US" dirty="0"/>
              <a:t>April 15, 2015, from http://</a:t>
            </a:r>
            <a:r>
              <a:rPr lang="en-US" dirty="0" err="1"/>
              <a:t>www.catb.org</a:t>
            </a:r>
            <a:r>
              <a:rPr lang="en-US" dirty="0"/>
              <a:t>/jargon/html/S/script-</a:t>
            </a:r>
            <a:r>
              <a:rPr lang="en-US" dirty="0" err="1" smtClean="0"/>
              <a:t>kiddies.html</a:t>
            </a:r>
            <a:endParaRPr lang="en-US" dirty="0" smtClean="0"/>
          </a:p>
          <a:p>
            <a:pPr marL="0" indent="0">
              <a:buNone/>
            </a:pPr>
            <a:r>
              <a:rPr lang="en-US" dirty="0" smtClean="0"/>
              <a:t>[</a:t>
            </a:r>
            <a:r>
              <a:rPr lang="en-US" dirty="0"/>
              <a:t>3a] What is a White Hat Hacker? - Definition from </a:t>
            </a:r>
            <a:r>
              <a:rPr lang="en-US" dirty="0" err="1" smtClean="0"/>
              <a:t>Techopedia</a:t>
            </a:r>
            <a:r>
              <a:rPr lang="en-US" dirty="0" smtClean="0"/>
              <a:t> . </a:t>
            </a:r>
            <a:r>
              <a:rPr lang="en-US" dirty="0"/>
              <a:t>Retrieved April 15, 2015, from http://</a:t>
            </a:r>
            <a:r>
              <a:rPr lang="en-US" dirty="0" err="1"/>
              <a:t>www.techopedia.com</a:t>
            </a:r>
            <a:r>
              <a:rPr lang="en-US" dirty="0"/>
              <a:t>/definition/10349/white-hat-hacker</a:t>
            </a:r>
            <a:endParaRPr lang="en-US" dirty="0" smtClean="0"/>
          </a:p>
          <a:p>
            <a:pPr marL="0" indent="0">
              <a:buNone/>
            </a:pPr>
            <a:r>
              <a:rPr lang="en-US" dirty="0" smtClean="0"/>
              <a:t>[3b]</a:t>
            </a:r>
            <a:r>
              <a:rPr lang="en-US" dirty="0"/>
              <a:t> What is a Black Hat Hacker? - Definition from </a:t>
            </a:r>
            <a:r>
              <a:rPr lang="en-US" dirty="0" err="1"/>
              <a:t>Techopedia</a:t>
            </a:r>
            <a:r>
              <a:rPr lang="en-US" dirty="0"/>
              <a:t>. </a:t>
            </a:r>
            <a:r>
              <a:rPr lang="en-US" dirty="0" smtClean="0"/>
              <a:t>Retrieved </a:t>
            </a:r>
            <a:r>
              <a:rPr lang="en-US" dirty="0"/>
              <a:t>April 15, 2015, from http://</a:t>
            </a:r>
            <a:r>
              <a:rPr lang="en-US" dirty="0" err="1"/>
              <a:t>www.techopedia.com</a:t>
            </a:r>
            <a:r>
              <a:rPr lang="en-US" dirty="0"/>
              <a:t>/definition/26342/black-hat-hacker</a:t>
            </a:r>
            <a:endParaRPr lang="en-US" dirty="0" smtClean="0"/>
          </a:p>
          <a:p>
            <a:pPr marL="0" indent="0">
              <a:buNone/>
            </a:pPr>
            <a:r>
              <a:rPr lang="en-US" dirty="0" smtClean="0"/>
              <a:t>[4</a:t>
            </a:r>
            <a:r>
              <a:rPr lang="en-US" dirty="0"/>
              <a:t>] FBI Seizes Servers to Stop Cyber Fraud. (2011, April 14). Retrieved April 15, 2015, from http://</a:t>
            </a:r>
            <a:r>
              <a:rPr lang="en-US" dirty="0" err="1"/>
              <a:t>www.fbi.gov</a:t>
            </a:r>
            <a:r>
              <a:rPr lang="en-US" dirty="0"/>
              <a:t>/news/stories/2011/</a:t>
            </a:r>
            <a:r>
              <a:rPr lang="en-US" dirty="0" err="1"/>
              <a:t>april</a:t>
            </a:r>
            <a:r>
              <a:rPr lang="en-US" dirty="0"/>
              <a:t>/botnet_041411</a:t>
            </a:r>
            <a:endParaRPr lang="en-US" dirty="0" smtClean="0"/>
          </a:p>
          <a:p>
            <a:pPr marL="0" indent="0">
              <a:buNone/>
            </a:pPr>
            <a:r>
              <a:rPr lang="en-US" dirty="0" smtClean="0"/>
              <a:t>[5</a:t>
            </a:r>
            <a:r>
              <a:rPr lang="en-US" dirty="0"/>
              <a:t>] Hackers make off with data on 100,000 French state TV contacts. (2015, April 15). Retrieved April 16, 2015, from http://</a:t>
            </a:r>
            <a:r>
              <a:rPr lang="en-US" dirty="0" err="1"/>
              <a:t>phys.org</a:t>
            </a:r>
            <a:r>
              <a:rPr lang="en-US" dirty="0"/>
              <a:t>/news/2015-04-hackers-french-state-tv-</a:t>
            </a:r>
            <a:r>
              <a:rPr lang="en-US" dirty="0" smtClean="0"/>
              <a:t>contacts.html</a:t>
            </a:r>
          </a:p>
          <a:p>
            <a:pPr marL="0" indent="0">
              <a:buNone/>
            </a:pPr>
            <a:r>
              <a:rPr lang="en-US" dirty="0"/>
              <a:t>[6a] Hacker stereotype in Jurassic Park</a:t>
            </a:r>
            <a:r>
              <a:rPr lang="en-US" dirty="0" smtClean="0"/>
              <a:t>.. </a:t>
            </a:r>
            <a:r>
              <a:rPr lang="en-US" dirty="0"/>
              <a:t>Retrieved April 16, 2015, from </a:t>
            </a:r>
            <a:r>
              <a:rPr lang="en-US" dirty="0">
                <a:hlinkClick r:id="rId3"/>
              </a:rPr>
              <a:t>http://www.criticalcommons.org/Members/ccManager/clips/jurassicparkhackerstereotype.mp4/</a:t>
            </a:r>
            <a:r>
              <a:rPr lang="en-US" dirty="0" smtClean="0">
                <a:hlinkClick r:id="rId3"/>
              </a:rPr>
              <a:t>view</a:t>
            </a:r>
            <a:endParaRPr lang="en-US" dirty="0" smtClean="0"/>
          </a:p>
          <a:p>
            <a:pPr marL="0" indent="0">
              <a:buNone/>
            </a:pPr>
            <a:r>
              <a:rPr lang="en-US" dirty="0" smtClean="0"/>
              <a:t>[</a:t>
            </a:r>
            <a:r>
              <a:rPr lang="en-US" dirty="0"/>
              <a:t>6b] Split-screens and multiscreen displays signify a cyber-terrorist's mastery of the internets</a:t>
            </a:r>
            <a:r>
              <a:rPr lang="en-US" dirty="0" smtClean="0"/>
              <a:t>. </a:t>
            </a:r>
            <a:r>
              <a:rPr lang="en-US" dirty="0"/>
              <a:t>Retrieved April 16, 2015, from http://</a:t>
            </a:r>
            <a:r>
              <a:rPr lang="en-US" dirty="0" err="1"/>
              <a:t>www.criticalcommons.org</a:t>
            </a:r>
            <a:r>
              <a:rPr lang="en-US" dirty="0"/>
              <a:t>/Members/</a:t>
            </a:r>
            <a:r>
              <a:rPr lang="en-US" dirty="0" err="1"/>
              <a:t>ccManager</a:t>
            </a:r>
            <a:r>
              <a:rPr lang="en-US" dirty="0"/>
              <a:t>/clips/split-screens-and-multiscreen-displays-signal</a:t>
            </a:r>
            <a:endParaRPr lang="en-US" dirty="0" smtClean="0"/>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27</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Joey Perez</a:t>
            </a:r>
          </a:p>
        </p:txBody>
      </p:sp>
    </p:spTree>
    <p:extLst>
      <p:ext uri="{BB962C8B-B14F-4D97-AF65-F5344CB8AC3E}">
        <p14:creationId xmlns:p14="http://schemas.microsoft.com/office/powerpoint/2010/main" val="134244237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In-App purchases Destroying Games</a:t>
            </a:r>
            <a:endParaRPr lang="en-US" dirty="0"/>
          </a:p>
        </p:txBody>
      </p:sp>
      <p:sp>
        <p:nvSpPr>
          <p:cNvPr id="3" name="Content Placeholder 2"/>
          <p:cNvSpPr>
            <a:spLocks noGrp="1"/>
          </p:cNvSpPr>
          <p:nvPr>
            <p:ph sz="half" idx="1"/>
          </p:nvPr>
        </p:nvSpPr>
        <p:spPr/>
        <p:txBody>
          <a:bodyPr/>
          <a:lstStyle/>
          <a:p>
            <a:r>
              <a:rPr lang="en-US" dirty="0" smtClean="0"/>
              <a:t>Destroying integrity of software</a:t>
            </a:r>
          </a:p>
          <a:p>
            <a:r>
              <a:rPr lang="en-US" dirty="0" smtClean="0"/>
              <a:t>Takes advantage of kids</a:t>
            </a:r>
          </a:p>
          <a:p>
            <a:pPr lvl="1"/>
            <a:r>
              <a:rPr lang="en-US" dirty="0" smtClean="0"/>
              <a:t>Mother finds $3,000 bill from Clash of Clans [1]</a:t>
            </a:r>
          </a:p>
          <a:p>
            <a:pPr lvl="1"/>
            <a:r>
              <a:rPr lang="en-US" dirty="0" smtClean="0"/>
              <a:t>Journalist spends almost $500</a:t>
            </a:r>
            <a:r>
              <a:rPr lang="en-US" dirty="0"/>
              <a:t> </a:t>
            </a:r>
            <a:r>
              <a:rPr lang="en-US" dirty="0" smtClean="0"/>
              <a:t>getting her character to the level of Kim’s fame (Pay to Win) [9]</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Anthony Gallo</a:t>
            </a:r>
            <a:endParaRPr lang="en-US" sz="1400" dirty="0">
              <a:solidFill>
                <a:schemeClr val="tx1"/>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497" y="1568195"/>
            <a:ext cx="4687299" cy="2638448"/>
          </a:xfrm>
          <a:prstGeom prst="rect">
            <a:avLst/>
          </a:prstGeom>
        </p:spPr>
      </p:pic>
      <p:sp>
        <p:nvSpPr>
          <p:cNvPr id="10" name="TextBox 9"/>
          <p:cNvSpPr txBox="1"/>
          <p:nvPr/>
        </p:nvSpPr>
        <p:spPr>
          <a:xfrm>
            <a:off x="0" y="4726877"/>
            <a:ext cx="9144000" cy="276999"/>
          </a:xfrm>
          <a:prstGeom prst="rect">
            <a:avLst/>
          </a:prstGeom>
          <a:noFill/>
        </p:spPr>
        <p:txBody>
          <a:bodyPr wrap="square" rtlCol="0">
            <a:spAutoFit/>
          </a:bodyPr>
          <a:lstStyle/>
          <a:p>
            <a:pPr algn="r"/>
            <a:r>
              <a:rPr lang="en-US" sz="1200" dirty="0"/>
              <a:t>http://jezebel.com/oh-god-i-spent-494-04-playing-the-kim-kardashian-holl-1597154346</a:t>
            </a:r>
            <a:endParaRPr lang="en-US" sz="1200" dirty="0">
              <a:solidFill>
                <a:schemeClr val="tx1"/>
              </a:solidFill>
            </a:endParaRPr>
          </a:p>
        </p:txBody>
      </p:sp>
    </p:spTree>
    <p:extLst>
      <p:ext uri="{BB962C8B-B14F-4D97-AF65-F5344CB8AC3E}">
        <p14:creationId xmlns:p14="http://schemas.microsoft.com/office/powerpoint/2010/main" val="6332049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sz="half" idx="1"/>
          </p:nvPr>
        </p:nvSpPr>
        <p:spPr/>
        <p:txBody>
          <a:bodyPr/>
          <a:lstStyle/>
          <a:p>
            <a:r>
              <a:rPr lang="en-US" dirty="0" smtClean="0"/>
              <a:t>Large market drove down prices</a:t>
            </a:r>
          </a:p>
          <a:p>
            <a:r>
              <a:rPr lang="en-US" dirty="0" smtClean="0"/>
              <a:t>Developers need competitive prices without losing money</a:t>
            </a:r>
          </a:p>
          <a:p>
            <a:r>
              <a:rPr lang="en-US" dirty="0" smtClean="0"/>
              <a:t>Free games adopt IAP [5]</a:t>
            </a:r>
          </a:p>
          <a:p>
            <a:r>
              <a:rPr lang="en-US" dirty="0" smtClean="0"/>
              <a:t>IAP started as a good solution [2]</a:t>
            </a:r>
          </a:p>
          <a:p>
            <a:pPr lvl="1"/>
            <a:r>
              <a:rPr lang="en-US" dirty="0" smtClean="0"/>
              <a:t>Offer extra unlock features</a:t>
            </a:r>
          </a:p>
          <a:p>
            <a:pPr lvl="1"/>
            <a:r>
              <a:rPr lang="en-US" dirty="0" smtClean="0"/>
              <a:t>Digital subscriptions</a:t>
            </a:r>
          </a:p>
          <a:p>
            <a:pPr lvl="1"/>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Anthony Gallo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http://sealedabstract.com/iphone/how-in-app-purchase-is-not-really-destroying-the-games-industry/</a:t>
            </a:r>
            <a:endParaRPr lang="en-US" sz="1200" dirty="0">
              <a:solidFill>
                <a:schemeClr val="tx1"/>
              </a:solidFill>
            </a:endParaRPr>
          </a:p>
        </p:txBody>
      </p:sp>
      <p:pic>
        <p:nvPicPr>
          <p:cNvPr id="4" name="Picture 3"/>
          <p:cNvPicPr>
            <a:picLocks noChangeAspect="1"/>
          </p:cNvPicPr>
          <p:nvPr/>
        </p:nvPicPr>
        <p:blipFill>
          <a:blip r:embed="rId3"/>
          <a:stretch>
            <a:fillRect/>
          </a:stretch>
        </p:blipFill>
        <p:spPr>
          <a:xfrm>
            <a:off x="4331740" y="1172033"/>
            <a:ext cx="4646855" cy="3554844"/>
          </a:xfrm>
          <a:prstGeom prst="rect">
            <a:avLst/>
          </a:prstGeom>
        </p:spPr>
      </p:pic>
    </p:spTree>
    <p:extLst>
      <p:ext uri="{BB962C8B-B14F-4D97-AF65-F5344CB8AC3E}">
        <p14:creationId xmlns:p14="http://schemas.microsoft.com/office/powerpoint/2010/main" val="4760053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2015 Keith A. Pray</a:t>
            </a:r>
            <a:endParaRPr lang="en-US"/>
          </a:p>
        </p:txBody>
      </p:sp>
      <p:pic>
        <p:nvPicPr>
          <p:cNvPr id="6" name="Picture 5"/>
          <p:cNvPicPr>
            <a:picLocks noChangeAspect="1"/>
          </p:cNvPicPr>
          <p:nvPr/>
        </p:nvPicPr>
        <p:blipFill>
          <a:blip r:embed="rId3"/>
          <a:stretch>
            <a:fillRect/>
          </a:stretch>
        </p:blipFill>
        <p:spPr>
          <a:xfrm>
            <a:off x="1010228" y="430345"/>
            <a:ext cx="7123545" cy="2226108"/>
          </a:xfrm>
          <a:prstGeom prst="rect">
            <a:avLst/>
          </a:prstGeom>
        </p:spPr>
      </p:pic>
      <p:pic>
        <p:nvPicPr>
          <p:cNvPr id="7" name="Picture 6"/>
          <p:cNvPicPr>
            <a:picLocks noChangeAspect="1"/>
          </p:cNvPicPr>
          <p:nvPr/>
        </p:nvPicPr>
        <p:blipFill>
          <a:blip r:embed="rId4"/>
          <a:stretch>
            <a:fillRect/>
          </a:stretch>
        </p:blipFill>
        <p:spPr>
          <a:xfrm>
            <a:off x="1010228" y="2759958"/>
            <a:ext cx="7123545" cy="2237238"/>
          </a:xfrm>
          <a:prstGeom prst="rect">
            <a:avLst/>
          </a:prstGeom>
        </p:spPr>
      </p:pic>
    </p:spTree>
    <p:extLst>
      <p:ext uri="{BB962C8B-B14F-4D97-AF65-F5344CB8AC3E}">
        <p14:creationId xmlns:p14="http://schemas.microsoft.com/office/powerpoint/2010/main" val="1681759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IAP</a:t>
            </a:r>
            <a:endParaRPr lang="en-US" dirty="0"/>
          </a:p>
        </p:txBody>
      </p:sp>
      <p:sp>
        <p:nvSpPr>
          <p:cNvPr id="3" name="Content Placeholder 2"/>
          <p:cNvSpPr>
            <a:spLocks noGrp="1"/>
          </p:cNvSpPr>
          <p:nvPr>
            <p:ph sz="half" idx="1"/>
          </p:nvPr>
        </p:nvSpPr>
        <p:spPr/>
        <p:txBody>
          <a:bodyPr/>
          <a:lstStyle/>
          <a:p>
            <a:r>
              <a:rPr lang="en-US" dirty="0" smtClean="0"/>
              <a:t>Small transactions add up</a:t>
            </a:r>
          </a:p>
          <a:p>
            <a:r>
              <a:rPr lang="en-US" dirty="0" smtClean="0"/>
              <a:t>Time-Limit temptations in place [3]</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Anthony Gallo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http://sealedabstract.com/iphone/how-in-app-purchase-is-not-really-destroying-the-games-industry/</a:t>
            </a:r>
            <a:endParaRPr lang="en-US" sz="1200" dirty="0">
              <a:solidFill>
                <a:schemeClr val="tx1"/>
              </a:solidFill>
            </a:endParaRPr>
          </a:p>
        </p:txBody>
      </p:sp>
      <p:pic>
        <p:nvPicPr>
          <p:cNvPr id="9" name="Picture 8"/>
          <p:cNvPicPr>
            <a:picLocks noChangeAspect="1"/>
          </p:cNvPicPr>
          <p:nvPr/>
        </p:nvPicPr>
        <p:blipFill>
          <a:blip r:embed="rId3"/>
          <a:stretch>
            <a:fillRect/>
          </a:stretch>
        </p:blipFill>
        <p:spPr>
          <a:xfrm>
            <a:off x="4206331" y="1352551"/>
            <a:ext cx="4820465" cy="3374326"/>
          </a:xfrm>
          <a:prstGeom prst="rect">
            <a:avLst/>
          </a:prstGeom>
        </p:spPr>
      </p:pic>
    </p:spTree>
    <p:extLst>
      <p:ext uri="{BB962C8B-B14F-4D97-AF65-F5344CB8AC3E}">
        <p14:creationId xmlns:p14="http://schemas.microsoft.com/office/powerpoint/2010/main" val="2820655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Parental Controls</a:t>
            </a:r>
            <a:endParaRPr lang="en-US" dirty="0"/>
          </a:p>
        </p:txBody>
      </p:sp>
      <p:sp>
        <p:nvSpPr>
          <p:cNvPr id="3" name="Content Placeholder 2"/>
          <p:cNvSpPr>
            <a:spLocks noGrp="1"/>
          </p:cNvSpPr>
          <p:nvPr>
            <p:ph sz="half" idx="1"/>
          </p:nvPr>
        </p:nvSpPr>
        <p:spPr/>
        <p:txBody>
          <a:bodyPr/>
          <a:lstStyle/>
          <a:p>
            <a:r>
              <a:rPr lang="en-US" dirty="0" smtClean="0"/>
              <a:t>Disable in game purchases</a:t>
            </a:r>
          </a:p>
          <a:p>
            <a:r>
              <a:rPr lang="en-US" dirty="0" smtClean="0"/>
              <a:t>Cons:</a:t>
            </a:r>
          </a:p>
          <a:p>
            <a:pPr lvl="1"/>
            <a:r>
              <a:rPr lang="en-US" dirty="0" smtClean="0"/>
              <a:t>Parent needs to know this needs to be set</a:t>
            </a:r>
          </a:p>
          <a:p>
            <a:pPr lvl="1"/>
            <a:r>
              <a:rPr lang="en-US" dirty="0" smtClean="0"/>
              <a:t>Not an alternative, just restriction [6]</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Anthony Gallo</a:t>
            </a:r>
            <a:endParaRPr lang="en-US" sz="1400" dirty="0">
              <a:solidFill>
                <a:schemeClr val="tx1"/>
              </a:solidFill>
              <a:latin typeface="+mj-lt"/>
            </a:endParaRPr>
          </a:p>
        </p:txBody>
      </p:sp>
      <p:pic>
        <p:nvPicPr>
          <p:cNvPr id="4" name="Picture 3"/>
          <p:cNvPicPr>
            <a:picLocks noChangeAspect="1"/>
          </p:cNvPicPr>
          <p:nvPr/>
        </p:nvPicPr>
        <p:blipFill>
          <a:blip r:embed="rId3"/>
          <a:stretch>
            <a:fillRect/>
          </a:stretch>
        </p:blipFill>
        <p:spPr>
          <a:xfrm>
            <a:off x="4627659" y="1168840"/>
            <a:ext cx="4031311" cy="3010633"/>
          </a:xfrm>
          <a:prstGeom prst="rect">
            <a:avLst/>
          </a:prstGeom>
        </p:spPr>
      </p:pic>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http://weknowmemes.com/2013/08/if-you-didnt-want-your-kids-to-make-in-app-purchases/</a:t>
            </a:r>
            <a:endParaRPr lang="en-US" sz="1200" dirty="0">
              <a:solidFill>
                <a:schemeClr val="tx1"/>
              </a:solidFill>
            </a:endParaRPr>
          </a:p>
        </p:txBody>
      </p:sp>
    </p:spTree>
    <p:extLst>
      <p:ext uri="{BB962C8B-B14F-4D97-AF65-F5344CB8AC3E}">
        <p14:creationId xmlns:p14="http://schemas.microsoft.com/office/powerpoint/2010/main" val="719133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3" name="Content Placeholder 2"/>
          <p:cNvSpPr>
            <a:spLocks noGrp="1"/>
          </p:cNvSpPr>
          <p:nvPr>
            <p:ph sz="half" idx="1"/>
          </p:nvPr>
        </p:nvSpPr>
        <p:spPr>
          <a:xfrm>
            <a:off x="685800" y="1352551"/>
            <a:ext cx="2931544" cy="3352800"/>
          </a:xfrm>
        </p:spPr>
        <p:txBody>
          <a:bodyPr/>
          <a:lstStyle/>
          <a:p>
            <a:r>
              <a:rPr lang="en-US" dirty="0" smtClean="0"/>
              <a:t>Max spending limit</a:t>
            </a:r>
          </a:p>
          <a:p>
            <a:r>
              <a:rPr lang="en-US" dirty="0" smtClean="0"/>
              <a:t>Demo app system</a:t>
            </a:r>
          </a:p>
          <a:p>
            <a:r>
              <a:rPr lang="en-US" dirty="0" smtClean="0"/>
              <a:t>Charge console prices [4]</a:t>
            </a:r>
          </a:p>
          <a:p>
            <a:r>
              <a:rPr lang="en-US" dirty="0" smtClean="0"/>
              <a:t>Subscription Service </a:t>
            </a:r>
          </a:p>
          <a:p>
            <a:pPr lvl="1"/>
            <a:r>
              <a:rPr lang="en-US" dirty="0" smtClean="0"/>
              <a:t>User can pay market to get access to apps</a:t>
            </a:r>
            <a:endParaRPr lang="en-US" dirty="0"/>
          </a:p>
          <a:p>
            <a:pPr lvl="1"/>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Anthony Gallo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https://www.baekdal.com/opinion/how-inapp-purchases-has-destroyed-the-industry/</a:t>
            </a:r>
            <a:endParaRPr lang="en-US" sz="1200"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973" y="1352551"/>
            <a:ext cx="5378823" cy="3352800"/>
          </a:xfrm>
          <a:prstGeom prst="rect">
            <a:avLst/>
          </a:prstGeom>
        </p:spPr>
      </p:pic>
    </p:spTree>
    <p:extLst>
      <p:ext uri="{BB962C8B-B14F-4D97-AF65-F5344CB8AC3E}">
        <p14:creationId xmlns:p14="http://schemas.microsoft.com/office/powerpoint/2010/main" val="32223569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IAPs</a:t>
            </a:r>
            <a:endParaRPr lang="en-US" dirty="0"/>
          </a:p>
        </p:txBody>
      </p:sp>
      <p:sp>
        <p:nvSpPr>
          <p:cNvPr id="3" name="Content Placeholder 2"/>
          <p:cNvSpPr>
            <a:spLocks noGrp="1"/>
          </p:cNvSpPr>
          <p:nvPr>
            <p:ph sz="half" idx="1"/>
          </p:nvPr>
        </p:nvSpPr>
        <p:spPr>
          <a:xfrm>
            <a:off x="685800" y="1352551"/>
            <a:ext cx="4100886" cy="3352800"/>
          </a:xfrm>
        </p:spPr>
        <p:txBody>
          <a:bodyPr/>
          <a:lstStyle/>
          <a:p>
            <a:r>
              <a:rPr lang="en-US" dirty="0" smtClean="0"/>
              <a:t>Google: stop calling IAP ‘free’ apps [7]</a:t>
            </a:r>
          </a:p>
          <a:p>
            <a:r>
              <a:rPr lang="en-US" dirty="0" smtClean="0"/>
              <a:t>Developers taking advantage of creating Non-IAP apps</a:t>
            </a:r>
          </a:p>
          <a:p>
            <a:pPr lvl="1"/>
            <a:r>
              <a:rPr lang="en-US" dirty="0" smtClean="0"/>
              <a:t>Pay Once and Play category [8]</a:t>
            </a:r>
          </a:p>
          <a:p>
            <a:r>
              <a:rPr lang="en-US" dirty="0"/>
              <a:t>Potential for Console level games</a:t>
            </a:r>
          </a:p>
          <a:p>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Anthony Gallo</a:t>
            </a:r>
            <a:endParaRPr lang="en-US" sz="1400" dirty="0">
              <a:solidFill>
                <a:schemeClr val="tx1"/>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422" y="352391"/>
            <a:ext cx="2620483" cy="4644805"/>
          </a:xfrm>
          <a:prstGeom prst="rect">
            <a:avLst/>
          </a:prstGeom>
        </p:spPr>
      </p:pic>
      <p:sp>
        <p:nvSpPr>
          <p:cNvPr id="10" name="TextBox 9"/>
          <p:cNvSpPr txBox="1"/>
          <p:nvPr/>
        </p:nvSpPr>
        <p:spPr>
          <a:xfrm>
            <a:off x="0" y="4566781"/>
            <a:ext cx="4955421" cy="461665"/>
          </a:xfrm>
          <a:prstGeom prst="rect">
            <a:avLst/>
          </a:prstGeom>
          <a:noFill/>
        </p:spPr>
        <p:txBody>
          <a:bodyPr wrap="square" rtlCol="0">
            <a:spAutoFit/>
          </a:bodyPr>
          <a:lstStyle/>
          <a:p>
            <a:pPr algn="r"/>
            <a:r>
              <a:rPr lang="en-US" sz="1200" dirty="0"/>
              <a:t>http://www.macstories.net/news/apple-promoting-great-games-with-no-in-app-purchases-on-app-store-front-page/</a:t>
            </a:r>
            <a:endParaRPr lang="en-US" sz="1200" dirty="0">
              <a:solidFill>
                <a:schemeClr val="tx1"/>
              </a:solidFill>
            </a:endParaRPr>
          </a:p>
        </p:txBody>
      </p:sp>
    </p:spTree>
    <p:extLst>
      <p:ext uri="{BB962C8B-B14F-4D97-AF65-F5344CB8AC3E}">
        <p14:creationId xmlns:p14="http://schemas.microsoft.com/office/powerpoint/2010/main" val="38875991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smtClean="0"/>
              <a:t>[1] Catherine </a:t>
            </a:r>
            <a:r>
              <a:rPr lang="en-US" dirty="0" err="1" smtClean="0"/>
              <a:t>Taibi</a:t>
            </a:r>
            <a:r>
              <a:rPr lang="en-US" dirty="0" smtClean="0"/>
              <a:t>, 7-Year-old Twins Rack up $3,000 iTunes Bill Playing ‘Clash </a:t>
            </a:r>
            <a:r>
              <a:rPr lang="en-US" dirty="0"/>
              <a:t>of Clans’, 2013, </a:t>
            </a:r>
            <a:r>
              <a:rPr lang="en-US" dirty="0">
                <a:hlinkClick r:id="rId3"/>
              </a:rPr>
              <a:t>http://</a:t>
            </a:r>
            <a:r>
              <a:rPr lang="en-US" dirty="0" smtClean="0">
                <a:hlinkClick r:id="rId3"/>
              </a:rPr>
              <a:t>www.huffingtonpost.com/2013/07/23/3000-itunes-bill_n_3640842.html</a:t>
            </a:r>
            <a:endParaRPr lang="en-US" dirty="0" smtClean="0"/>
          </a:p>
          <a:p>
            <a:pPr marL="0" indent="0">
              <a:buNone/>
            </a:pPr>
            <a:r>
              <a:rPr lang="en-US" dirty="0" smtClean="0"/>
              <a:t>[2] Peter Cohen, The problem with in App purchases (And what to </a:t>
            </a:r>
            <a:r>
              <a:rPr lang="en-US" dirty="0"/>
              <a:t>do about it), 2013, </a:t>
            </a:r>
            <a:r>
              <a:rPr lang="en-US" dirty="0">
                <a:hlinkClick r:id="rId4"/>
              </a:rPr>
              <a:t>http://</a:t>
            </a:r>
            <a:r>
              <a:rPr lang="en-US" dirty="0" smtClean="0">
                <a:hlinkClick r:id="rId4"/>
              </a:rPr>
              <a:t>www.imore.com/problem-app-purchases-and-what-do-about-it</a:t>
            </a:r>
            <a:endParaRPr lang="en-US" dirty="0" smtClean="0"/>
          </a:p>
          <a:p>
            <a:pPr marL="0" indent="0">
              <a:buNone/>
            </a:pPr>
            <a:r>
              <a:rPr lang="en-US" dirty="0" smtClean="0"/>
              <a:t>[3] Thomas </a:t>
            </a:r>
            <a:r>
              <a:rPr lang="en-US" dirty="0" err="1" smtClean="0"/>
              <a:t>Baekdal</a:t>
            </a:r>
            <a:r>
              <a:rPr lang="en-US" dirty="0" smtClean="0"/>
              <a:t>, How In-app Purchases Have </a:t>
            </a:r>
            <a:r>
              <a:rPr lang="en-US" dirty="0" err="1" smtClean="0"/>
              <a:t>Destoryed</a:t>
            </a:r>
            <a:r>
              <a:rPr lang="en-US" dirty="0" smtClean="0"/>
              <a:t> </a:t>
            </a:r>
            <a:r>
              <a:rPr lang="en-US" dirty="0"/>
              <a:t>The Industry, 2014, </a:t>
            </a:r>
            <a:r>
              <a:rPr lang="en-US" dirty="0">
                <a:hlinkClick r:id="rId5"/>
              </a:rPr>
              <a:t>https://www.baekdal.com/opinion/how-inapp-purchases-has-destroyed-the-industry</a:t>
            </a:r>
            <a:r>
              <a:rPr lang="en-US" dirty="0" smtClean="0">
                <a:hlinkClick r:id="rId5"/>
              </a:rPr>
              <a:t>/</a:t>
            </a:r>
            <a:endParaRPr lang="en-US" dirty="0" smtClean="0"/>
          </a:p>
          <a:p>
            <a:pPr marL="0" indent="0">
              <a:buNone/>
            </a:pPr>
            <a:r>
              <a:rPr lang="en-US" dirty="0" smtClean="0"/>
              <a:t>[4] Drew Crawford, How in-app purchase is not really destroying the </a:t>
            </a:r>
            <a:r>
              <a:rPr lang="en-US" dirty="0"/>
              <a:t>games industry, 2014, </a:t>
            </a:r>
            <a:r>
              <a:rPr lang="en-US" dirty="0">
                <a:hlinkClick r:id="rId6"/>
              </a:rPr>
              <a:t>http://sealedabstract.com/iphone/how-in-app-purchase-is-not-really-destroying-the-games-industry</a:t>
            </a:r>
            <a:r>
              <a:rPr lang="en-US" dirty="0" smtClean="0">
                <a:hlinkClick r:id="rId6"/>
              </a:rPr>
              <a:t>/</a:t>
            </a:r>
            <a:endParaRPr lang="en-US" dirty="0" smtClean="0"/>
          </a:p>
          <a:p>
            <a:pPr marL="0" indent="0">
              <a:buNone/>
            </a:pPr>
            <a:r>
              <a:rPr lang="en-US" dirty="0" smtClean="0"/>
              <a:t> [5] Matt Thrower, 10 Gaming franchises that have been ruined by </a:t>
            </a:r>
            <a:r>
              <a:rPr lang="en-US" dirty="0"/>
              <a:t>in-app purchases, </a:t>
            </a:r>
            <a:r>
              <a:rPr lang="en-US" dirty="0">
                <a:hlinkClick r:id="rId7"/>
              </a:rPr>
              <a:t>http://</a:t>
            </a:r>
            <a:r>
              <a:rPr lang="en-US" dirty="0" smtClean="0">
                <a:hlinkClick r:id="rId7"/>
              </a:rPr>
              <a:t>www.pocketgamer.co.uk/r/iPad/Dungeon+Keeper/feature.asp?c=59090</a:t>
            </a:r>
            <a:endParaRPr lang="en-US" dirty="0" smtClean="0"/>
          </a:p>
          <a:p>
            <a:pPr marL="0" indent="0">
              <a:buNone/>
            </a:pPr>
            <a:r>
              <a:rPr lang="en-US" dirty="0" smtClean="0"/>
              <a:t>[6] Chris Hoffman, How to Prevent Your Kids From Spending Thousands of Dollars on In-App Purchases</a:t>
            </a:r>
            <a:r>
              <a:rPr lang="en-US" dirty="0"/>
              <a:t>, 2013, </a:t>
            </a:r>
            <a:r>
              <a:rPr lang="en-US" dirty="0">
                <a:hlinkClick r:id="rId8"/>
              </a:rPr>
              <a:t>http://www.howtogeek.com/142491/how-to-prevent-your-kids-from-spending-thousands-of-dollars-on-in-app-purchases</a:t>
            </a:r>
            <a:r>
              <a:rPr lang="en-US" dirty="0" smtClean="0">
                <a:hlinkClick r:id="rId8"/>
              </a:rPr>
              <a:t>/</a:t>
            </a:r>
            <a:endParaRPr lang="en-US" dirty="0" smtClean="0"/>
          </a:p>
          <a:p>
            <a:pPr marL="0" indent="0">
              <a:buNone/>
            </a:pPr>
            <a:r>
              <a:rPr lang="en-US" dirty="0" smtClean="0"/>
              <a:t>[7] Jacob </a:t>
            </a:r>
            <a:r>
              <a:rPr lang="en-US" dirty="0" err="1" smtClean="0"/>
              <a:t>Kastrenakes</a:t>
            </a:r>
            <a:r>
              <a:rPr lang="en-US" dirty="0" smtClean="0"/>
              <a:t>, Google will stop calling games ‘free’ when they offer </a:t>
            </a:r>
            <a:r>
              <a:rPr lang="en-US" dirty="0"/>
              <a:t>in-app purchases, 2014, </a:t>
            </a:r>
            <a:r>
              <a:rPr lang="en-US" dirty="0">
                <a:hlinkClick r:id="rId9"/>
              </a:rPr>
              <a:t>http://</a:t>
            </a:r>
            <a:r>
              <a:rPr lang="en-US" dirty="0" smtClean="0">
                <a:hlinkClick r:id="rId9"/>
              </a:rPr>
              <a:t>www.theverge.com/2014/7/18/5915415/google-adding-in-app-purchase-protections-european-commission</a:t>
            </a:r>
            <a:endParaRPr lang="en-US" dirty="0" smtClean="0"/>
          </a:p>
          <a:p>
            <a:pPr marL="0" indent="0">
              <a:buNone/>
            </a:pPr>
            <a:r>
              <a:rPr lang="en-US" dirty="0" smtClean="0"/>
              <a:t>[8] Federico </a:t>
            </a:r>
            <a:r>
              <a:rPr lang="en-US" dirty="0" err="1" smtClean="0"/>
              <a:t>Viticci</a:t>
            </a:r>
            <a:r>
              <a:rPr lang="en-US" dirty="0" smtClean="0"/>
              <a:t>, Apple Promoting “Great Games with No In-App Purchases” on App </a:t>
            </a:r>
            <a:r>
              <a:rPr lang="en-US" dirty="0"/>
              <a:t>Store Front Page, 2015, </a:t>
            </a:r>
            <a:r>
              <a:rPr lang="en-US" dirty="0">
                <a:hlinkClick r:id="rId10"/>
              </a:rPr>
              <a:t>http://www.macstories.net/news/apple-promoting-great-games-with-no-in-app-purchases-on-app-store-front-page</a:t>
            </a:r>
            <a:r>
              <a:rPr lang="en-US" dirty="0" smtClean="0">
                <a:hlinkClick r:id="rId10"/>
              </a:rPr>
              <a:t>/</a:t>
            </a:r>
            <a:endParaRPr lang="en-US" dirty="0" smtClean="0"/>
          </a:p>
          <a:p>
            <a:pPr marL="0" indent="0">
              <a:buNone/>
            </a:pPr>
            <a:r>
              <a:rPr lang="en-US" dirty="0" smtClean="0"/>
              <a:t>[9] Tracie Egan Morrissey, Oh God, I Spent $494.04 Playing the Kim Kardashian </a:t>
            </a:r>
            <a:r>
              <a:rPr lang="en-US" dirty="0"/>
              <a:t>Hollywood App, 2014, </a:t>
            </a:r>
            <a:r>
              <a:rPr lang="en-US" dirty="0">
                <a:hlinkClick r:id="rId11"/>
              </a:rPr>
              <a:t>http://</a:t>
            </a:r>
            <a:r>
              <a:rPr lang="en-US" dirty="0" smtClean="0">
                <a:hlinkClick r:id="rId11"/>
              </a:rPr>
              <a:t>jezebel.com/oh-god-i-spent-494-04-playing-the-kim-kardashian-holl-1597154346</a:t>
            </a: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Anthony Gallo</a:t>
            </a:r>
            <a:endParaRPr lang="en-US" sz="1400" dirty="0">
              <a:solidFill>
                <a:schemeClr val="tx1"/>
              </a:solidFill>
              <a:latin typeface="+mj-lt"/>
            </a:endParaRPr>
          </a:p>
        </p:txBody>
      </p:sp>
    </p:spTree>
    <p:extLst>
      <p:ext uri="{BB962C8B-B14F-4D97-AF65-F5344CB8AC3E}">
        <p14:creationId xmlns:p14="http://schemas.microsoft.com/office/powerpoint/2010/main" val="3417158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Ethics of virtual reality systems</a:t>
            </a:r>
            <a:endParaRPr lang="en-US" dirty="0"/>
          </a:p>
        </p:txBody>
      </p:sp>
      <p:pic>
        <p:nvPicPr>
          <p:cNvPr id="9" name="Content Placeholder 8"/>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4204"/>
          <a:stretch/>
        </p:blipFill>
        <p:spPr>
          <a:xfrm>
            <a:off x="311250" y="1201867"/>
            <a:ext cx="4357773" cy="3525010"/>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Justin Charron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http://buttersafe.com/2011/12/22/the-greatest-gift/</a:t>
            </a:r>
            <a:endParaRPr lang="en-US" sz="1200" dirty="0">
              <a:solidFill>
                <a:schemeClr val="tx1"/>
              </a:solidFill>
            </a:endParaRPr>
          </a:p>
        </p:txBody>
      </p:sp>
      <p:pic>
        <p:nvPicPr>
          <p:cNvPr id="10" name="Content Placeholder 8"/>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64476" b="1373"/>
          <a:stretch/>
        </p:blipFill>
        <p:spPr>
          <a:xfrm>
            <a:off x="4669023" y="2897249"/>
            <a:ext cx="4357773" cy="1829627"/>
          </a:xfrm>
          <a:ln>
            <a:solidFill>
              <a:schemeClr val="bg1"/>
            </a:solidFill>
          </a:ln>
        </p:spPr>
      </p:pic>
    </p:spTree>
    <p:extLst>
      <p:ext uri="{BB962C8B-B14F-4D97-AF65-F5344CB8AC3E}">
        <p14:creationId xmlns:p14="http://schemas.microsoft.com/office/powerpoint/2010/main" val="1284779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reality today</a:t>
            </a:r>
            <a:endParaRPr lang="en-US" dirty="0"/>
          </a:p>
        </p:txBody>
      </p:sp>
      <p:sp>
        <p:nvSpPr>
          <p:cNvPr id="3" name="Content Placeholder 2"/>
          <p:cNvSpPr>
            <a:spLocks noGrp="1"/>
          </p:cNvSpPr>
          <p:nvPr>
            <p:ph sz="half" idx="1"/>
          </p:nvPr>
        </p:nvSpPr>
        <p:spPr/>
        <p:txBody>
          <a:bodyPr/>
          <a:lstStyle/>
          <a:p>
            <a:r>
              <a:rPr lang="en-US" dirty="0" smtClean="0"/>
              <a:t>Can be an online community or a single program</a:t>
            </a:r>
          </a:p>
          <a:p>
            <a:r>
              <a:rPr lang="en-US" dirty="0" smtClean="0"/>
              <a:t>Becoming increasingly popular</a:t>
            </a: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07005" y="1095857"/>
            <a:ext cx="4819791" cy="3614843"/>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Justin Charron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[1] http</a:t>
            </a:r>
            <a:r>
              <a:rPr lang="en-US" sz="1200" dirty="0"/>
              <a:t>://www.gucomics.com/20120801</a:t>
            </a:r>
            <a:endParaRPr lang="en-US" sz="1200" dirty="0">
              <a:solidFill>
                <a:schemeClr val="tx1"/>
              </a:solidFill>
            </a:endParaRPr>
          </a:p>
        </p:txBody>
      </p:sp>
    </p:spTree>
    <p:extLst>
      <p:ext uri="{BB962C8B-B14F-4D97-AF65-F5344CB8AC3E}">
        <p14:creationId xmlns:p14="http://schemas.microsoft.com/office/powerpoint/2010/main" val="426342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Ethics of virtual reality</a:t>
            </a:r>
            <a:endParaRPr lang="en-US" dirty="0"/>
          </a:p>
        </p:txBody>
      </p:sp>
      <p:sp>
        <p:nvSpPr>
          <p:cNvPr id="3" name="Content Placeholder 2"/>
          <p:cNvSpPr>
            <a:spLocks noGrp="1"/>
          </p:cNvSpPr>
          <p:nvPr>
            <p:ph sz="half" idx="1"/>
          </p:nvPr>
        </p:nvSpPr>
        <p:spPr>
          <a:xfrm>
            <a:off x="685800" y="1352551"/>
            <a:ext cx="4823460" cy="3352800"/>
          </a:xfrm>
        </p:spPr>
        <p:txBody>
          <a:bodyPr/>
          <a:lstStyle/>
          <a:p>
            <a:r>
              <a:rPr lang="en-US" dirty="0" smtClean="0"/>
              <a:t>Code of ethics</a:t>
            </a:r>
          </a:p>
          <a:p>
            <a:r>
              <a:rPr lang="en-US" dirty="0" smtClean="0"/>
              <a:t>Moral issues within virtual reality</a:t>
            </a:r>
          </a:p>
          <a:p>
            <a:pPr lvl="1"/>
            <a:r>
              <a:rPr lang="en-US" dirty="0" smtClean="0"/>
              <a:t>No set guidelines on how to resolve them</a:t>
            </a:r>
          </a:p>
          <a:p>
            <a:r>
              <a:rPr lang="en-US" dirty="0" smtClean="0"/>
              <a:t>Controversial games</a:t>
            </a:r>
          </a:p>
          <a:p>
            <a:pPr lvl="1"/>
            <a:r>
              <a:rPr lang="en-US" dirty="0" smtClean="0"/>
              <a:t>Resistance: Fall of Man (2007) [2]</a:t>
            </a:r>
          </a:p>
          <a:p>
            <a:pPr lvl="1"/>
            <a:r>
              <a:rPr lang="en-US" dirty="0" smtClean="0"/>
              <a:t>Call of Duty: Modern Warfare 2 (2009)</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Justin Charron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[2] Rob </a:t>
            </a:r>
            <a:r>
              <a:rPr lang="en-US" sz="1200" dirty="0" err="1"/>
              <a:t>Haythorne</a:t>
            </a:r>
            <a:r>
              <a:rPr lang="en-US" sz="1200" dirty="0"/>
              <a:t>. “Ethics in Computing: Real Ethics and Virtual Reality.” </a:t>
            </a:r>
            <a:r>
              <a:rPr lang="en-US" sz="1200" i="1" dirty="0"/>
              <a:t>Production Zone</a:t>
            </a:r>
            <a:r>
              <a:rPr lang="en-US" sz="1200" dirty="0"/>
              <a:t>, www.youtube.com</a:t>
            </a:r>
          </a:p>
        </p:txBody>
      </p:sp>
    </p:spTree>
    <p:extLst>
      <p:ext uri="{BB962C8B-B14F-4D97-AF65-F5344CB8AC3E}">
        <p14:creationId xmlns:p14="http://schemas.microsoft.com/office/powerpoint/2010/main" val="30168764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it be illegal?</a:t>
            </a:r>
            <a:endParaRPr lang="en-US" dirty="0"/>
          </a:p>
        </p:txBody>
      </p:sp>
      <p:sp>
        <p:nvSpPr>
          <p:cNvPr id="3" name="Content Placeholder 2"/>
          <p:cNvSpPr>
            <a:spLocks noGrp="1"/>
          </p:cNvSpPr>
          <p:nvPr>
            <p:ph sz="half" idx="1"/>
          </p:nvPr>
        </p:nvSpPr>
        <p:spPr/>
        <p:txBody>
          <a:bodyPr/>
          <a:lstStyle/>
          <a:p>
            <a:r>
              <a:rPr lang="en-US" dirty="0" smtClean="0"/>
              <a:t>In a lifelike setting, should contemporary laws be applied?</a:t>
            </a:r>
          </a:p>
          <a:p>
            <a:r>
              <a:rPr lang="en-US" dirty="0" smtClean="0"/>
              <a:t>Should this content be restricted?</a:t>
            </a:r>
          </a:p>
          <a:p>
            <a:r>
              <a:rPr lang="en-US" dirty="0" smtClean="0"/>
              <a:t>Real life and virtual money</a:t>
            </a:r>
          </a:p>
          <a:p>
            <a:pPr lvl="1"/>
            <a:r>
              <a:rPr lang="en-US" dirty="0"/>
              <a:t>Bragg v. Linden Lab [4</a:t>
            </a:r>
            <a:r>
              <a:rPr lang="en-US" dirty="0" smtClean="0"/>
              <a:t>]</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67771" y="2693531"/>
            <a:ext cx="5375217" cy="2303665"/>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Justin Charron</a:t>
            </a:r>
            <a:endParaRPr lang="en-US" sz="1400" dirty="0">
              <a:solidFill>
                <a:schemeClr val="tx1"/>
              </a:solidFill>
              <a:latin typeface="+mj-lt"/>
            </a:endParaRPr>
          </a:p>
        </p:txBody>
      </p:sp>
      <p:sp>
        <p:nvSpPr>
          <p:cNvPr id="8" name="TextBox 7"/>
          <p:cNvSpPr txBox="1"/>
          <p:nvPr/>
        </p:nvSpPr>
        <p:spPr>
          <a:xfrm>
            <a:off x="0" y="4726877"/>
            <a:ext cx="3667771" cy="276999"/>
          </a:xfrm>
          <a:prstGeom prst="rect">
            <a:avLst/>
          </a:prstGeom>
          <a:noFill/>
        </p:spPr>
        <p:txBody>
          <a:bodyPr wrap="square" rtlCol="0">
            <a:spAutoFit/>
          </a:bodyPr>
          <a:lstStyle/>
          <a:p>
            <a:pPr algn="r"/>
            <a:r>
              <a:rPr lang="en-US" sz="1200" dirty="0" smtClean="0"/>
              <a:t>[3] http</a:t>
            </a:r>
            <a:r>
              <a:rPr lang="en-US" sz="1200" dirty="0"/>
              <a:t>://www.nerfnow.com/comic/1002</a:t>
            </a:r>
            <a:endParaRPr lang="en-US" sz="1200" dirty="0">
              <a:solidFill>
                <a:schemeClr val="tx1"/>
              </a:solidFill>
            </a:endParaRPr>
          </a:p>
        </p:txBody>
      </p:sp>
    </p:spTree>
    <p:extLst>
      <p:ext uri="{BB962C8B-B14F-4D97-AF65-F5344CB8AC3E}">
        <p14:creationId xmlns:p14="http://schemas.microsoft.com/office/powerpoint/2010/main" val="26687749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reality of virtual reality</a:t>
            </a:r>
            <a:endParaRPr lang="en-US" dirty="0"/>
          </a:p>
        </p:txBody>
      </p:sp>
      <p:sp>
        <p:nvSpPr>
          <p:cNvPr id="3" name="Content Placeholder 2"/>
          <p:cNvSpPr>
            <a:spLocks noGrp="1"/>
          </p:cNvSpPr>
          <p:nvPr>
            <p:ph sz="half" idx="1"/>
          </p:nvPr>
        </p:nvSpPr>
        <p:spPr>
          <a:xfrm>
            <a:off x="685800" y="1352551"/>
            <a:ext cx="4632960" cy="3352800"/>
          </a:xfrm>
        </p:spPr>
        <p:txBody>
          <a:bodyPr/>
          <a:lstStyle/>
          <a:p>
            <a:r>
              <a:rPr lang="en-US" dirty="0" smtClean="0"/>
              <a:t>At what point does it become “real”?</a:t>
            </a:r>
          </a:p>
          <a:p>
            <a:pPr lvl="1"/>
            <a:r>
              <a:rPr lang="en-US" dirty="0" smtClean="0"/>
              <a:t>Depends on how immersive it is</a:t>
            </a:r>
          </a:p>
          <a:p>
            <a:r>
              <a:rPr lang="en-US" dirty="0" smtClean="0"/>
              <a:t>Can Virtual Reality effect mental health?</a:t>
            </a:r>
          </a:p>
          <a:p>
            <a:pPr lvl="1"/>
            <a:r>
              <a:rPr lang="en-US" dirty="0" smtClean="0"/>
              <a:t>Can become addicted to your “second life”</a:t>
            </a:r>
          </a:p>
          <a:p>
            <a:r>
              <a:rPr lang="en-US" dirty="0" smtClean="0"/>
              <a:t>Are virtual people still people?</a:t>
            </a:r>
          </a:p>
          <a:p>
            <a:pPr lvl="1"/>
            <a:r>
              <a:rPr lang="en-US" dirty="0" smtClean="0"/>
              <a:t>With better simulations, virtual NPCs are becoming nearly indistinguishable from </a:t>
            </a:r>
            <a:r>
              <a:rPr lang="en-US" smtClean="0"/>
              <a:t>real people [5]</a:t>
            </a:r>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Justin Charron</a:t>
            </a:r>
            <a:endParaRPr lang="en-US" sz="1400" dirty="0">
              <a:solidFill>
                <a:schemeClr val="tx1"/>
              </a:solidFill>
              <a:latin typeface="+mj-lt"/>
            </a:endParaRPr>
          </a:p>
        </p:txBody>
      </p:sp>
      <p:sp>
        <p:nvSpPr>
          <p:cNvPr id="8" name="TextBox 7"/>
          <p:cNvSpPr txBox="1"/>
          <p:nvPr/>
        </p:nvSpPr>
        <p:spPr>
          <a:xfrm>
            <a:off x="186434" y="4630862"/>
            <a:ext cx="6560143" cy="276999"/>
          </a:xfrm>
          <a:prstGeom prst="rect">
            <a:avLst/>
          </a:prstGeom>
          <a:noFill/>
        </p:spPr>
        <p:txBody>
          <a:bodyPr wrap="square" rtlCol="0">
            <a:spAutoFit/>
          </a:bodyPr>
          <a:lstStyle/>
          <a:p>
            <a:pPr algn="r"/>
            <a:r>
              <a:rPr lang="en-US" sz="1200" dirty="0" smtClean="0"/>
              <a:t>[6] http</a:t>
            </a:r>
            <a:r>
              <a:rPr lang="en-US" sz="1200" dirty="0"/>
              <a:t>://</a:t>
            </a:r>
            <a:r>
              <a:rPr lang="en-US" sz="1200" dirty="0" smtClean="0"/>
              <a:t>www.owlturd.com/</a:t>
            </a:r>
            <a:endParaRPr lang="en-US" sz="1200" dirty="0">
              <a:solidFill>
                <a:schemeClr val="tx1"/>
              </a:solidFill>
            </a:endParaRP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46577" y="648410"/>
            <a:ext cx="2280219" cy="4259451"/>
          </a:xfrm>
        </p:spPr>
      </p:pic>
    </p:spTree>
    <p:extLst>
      <p:ext uri="{BB962C8B-B14F-4D97-AF65-F5344CB8AC3E}">
        <p14:creationId xmlns:p14="http://schemas.microsoft.com/office/powerpoint/2010/main" val="2255163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2015 Keith A. Pray</a:t>
            </a:r>
            <a:endParaRPr lang="en-US"/>
          </a:p>
        </p:txBody>
      </p:sp>
    </p:spTree>
    <p:extLst>
      <p:ext uri="{BB962C8B-B14F-4D97-AF65-F5344CB8AC3E}">
        <p14:creationId xmlns:p14="http://schemas.microsoft.com/office/powerpoint/2010/main" val="2711502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[1] </a:t>
            </a:r>
            <a:r>
              <a:rPr lang="en-US" sz="2000" dirty="0"/>
              <a:t>http://www.gucomics.com/20120801, 4/16/2015</a:t>
            </a:r>
          </a:p>
          <a:p>
            <a:pPr marL="0" indent="0">
              <a:buNone/>
            </a:pPr>
            <a:r>
              <a:rPr lang="en-US" dirty="0" smtClean="0"/>
              <a:t>[2] </a:t>
            </a:r>
            <a:r>
              <a:rPr lang="en-US" dirty="0"/>
              <a:t>Rob </a:t>
            </a:r>
            <a:r>
              <a:rPr lang="en-US" dirty="0" err="1"/>
              <a:t>Haythorne</a:t>
            </a:r>
            <a:r>
              <a:rPr lang="en-US" dirty="0"/>
              <a:t>. “Ethics in Computing: Real Ethics and Virtual Reality.” </a:t>
            </a:r>
            <a:r>
              <a:rPr lang="en-US" i="1" dirty="0"/>
              <a:t>Production </a:t>
            </a:r>
            <a:r>
              <a:rPr lang="en-US" i="1" dirty="0" smtClean="0"/>
              <a:t>Zone</a:t>
            </a:r>
            <a:r>
              <a:rPr lang="en-US" dirty="0" smtClean="0"/>
              <a:t>, www.youtube.com, 4/16/2015</a:t>
            </a:r>
          </a:p>
          <a:p>
            <a:pPr marL="0" indent="0">
              <a:buNone/>
            </a:pPr>
            <a:r>
              <a:rPr lang="en-US" dirty="0"/>
              <a:t>[3] http://www.nerfnow.com/comic/1002</a:t>
            </a:r>
          </a:p>
          <a:p>
            <a:pPr marL="0" indent="0">
              <a:buNone/>
            </a:pPr>
            <a:r>
              <a:rPr lang="en-US" dirty="0" smtClean="0"/>
              <a:t>[4] David Lazarus. “A </a:t>
            </a:r>
            <a:r>
              <a:rPr lang="en-US" dirty="0"/>
              <a:t>real-world battle over virtual-property </a:t>
            </a:r>
            <a:r>
              <a:rPr lang="en-US" dirty="0" smtClean="0"/>
              <a:t>rights.” </a:t>
            </a:r>
            <a:r>
              <a:rPr lang="en-US" i="1" dirty="0" smtClean="0"/>
              <a:t>LA Times</a:t>
            </a:r>
            <a:r>
              <a:rPr lang="en-US" dirty="0" smtClean="0"/>
              <a:t>, www.latimes.com, 4/16/2015</a:t>
            </a:r>
            <a:endParaRPr lang="en-US" dirty="0"/>
          </a:p>
          <a:p>
            <a:pPr marL="0" indent="0">
              <a:buNone/>
            </a:pPr>
            <a:r>
              <a:rPr lang="en-US" dirty="0" smtClean="0"/>
              <a:t>[5] </a:t>
            </a:r>
            <a:r>
              <a:rPr lang="en-US" dirty="0"/>
              <a:t>“Which World Is Real? The Future of Virtual </a:t>
            </a:r>
            <a:r>
              <a:rPr lang="en-US" dirty="0" smtClean="0"/>
              <a:t>Reality.” </a:t>
            </a:r>
            <a:r>
              <a:rPr lang="en-US" i="1" dirty="0" smtClean="0"/>
              <a:t>Science Clarified</a:t>
            </a:r>
            <a:r>
              <a:rPr lang="en-US" dirty="0"/>
              <a:t>,</a:t>
            </a:r>
            <a:r>
              <a:rPr lang="en-US" dirty="0" smtClean="0"/>
              <a:t> http</a:t>
            </a:r>
            <a:r>
              <a:rPr lang="en-US" dirty="0"/>
              <a:t>://</a:t>
            </a:r>
            <a:r>
              <a:rPr lang="en-US" dirty="0" smtClean="0"/>
              <a:t>www.scienceclarified.com/scitech/Virtual-Reality/Which-World-Is-Real-The-Future-of-Virtual-Reality.html, 4/17/2015</a:t>
            </a:r>
          </a:p>
          <a:p>
            <a:pPr marL="0" indent="0">
              <a:buNone/>
            </a:pPr>
            <a:r>
              <a:rPr lang="en-US" dirty="0" smtClean="0"/>
              <a:t>[6] http://www.owlturd.com/</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&lt;Your Name&gt;</a:t>
            </a:r>
            <a:endParaRPr lang="en-US" sz="1400" dirty="0">
              <a:solidFill>
                <a:schemeClr val="tx1"/>
              </a:solidFill>
              <a:latin typeface="+mj-lt"/>
            </a:endParaRPr>
          </a:p>
        </p:txBody>
      </p:sp>
    </p:spTree>
    <p:extLst>
      <p:ext uri="{BB962C8B-B14F-4D97-AF65-F5344CB8AC3E}">
        <p14:creationId xmlns:p14="http://schemas.microsoft.com/office/powerpoint/2010/main" val="2228765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Artificial super intelligence</a:t>
            </a:r>
            <a:endParaRPr lang="en-US" dirty="0"/>
          </a:p>
        </p:txBody>
      </p:sp>
      <p:sp>
        <p:nvSpPr>
          <p:cNvPr id="3" name="Content Placeholder 2"/>
          <p:cNvSpPr>
            <a:spLocks noGrp="1"/>
          </p:cNvSpPr>
          <p:nvPr>
            <p:ph sz="half" idx="1"/>
          </p:nvPr>
        </p:nvSpPr>
        <p:spPr/>
        <p:txBody>
          <a:bodyPr/>
          <a:lstStyle/>
          <a:p>
            <a:r>
              <a:rPr lang="en-US" dirty="0" smtClean="0"/>
              <a:t>What does super intelligence really mean?</a:t>
            </a:r>
          </a:p>
          <a:p>
            <a:r>
              <a:rPr lang="en-US" dirty="0" smtClean="0"/>
              <a:t>Should we try to create an AI that far exceeds our own capabilities?</a:t>
            </a:r>
          </a:p>
          <a:p>
            <a:r>
              <a:rPr lang="en-US" dirty="0" smtClean="0"/>
              <a:t>Are the benefits worth the risk?</a:t>
            </a:r>
          </a:p>
          <a:p>
            <a:r>
              <a:rPr lang="en-US" dirty="0" smtClean="0"/>
              <a:t>Are there steps we can take to protect ourselves?</a:t>
            </a:r>
          </a:p>
          <a:p>
            <a:pPr marL="0" indent="0">
              <a:buNone/>
            </a:pP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Thomas Meehan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egr.uri.edu</a:t>
            </a:r>
            <a:r>
              <a:rPr lang="en-US" sz="1200" dirty="0"/>
              <a:t>/</a:t>
            </a:r>
            <a:r>
              <a:rPr lang="en-US" sz="1200" dirty="0" err="1"/>
              <a:t>cisworkshop</a:t>
            </a:r>
            <a:r>
              <a:rPr lang="en-US" sz="1200" dirty="0"/>
              <a:t>/</a:t>
            </a:r>
            <a:endParaRPr lang="en-US" sz="1200" dirty="0">
              <a:solidFill>
                <a:schemeClr val="tx1"/>
              </a:solidFill>
            </a:endParaRPr>
          </a:p>
        </p:txBody>
      </p:sp>
      <p:pic>
        <p:nvPicPr>
          <p:cNvPr id="9" name="Picture 8" descr="google-deepmind-artificial-intellige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487896"/>
            <a:ext cx="4607196" cy="3071464"/>
          </a:xfrm>
          <a:prstGeom prst="rect">
            <a:avLst/>
          </a:prstGeom>
        </p:spPr>
      </p:pic>
    </p:spTree>
    <p:extLst>
      <p:ext uri="{BB962C8B-B14F-4D97-AF65-F5344CB8AC3E}">
        <p14:creationId xmlns:p14="http://schemas.microsoft.com/office/powerpoint/2010/main" val="42416296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t>
            </a:r>
            <a:r>
              <a:rPr lang="en-US" dirty="0" err="1" smtClean="0"/>
              <a:t>ai</a:t>
            </a:r>
            <a:endParaRPr lang="en-US" dirty="0"/>
          </a:p>
        </p:txBody>
      </p:sp>
      <p:sp>
        <p:nvSpPr>
          <p:cNvPr id="3" name="Content Placeholder 2"/>
          <p:cNvSpPr>
            <a:spLocks noGrp="1"/>
          </p:cNvSpPr>
          <p:nvPr>
            <p:ph sz="half" idx="1"/>
          </p:nvPr>
        </p:nvSpPr>
        <p:spPr>
          <a:xfrm>
            <a:off x="685799" y="1037781"/>
            <a:ext cx="4038601" cy="3857513"/>
          </a:xfrm>
        </p:spPr>
        <p:txBody>
          <a:bodyPr>
            <a:normAutofit/>
          </a:bodyPr>
          <a:lstStyle/>
          <a:p>
            <a:r>
              <a:rPr lang="en-US" dirty="0" smtClean="0"/>
              <a:t>Artificial Narrow Intelligence </a:t>
            </a:r>
          </a:p>
          <a:p>
            <a:pPr lvl="1"/>
            <a:r>
              <a:rPr lang="en-US" dirty="0" smtClean="0"/>
              <a:t>Extremely good at one thing</a:t>
            </a:r>
          </a:p>
          <a:p>
            <a:pPr lvl="1"/>
            <a:r>
              <a:rPr lang="en-US" dirty="0" smtClean="0"/>
              <a:t>Barely more than complex algorithms </a:t>
            </a:r>
            <a:endParaRPr lang="en-US" dirty="0"/>
          </a:p>
          <a:p>
            <a:r>
              <a:rPr lang="en-US" dirty="0" smtClean="0"/>
              <a:t>Artificial General Intelligence</a:t>
            </a:r>
          </a:p>
          <a:p>
            <a:pPr lvl="1"/>
            <a:r>
              <a:rPr lang="en-US" dirty="0" smtClean="0"/>
              <a:t>Roughly the same intellectual capabilities as a human</a:t>
            </a:r>
          </a:p>
          <a:p>
            <a:pPr lvl="1"/>
            <a:r>
              <a:rPr lang="en-US" dirty="0" smtClean="0"/>
              <a:t>Skilled in broad areas, can think abstractly, learns from experience</a:t>
            </a:r>
          </a:p>
          <a:p>
            <a:r>
              <a:rPr lang="en-US" dirty="0" smtClean="0"/>
              <a:t>Artificial Super Intelligence </a:t>
            </a:r>
          </a:p>
          <a:p>
            <a:pPr lvl="1"/>
            <a:r>
              <a:rPr lang="en-US" dirty="0" smtClean="0"/>
              <a:t>Smarter than every human expert at everything</a:t>
            </a:r>
          </a:p>
          <a:p>
            <a:pPr lvl="1"/>
            <a:r>
              <a:rPr lang="en-US" dirty="0" smtClean="0"/>
              <a:t>Covers computers just a bit smarter than humans to ones trillions+ times smarter</a:t>
            </a:r>
          </a:p>
          <a:p>
            <a:pPr lvl="1"/>
            <a:endParaRPr lang="en-US" dirty="0" smtClean="0"/>
          </a:p>
          <a:p>
            <a:pPr lvl="1"/>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Thomas Meehan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www.fastcodesign.com</a:t>
            </a:r>
            <a:r>
              <a:rPr lang="en-US" sz="1200" dirty="0"/>
              <a:t>/3040442/fast-feed/why-mercedess-self-driving-car-is-so-much-more-tempting-than-googles</a:t>
            </a:r>
            <a:endParaRPr lang="en-US" sz="1200" dirty="0">
              <a:solidFill>
                <a:schemeClr val="tx1"/>
              </a:solidFill>
            </a:endParaRPr>
          </a:p>
        </p:txBody>
      </p:sp>
      <p:pic>
        <p:nvPicPr>
          <p:cNvPr id="9" name="Picture 8" descr="3040442-slide-s-1-why-mercedess-self-driving-car-is-s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504" y="1276350"/>
            <a:ext cx="4434292" cy="2471379"/>
          </a:xfrm>
          <a:prstGeom prst="rect">
            <a:avLst/>
          </a:prstGeom>
        </p:spPr>
      </p:pic>
    </p:spTree>
    <p:extLst>
      <p:ext uri="{BB962C8B-B14F-4D97-AF65-F5344CB8AC3E}">
        <p14:creationId xmlns:p14="http://schemas.microsoft.com/office/powerpoint/2010/main" val="26559825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growth of </a:t>
            </a:r>
            <a:r>
              <a:rPr lang="en-US" dirty="0" err="1" smtClean="0"/>
              <a:t>asi</a:t>
            </a:r>
            <a:endParaRPr lang="en-US" dirty="0"/>
          </a:p>
        </p:txBody>
      </p:sp>
      <p:sp>
        <p:nvSpPr>
          <p:cNvPr id="3" name="Content Placeholder 2"/>
          <p:cNvSpPr>
            <a:spLocks noGrp="1"/>
          </p:cNvSpPr>
          <p:nvPr>
            <p:ph sz="half" idx="1"/>
          </p:nvPr>
        </p:nvSpPr>
        <p:spPr>
          <a:xfrm>
            <a:off x="379927" y="1135467"/>
            <a:ext cx="4298588" cy="3727181"/>
          </a:xfrm>
        </p:spPr>
        <p:txBody>
          <a:bodyPr>
            <a:normAutofit/>
          </a:bodyPr>
          <a:lstStyle/>
          <a:p>
            <a:r>
              <a:rPr lang="en-US" dirty="0" smtClean="0"/>
              <a:t>ASIs would self-improve recursively at an incredible rate</a:t>
            </a:r>
          </a:p>
          <a:p>
            <a:pPr lvl="1"/>
            <a:r>
              <a:rPr lang="en-US" dirty="0" smtClean="0"/>
              <a:t>No reason to stop at “human”, would likely zoom past us onto infinity</a:t>
            </a:r>
          </a:p>
          <a:p>
            <a:pPr lvl="1"/>
            <a:r>
              <a:rPr lang="en-US" dirty="0" smtClean="0"/>
              <a:t>We may not realize we’ve created an AGI before it advances rapidly into ASI</a:t>
            </a:r>
          </a:p>
          <a:p>
            <a:r>
              <a:rPr lang="en-US" dirty="0" smtClean="0"/>
              <a:t>It would soon become incomprehensible to us.</a:t>
            </a:r>
          </a:p>
          <a:p>
            <a:pPr lvl="1"/>
            <a:r>
              <a:rPr lang="en-US" dirty="0" smtClean="0"/>
              <a:t>We would be incapable of understanding it</a:t>
            </a:r>
          </a:p>
          <a:p>
            <a:pPr lvl="1"/>
            <a:r>
              <a:rPr lang="en-US" dirty="0" smtClean="0"/>
              <a:t>The same way an ant could never understand us, not matter what.</a:t>
            </a:r>
          </a:p>
          <a:p>
            <a:r>
              <a:rPr lang="en-US" dirty="0" smtClean="0"/>
              <a:t>At this point it would have absolute power over us</a:t>
            </a:r>
          </a:p>
          <a:p>
            <a:pPr marL="205768" lvl="1" indent="0">
              <a:buNone/>
            </a:pPr>
            <a:endParaRPr lang="en-US" dirty="0" smtClean="0"/>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Thomas Meehan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hlinkClick r:id="rId3"/>
              </a:rPr>
              <a:t>Ant Inteeligence update,  http</a:t>
            </a:r>
            <a:r>
              <a:rPr lang="en-US" sz="1200" dirty="0">
                <a:hlinkClick r:id="rId3"/>
              </a:rPr>
              <a:t>://jonlieffmd.com/blog/ant-intelligence-</a:t>
            </a:r>
            <a:r>
              <a:rPr lang="en-US" sz="1200" dirty="0" smtClean="0">
                <a:hlinkClick r:id="rId3"/>
              </a:rPr>
              <a:t>update</a:t>
            </a:r>
            <a:r>
              <a:rPr lang="en-US" sz="1200" dirty="0" smtClean="0"/>
              <a:t> (4/16/15)</a:t>
            </a:r>
            <a:endParaRPr lang="en-US" sz="1200" dirty="0">
              <a:solidFill>
                <a:schemeClr val="tx1"/>
              </a:solidFill>
            </a:endParaRPr>
          </a:p>
        </p:txBody>
      </p:sp>
      <p:pic>
        <p:nvPicPr>
          <p:cNvPr id="12" name="Picture 11" descr="Ant-individu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139" y="1352550"/>
            <a:ext cx="4370657" cy="2759919"/>
          </a:xfrm>
          <a:prstGeom prst="rect">
            <a:avLst/>
          </a:prstGeom>
        </p:spPr>
      </p:pic>
    </p:spTree>
    <p:extLst>
      <p:ext uri="{BB962C8B-B14F-4D97-AF65-F5344CB8AC3E}">
        <p14:creationId xmlns:p14="http://schemas.microsoft.com/office/powerpoint/2010/main" val="36761817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Thomas Meehan</a:t>
            </a:r>
            <a:endParaRPr lang="en-US" sz="1400" dirty="0">
              <a:solidFill>
                <a:schemeClr val="tx1"/>
              </a:solidFill>
              <a:latin typeface="+mj-lt"/>
            </a:endParaRPr>
          </a:p>
        </p:txBody>
      </p:sp>
      <p:sp>
        <p:nvSpPr>
          <p:cNvPr id="8" name="TextBox 7"/>
          <p:cNvSpPr txBox="1"/>
          <p:nvPr/>
        </p:nvSpPr>
        <p:spPr>
          <a:xfrm>
            <a:off x="6225460" y="4460896"/>
            <a:ext cx="2918539" cy="461665"/>
          </a:xfrm>
          <a:prstGeom prst="rect">
            <a:avLst/>
          </a:prstGeom>
          <a:noFill/>
        </p:spPr>
        <p:txBody>
          <a:bodyPr wrap="square" rtlCol="0">
            <a:spAutoFit/>
          </a:bodyPr>
          <a:lstStyle/>
          <a:p>
            <a:r>
              <a:rPr lang="en-US" sz="1200" dirty="0"/>
              <a:t>http://</a:t>
            </a:r>
            <a:r>
              <a:rPr lang="en-US" sz="1200" dirty="0" err="1"/>
              <a:t>waitbutwhy.com</a:t>
            </a:r>
            <a:r>
              <a:rPr lang="en-US" sz="1200" dirty="0"/>
              <a:t>/2015/01/artificial-intelligence-revolution-1.html</a:t>
            </a:r>
            <a:endParaRPr lang="en-US" sz="1200" dirty="0">
              <a:solidFill>
                <a:schemeClr val="tx1"/>
              </a:solidFill>
            </a:endParaRPr>
          </a:p>
        </p:txBody>
      </p:sp>
      <p:pic>
        <p:nvPicPr>
          <p:cNvPr id="9" name="Picture 8" descr="Intellige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31" y="372337"/>
            <a:ext cx="5829864" cy="4584239"/>
          </a:xfrm>
          <a:prstGeom prst="rect">
            <a:avLst/>
          </a:prstGeom>
        </p:spPr>
      </p:pic>
    </p:spTree>
    <p:extLst>
      <p:ext uri="{BB962C8B-B14F-4D97-AF65-F5344CB8AC3E}">
        <p14:creationId xmlns:p14="http://schemas.microsoft.com/office/powerpoint/2010/main" val="32377003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Thomas Meehan</a:t>
            </a:r>
            <a:endParaRPr lang="en-US" sz="1400" dirty="0">
              <a:solidFill>
                <a:schemeClr val="tx1"/>
              </a:solidFill>
              <a:latin typeface="+mj-lt"/>
            </a:endParaRPr>
          </a:p>
        </p:txBody>
      </p:sp>
      <p:pic>
        <p:nvPicPr>
          <p:cNvPr id="2" name="Picture 1" descr="Intelligence2.png"/>
          <p:cNvPicPr>
            <a:picLocks/>
          </p:cNvPicPr>
          <p:nvPr/>
        </p:nvPicPr>
        <p:blipFill>
          <a:blip r:embed="rId3">
            <a:extLst>
              <a:ext uri="{28A0092B-C50C-407E-A947-70E740481C1C}">
                <a14:useLocalDpi xmlns:a14="http://schemas.microsoft.com/office/drawing/2010/main" val="0"/>
              </a:ext>
            </a:extLst>
          </a:blip>
          <a:stretch>
            <a:fillRect/>
          </a:stretch>
        </p:blipFill>
        <p:spPr>
          <a:xfrm>
            <a:off x="292607" y="374903"/>
            <a:ext cx="5833872" cy="4590288"/>
          </a:xfrm>
          <a:prstGeom prst="rect">
            <a:avLst/>
          </a:prstGeom>
        </p:spPr>
      </p:pic>
      <p:sp>
        <p:nvSpPr>
          <p:cNvPr id="12" name="TextBox 11"/>
          <p:cNvSpPr txBox="1"/>
          <p:nvPr/>
        </p:nvSpPr>
        <p:spPr>
          <a:xfrm>
            <a:off x="6225460" y="4460896"/>
            <a:ext cx="2918539" cy="461665"/>
          </a:xfrm>
          <a:prstGeom prst="rect">
            <a:avLst/>
          </a:prstGeom>
          <a:noFill/>
        </p:spPr>
        <p:txBody>
          <a:bodyPr wrap="square" rtlCol="0">
            <a:spAutoFit/>
          </a:bodyPr>
          <a:lstStyle/>
          <a:p>
            <a:r>
              <a:rPr lang="en-US" sz="1200" dirty="0"/>
              <a:t>http://</a:t>
            </a:r>
            <a:r>
              <a:rPr lang="en-US" sz="1200" dirty="0" err="1"/>
              <a:t>waitbutwhy.com</a:t>
            </a:r>
            <a:r>
              <a:rPr lang="en-US" sz="1200" dirty="0"/>
              <a:t>/2015/01/artificial-intelligence-revolution-1.html</a:t>
            </a:r>
            <a:endParaRPr lang="en-US" sz="1200" dirty="0"/>
          </a:p>
        </p:txBody>
      </p:sp>
      <p:sp>
        <p:nvSpPr>
          <p:cNvPr id="9" name="Rectangle 8"/>
          <p:cNvSpPr/>
          <p:nvPr/>
        </p:nvSpPr>
        <p:spPr>
          <a:xfrm>
            <a:off x="4797036" y="1564741"/>
            <a:ext cx="201168" cy="102048"/>
          </a:xfrm>
          <a:prstGeom prst="rect">
            <a:avLst/>
          </a:prstGeom>
          <a:solidFill>
            <a:schemeClr val="bg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3464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benefits?</a:t>
            </a:r>
            <a:endParaRPr lang="en-US" dirty="0"/>
          </a:p>
        </p:txBody>
      </p:sp>
      <p:sp>
        <p:nvSpPr>
          <p:cNvPr id="3" name="Content Placeholder 2"/>
          <p:cNvSpPr>
            <a:spLocks noGrp="1"/>
          </p:cNvSpPr>
          <p:nvPr>
            <p:ph sz="half" idx="1"/>
          </p:nvPr>
        </p:nvSpPr>
        <p:spPr>
          <a:xfrm>
            <a:off x="477621" y="1352551"/>
            <a:ext cx="3941979" cy="3352800"/>
          </a:xfrm>
        </p:spPr>
        <p:txBody>
          <a:bodyPr/>
          <a:lstStyle/>
          <a:p>
            <a:r>
              <a:rPr lang="en-US" dirty="0" smtClean="0"/>
              <a:t>If things are good, they will be very good</a:t>
            </a:r>
          </a:p>
          <a:p>
            <a:r>
              <a:rPr lang="en-US" dirty="0" smtClean="0"/>
              <a:t>Could act as an Oracle</a:t>
            </a:r>
          </a:p>
          <a:p>
            <a:pPr lvl="1"/>
            <a:r>
              <a:rPr lang="en-US" dirty="0" smtClean="0"/>
              <a:t>Answer any question we asked</a:t>
            </a:r>
          </a:p>
          <a:p>
            <a:r>
              <a:rPr lang="en-US" dirty="0" smtClean="0"/>
              <a:t>Could act as a Genie</a:t>
            </a:r>
          </a:p>
          <a:p>
            <a:pPr lvl="1"/>
            <a:r>
              <a:rPr lang="en-US" dirty="0" smtClean="0"/>
              <a:t>Do essentially anything we ask</a:t>
            </a:r>
            <a:endParaRPr lang="en-US" dirty="0"/>
          </a:p>
          <a:p>
            <a:r>
              <a:rPr lang="en-US" dirty="0" smtClean="0"/>
              <a:t>Could act as a Sovereign</a:t>
            </a:r>
          </a:p>
          <a:p>
            <a:pPr lvl="1"/>
            <a:r>
              <a:rPr lang="en-US" dirty="0" smtClean="0"/>
              <a:t>Get assigned a broad task, and pursues it via its own methods</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Thomas Meehan</a:t>
            </a:r>
            <a:endParaRPr lang="en-US" sz="1400" dirty="0">
              <a:solidFill>
                <a:schemeClr val="tx1"/>
              </a:solidFill>
              <a:latin typeface="+mj-lt"/>
            </a:endParaRPr>
          </a:p>
        </p:txBody>
      </p:sp>
      <p:sp>
        <p:nvSpPr>
          <p:cNvPr id="8" name="TextBox 7"/>
          <p:cNvSpPr txBox="1"/>
          <p:nvPr/>
        </p:nvSpPr>
        <p:spPr>
          <a:xfrm>
            <a:off x="0" y="4720197"/>
            <a:ext cx="9144000" cy="276999"/>
          </a:xfrm>
          <a:prstGeom prst="rect">
            <a:avLst/>
          </a:prstGeom>
          <a:noFill/>
        </p:spPr>
        <p:txBody>
          <a:bodyPr wrap="square" rtlCol="0">
            <a:spAutoFit/>
          </a:bodyPr>
          <a:lstStyle/>
          <a:p>
            <a:pPr algn="r"/>
            <a:r>
              <a:rPr lang="en-US" sz="1200" dirty="0"/>
              <a:t>&lt;http://</a:t>
            </a:r>
            <a:r>
              <a:rPr lang="en-US" sz="1200" dirty="0" err="1"/>
              <a:t>www.wattpad.com</a:t>
            </a:r>
            <a:r>
              <a:rPr lang="en-US" sz="1200" dirty="0"/>
              <a:t>/25691955-god-who-what-why-isang-reflection-paper-sa&gt;</a:t>
            </a:r>
            <a:endParaRPr lang="en-US" sz="1200" dirty="0">
              <a:solidFill>
                <a:schemeClr val="tx1"/>
              </a:solidFill>
            </a:endParaRPr>
          </a:p>
        </p:txBody>
      </p:sp>
      <p:pic>
        <p:nvPicPr>
          <p:cNvPr id="9" name="Picture 8" descr="practice-Gods-presence-1024x7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342" y="1080975"/>
            <a:ext cx="4161544" cy="3121158"/>
          </a:xfrm>
          <a:prstGeom prst="rect">
            <a:avLst/>
          </a:prstGeom>
        </p:spPr>
      </p:pic>
    </p:spTree>
    <p:extLst>
      <p:ext uri="{BB962C8B-B14F-4D97-AF65-F5344CB8AC3E}">
        <p14:creationId xmlns:p14="http://schemas.microsoft.com/office/powerpoint/2010/main" val="23194772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risks	</a:t>
            </a:r>
            <a:endParaRPr lang="en-US" dirty="0"/>
          </a:p>
        </p:txBody>
      </p:sp>
      <p:sp>
        <p:nvSpPr>
          <p:cNvPr id="3" name="Content Placeholder 2"/>
          <p:cNvSpPr>
            <a:spLocks noGrp="1"/>
          </p:cNvSpPr>
          <p:nvPr>
            <p:ph sz="half" idx="1"/>
          </p:nvPr>
        </p:nvSpPr>
        <p:spPr>
          <a:xfrm>
            <a:off x="499331" y="1161392"/>
            <a:ext cx="4038069" cy="3835803"/>
          </a:xfrm>
        </p:spPr>
        <p:txBody>
          <a:bodyPr>
            <a:normAutofit/>
          </a:bodyPr>
          <a:lstStyle/>
          <a:p>
            <a:r>
              <a:rPr lang="en-US" dirty="0" smtClean="0"/>
              <a:t>We have no way of knowing what will happen</a:t>
            </a:r>
          </a:p>
          <a:p>
            <a:pPr lvl="1"/>
            <a:r>
              <a:rPr lang="en-US" dirty="0" smtClean="0"/>
              <a:t>Anyone who thinks they can control an ASI doesn’t understand what super intelligence means</a:t>
            </a:r>
            <a:endParaRPr lang="en-US" dirty="0"/>
          </a:p>
          <a:p>
            <a:r>
              <a:rPr lang="en-US" dirty="0" smtClean="0"/>
              <a:t>Very real risk of extinction</a:t>
            </a:r>
          </a:p>
          <a:p>
            <a:pPr lvl="1"/>
            <a:r>
              <a:rPr lang="en-US" dirty="0" smtClean="0"/>
              <a:t>NOT because the computer becomes evil</a:t>
            </a:r>
          </a:p>
          <a:p>
            <a:pPr lvl="1"/>
            <a:r>
              <a:rPr lang="en-US" dirty="0" smtClean="0"/>
              <a:t>Computers don’t feel or turn evil</a:t>
            </a:r>
          </a:p>
          <a:p>
            <a:pPr lvl="1"/>
            <a:r>
              <a:rPr lang="en-US" dirty="0" smtClean="0"/>
              <a:t>But they are very good at following directions and efficiently doing work </a:t>
            </a:r>
          </a:p>
          <a:p>
            <a:pPr lvl="1"/>
            <a:r>
              <a:rPr lang="en-US" dirty="0" smtClean="0"/>
              <a:t>Unfortunately, we might just get in their way</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Thomas Meehan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www.pbase.com</a:t>
            </a:r>
            <a:r>
              <a:rPr lang="en-US" sz="1200" dirty="0"/>
              <a:t>/image/33740105</a:t>
            </a:r>
            <a:endParaRPr lang="en-US" sz="1200" dirty="0">
              <a:solidFill>
                <a:schemeClr val="tx1"/>
              </a:solidFill>
            </a:endParaRPr>
          </a:p>
        </p:txBody>
      </p:sp>
      <p:pic>
        <p:nvPicPr>
          <p:cNvPr id="12" name="Picture 11" descr="33740105.tk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095" y="1161392"/>
            <a:ext cx="4599701" cy="3081799"/>
          </a:xfrm>
          <a:prstGeom prst="rect">
            <a:avLst/>
          </a:prstGeom>
        </p:spPr>
      </p:pic>
    </p:spTree>
    <p:extLst>
      <p:ext uri="{BB962C8B-B14F-4D97-AF65-F5344CB8AC3E}">
        <p14:creationId xmlns:p14="http://schemas.microsoft.com/office/powerpoint/2010/main" val="3800005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 benefits worth the risk?</a:t>
            </a:r>
            <a:endParaRPr lang="en-US" dirty="0"/>
          </a:p>
        </p:txBody>
      </p:sp>
      <p:sp>
        <p:nvSpPr>
          <p:cNvPr id="3" name="Content Placeholder 2"/>
          <p:cNvSpPr>
            <a:spLocks noGrp="1"/>
          </p:cNvSpPr>
          <p:nvPr>
            <p:ph sz="half" idx="1"/>
          </p:nvPr>
        </p:nvSpPr>
        <p:spPr/>
        <p:txBody>
          <a:bodyPr/>
          <a:lstStyle/>
          <a:p>
            <a:r>
              <a:rPr lang="en-US" dirty="0" smtClean="0"/>
              <a:t>No idea what will really happen</a:t>
            </a:r>
          </a:p>
          <a:p>
            <a:r>
              <a:rPr lang="en-US" dirty="0" smtClean="0"/>
              <a:t>Trying to control it is incredibly risky</a:t>
            </a:r>
          </a:p>
          <a:p>
            <a:r>
              <a:rPr lang="en-US" dirty="0" smtClean="0"/>
              <a:t>Huge potential to end basically all our problems</a:t>
            </a:r>
          </a:p>
          <a:p>
            <a:pPr lvl="1"/>
            <a:r>
              <a:rPr lang="en-US" dirty="0" smtClean="0"/>
              <a:t>By developing solutions for us.</a:t>
            </a:r>
          </a:p>
          <a:p>
            <a:pPr lvl="1"/>
            <a:r>
              <a:rPr lang="en-US" dirty="0" smtClean="0"/>
              <a:t>….or by getting rid of us</a:t>
            </a:r>
          </a:p>
          <a:p>
            <a:r>
              <a:rPr lang="en-US" dirty="0" smtClean="0"/>
              <a:t>Either way developing an ASI will be the last thing we do as humans</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Thomas Meehan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waitbutwhy.com</a:t>
            </a:r>
            <a:r>
              <a:rPr lang="en-US" sz="1200" dirty="0"/>
              <a:t>/2015/01/artificial-intelligence-revolution-1.html</a:t>
            </a:r>
            <a:endParaRPr lang="en-US" sz="1200" dirty="0">
              <a:solidFill>
                <a:schemeClr val="tx1"/>
              </a:solidFill>
            </a:endParaRPr>
          </a:p>
        </p:txBody>
      </p:sp>
      <p:pic>
        <p:nvPicPr>
          <p:cNvPr id="10" name="Picture 9" descr="Outcome-Spectr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83" y="1685400"/>
            <a:ext cx="4445614" cy="3019951"/>
          </a:xfrm>
          <a:prstGeom prst="rect">
            <a:avLst/>
          </a:prstGeom>
        </p:spPr>
      </p:pic>
    </p:spTree>
    <p:extLst>
      <p:ext uri="{BB962C8B-B14F-4D97-AF65-F5344CB8AC3E}">
        <p14:creationId xmlns:p14="http://schemas.microsoft.com/office/powerpoint/2010/main" val="15707645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do anything to reduce the risk?</a:t>
            </a:r>
            <a:endParaRPr lang="en-US" dirty="0"/>
          </a:p>
        </p:txBody>
      </p:sp>
      <p:sp>
        <p:nvSpPr>
          <p:cNvPr id="3" name="Content Placeholder 2"/>
          <p:cNvSpPr>
            <a:spLocks noGrp="1"/>
          </p:cNvSpPr>
          <p:nvPr>
            <p:ph sz="half" idx="1"/>
          </p:nvPr>
        </p:nvSpPr>
        <p:spPr>
          <a:xfrm>
            <a:off x="379926" y="1352550"/>
            <a:ext cx="4039674" cy="3644645"/>
          </a:xfrm>
        </p:spPr>
        <p:txBody>
          <a:bodyPr>
            <a:normAutofit/>
          </a:bodyPr>
          <a:lstStyle/>
          <a:p>
            <a:r>
              <a:rPr lang="en-US" dirty="0" smtClean="0"/>
              <a:t>Just teach it moral reasoning /rules?</a:t>
            </a:r>
          </a:p>
          <a:p>
            <a:pPr lvl="1"/>
            <a:r>
              <a:rPr lang="en-US" dirty="0" smtClean="0"/>
              <a:t>Don’t kill humans</a:t>
            </a:r>
          </a:p>
          <a:p>
            <a:pPr lvl="1"/>
            <a:r>
              <a:rPr lang="en-US" dirty="0" smtClean="0"/>
              <a:t>Easily misinterpreted / complex nuances</a:t>
            </a:r>
          </a:p>
          <a:p>
            <a:pPr lvl="1"/>
            <a:r>
              <a:rPr lang="en-US" dirty="0" smtClean="0"/>
              <a:t>May overlook if not primary goal</a:t>
            </a:r>
          </a:p>
          <a:p>
            <a:pPr lvl="1"/>
            <a:r>
              <a:rPr lang="en-US" dirty="0"/>
              <a:t>Would lock moral </a:t>
            </a:r>
            <a:r>
              <a:rPr lang="en-US" dirty="0" smtClean="0"/>
              <a:t>progress</a:t>
            </a:r>
          </a:p>
          <a:p>
            <a:r>
              <a:rPr lang="en-US" dirty="0" smtClean="0"/>
              <a:t>Limit capabilities?</a:t>
            </a:r>
          </a:p>
          <a:p>
            <a:pPr lvl="1"/>
            <a:r>
              <a:rPr lang="en-US" dirty="0" smtClean="0"/>
              <a:t>No internet</a:t>
            </a:r>
          </a:p>
          <a:p>
            <a:pPr lvl="1"/>
            <a:r>
              <a:rPr lang="en-US" dirty="0" smtClean="0"/>
              <a:t>Put prototypes in a faraday cage</a:t>
            </a:r>
          </a:p>
          <a:p>
            <a:pPr lvl="1"/>
            <a:r>
              <a:rPr lang="en-US" dirty="0" smtClean="0"/>
              <a:t>All sorts of kill switches</a:t>
            </a:r>
          </a:p>
          <a:p>
            <a:r>
              <a:rPr lang="en-US" dirty="0" smtClean="0"/>
              <a:t>Overall, be cautious </a:t>
            </a:r>
          </a:p>
          <a:p>
            <a:pPr lvl="1"/>
            <a:r>
              <a:rPr lang="en-US" dirty="0" smtClean="0"/>
              <a:t>Consider enormous consequences</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Thomas Meehan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waitbutwhy.com</a:t>
            </a:r>
            <a:r>
              <a:rPr lang="en-US" sz="1200" dirty="0"/>
              <a:t>/2015/01/artificial-intelligence-revolution-1.html</a:t>
            </a:r>
            <a:endParaRPr lang="en-US" sz="1200" dirty="0">
              <a:solidFill>
                <a:schemeClr val="tx1"/>
              </a:solidFill>
            </a:endParaRPr>
          </a:p>
        </p:txBody>
      </p:sp>
      <p:pic>
        <p:nvPicPr>
          <p:cNvPr id="11" name="Picture 10" descr="Outcome-Spectrum-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300" y="1700213"/>
            <a:ext cx="4455496" cy="3026664"/>
          </a:xfrm>
          <a:prstGeom prst="rect">
            <a:avLst/>
          </a:prstGeom>
        </p:spPr>
      </p:pic>
    </p:spTree>
    <p:extLst>
      <p:ext uri="{BB962C8B-B14F-4D97-AF65-F5344CB8AC3E}">
        <p14:creationId xmlns:p14="http://schemas.microsoft.com/office/powerpoint/2010/main" val="24352602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Reading Notes</a:t>
            </a:r>
            <a:endParaRPr lang="en-US" dirty="0"/>
          </a:p>
        </p:txBody>
      </p:sp>
      <p:sp>
        <p:nvSpPr>
          <p:cNvPr id="3" name="Content Placeholder 2"/>
          <p:cNvSpPr>
            <a:spLocks noGrp="1"/>
          </p:cNvSpPr>
          <p:nvPr>
            <p:ph sz="half" idx="1"/>
          </p:nvPr>
        </p:nvSpPr>
        <p:spPr/>
        <p:txBody>
          <a:bodyPr>
            <a:normAutofit/>
          </a:bodyPr>
          <a:lstStyle/>
          <a:p>
            <a:r>
              <a:rPr lang="en-US" dirty="0" smtClean="0"/>
              <a:t>pp. 409 Can one perform services for one’s self?</a:t>
            </a:r>
          </a:p>
          <a:p>
            <a:r>
              <a:rPr lang="en-US" dirty="0" smtClean="0"/>
              <a:t>pp. </a:t>
            </a:r>
            <a:r>
              <a:rPr lang="en-US" dirty="0"/>
              <a:t>412 1993-1999 Does this seem like a long time</a:t>
            </a:r>
            <a:r>
              <a:rPr lang="en-US" dirty="0" smtClean="0"/>
              <a:t>?</a:t>
            </a:r>
          </a:p>
          <a:p>
            <a:r>
              <a:rPr lang="en-US" dirty="0" smtClean="0"/>
              <a:t>pp. </a:t>
            </a:r>
            <a:r>
              <a:rPr lang="en-US" dirty="0"/>
              <a:t>413 “errors of omission or commission”</a:t>
            </a:r>
            <a:r>
              <a:rPr lang="en-US" dirty="0" smtClean="0"/>
              <a:t>?</a:t>
            </a:r>
          </a:p>
        </p:txBody>
      </p:sp>
      <p:sp>
        <p:nvSpPr>
          <p:cNvPr id="11" name="Content Placeholder 10"/>
          <p:cNvSpPr>
            <a:spLocks noGrp="1"/>
          </p:cNvSpPr>
          <p:nvPr>
            <p:ph sz="half" idx="2"/>
          </p:nvPr>
        </p:nvSpPr>
        <p:spPr/>
        <p:txBody>
          <a:bodyPr>
            <a:normAutofit/>
          </a:bodyPr>
          <a:lstStyle/>
          <a:p>
            <a:r>
              <a:rPr lang="en-US" dirty="0"/>
              <a:t>pp. 422 3. Would people agree – social contract?</a:t>
            </a:r>
          </a:p>
          <a:p>
            <a:r>
              <a:rPr lang="en-US" dirty="0"/>
              <a:t>pp. 438 So the baby can be left outside and no one is responsible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Tree>
    <p:extLst>
      <p:ext uri="{BB962C8B-B14F-4D97-AF65-F5344CB8AC3E}">
        <p14:creationId xmlns:p14="http://schemas.microsoft.com/office/powerpoint/2010/main" val="21081641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[1] </a:t>
            </a:r>
            <a:r>
              <a:rPr lang="en-US" dirty="0" err="1"/>
              <a:t>Bostrom</a:t>
            </a:r>
            <a:r>
              <a:rPr lang="en-US" dirty="0"/>
              <a:t>, Nick. "How long before </a:t>
            </a:r>
            <a:r>
              <a:rPr lang="en-US" dirty="0" err="1"/>
              <a:t>superintelligence</a:t>
            </a:r>
            <a:r>
              <a:rPr lang="en-US" dirty="0"/>
              <a:t>?." (1998).</a:t>
            </a:r>
            <a:endParaRPr lang="en-US" dirty="0" smtClean="0"/>
          </a:p>
          <a:p>
            <a:pPr marL="0" indent="0">
              <a:buNone/>
            </a:pPr>
            <a:r>
              <a:rPr lang="en-US" dirty="0" smtClean="0"/>
              <a:t>[2] </a:t>
            </a:r>
            <a:r>
              <a:rPr lang="en-US" dirty="0" err="1"/>
              <a:t>Soares</a:t>
            </a:r>
            <a:r>
              <a:rPr lang="en-US" dirty="0"/>
              <a:t>, Nate, and </a:t>
            </a:r>
            <a:r>
              <a:rPr lang="en-US" dirty="0" err="1"/>
              <a:t>Benja</a:t>
            </a:r>
            <a:r>
              <a:rPr lang="en-US" dirty="0"/>
              <a:t> </a:t>
            </a:r>
            <a:r>
              <a:rPr lang="en-US" dirty="0" err="1"/>
              <a:t>Fallenstein</a:t>
            </a:r>
            <a:r>
              <a:rPr lang="en-US" dirty="0"/>
              <a:t>. </a:t>
            </a:r>
            <a:r>
              <a:rPr lang="en-US" i="1" dirty="0"/>
              <a:t>Aligning </a:t>
            </a:r>
            <a:r>
              <a:rPr lang="en-US" i="1" dirty="0" err="1"/>
              <a:t>Superintelligence</a:t>
            </a:r>
            <a:r>
              <a:rPr lang="en-US" i="1" dirty="0"/>
              <a:t> with Human Interests: A Technical Research Agenda</a:t>
            </a:r>
            <a:r>
              <a:rPr lang="en-US" dirty="0"/>
              <a:t>. Tech. rep. Machine Intelligence Research Institute, 2014. </a:t>
            </a:r>
            <a:r>
              <a:rPr lang="en-US" dirty="0" err="1"/>
              <a:t>URl</a:t>
            </a:r>
            <a:r>
              <a:rPr lang="en-US" dirty="0"/>
              <a:t>: h </a:t>
            </a:r>
            <a:r>
              <a:rPr lang="en-US" dirty="0" err="1"/>
              <a:t>ttp</a:t>
            </a:r>
            <a:r>
              <a:rPr lang="en-US" dirty="0"/>
              <a:t>://intelligence. org/files/</a:t>
            </a:r>
            <a:r>
              <a:rPr lang="en-US" dirty="0" err="1"/>
              <a:t>TechnicalAgenda</a:t>
            </a:r>
            <a:r>
              <a:rPr lang="en-US" dirty="0"/>
              <a:t>. </a:t>
            </a:r>
            <a:r>
              <a:rPr lang="en-US" dirty="0" err="1"/>
              <a:t>pdf</a:t>
            </a:r>
            <a:r>
              <a:rPr lang="en-US" dirty="0"/>
              <a:t>, 2014</a:t>
            </a:r>
            <a:r>
              <a:rPr lang="en-US" dirty="0" smtClean="0"/>
              <a:t>.</a:t>
            </a:r>
          </a:p>
          <a:p>
            <a:pPr marL="0" indent="0">
              <a:buNone/>
            </a:pPr>
            <a:r>
              <a:rPr lang="en-US" dirty="0" smtClean="0"/>
              <a:t>[3] </a:t>
            </a:r>
            <a:r>
              <a:rPr lang="en-US" dirty="0"/>
              <a:t>Müller, Vincent C., and Nick </a:t>
            </a:r>
            <a:r>
              <a:rPr lang="en-US" dirty="0" err="1"/>
              <a:t>Bostrom</a:t>
            </a:r>
            <a:r>
              <a:rPr lang="en-US" dirty="0"/>
              <a:t>. "Future progress in artificial intelligence: A poll among experts." </a:t>
            </a:r>
            <a:r>
              <a:rPr lang="en-US" i="1" dirty="0"/>
              <a:t>AI Matters</a:t>
            </a:r>
            <a:r>
              <a:rPr lang="en-US" dirty="0"/>
              <a:t> 1.1 (2014): 9-11.</a:t>
            </a:r>
            <a:endParaRPr lang="en-US" dirty="0" smtClean="0"/>
          </a:p>
          <a:p>
            <a:pPr marL="0" indent="0">
              <a:buNone/>
            </a:pPr>
            <a:r>
              <a:rPr lang="en-US" dirty="0" smtClean="0"/>
              <a:t>[4] </a:t>
            </a:r>
            <a:r>
              <a:rPr lang="en-US" dirty="0" err="1" smtClean="0"/>
              <a:t>Bostrom</a:t>
            </a:r>
            <a:r>
              <a:rPr lang="en-US" dirty="0" smtClean="0"/>
              <a:t>, Nick. </a:t>
            </a:r>
            <a:r>
              <a:rPr lang="en-US" i="1" dirty="0" err="1" smtClean="0"/>
              <a:t>Superintelligence</a:t>
            </a:r>
            <a:r>
              <a:rPr lang="en-US" i="1" dirty="0" smtClean="0"/>
              <a:t>: Paths, dangers, strategies</a:t>
            </a:r>
            <a:r>
              <a:rPr lang="en-US" dirty="0" smtClean="0"/>
              <a:t>. Oxford University Press, 2014.</a:t>
            </a:r>
          </a:p>
          <a:p>
            <a:pPr marL="0" indent="0">
              <a:buNone/>
            </a:pPr>
            <a:r>
              <a:rPr lang="en-US" dirty="0" smtClean="0"/>
              <a:t>[5] </a:t>
            </a:r>
            <a:r>
              <a:rPr lang="en-US" dirty="0"/>
              <a:t>Müller, Vincent C. "Editorial: Risks of general artificial intelligence." </a:t>
            </a:r>
            <a:r>
              <a:rPr lang="en-US" i="1" dirty="0"/>
              <a:t>Journal of Experimental and Theoretical Artificial Intelligence</a:t>
            </a:r>
            <a:r>
              <a:rPr lang="en-US" dirty="0"/>
              <a:t> 26.3 (2014): 1-5</a:t>
            </a:r>
            <a:r>
              <a:rPr lang="en-US" dirty="0" smtClean="0"/>
              <a:t>.</a:t>
            </a:r>
          </a:p>
          <a:p>
            <a:pPr marL="0" indent="0">
              <a:buNone/>
            </a:pPr>
            <a:r>
              <a:rPr lang="en-US" dirty="0" smtClean="0"/>
              <a:t>[6] </a:t>
            </a:r>
            <a:r>
              <a:rPr lang="en-US" dirty="0"/>
              <a:t>Müller, Vincent C., and Nick </a:t>
            </a:r>
            <a:r>
              <a:rPr lang="en-US" dirty="0" err="1"/>
              <a:t>Bostrom</a:t>
            </a:r>
            <a:r>
              <a:rPr lang="en-US" dirty="0"/>
              <a:t>. "Future progress in artificial intelligence: A survey of expert opinion." </a:t>
            </a:r>
            <a:r>
              <a:rPr lang="en-US" i="1" dirty="0"/>
              <a:t>Fundamental Issues of Artificial Intelligence</a:t>
            </a:r>
            <a:r>
              <a:rPr lang="en-US" dirty="0" smtClean="0"/>
              <a:t>.</a:t>
            </a:r>
          </a:p>
          <a:p>
            <a:pPr marL="0" indent="0">
              <a:buNone/>
            </a:pPr>
            <a:r>
              <a:rPr lang="en-US" dirty="0" smtClean="0"/>
              <a:t>[7] </a:t>
            </a:r>
            <a:r>
              <a:rPr lang="en-US" dirty="0"/>
              <a:t>James </a:t>
            </a:r>
            <a:r>
              <a:rPr lang="en-US" dirty="0" err="1"/>
              <a:t>Barrat</a:t>
            </a:r>
            <a:r>
              <a:rPr lang="en-US" dirty="0"/>
              <a:t> – </a:t>
            </a:r>
            <a:r>
              <a:rPr lang="en-US" dirty="0">
                <a:hlinkClick r:id="rId2"/>
              </a:rPr>
              <a:t>Our Final </a:t>
            </a:r>
            <a:r>
              <a:rPr lang="en-US" dirty="0" smtClean="0">
                <a:hlinkClick r:id="rId2"/>
              </a:rPr>
              <a:t>Invention</a:t>
            </a:r>
            <a:r>
              <a:rPr lang="en-US" dirty="0" smtClean="0"/>
              <a:t> (4/16/15)</a:t>
            </a:r>
          </a:p>
          <a:p>
            <a:pPr marL="0" indent="0">
              <a:buNone/>
            </a:pPr>
            <a:r>
              <a:rPr lang="en-US" dirty="0" smtClean="0"/>
              <a:t>[8] Ray </a:t>
            </a:r>
            <a:r>
              <a:rPr lang="en-US" dirty="0" err="1"/>
              <a:t>Kurzweil</a:t>
            </a:r>
            <a:r>
              <a:rPr lang="en-US" dirty="0"/>
              <a:t> – </a:t>
            </a:r>
            <a:r>
              <a:rPr lang="en-US" dirty="0">
                <a:hlinkClick r:id="rId3"/>
              </a:rPr>
              <a:t>The Singularity is </a:t>
            </a:r>
            <a:r>
              <a:rPr lang="en-US" dirty="0" smtClean="0">
                <a:hlinkClick r:id="rId3"/>
              </a:rPr>
              <a:t>Near</a:t>
            </a:r>
            <a:r>
              <a:rPr lang="en-US" dirty="0" smtClean="0"/>
              <a:t> (4/16/15)</a:t>
            </a:r>
          </a:p>
          <a:p>
            <a:pPr marL="0" indent="0">
              <a:buNone/>
            </a:pPr>
            <a:r>
              <a:rPr lang="en-US" dirty="0" smtClean="0"/>
              <a:t>[9] J</a:t>
            </a:r>
            <a:r>
              <a:rPr lang="en-US" dirty="0"/>
              <a:t>. Nils Nilsson – </a:t>
            </a:r>
            <a:r>
              <a:rPr lang="en-US" dirty="0">
                <a:hlinkClick r:id="rId4"/>
              </a:rPr>
              <a:t>The Quest for Artificial Intelligence: A History of Ideas and </a:t>
            </a:r>
            <a:r>
              <a:rPr lang="en-US" dirty="0" smtClean="0">
                <a:hlinkClick r:id="rId4"/>
              </a:rPr>
              <a:t>Achievements</a:t>
            </a:r>
            <a:r>
              <a:rPr lang="en-US" dirty="0" smtClean="0"/>
              <a:t> (4/16/15)</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&lt;Your Name&gt;</a:t>
            </a:r>
            <a:endParaRPr lang="en-US" sz="1400" dirty="0">
              <a:solidFill>
                <a:schemeClr val="tx1"/>
              </a:solidFill>
              <a:latin typeface="+mj-lt"/>
            </a:endParaRPr>
          </a:p>
        </p:txBody>
      </p:sp>
    </p:spTree>
    <p:extLst>
      <p:ext uri="{BB962C8B-B14F-4D97-AF65-F5344CB8AC3E}">
        <p14:creationId xmlns:p14="http://schemas.microsoft.com/office/powerpoint/2010/main" val="23193809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Bradley (Chelsea) Manning</a:t>
            </a:r>
            <a:endParaRPr lang="en-US" dirty="0"/>
          </a:p>
        </p:txBody>
      </p:sp>
      <p:sp>
        <p:nvSpPr>
          <p:cNvPr id="3" name="Content Placeholder 2"/>
          <p:cNvSpPr>
            <a:spLocks noGrp="1"/>
          </p:cNvSpPr>
          <p:nvPr>
            <p:ph sz="half" idx="1"/>
          </p:nvPr>
        </p:nvSpPr>
        <p:spPr/>
        <p:txBody>
          <a:bodyPr/>
          <a:lstStyle/>
          <a:p>
            <a:r>
              <a:rPr lang="en-US" dirty="0" smtClean="0"/>
              <a:t>Whistleblowing</a:t>
            </a:r>
          </a:p>
          <a:p>
            <a:r>
              <a:rPr lang="en-US" dirty="0" smtClean="0"/>
              <a:t>Trans Gender Rights</a:t>
            </a:r>
          </a:p>
          <a:p>
            <a:r>
              <a:rPr lang="en-US" dirty="0" smtClean="0"/>
              <a:t>Legal Repercussions</a:t>
            </a:r>
          </a:p>
          <a:p>
            <a:r>
              <a:rPr lang="en-US" dirty="0" smtClean="0"/>
              <a:t>Social Implications</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Jeffrey J. Chaves</a:t>
            </a:r>
            <a:endParaRPr lang="en-US" sz="1400" dirty="0">
              <a:solidFill>
                <a:schemeClr val="tx1"/>
              </a:solidFill>
              <a:latin typeface="+mj-lt"/>
            </a:endParaRPr>
          </a:p>
        </p:txBody>
      </p:sp>
      <p:sp>
        <p:nvSpPr>
          <p:cNvPr id="8" name="TextBox 7"/>
          <p:cNvSpPr txBox="1"/>
          <p:nvPr/>
        </p:nvSpPr>
        <p:spPr>
          <a:xfrm>
            <a:off x="0" y="4726877"/>
            <a:ext cx="9144000" cy="461665"/>
          </a:xfrm>
          <a:prstGeom prst="rect">
            <a:avLst/>
          </a:prstGeom>
          <a:noFill/>
        </p:spPr>
        <p:txBody>
          <a:bodyPr wrap="square" rtlCol="0">
            <a:spAutoFit/>
          </a:bodyPr>
          <a:lstStyle/>
          <a:p>
            <a:pPr lvl="0" algn="r"/>
            <a:r>
              <a:rPr lang="en-US" sz="1200" dirty="0"/>
              <a:t>“Pfc. Bradley Manning,” by Robert </a:t>
            </a:r>
            <a:r>
              <a:rPr lang="en-US" sz="1200" dirty="0" err="1"/>
              <a:t>Shetterly</a:t>
            </a:r>
            <a:endParaRPr lang="en-US" sz="1200" dirty="0"/>
          </a:p>
          <a:p>
            <a:pPr algn="r"/>
            <a:endParaRPr lang="en-US" sz="1200" dirty="0">
              <a:solidFill>
                <a:schemeClr val="tx1"/>
              </a:solidFill>
            </a:endParaRPr>
          </a:p>
        </p:txBody>
      </p:sp>
      <p:pic>
        <p:nvPicPr>
          <p:cNvPr id="9" name="Content Placeholder 8" descr="“Pfc. Bradley Manning,” by Robert Shetterly"/>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51697" y="1352551"/>
            <a:ext cx="3195885" cy="3234702"/>
          </a:xfrm>
          <a:prstGeom prst="rect">
            <a:avLst/>
          </a:prstGeom>
          <a:noFill/>
          <a:ln>
            <a:noFill/>
          </a:ln>
        </p:spPr>
      </p:pic>
    </p:spTree>
    <p:extLst>
      <p:ext uri="{BB962C8B-B14F-4D97-AF65-F5344CB8AC3E}">
        <p14:creationId xmlns:p14="http://schemas.microsoft.com/office/powerpoint/2010/main" val="361054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Whistleblowing</a:t>
            </a:r>
            <a:endParaRPr lang="en-US" dirty="0"/>
          </a:p>
        </p:txBody>
      </p:sp>
      <p:sp>
        <p:nvSpPr>
          <p:cNvPr id="3" name="Content Placeholder 2"/>
          <p:cNvSpPr>
            <a:spLocks noGrp="1"/>
          </p:cNvSpPr>
          <p:nvPr>
            <p:ph sz="half" idx="1"/>
          </p:nvPr>
        </p:nvSpPr>
        <p:spPr/>
        <p:txBody>
          <a:bodyPr/>
          <a:lstStyle/>
          <a:p>
            <a:r>
              <a:rPr lang="en-US" dirty="0" smtClean="0"/>
              <a:t>Low-Level Intelligence Analyst</a:t>
            </a:r>
          </a:p>
          <a:p>
            <a:r>
              <a:rPr lang="en-US" dirty="0" smtClean="0"/>
              <a:t>&gt; 750,000 Pages of Info / Videos</a:t>
            </a:r>
          </a:p>
          <a:p>
            <a:pPr lvl="1"/>
            <a:r>
              <a:rPr lang="en-US" dirty="0" smtClean="0"/>
              <a:t>War Logs</a:t>
            </a:r>
          </a:p>
          <a:p>
            <a:pPr lvl="1"/>
            <a:r>
              <a:rPr lang="en-US" dirty="0" smtClean="0"/>
              <a:t>Documents</a:t>
            </a:r>
          </a:p>
          <a:p>
            <a:pPr lvl="1"/>
            <a:r>
              <a:rPr lang="en-US" dirty="0" smtClean="0"/>
              <a:t>Videos</a:t>
            </a:r>
          </a:p>
          <a:p>
            <a:r>
              <a:rPr lang="en-US" dirty="0" smtClean="0"/>
              <a:t>Largest leak of U.S. Classified Info</a:t>
            </a:r>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Jeffrey J. Chaves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http</a:t>
            </a:r>
            <a:r>
              <a:rPr lang="en-US" sz="1200" dirty="0"/>
              <a:t>://</a:t>
            </a:r>
            <a:r>
              <a:rPr lang="en-US" sz="1200" dirty="0" smtClean="0"/>
              <a:t>cdni.wired.co.uk/1920x1280/a_c/Bradley_Manning_US_Army-1.jpg</a:t>
            </a:r>
            <a:endParaRPr lang="en-US" sz="1200" dirty="0">
              <a:solidFill>
                <a:schemeClr val="tx1"/>
              </a:solidFill>
            </a:endParaRPr>
          </a:p>
        </p:txBody>
      </p:sp>
      <p:pic>
        <p:nvPicPr>
          <p:cNvPr id="1026" name="Picture 2" descr="http://cdni.wired.co.uk/1920x1280/a_c/Bradley_Manning_US_Army-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784350"/>
            <a:ext cx="3733800" cy="2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575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WikiLeaks &amp; Computing Ignorance</a:t>
            </a:r>
            <a:endParaRPr lang="en-US" dirty="0"/>
          </a:p>
        </p:txBody>
      </p:sp>
      <p:sp>
        <p:nvSpPr>
          <p:cNvPr id="3" name="Content Placeholder 2"/>
          <p:cNvSpPr>
            <a:spLocks noGrp="1"/>
          </p:cNvSpPr>
          <p:nvPr>
            <p:ph sz="half" idx="1"/>
          </p:nvPr>
        </p:nvSpPr>
        <p:spPr/>
        <p:txBody>
          <a:bodyPr/>
          <a:lstStyle/>
          <a:p>
            <a:r>
              <a:rPr lang="en-US" dirty="0" smtClean="0"/>
              <a:t>All Information disclosed to WikiLeaks</a:t>
            </a:r>
          </a:p>
          <a:p>
            <a:pPr lvl="1"/>
            <a:r>
              <a:rPr lang="en-US" dirty="0" smtClean="0"/>
              <a:t>Made information widely available</a:t>
            </a:r>
          </a:p>
          <a:p>
            <a:pPr lvl="1"/>
            <a:r>
              <a:rPr lang="en-US" dirty="0" smtClean="0"/>
              <a:t>Not possible without modern computing</a:t>
            </a:r>
          </a:p>
          <a:p>
            <a:r>
              <a:rPr lang="en-US" dirty="0" err="1" smtClean="0"/>
              <a:t>EventTracker</a:t>
            </a:r>
            <a:r>
              <a:rPr lang="en-US" dirty="0" smtClean="0"/>
              <a:t> </a:t>
            </a:r>
            <a:r>
              <a:rPr lang="en-US" dirty="0" err="1" smtClean="0"/>
              <a:t>DriveShield</a:t>
            </a:r>
            <a:endParaRPr lang="en-US" dirty="0" smtClean="0"/>
          </a:p>
          <a:p>
            <a:pPr lvl="1"/>
            <a:r>
              <a:rPr lang="en-US" dirty="0" smtClean="0"/>
              <a:t>Monitors Writable Media</a:t>
            </a:r>
          </a:p>
          <a:p>
            <a:pPr lvl="1"/>
            <a:r>
              <a:rPr lang="en-US" dirty="0" smtClean="0"/>
              <a:t>Real Time Alerts</a:t>
            </a:r>
          </a:p>
          <a:p>
            <a:pPr lvl="1"/>
            <a:r>
              <a:rPr lang="en-US" dirty="0" smtClean="0"/>
              <a:t>Ability to Disable USB Devices</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Jeffrey J. Chaves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http://www.abc.net.au/reslib/200903/r350863_5041432.jpg</a:t>
            </a:r>
            <a:endParaRPr lang="en-US" sz="1200" dirty="0">
              <a:solidFill>
                <a:schemeClr val="tx1"/>
              </a:solidFill>
            </a:endParaRPr>
          </a:p>
        </p:txBody>
      </p:sp>
      <p:pic>
        <p:nvPicPr>
          <p:cNvPr id="9218" name="Picture 2" descr="http://www.abc.net.au/reslib/200903/r350863_504143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12368" y="1618861"/>
            <a:ext cx="3733800" cy="242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399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Whistleblowing Protection</a:t>
            </a:r>
            <a:endParaRPr lang="en-US" dirty="0"/>
          </a:p>
        </p:txBody>
      </p:sp>
      <p:sp>
        <p:nvSpPr>
          <p:cNvPr id="3" name="Content Placeholder 2"/>
          <p:cNvSpPr>
            <a:spLocks noGrp="1"/>
          </p:cNvSpPr>
          <p:nvPr>
            <p:ph sz="half" idx="1"/>
          </p:nvPr>
        </p:nvSpPr>
        <p:spPr/>
        <p:txBody>
          <a:bodyPr/>
          <a:lstStyle/>
          <a:p>
            <a:r>
              <a:rPr lang="en-US" dirty="0" smtClean="0"/>
              <a:t>Protection from</a:t>
            </a:r>
          </a:p>
          <a:p>
            <a:pPr lvl="1"/>
            <a:r>
              <a:rPr lang="en-US" dirty="0" smtClean="0"/>
              <a:t>Firing / Laying Off</a:t>
            </a:r>
          </a:p>
          <a:p>
            <a:pPr lvl="1"/>
            <a:r>
              <a:rPr lang="en-US" dirty="0" smtClean="0"/>
              <a:t>Discipline</a:t>
            </a:r>
          </a:p>
          <a:p>
            <a:pPr lvl="1"/>
            <a:r>
              <a:rPr lang="en-US" dirty="0" smtClean="0"/>
              <a:t>Intimidation / Harassment</a:t>
            </a:r>
          </a:p>
          <a:p>
            <a:r>
              <a:rPr lang="en-US" dirty="0" smtClean="0"/>
              <a:t>Statutes</a:t>
            </a:r>
          </a:p>
          <a:p>
            <a:pPr lvl="1"/>
            <a:r>
              <a:rPr lang="en-US" dirty="0" smtClean="0"/>
              <a:t>Affordable Care Act</a:t>
            </a:r>
          </a:p>
          <a:p>
            <a:pPr lvl="1"/>
            <a:r>
              <a:rPr lang="en-US" dirty="0" smtClean="0"/>
              <a:t>Safe Drinking Water Act</a:t>
            </a:r>
          </a:p>
          <a:p>
            <a:pPr lvl="1"/>
            <a:r>
              <a:rPr lang="en-US" dirty="0" smtClean="0"/>
              <a:t>Solid Waste Disposal Act</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Jeffrey J. Chaves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http://www.osha.gov/images/banner.gif</a:t>
            </a:r>
            <a:endParaRPr lang="en-US" sz="1200" dirty="0">
              <a:solidFill>
                <a:schemeClr val="tx1"/>
              </a:solidFill>
            </a:endParaRPr>
          </a:p>
        </p:txBody>
      </p:sp>
      <p:pic>
        <p:nvPicPr>
          <p:cNvPr id="3076" name="Picture 4" descr="US Dept of Labo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792115" y="2258828"/>
            <a:ext cx="5351885" cy="88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6299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 Gender Rights</a:t>
            </a:r>
            <a:endParaRPr lang="en-US" dirty="0"/>
          </a:p>
        </p:txBody>
      </p:sp>
      <p:sp>
        <p:nvSpPr>
          <p:cNvPr id="3" name="Content Placeholder 2"/>
          <p:cNvSpPr>
            <a:spLocks noGrp="1"/>
          </p:cNvSpPr>
          <p:nvPr>
            <p:ph sz="half" idx="1"/>
          </p:nvPr>
        </p:nvSpPr>
        <p:spPr/>
        <p:txBody>
          <a:bodyPr/>
          <a:lstStyle/>
          <a:p>
            <a:r>
              <a:rPr lang="en-US" dirty="0" smtClean="0"/>
              <a:t>Statement coming out as trans</a:t>
            </a:r>
          </a:p>
          <a:p>
            <a:r>
              <a:rPr lang="en-US" dirty="0" smtClean="0"/>
              <a:t>Gender Dysphoria</a:t>
            </a:r>
          </a:p>
          <a:p>
            <a:r>
              <a:rPr lang="en-US" dirty="0" smtClean="0"/>
              <a:t>Hormone Replacement Therapy</a:t>
            </a:r>
          </a:p>
          <a:p>
            <a:pPr lvl="1"/>
            <a:r>
              <a:rPr lang="en-US" dirty="0" smtClean="0"/>
              <a:t>Initially denied</a:t>
            </a:r>
          </a:p>
          <a:p>
            <a:pPr lvl="1"/>
            <a:r>
              <a:rPr lang="en-US" dirty="0" smtClean="0"/>
              <a:t>Eventually approved</a:t>
            </a:r>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Jeffrey J. Chaves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http://thechronicleherald.ca/sites/default/files/imagecache/ch_article_main_image/articles/RT071612TransgenderWashroom.JPG</a:t>
            </a:r>
            <a:endParaRPr lang="en-US" sz="1200" dirty="0">
              <a:solidFill>
                <a:schemeClr val="tx1"/>
              </a:solidFill>
            </a:endParaRPr>
          </a:p>
        </p:txBody>
      </p:sp>
      <p:pic>
        <p:nvPicPr>
          <p:cNvPr id="4098" name="Picture 2" descr="http://thechronicleherald.ca/sites/default/files/imagecache/ch_article_main_image/articles/RT071612TransgenderWashroom.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976697"/>
            <a:ext cx="3733800" cy="210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265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Repercussions</a:t>
            </a:r>
            <a:endParaRPr lang="en-US" dirty="0"/>
          </a:p>
        </p:txBody>
      </p:sp>
      <p:sp>
        <p:nvSpPr>
          <p:cNvPr id="3" name="Content Placeholder 2"/>
          <p:cNvSpPr>
            <a:spLocks noGrp="1"/>
          </p:cNvSpPr>
          <p:nvPr>
            <p:ph sz="half" idx="1"/>
          </p:nvPr>
        </p:nvSpPr>
        <p:spPr/>
        <p:txBody>
          <a:bodyPr/>
          <a:lstStyle/>
          <a:p>
            <a:r>
              <a:rPr lang="en-US" dirty="0" smtClean="0"/>
              <a:t>35 Year Prison Sentence</a:t>
            </a:r>
          </a:p>
          <a:p>
            <a:pPr lvl="1"/>
            <a:r>
              <a:rPr lang="en-US" dirty="0"/>
              <a:t>Found Guilty on 20 of 22 </a:t>
            </a:r>
            <a:r>
              <a:rPr lang="en-US" dirty="0" smtClean="0"/>
              <a:t>Counts</a:t>
            </a:r>
          </a:p>
          <a:p>
            <a:pPr lvl="1"/>
            <a:r>
              <a:rPr lang="en-US" dirty="0" smtClean="0"/>
              <a:t>6 Counts Violating the Espionage Act</a:t>
            </a:r>
          </a:p>
          <a:p>
            <a:r>
              <a:rPr lang="en-US" dirty="0" smtClean="0"/>
              <a:t>Discharge &amp; Demotion</a:t>
            </a:r>
          </a:p>
          <a:p>
            <a:r>
              <a:rPr lang="en-US" dirty="0" smtClean="0"/>
              <a:t>Forfeit Military Pay</a:t>
            </a:r>
          </a:p>
          <a:p>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Jeffrey J. Chaves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http://solowaylawfirm.com/wp-content/uploads/2014/04/lawyers.jpg</a:t>
            </a:r>
            <a:endParaRPr lang="en-US" sz="1200" dirty="0">
              <a:solidFill>
                <a:schemeClr val="tx1"/>
              </a:solidFill>
            </a:endParaRPr>
          </a:p>
        </p:txBody>
      </p:sp>
      <p:pic>
        <p:nvPicPr>
          <p:cNvPr id="6146" name="Picture 2" descr="http://solowaylawfirm.com/wp-content/uploads/2014/04/lawyers.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73959" y="1454101"/>
            <a:ext cx="3746310" cy="2498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484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Implications</a:t>
            </a:r>
            <a:endParaRPr lang="en-US" dirty="0"/>
          </a:p>
        </p:txBody>
      </p:sp>
      <p:sp>
        <p:nvSpPr>
          <p:cNvPr id="3" name="Content Placeholder 2"/>
          <p:cNvSpPr>
            <a:spLocks noGrp="1"/>
          </p:cNvSpPr>
          <p:nvPr>
            <p:ph sz="half" idx="1"/>
          </p:nvPr>
        </p:nvSpPr>
        <p:spPr/>
        <p:txBody>
          <a:bodyPr/>
          <a:lstStyle/>
          <a:p>
            <a:r>
              <a:rPr lang="en-US" dirty="0" smtClean="0"/>
              <a:t>U.S. Government Damage Control</a:t>
            </a:r>
          </a:p>
          <a:p>
            <a:r>
              <a:rPr lang="en-US" dirty="0" smtClean="0"/>
              <a:t>Trans-Gender </a:t>
            </a:r>
            <a:r>
              <a:rPr lang="en-US" dirty="0"/>
              <a:t>M</a:t>
            </a:r>
            <a:r>
              <a:rPr lang="en-US" dirty="0" smtClean="0"/>
              <a:t>ovement</a:t>
            </a:r>
          </a:p>
          <a:p>
            <a:r>
              <a:rPr lang="en-US" dirty="0" smtClean="0"/>
              <a:t>Inspired Anti-War Activists</a:t>
            </a:r>
          </a:p>
          <a:p>
            <a:r>
              <a:rPr lang="en-US" dirty="0" smtClean="0"/>
              <a:t>Opposition to Tunisian Dictator</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Jeffrey J. Chaves</a:t>
            </a:r>
            <a:endParaRPr lang="en-US" sz="1400" dirty="0">
              <a:solidFill>
                <a:schemeClr val="tx1"/>
              </a:solidFill>
              <a:latin typeface="+mj-lt"/>
            </a:endParaRPr>
          </a:p>
        </p:txBody>
      </p:sp>
      <p:sp>
        <p:nvSpPr>
          <p:cNvPr id="8" name="TextBox 7"/>
          <p:cNvSpPr txBox="1"/>
          <p:nvPr/>
        </p:nvSpPr>
        <p:spPr>
          <a:xfrm>
            <a:off x="0" y="4726877"/>
            <a:ext cx="9144000" cy="461665"/>
          </a:xfrm>
          <a:prstGeom prst="rect">
            <a:avLst/>
          </a:prstGeom>
          <a:noFill/>
        </p:spPr>
        <p:txBody>
          <a:bodyPr wrap="square" rtlCol="0">
            <a:spAutoFit/>
          </a:bodyPr>
          <a:lstStyle/>
          <a:p>
            <a:pPr algn="r"/>
            <a:r>
              <a:rPr lang="en-US" sz="1200" dirty="0"/>
              <a:t>http://historyofnonviolence.wiki.lovett.org/file/view/20041209115646_Peace_Not_War.jpg/222573500/20041209115646_Peace_Not_War.jpg</a:t>
            </a:r>
            <a:endParaRPr lang="en-US" sz="1200" dirty="0">
              <a:solidFill>
                <a:schemeClr val="tx1"/>
              </a:solidFill>
            </a:endParaRPr>
          </a:p>
        </p:txBody>
      </p:sp>
      <p:pic>
        <p:nvPicPr>
          <p:cNvPr id="7170" name="Picture 2" descr="http://historyofnonviolence.wiki.lovett.org/file/view/20041209115646_Peace_Not_War.jpg/222573500/20041209115646_Peace_Not_War.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89158" y="1408937"/>
            <a:ext cx="2276475" cy="26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691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p:txBody>
          <a:bodyPr/>
          <a:lstStyle/>
          <a:p>
            <a:r>
              <a:rPr lang="en-US" dirty="0" smtClean="0"/>
              <a:t>Truth-Telling was Unethical</a:t>
            </a:r>
          </a:p>
          <a:p>
            <a:pPr lvl="1"/>
            <a:r>
              <a:rPr lang="en-US" dirty="0" smtClean="0"/>
              <a:t>Despite Corruption Revealed</a:t>
            </a:r>
          </a:p>
          <a:p>
            <a:pPr lvl="1"/>
            <a:r>
              <a:rPr lang="en-US" dirty="0" smtClean="0"/>
              <a:t>Breadth of Info Released</a:t>
            </a:r>
          </a:p>
          <a:p>
            <a:pPr lvl="1"/>
            <a:r>
              <a:rPr lang="en-US" dirty="0" smtClean="0"/>
              <a:t>Violated Espionage Act + Other Laws</a:t>
            </a:r>
          </a:p>
          <a:p>
            <a:r>
              <a:rPr lang="en-US" dirty="0" smtClean="0"/>
              <a:t>Leak Could Have been Prevented</a:t>
            </a:r>
          </a:p>
          <a:p>
            <a:pPr lvl="1"/>
            <a:r>
              <a:rPr lang="en-US" dirty="0" err="1" smtClean="0"/>
              <a:t>EventTracker</a:t>
            </a:r>
            <a:r>
              <a:rPr lang="en-US" dirty="0" smtClean="0"/>
              <a:t> </a:t>
            </a:r>
            <a:r>
              <a:rPr lang="en-US" dirty="0" err="1" smtClean="0"/>
              <a:t>DriveShield</a:t>
            </a:r>
            <a:endParaRPr lang="en-US" dirty="0" smtClean="0"/>
          </a:p>
          <a:p>
            <a:r>
              <a:rPr lang="en-US" dirty="0" smtClean="0"/>
              <a:t>Illegal Activity Overshadowed Trans-Gender Advancements</a:t>
            </a:r>
          </a:p>
          <a:p>
            <a:pPr lvl="1"/>
            <a:r>
              <a:rPr lang="en-US" dirty="0" smtClean="0"/>
              <a:t>Impacted Trans Community</a:t>
            </a:r>
          </a:p>
          <a:p>
            <a:pPr lvl="1"/>
            <a:r>
              <a:rPr lang="en-US" dirty="0" smtClean="0"/>
              <a:t>Imprisoned for Espionage</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Jeffrey J. Chaves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http://www.alternet.org/files/story_images/prison_0.png</a:t>
            </a:r>
            <a:endParaRPr lang="en-US" sz="1200" dirty="0">
              <a:solidFill>
                <a:schemeClr val="tx1"/>
              </a:solidFill>
            </a:endParaRPr>
          </a:p>
        </p:txBody>
      </p:sp>
      <p:pic>
        <p:nvPicPr>
          <p:cNvPr id="8194" name="Picture 2" descr="http://www.alternet.org/files/story_images/prison_0.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743451"/>
            <a:ext cx="3733800" cy="257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3733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sz="half" idx="1"/>
          </p:nvPr>
        </p:nvSpPr>
        <p:spPr/>
        <p:txBody>
          <a:bodyPr/>
          <a:lstStyle/>
          <a:p>
            <a:pPr marL="0" indent="0">
              <a:buNone/>
            </a:pPr>
            <a:r>
              <a:rPr lang="en-US" dirty="0" smtClean="0"/>
              <a:t>“When </a:t>
            </a:r>
            <a:r>
              <a:rPr lang="en-US" dirty="0"/>
              <a:t>the people fear their government, there is tyranny; when the government fears the people, there is liberty</a:t>
            </a:r>
            <a:r>
              <a:rPr lang="en-US" dirty="0" smtClean="0"/>
              <a:t>.”</a:t>
            </a:r>
          </a:p>
          <a:p>
            <a:pPr marL="0" indent="0">
              <a:buNone/>
            </a:pPr>
            <a:r>
              <a:rPr lang="en-US" dirty="0"/>
              <a:t>	</a:t>
            </a:r>
            <a:r>
              <a:rPr lang="en-US" dirty="0" smtClean="0"/>
              <a:t>~Thomas Jefferson</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Jeffrey J. Chaves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http://upload.wikimedia.org/wikipedia/commons/1/1e/Thomas_Jefferson_by_Rembrandt_Peale,_1800.jpg</a:t>
            </a:r>
            <a:endParaRPr lang="en-US" sz="1200" dirty="0">
              <a:solidFill>
                <a:schemeClr val="tx1"/>
              </a:solidFill>
            </a:endParaRPr>
          </a:p>
        </p:txBody>
      </p:sp>
      <p:pic>
        <p:nvPicPr>
          <p:cNvPr id="5122" name="Picture 2" descr="http://upload.wikimedia.org/wikipedia/commons/1/1e/Thomas_Jefferson_by_Rembrandt_Peale,_180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85720" y="1027095"/>
            <a:ext cx="2811159"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5767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a:t>
            </a:r>
            <a:endParaRPr lang="en-US" dirty="0"/>
          </a:p>
        </p:txBody>
      </p:sp>
      <p:sp>
        <p:nvSpPr>
          <p:cNvPr id="3" name="Content Placeholder 2"/>
          <p:cNvSpPr>
            <a:spLocks noGrp="1"/>
          </p:cNvSpPr>
          <p:nvPr>
            <p:ph idx="1"/>
          </p:nvPr>
        </p:nvSpPr>
        <p:spPr/>
        <p:txBody>
          <a:bodyPr>
            <a:normAutofit/>
          </a:bodyPr>
          <a:lstStyle/>
          <a:p>
            <a:r>
              <a:rPr lang="en-US" dirty="0" smtClean="0"/>
              <a:t>Finish all reading</a:t>
            </a:r>
          </a:p>
          <a:p>
            <a:r>
              <a:rPr lang="en-US"/>
              <a:t>Add analysis to group project website addressing all topics covered to date</a:t>
            </a:r>
            <a:r>
              <a:rPr lang="en-US" smtClean="0"/>
              <a:t>.</a:t>
            </a:r>
          </a:p>
          <a:p>
            <a:r>
              <a:rPr lang="en-US" dirty="0" smtClean="0"/>
              <a:t>Group Presentation Draft</a:t>
            </a:r>
          </a:p>
          <a:p>
            <a:pPr lvl="1"/>
            <a:r>
              <a:rPr lang="en-US" dirty="0"/>
              <a:t>Email </a:t>
            </a:r>
            <a:r>
              <a:rPr lang="en-US" dirty="0" smtClean="0"/>
              <a:t>presentation as attachment </a:t>
            </a:r>
            <a:r>
              <a:rPr lang="en-US" dirty="0"/>
              <a:t>to </a:t>
            </a:r>
            <a:r>
              <a:rPr lang="en-US" dirty="0" smtClean="0"/>
              <a:t>course staff</a:t>
            </a:r>
            <a:endParaRPr lang="en-US" dirty="0"/>
          </a:p>
          <a:p>
            <a:pPr lvl="1"/>
            <a:r>
              <a:rPr lang="en-US" dirty="0" smtClean="0"/>
              <a:t>Post </a:t>
            </a:r>
            <a:r>
              <a:rPr lang="en-US" dirty="0"/>
              <a:t>on group </a:t>
            </a:r>
            <a:r>
              <a:rPr lang="en-US" dirty="0" smtClean="0"/>
              <a:t>website</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Tree>
    <p:extLst>
      <p:ext uri="{BB962C8B-B14F-4D97-AF65-F5344CB8AC3E}">
        <p14:creationId xmlns:p14="http://schemas.microsoft.com/office/powerpoint/2010/main" val="663296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685800" y="1232231"/>
            <a:ext cx="7772400" cy="3352800"/>
          </a:xfrm>
        </p:spPr>
        <p:txBody>
          <a:bodyPr>
            <a:normAutofit fontScale="25000" lnSpcReduction="20000"/>
          </a:bodyPr>
          <a:lstStyle/>
          <a:p>
            <a:pPr marL="457200" lvl="0" indent="-457200">
              <a:buFont typeface="+mj-lt"/>
              <a:buAutoNum type="arabicPeriod"/>
            </a:pPr>
            <a:r>
              <a:rPr lang="en-US" sz="3200" dirty="0"/>
              <a:t>Charles E. Morris III &amp; Thomas K. Nakayama, </a:t>
            </a:r>
            <a:r>
              <a:rPr lang="en-US" sz="3200" i="1" dirty="0"/>
              <a:t>Leaking Chelsea Manning </a:t>
            </a:r>
            <a:r>
              <a:rPr lang="en-US" sz="3200" dirty="0"/>
              <a:t>(Michigan State University, 2014) p 7-8</a:t>
            </a:r>
          </a:p>
          <a:p>
            <a:pPr marL="457200" lvl="0" indent="-457200">
              <a:buFont typeface="+mj-lt"/>
              <a:buAutoNum type="arabicPeriod"/>
            </a:pPr>
            <a:r>
              <a:rPr lang="en-US" sz="3200" dirty="0"/>
              <a:t>“Pfc. Bradley Manning,” by Robert </a:t>
            </a:r>
            <a:r>
              <a:rPr lang="en-US" sz="3200" dirty="0" err="1"/>
              <a:t>Shetterly</a:t>
            </a:r>
            <a:endParaRPr lang="en-US" sz="3200" dirty="0"/>
          </a:p>
          <a:p>
            <a:pPr marL="457200" lvl="0" indent="-457200">
              <a:buFont typeface="+mj-lt"/>
              <a:buAutoNum type="arabicPeriod"/>
            </a:pPr>
            <a:r>
              <a:rPr lang="en-US" sz="3200" dirty="0"/>
              <a:t>"Chelsea Manning." </a:t>
            </a:r>
            <a:r>
              <a:rPr lang="en-US" sz="3200" i="1" dirty="0"/>
              <a:t>Investor's Business Daily</a:t>
            </a:r>
            <a:r>
              <a:rPr lang="en-US" sz="3200" dirty="0"/>
              <a:t> 15 Apr. 2014: A2. </a:t>
            </a:r>
            <a:r>
              <a:rPr lang="en-US" sz="3200" i="1" dirty="0"/>
              <a:t>General OneFile</a:t>
            </a:r>
            <a:r>
              <a:rPr lang="en-US" sz="3200" dirty="0"/>
              <a:t>. Web. 14 Apr. 2015.</a:t>
            </a:r>
          </a:p>
          <a:p>
            <a:pPr marL="457200" lvl="0" indent="-457200">
              <a:buFont typeface="+mj-lt"/>
              <a:buAutoNum type="arabicPeriod"/>
            </a:pPr>
            <a:r>
              <a:rPr lang="en-US" sz="3200" dirty="0"/>
              <a:t>Q. &amp; Payday Strike, </a:t>
            </a:r>
            <a:r>
              <a:rPr lang="en-US" sz="3200" i="1" dirty="0"/>
              <a:t>Chelsea Manning: Whistleblower on San Francisco Pride </a:t>
            </a:r>
            <a:r>
              <a:rPr lang="en-US" sz="3200" dirty="0"/>
              <a:t>(QED: A Journal in GLBTQ </a:t>
            </a:r>
            <a:r>
              <a:rPr lang="en-US" sz="3200" dirty="0" err="1"/>
              <a:t>Worldmaking</a:t>
            </a:r>
            <a:r>
              <a:rPr lang="en-US" sz="3200" dirty="0"/>
              <a:t>, Spring 2014), p 139-147</a:t>
            </a:r>
          </a:p>
          <a:p>
            <a:pPr marL="457200" lvl="0" indent="-457200">
              <a:buFont typeface="+mj-lt"/>
              <a:buAutoNum type="arabicPeriod"/>
            </a:pPr>
            <a:r>
              <a:rPr lang="en-US" sz="3200" dirty="0"/>
              <a:t>Selma James, </a:t>
            </a:r>
            <a:r>
              <a:rPr lang="en-US" sz="3200" i="1" dirty="0"/>
              <a:t>Chelsea Manning Joins the Army – Of Whistleblowers </a:t>
            </a:r>
            <a:r>
              <a:rPr lang="en-US" sz="3200" dirty="0"/>
              <a:t>(QED: a Journal in GLBTQ </a:t>
            </a:r>
            <a:r>
              <a:rPr lang="en-US" sz="3200" dirty="0" err="1"/>
              <a:t>Worldmaking</a:t>
            </a:r>
            <a:r>
              <a:rPr lang="en-US" sz="3200" dirty="0"/>
              <a:t>, Spring 2014), p 47-51</a:t>
            </a:r>
          </a:p>
          <a:p>
            <a:pPr marL="457200" lvl="0" indent="-457200">
              <a:buFont typeface="+mj-lt"/>
              <a:buAutoNum type="arabicPeriod"/>
            </a:pPr>
            <a:r>
              <a:rPr lang="en-US" sz="3200" i="1" dirty="0"/>
              <a:t>Chelsea Manning, Pundit EDITORIAL </a:t>
            </a:r>
            <a:r>
              <a:rPr lang="en-US" sz="3200" dirty="0"/>
              <a:t>(New York Press, June 22, 2014), p28</a:t>
            </a:r>
          </a:p>
          <a:p>
            <a:pPr marL="457200" lvl="0" indent="-457200">
              <a:buFont typeface="+mj-lt"/>
              <a:buAutoNum type="arabicPeriod"/>
            </a:pPr>
            <a:r>
              <a:rPr lang="en-US" sz="3200" i="1" dirty="0"/>
              <a:t>IN THE NEWS: Chelsea Manning </a:t>
            </a:r>
            <a:r>
              <a:rPr lang="en-US" sz="3200" dirty="0"/>
              <a:t>(The Hindustan Times, March 21, 2014)</a:t>
            </a:r>
          </a:p>
          <a:p>
            <a:pPr marL="457200" lvl="0" indent="-457200">
              <a:buFont typeface="+mj-lt"/>
              <a:buAutoNum type="arabicPeriod"/>
            </a:pPr>
            <a:r>
              <a:rPr lang="en-US" sz="3200" dirty="0"/>
              <a:t>Faith </a:t>
            </a:r>
            <a:r>
              <a:rPr lang="en-US" sz="3200" dirty="0" err="1"/>
              <a:t>Karimi</a:t>
            </a:r>
            <a:r>
              <a:rPr lang="en-US" sz="3200" dirty="0"/>
              <a:t>, </a:t>
            </a:r>
            <a:r>
              <a:rPr lang="en-US" sz="3200" i="1" dirty="0"/>
              <a:t>Chelsea Manning to Tweet from Prison </a:t>
            </a:r>
            <a:r>
              <a:rPr lang="en-US" sz="3200" dirty="0"/>
              <a:t>(CNN Wire, April 4, 2015)</a:t>
            </a:r>
          </a:p>
          <a:p>
            <a:pPr marL="457200" lvl="0" indent="-457200">
              <a:buFont typeface="+mj-lt"/>
              <a:buAutoNum type="arabicPeriod"/>
            </a:pPr>
            <a:r>
              <a:rPr lang="en-US" sz="3200" dirty="0"/>
              <a:t>Chuck Hagel, </a:t>
            </a:r>
            <a:r>
              <a:rPr lang="en-US" sz="3200" i="1" dirty="0"/>
              <a:t>Chelsea Manning to receive ‘gender treatment’, </a:t>
            </a:r>
            <a:r>
              <a:rPr lang="en-US" sz="3200" dirty="0"/>
              <a:t>(Asia News Monitor [Bangkok], July 22 2014) </a:t>
            </a:r>
          </a:p>
          <a:p>
            <a:pPr marL="457200" lvl="0" indent="-457200">
              <a:buFont typeface="+mj-lt"/>
              <a:buAutoNum type="arabicPeriod"/>
            </a:pPr>
            <a:r>
              <a:rPr lang="en-US" sz="3200" i="1" dirty="0"/>
              <a:t>Chelsea, lately Bradley Manning, </a:t>
            </a:r>
            <a:r>
              <a:rPr lang="en-US" sz="3200" dirty="0"/>
              <a:t>(Maclean’s, September 9 2013), p13</a:t>
            </a:r>
          </a:p>
          <a:p>
            <a:pPr marL="457200" lvl="0" indent="-457200">
              <a:buFont typeface="+mj-lt"/>
              <a:buAutoNum type="arabicPeriod"/>
            </a:pPr>
            <a:r>
              <a:rPr lang="en-US" sz="3200" dirty="0"/>
              <a:t>Ernesto </a:t>
            </a:r>
            <a:r>
              <a:rPr lang="en-US" sz="3200" dirty="0" err="1"/>
              <a:t>Londoa</a:t>
            </a:r>
            <a:r>
              <a:rPr lang="en-US" sz="3200" dirty="0"/>
              <a:t>, </a:t>
            </a:r>
            <a:r>
              <a:rPr lang="en-US" sz="3200" i="1" dirty="0"/>
              <a:t>Convicted leaker Manning changes name to Chelsea Elizabeth Manning </a:t>
            </a:r>
            <a:r>
              <a:rPr lang="en-US" sz="3200" dirty="0"/>
              <a:t>(Washington Post, April 23 2014)</a:t>
            </a:r>
          </a:p>
          <a:p>
            <a:pPr marL="457200" lvl="0" indent="-457200">
              <a:buFont typeface="+mj-lt"/>
              <a:buAutoNum type="arabicPeriod"/>
            </a:pPr>
            <a:r>
              <a:rPr lang="en-US" sz="3200" dirty="0" err="1"/>
              <a:t>Lida</a:t>
            </a:r>
            <a:r>
              <a:rPr lang="en-US" sz="3200" dirty="0"/>
              <a:t> Maxwell, </a:t>
            </a:r>
            <a:r>
              <a:rPr lang="en-US" sz="3200" i="1" dirty="0"/>
              <a:t>Chelsea Manning, Gender Identity, and the Politics of Truth-Telling, </a:t>
            </a:r>
            <a:r>
              <a:rPr lang="en-US" sz="3200" dirty="0"/>
              <a:t>(Theory &amp; Event, January 2015), </a:t>
            </a:r>
            <a:r>
              <a:rPr lang="en-US" sz="3200" dirty="0" err="1"/>
              <a:t>pN</a:t>
            </a:r>
            <a:r>
              <a:rPr lang="en-US" sz="3200" dirty="0"/>
              <a:t>/A</a:t>
            </a:r>
          </a:p>
          <a:p>
            <a:pPr marL="457200" lvl="0" indent="-457200">
              <a:buFont typeface="+mj-lt"/>
              <a:buAutoNum type="arabicPeriod"/>
            </a:pPr>
            <a:r>
              <a:rPr lang="en-US" sz="3200" dirty="0"/>
              <a:t>Occupation Safety &amp; Health Administration, </a:t>
            </a:r>
            <a:r>
              <a:rPr lang="en-US" sz="3200" i="1" dirty="0"/>
              <a:t>Protection from Workplace Retaliation, </a:t>
            </a:r>
            <a:r>
              <a:rPr lang="en-US" sz="3200" u="sng" dirty="0">
                <a:hlinkClick r:id="rId3"/>
              </a:rPr>
              <a:t>http://www.whistleblowers.gov/know_your_rights.html</a:t>
            </a:r>
            <a:r>
              <a:rPr lang="en-US" sz="3200" dirty="0"/>
              <a:t>, (4/15/2015)</a:t>
            </a:r>
          </a:p>
          <a:p>
            <a:pPr marL="457200" lvl="0" indent="-457200">
              <a:buFont typeface="+mj-lt"/>
              <a:buAutoNum type="arabicPeriod"/>
            </a:pPr>
            <a:r>
              <a:rPr lang="en-US" sz="3200" dirty="0"/>
              <a:t>Charlie Savage &amp; </a:t>
            </a:r>
            <a:r>
              <a:rPr lang="en-US" sz="3200" dirty="0" err="1"/>
              <a:t>Emmarie</a:t>
            </a:r>
            <a:r>
              <a:rPr lang="en-US" sz="3200" dirty="0"/>
              <a:t> </a:t>
            </a:r>
            <a:r>
              <a:rPr lang="en-US" sz="3200" dirty="0" err="1"/>
              <a:t>Huetteman</a:t>
            </a:r>
            <a:r>
              <a:rPr lang="en-US" sz="3200" dirty="0"/>
              <a:t>, </a:t>
            </a:r>
            <a:r>
              <a:rPr lang="en-US" sz="3200" i="1" dirty="0"/>
              <a:t>Manning Sentenced to 35 Years for a Pivotal Leak of U.S. Files </a:t>
            </a:r>
            <a:r>
              <a:rPr lang="en-US" sz="3200" dirty="0"/>
              <a:t>(New York Times, August 21, 2013) </a:t>
            </a:r>
            <a:endParaRPr lang="en-US" sz="3200" dirty="0" smtClean="0"/>
          </a:p>
          <a:p>
            <a:pPr marL="457200" indent="-457200">
              <a:buFont typeface="+mj-lt"/>
              <a:buAutoNum type="arabicPeriod"/>
            </a:pPr>
            <a:r>
              <a:rPr lang="en-US" sz="3200" dirty="0"/>
              <a:t>EXPANDED REPORTING, </a:t>
            </a:r>
            <a:r>
              <a:rPr lang="en-US" sz="3200" i="1" dirty="0"/>
              <a:t>Prism Microsystems Unveils </a:t>
            </a:r>
            <a:r>
              <a:rPr lang="en-US" sz="3200" i="1" dirty="0" err="1"/>
              <a:t>EventTracker</a:t>
            </a:r>
            <a:r>
              <a:rPr lang="en-US" sz="3200" i="1" dirty="0"/>
              <a:t> </a:t>
            </a:r>
            <a:r>
              <a:rPr lang="en-US" sz="3200" i="1" dirty="0" err="1"/>
              <a:t>DriveShield</a:t>
            </a:r>
            <a:r>
              <a:rPr lang="en-US" sz="3200" i="1" dirty="0"/>
              <a:t> for Preventing “WikiLeaks” and Enhancing Monitoring of USB and Writable Media </a:t>
            </a:r>
            <a:r>
              <a:rPr lang="en-US" sz="3200" dirty="0"/>
              <a:t>(Information Technology Newsweekly, September 13, 2011), pg. </a:t>
            </a:r>
            <a:r>
              <a:rPr lang="en-US" sz="3200" dirty="0" smtClean="0"/>
              <a:t>160</a:t>
            </a:r>
            <a:endParaRPr lang="en-US" sz="3200"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Jeffrey J. Chaves</a:t>
            </a:r>
            <a:endParaRPr lang="en-US" sz="1400" dirty="0">
              <a:solidFill>
                <a:schemeClr val="tx1"/>
              </a:solidFill>
              <a:latin typeface="+mj-lt"/>
            </a:endParaRPr>
          </a:p>
        </p:txBody>
      </p:sp>
    </p:spTree>
    <p:extLst>
      <p:ext uri="{BB962C8B-B14F-4D97-AF65-F5344CB8AC3E}">
        <p14:creationId xmlns:p14="http://schemas.microsoft.com/office/powerpoint/2010/main" val="3700920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0000" lnSpcReduction="20000"/>
          </a:bodyPr>
          <a:lstStyle/>
          <a:p>
            <a:pPr marL="457200" lvl="0" indent="-457200">
              <a:buFont typeface="+mj-lt"/>
              <a:buAutoNum type="arabicPeriod"/>
            </a:pPr>
            <a:r>
              <a:rPr lang="en-US" dirty="0"/>
              <a:t>Charles E. Morris III &amp; Thomas K. Nakayama, </a:t>
            </a:r>
            <a:r>
              <a:rPr lang="en-US" i="1" dirty="0"/>
              <a:t>Leaking Chelsea Manning </a:t>
            </a:r>
            <a:r>
              <a:rPr lang="en-US" dirty="0"/>
              <a:t>(Michigan State University, 2014) p 7-8</a:t>
            </a:r>
          </a:p>
          <a:p>
            <a:pPr marL="457200" lvl="0" indent="-457200">
              <a:buFont typeface="+mj-lt"/>
              <a:buAutoNum type="arabicPeriod"/>
            </a:pPr>
            <a:r>
              <a:rPr lang="en-US" dirty="0"/>
              <a:t>“Pfc. Bradley Manning,” by Robert </a:t>
            </a:r>
            <a:r>
              <a:rPr lang="en-US" dirty="0" err="1"/>
              <a:t>Shetterly</a:t>
            </a:r>
            <a:endParaRPr lang="en-US" dirty="0"/>
          </a:p>
          <a:p>
            <a:pPr marL="457200" lvl="0" indent="-457200">
              <a:buFont typeface="+mj-lt"/>
              <a:buAutoNum type="arabicPeriod"/>
            </a:pPr>
            <a:r>
              <a:rPr lang="en-US" dirty="0"/>
              <a:t>"Chelsea Manning." </a:t>
            </a:r>
            <a:r>
              <a:rPr lang="en-US" i="1" dirty="0"/>
              <a:t>Investor's Business Daily</a:t>
            </a:r>
            <a:r>
              <a:rPr lang="en-US" dirty="0"/>
              <a:t> 15 Apr. 2014: A2. </a:t>
            </a:r>
            <a:r>
              <a:rPr lang="en-US" i="1" dirty="0"/>
              <a:t>General OneFile</a:t>
            </a:r>
            <a:r>
              <a:rPr lang="en-US" dirty="0"/>
              <a:t>. Web. 14 Apr. 2015.</a:t>
            </a:r>
          </a:p>
          <a:p>
            <a:pPr marL="457200" lvl="0" indent="-457200">
              <a:buFont typeface="+mj-lt"/>
              <a:buAutoNum type="arabicPeriod"/>
            </a:pPr>
            <a:r>
              <a:rPr lang="en-US" dirty="0"/>
              <a:t>Q. &amp; Payday Strike, </a:t>
            </a:r>
            <a:r>
              <a:rPr lang="en-US" i="1" dirty="0"/>
              <a:t>Chelsea Manning: Whistleblower on San Francisco Pride </a:t>
            </a:r>
            <a:r>
              <a:rPr lang="en-US" dirty="0"/>
              <a:t>(QED: A Journal in GLBTQ </a:t>
            </a:r>
            <a:r>
              <a:rPr lang="en-US" dirty="0" err="1"/>
              <a:t>Worldmaking</a:t>
            </a:r>
            <a:r>
              <a:rPr lang="en-US" dirty="0"/>
              <a:t>, Spring 2014), p 139-147</a:t>
            </a:r>
          </a:p>
          <a:p>
            <a:pPr marL="457200" lvl="0" indent="-457200">
              <a:buFont typeface="+mj-lt"/>
              <a:buAutoNum type="arabicPeriod"/>
            </a:pPr>
            <a:r>
              <a:rPr lang="en-US" dirty="0"/>
              <a:t>Selma James, </a:t>
            </a:r>
            <a:r>
              <a:rPr lang="en-US" i="1" dirty="0"/>
              <a:t>Chelsea Manning Joins the Army – Of Whistleblowers </a:t>
            </a:r>
            <a:r>
              <a:rPr lang="en-US" dirty="0"/>
              <a:t>(QED: a Journal in GLBTQ </a:t>
            </a:r>
            <a:r>
              <a:rPr lang="en-US" dirty="0" err="1"/>
              <a:t>Worldmaking</a:t>
            </a:r>
            <a:r>
              <a:rPr lang="en-US" dirty="0"/>
              <a:t>, Spring 2014), p 47-51</a:t>
            </a:r>
          </a:p>
          <a:p>
            <a:pPr marL="457200" lvl="0" indent="-457200">
              <a:buFont typeface="+mj-lt"/>
              <a:buAutoNum type="arabicPeriod"/>
            </a:pPr>
            <a:r>
              <a:rPr lang="en-US" i="1" dirty="0"/>
              <a:t>Chelsea Manning, Pundit EDITORIAL </a:t>
            </a:r>
            <a:r>
              <a:rPr lang="en-US" dirty="0"/>
              <a:t>(New York Press, June 22, 2014), p28</a:t>
            </a:r>
          </a:p>
          <a:p>
            <a:pPr marL="457200" lvl="0" indent="-457200">
              <a:buFont typeface="+mj-lt"/>
              <a:buAutoNum type="arabicPeriod"/>
            </a:pPr>
            <a:r>
              <a:rPr lang="en-US" i="1" dirty="0"/>
              <a:t>IN THE NEWS: Chelsea Manning </a:t>
            </a:r>
            <a:r>
              <a:rPr lang="en-US" dirty="0"/>
              <a:t>(The Hindustan Times, March 21, 2014)</a:t>
            </a:r>
          </a:p>
          <a:p>
            <a:pPr marL="457200" lvl="0" indent="-457200">
              <a:buFont typeface="+mj-lt"/>
              <a:buAutoNum type="arabicPeriod"/>
            </a:pPr>
            <a:r>
              <a:rPr lang="en-US" dirty="0"/>
              <a:t>Faith </a:t>
            </a:r>
            <a:r>
              <a:rPr lang="en-US" dirty="0" err="1"/>
              <a:t>Karimi</a:t>
            </a:r>
            <a:r>
              <a:rPr lang="en-US" dirty="0"/>
              <a:t>, </a:t>
            </a:r>
            <a:r>
              <a:rPr lang="en-US" i="1" dirty="0"/>
              <a:t>Chelsea Manning to Tweet from Prison </a:t>
            </a:r>
            <a:r>
              <a:rPr lang="en-US" dirty="0"/>
              <a:t>(CNN Wire, April 4, 2015)</a:t>
            </a:r>
          </a:p>
          <a:p>
            <a:pPr marL="457200" lvl="0" indent="-457200">
              <a:buFont typeface="+mj-lt"/>
              <a:buAutoNum type="arabicPeriod"/>
            </a:pPr>
            <a:r>
              <a:rPr lang="en-US" dirty="0"/>
              <a:t>Chuck Hagel, </a:t>
            </a:r>
            <a:r>
              <a:rPr lang="en-US" i="1" dirty="0"/>
              <a:t>Chelsea Manning to receive ‘gender treatment’, </a:t>
            </a:r>
            <a:r>
              <a:rPr lang="en-US" dirty="0"/>
              <a:t>(Asia News Monitor [Bangkok], July 22 2014) </a:t>
            </a:r>
          </a:p>
          <a:p>
            <a:pPr marL="457200" lvl="0" indent="-457200">
              <a:buFont typeface="+mj-lt"/>
              <a:buAutoNum type="arabicPeriod"/>
            </a:pPr>
            <a:r>
              <a:rPr lang="en-US" i="1" dirty="0"/>
              <a:t>Chelsea, lately Bradley Manning, </a:t>
            </a:r>
            <a:r>
              <a:rPr lang="en-US" dirty="0"/>
              <a:t>(Maclean’s, September 9 2013), p13</a:t>
            </a:r>
          </a:p>
          <a:p>
            <a:pPr marL="457200" lvl="0" indent="-457200">
              <a:buFont typeface="+mj-lt"/>
              <a:buAutoNum type="arabicPeriod"/>
            </a:pPr>
            <a:r>
              <a:rPr lang="en-US" dirty="0"/>
              <a:t>Ernesto </a:t>
            </a:r>
            <a:r>
              <a:rPr lang="en-US" dirty="0" err="1"/>
              <a:t>Londoa</a:t>
            </a:r>
            <a:r>
              <a:rPr lang="en-US" dirty="0"/>
              <a:t>, </a:t>
            </a:r>
            <a:r>
              <a:rPr lang="en-US" i="1" dirty="0"/>
              <a:t>Convicted leaker Manning changes name to Chelsea Elizabeth Manning </a:t>
            </a:r>
            <a:r>
              <a:rPr lang="en-US" dirty="0"/>
              <a:t>(Washington Post, April 23 2014)</a:t>
            </a:r>
          </a:p>
          <a:p>
            <a:pPr marL="457200" lvl="0" indent="-457200">
              <a:buFont typeface="+mj-lt"/>
              <a:buAutoNum type="arabicPeriod"/>
            </a:pPr>
            <a:r>
              <a:rPr lang="en-US" dirty="0" err="1"/>
              <a:t>Lida</a:t>
            </a:r>
            <a:r>
              <a:rPr lang="en-US" dirty="0"/>
              <a:t> Maxwell, </a:t>
            </a:r>
            <a:r>
              <a:rPr lang="en-US" i="1" dirty="0"/>
              <a:t>Chelsea Manning, Gender Identity, and the Politics of Truth-Telling, </a:t>
            </a:r>
            <a:r>
              <a:rPr lang="en-US" dirty="0"/>
              <a:t>(Theory &amp; Event, January 2015), </a:t>
            </a:r>
            <a:r>
              <a:rPr lang="en-US" dirty="0" err="1"/>
              <a:t>pN</a:t>
            </a:r>
            <a:r>
              <a:rPr lang="en-US" dirty="0"/>
              <a:t>/A</a:t>
            </a:r>
          </a:p>
          <a:p>
            <a:pPr marL="457200" lvl="0" indent="-457200">
              <a:buFont typeface="+mj-lt"/>
              <a:buAutoNum type="arabicPeriod"/>
            </a:pPr>
            <a:r>
              <a:rPr lang="en-US" dirty="0"/>
              <a:t>Occupation Safety &amp; Health Administration, </a:t>
            </a:r>
            <a:r>
              <a:rPr lang="en-US" i="1" dirty="0"/>
              <a:t>Protection from Workplace Retaliation, </a:t>
            </a:r>
            <a:r>
              <a:rPr lang="en-US" u="sng" dirty="0">
                <a:hlinkClick r:id="rId3"/>
              </a:rPr>
              <a:t>http://www.whistleblowers.gov/know_your_rights.html</a:t>
            </a:r>
            <a:r>
              <a:rPr lang="en-US" dirty="0"/>
              <a:t>, (4/15/2015)</a:t>
            </a:r>
          </a:p>
          <a:p>
            <a:pPr marL="457200" lvl="0" indent="-457200">
              <a:buFont typeface="+mj-lt"/>
              <a:buAutoNum type="arabicPeriod"/>
            </a:pPr>
            <a:r>
              <a:rPr lang="en-US" dirty="0"/>
              <a:t>Charlie Savage &amp; </a:t>
            </a:r>
            <a:r>
              <a:rPr lang="en-US" dirty="0" err="1"/>
              <a:t>Emmarie</a:t>
            </a:r>
            <a:r>
              <a:rPr lang="en-US" dirty="0"/>
              <a:t> </a:t>
            </a:r>
            <a:r>
              <a:rPr lang="en-US" dirty="0" err="1"/>
              <a:t>Huetteman</a:t>
            </a:r>
            <a:r>
              <a:rPr lang="en-US" dirty="0"/>
              <a:t>, </a:t>
            </a:r>
            <a:r>
              <a:rPr lang="en-US" i="1" dirty="0"/>
              <a:t>Manning Sentenced to 35 Years for a Pivotal Leak of U.S. Files </a:t>
            </a:r>
            <a:r>
              <a:rPr lang="en-US" dirty="0"/>
              <a:t>(New York Times, August 21, 2013)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Jeffrey J. Chaves</a:t>
            </a:r>
            <a:endParaRPr lang="en-US" sz="1400" dirty="0">
              <a:solidFill>
                <a:schemeClr val="tx1"/>
              </a:solidFill>
              <a:latin typeface="+mj-lt"/>
            </a:endParaRPr>
          </a:p>
        </p:txBody>
      </p:sp>
    </p:spTree>
    <p:extLst>
      <p:ext uri="{BB962C8B-B14F-4D97-AF65-F5344CB8AC3E}">
        <p14:creationId xmlns:p14="http://schemas.microsoft.com/office/powerpoint/2010/main" val="2256248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10</a:t>
            </a:r>
            <a:br>
              <a:rPr lang="en-US" dirty="0" smtClean="0"/>
            </a:br>
            <a:r>
              <a:rPr lang="en-US" dirty="0" smtClean="0"/>
              <a:t>The End</a:t>
            </a:r>
            <a:endParaRPr lang="en-US" dirty="0"/>
          </a:p>
        </p:txBody>
      </p:sp>
      <p:sp>
        <p:nvSpPr>
          <p:cNvPr id="4" name="Footer Placeholder 3"/>
          <p:cNvSpPr>
            <a:spLocks noGrp="1"/>
          </p:cNvSpPr>
          <p:nvPr>
            <p:ph type="ftr" sz="quarter" idx="3"/>
          </p:nvPr>
        </p:nvSpPr>
        <p:spPr/>
        <p:txBody>
          <a:bodyPr/>
          <a:lstStyle/>
          <a:p>
            <a:r>
              <a:rPr lang="en-US" smtClean="0"/>
              <a:t>© 2015 Keith A. Pray</a:t>
            </a:r>
            <a:endParaRPr lang="en-US" dirty="0"/>
          </a:p>
        </p:txBody>
      </p:sp>
    </p:spTree>
    <p:extLst>
      <p:ext uri="{BB962C8B-B14F-4D97-AF65-F5344CB8AC3E}">
        <p14:creationId xmlns:p14="http://schemas.microsoft.com/office/powerpoint/2010/main" val="3675797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021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2015 Keith A. Pray</a:t>
            </a:r>
            <a:endParaRPr lang="en-US" dirty="0"/>
          </a:p>
        </p:txBody>
      </p:sp>
    </p:spTree>
    <p:extLst>
      <p:ext uri="{BB962C8B-B14F-4D97-AF65-F5344CB8AC3E}">
        <p14:creationId xmlns:p14="http://schemas.microsoft.com/office/powerpoint/2010/main" val="3479989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in researching Network security</a:t>
            </a:r>
            <a:endParaRPr lang="en-US" dirty="0"/>
          </a:p>
        </p:txBody>
      </p:sp>
      <p:sp>
        <p:nvSpPr>
          <p:cNvPr id="3" name="Content Placeholder 2"/>
          <p:cNvSpPr>
            <a:spLocks noGrp="1"/>
          </p:cNvSpPr>
          <p:nvPr>
            <p:ph sz="half" idx="1"/>
          </p:nvPr>
        </p:nvSpPr>
        <p:spPr/>
        <p:txBody>
          <a:bodyPr/>
          <a:lstStyle/>
          <a:p>
            <a:r>
              <a:rPr lang="en-US" dirty="0" smtClean="0"/>
              <a:t>People need to be protected while on the internet</a:t>
            </a:r>
          </a:p>
          <a:p>
            <a:r>
              <a:rPr lang="en-US" dirty="0" smtClean="0"/>
              <a:t>Protection is supported by research</a:t>
            </a:r>
          </a:p>
          <a:p>
            <a:r>
              <a:rPr lang="en-US" dirty="0" smtClean="0"/>
              <a:t>Researching security is difficult</a:t>
            </a:r>
          </a:p>
          <a:p>
            <a:pPr lvl="1"/>
            <a:r>
              <a:rPr lang="en-US" dirty="0" smtClean="0"/>
              <a:t>Laws</a:t>
            </a:r>
          </a:p>
          <a:p>
            <a:pPr lvl="1"/>
            <a:r>
              <a:rPr lang="en-US" dirty="0" smtClean="0"/>
              <a:t>Ethics</a:t>
            </a:r>
          </a:p>
          <a:p>
            <a:pPr lvl="1"/>
            <a:endParaRPr lang="en-US" dirty="0" smtClean="0"/>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90121" y="1082607"/>
            <a:ext cx="4636675" cy="3622744"/>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Philipp Baumann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a:t>
            </a:r>
            <a:endParaRPr lang="en-US" sz="1200" dirty="0">
              <a:solidFill>
                <a:schemeClr val="tx1"/>
              </a:solidFill>
            </a:endParaRPr>
          </a:p>
        </p:txBody>
      </p:sp>
    </p:spTree>
    <p:extLst>
      <p:ext uri="{BB962C8B-B14F-4D97-AF65-F5344CB8AC3E}">
        <p14:creationId xmlns:p14="http://schemas.microsoft.com/office/powerpoint/2010/main" val="123346919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concerns</a:t>
            </a:r>
            <a:endParaRPr lang="en-US" dirty="0"/>
          </a:p>
        </p:txBody>
      </p:sp>
      <p:sp>
        <p:nvSpPr>
          <p:cNvPr id="3" name="Content Placeholder 2"/>
          <p:cNvSpPr>
            <a:spLocks noGrp="1"/>
          </p:cNvSpPr>
          <p:nvPr>
            <p:ph sz="half" idx="1"/>
          </p:nvPr>
        </p:nvSpPr>
        <p:spPr/>
        <p:txBody>
          <a:bodyPr/>
          <a:lstStyle/>
          <a:p>
            <a:r>
              <a:rPr lang="en-US" dirty="0" smtClean="0"/>
              <a:t>Wiretap Act</a:t>
            </a:r>
          </a:p>
          <a:p>
            <a:pPr lvl="1"/>
            <a:r>
              <a:rPr lang="en-US" dirty="0" smtClean="0"/>
              <a:t>“Provider Exception” to protect rights and property</a:t>
            </a:r>
          </a:p>
          <a:p>
            <a:r>
              <a:rPr lang="en-US" dirty="0" smtClean="0"/>
              <a:t>Stored Communications Act </a:t>
            </a:r>
          </a:p>
          <a:p>
            <a:r>
              <a:rPr lang="en-US" dirty="0"/>
              <a:t>Content vs </a:t>
            </a:r>
            <a:r>
              <a:rPr lang="en-US" dirty="0" smtClean="0"/>
              <a:t>non-content</a:t>
            </a:r>
          </a:p>
          <a:p>
            <a:r>
              <a:rPr lang="en-US" dirty="0" smtClean="0"/>
              <a:t>No research exceptions </a:t>
            </a:r>
            <a:br>
              <a:rPr lang="en-US" dirty="0" smtClean="0"/>
            </a:br>
            <a:r>
              <a:rPr lang="en-US" dirty="0" smtClean="0"/>
              <a:t>(unlike HIPAA)</a:t>
            </a:r>
          </a:p>
          <a:p>
            <a:pPr marL="0" indent="0">
              <a:buNone/>
            </a:pPr>
            <a:r>
              <a:rPr lang="en-US" dirty="0" smtClean="0"/>
              <a:t>[2][3]</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Philipp Baumann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https://epic.org/privacy/ecpa/</a:t>
            </a:r>
            <a:endParaRPr lang="en-US" sz="1200" dirty="0">
              <a:solidFill>
                <a:schemeClr val="tx1"/>
              </a:solidFill>
            </a:endParaRPr>
          </a:p>
        </p:txBody>
      </p:sp>
      <p:pic>
        <p:nvPicPr>
          <p:cNvPr id="10" name="Content Placeholder 9"/>
          <p:cNvPicPr>
            <a:picLocks noGrp="1" noChangeAspect="1"/>
          </p:cNvPicPr>
          <p:nvPr>
            <p:ph sz="half" idx="2"/>
          </p:nvPr>
        </p:nvPicPr>
        <p:blipFill>
          <a:blip r:embed="rId3"/>
          <a:stretch>
            <a:fillRect/>
          </a:stretch>
        </p:blipFill>
        <p:spPr>
          <a:xfrm>
            <a:off x="3764761" y="2323466"/>
            <a:ext cx="5262036" cy="2403411"/>
          </a:xfrm>
          <a:prstGeom prst="rect">
            <a:avLst/>
          </a:prstGeom>
        </p:spPr>
      </p:pic>
    </p:spTree>
    <p:extLst>
      <p:ext uri="{BB962C8B-B14F-4D97-AF65-F5344CB8AC3E}">
        <p14:creationId xmlns:p14="http://schemas.microsoft.com/office/powerpoint/2010/main" val="7687948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15642</TotalTime>
  <Words>9834</Words>
  <Application>Microsoft Macintosh PowerPoint</Application>
  <PresentationFormat>On-screen Show (16:9)</PresentationFormat>
  <Paragraphs>866</Paragraphs>
  <Slides>62</Slides>
  <Notes>56</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Red Radial 16x9</vt:lpstr>
      <vt:lpstr>Class 10 Professional Ethics</vt:lpstr>
      <vt:lpstr>Debate Ground Rules</vt:lpstr>
      <vt:lpstr>PowerPoint Presentation</vt:lpstr>
      <vt:lpstr>Overview</vt:lpstr>
      <vt:lpstr>My Reading Notes</vt:lpstr>
      <vt:lpstr>Assignment</vt:lpstr>
      <vt:lpstr>Overview</vt:lpstr>
      <vt:lpstr>Issues in researching Network security</vt:lpstr>
      <vt:lpstr>Legal concerns</vt:lpstr>
      <vt:lpstr>Ethical concerns</vt:lpstr>
      <vt:lpstr>Research Now</vt:lpstr>
      <vt:lpstr>References</vt:lpstr>
      <vt:lpstr>The Release of Broken and unfinished Software</vt:lpstr>
      <vt:lpstr>Obamacare website1</vt:lpstr>
      <vt:lpstr>The Game industry</vt:lpstr>
      <vt:lpstr>So what? Get your money back</vt:lpstr>
      <vt:lpstr>What can be done? As a consumer</vt:lpstr>
      <vt:lpstr>What can be done? As A Developer</vt:lpstr>
      <vt:lpstr>Conclusion</vt:lpstr>
      <vt:lpstr>References</vt:lpstr>
      <vt:lpstr>Media publicity and the practice of computing</vt:lpstr>
      <vt:lpstr>Hackers, Crackers, and script kiddies, oh my!</vt:lpstr>
      <vt:lpstr>White Hat vs. Black hat</vt:lpstr>
      <vt:lpstr>Hackers in the movies &amp; TV</vt:lpstr>
      <vt:lpstr>Hackers in the news</vt:lpstr>
      <vt:lpstr>Conclusion</vt:lpstr>
      <vt:lpstr>References</vt:lpstr>
      <vt:lpstr>In-App purchases Destroying Games</vt:lpstr>
      <vt:lpstr>History</vt:lpstr>
      <vt:lpstr>Today’s IAP</vt:lpstr>
      <vt:lpstr>Parental Controls</vt:lpstr>
      <vt:lpstr>Solutions</vt:lpstr>
      <vt:lpstr>Future of IAPs</vt:lpstr>
      <vt:lpstr>References</vt:lpstr>
      <vt:lpstr>Ethics of virtual reality systems</vt:lpstr>
      <vt:lpstr>virtual reality today</vt:lpstr>
      <vt:lpstr>Ethics of virtual reality</vt:lpstr>
      <vt:lpstr>Should it be illegal?</vt:lpstr>
      <vt:lpstr>The reality of virtual reality</vt:lpstr>
      <vt:lpstr>References</vt:lpstr>
      <vt:lpstr>Developing Artificial super intelligence</vt:lpstr>
      <vt:lpstr>Types of ai</vt:lpstr>
      <vt:lpstr>The growth of asi</vt:lpstr>
      <vt:lpstr>PowerPoint Presentation</vt:lpstr>
      <vt:lpstr>PowerPoint Presentation</vt:lpstr>
      <vt:lpstr>Potential benefits?</vt:lpstr>
      <vt:lpstr>Potential risks </vt:lpstr>
      <vt:lpstr>Are the benefits worth the risk?</vt:lpstr>
      <vt:lpstr>Can we do anything to reduce the risk?</vt:lpstr>
      <vt:lpstr>References</vt:lpstr>
      <vt:lpstr>Bradley (Chelsea) Manning</vt:lpstr>
      <vt:lpstr>Whistleblowing</vt:lpstr>
      <vt:lpstr>WikiLeaks &amp; Computing Ignorance</vt:lpstr>
      <vt:lpstr>Whistleblowing Protection</vt:lpstr>
      <vt:lpstr>Trans Gender Rights</vt:lpstr>
      <vt:lpstr>Legal Repercussions</vt:lpstr>
      <vt:lpstr>Social Implications</vt:lpstr>
      <vt:lpstr>conclusion</vt:lpstr>
      <vt:lpstr>The end</vt:lpstr>
      <vt:lpstr>References</vt:lpstr>
      <vt:lpstr>References</vt:lpstr>
      <vt:lpstr>Class 10 The End</vt:lpstr>
    </vt:vector>
  </TitlesOfParts>
  <Company>WPI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260</cp:revision>
  <dcterms:created xsi:type="dcterms:W3CDTF">2014-08-25T02:19:16Z</dcterms:created>
  <dcterms:modified xsi:type="dcterms:W3CDTF">2015-04-17T23:20:16Z</dcterms:modified>
</cp:coreProperties>
</file>