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handoutMasterIdLst>
    <p:handoutMasterId r:id="rId63"/>
  </p:handoutMasterIdLst>
  <p:sldIdLst>
    <p:sldId id="256" r:id="rId2"/>
    <p:sldId id="259" r:id="rId3"/>
    <p:sldId id="277" r:id="rId4"/>
    <p:sldId id="261" r:id="rId5"/>
    <p:sldId id="308" r:id="rId6"/>
    <p:sldId id="396" r:id="rId7"/>
    <p:sldId id="397" r:id="rId8"/>
    <p:sldId id="309" r:id="rId9"/>
    <p:sldId id="367" r:id="rId10"/>
    <p:sldId id="368" r:id="rId11"/>
    <p:sldId id="369" r:id="rId12"/>
    <p:sldId id="370" r:id="rId13"/>
    <p:sldId id="371" r:id="rId14"/>
    <p:sldId id="372" r:id="rId15"/>
    <p:sldId id="373" r:id="rId16"/>
    <p:sldId id="374" r:id="rId17"/>
    <p:sldId id="317" r:id="rId18"/>
    <p:sldId id="318" r:id="rId19"/>
    <p:sldId id="319" r:id="rId20"/>
    <p:sldId id="320" r:id="rId21"/>
    <p:sldId id="321" r:id="rId22"/>
    <p:sldId id="322" r:id="rId23"/>
    <p:sldId id="323" r:id="rId24"/>
    <p:sldId id="356" r:id="rId25"/>
    <p:sldId id="357" r:id="rId26"/>
    <p:sldId id="358" r:id="rId27"/>
    <p:sldId id="359" r:id="rId28"/>
    <p:sldId id="360" r:id="rId29"/>
    <p:sldId id="361" r:id="rId30"/>
    <p:sldId id="362" r:id="rId31"/>
    <p:sldId id="363" r:id="rId32"/>
    <p:sldId id="364" r:id="rId33"/>
    <p:sldId id="365" r:id="rId34"/>
    <p:sldId id="366" r:id="rId35"/>
    <p:sldId id="348" r:id="rId36"/>
    <p:sldId id="349" r:id="rId37"/>
    <p:sldId id="350" r:id="rId38"/>
    <p:sldId id="351" r:id="rId39"/>
    <p:sldId id="352" r:id="rId40"/>
    <p:sldId id="353" r:id="rId41"/>
    <p:sldId id="354" r:id="rId42"/>
    <p:sldId id="355" r:id="rId43"/>
    <p:sldId id="375" r:id="rId44"/>
    <p:sldId id="376" r:id="rId45"/>
    <p:sldId id="377" r:id="rId46"/>
    <p:sldId id="378" r:id="rId47"/>
    <p:sldId id="379" r:id="rId48"/>
    <p:sldId id="380" r:id="rId49"/>
    <p:sldId id="381" r:id="rId50"/>
    <p:sldId id="398" r:id="rId51"/>
    <p:sldId id="399" r:id="rId52"/>
    <p:sldId id="400" r:id="rId53"/>
    <p:sldId id="401" r:id="rId54"/>
    <p:sldId id="402" r:id="rId55"/>
    <p:sldId id="403" r:id="rId56"/>
    <p:sldId id="404" r:id="rId57"/>
    <p:sldId id="405" r:id="rId58"/>
    <p:sldId id="406" r:id="rId59"/>
    <p:sldId id="407" r:id="rId60"/>
    <p:sldId id="269"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B4077F1D-CF25-9849-AE1A-9231EA85A6EE}">
          <p14:sldIdLst>
            <p14:sldId id="256"/>
            <p14:sldId id="259"/>
            <p14:sldId id="277"/>
            <p14:sldId id="261"/>
            <p14:sldId id="308"/>
            <p14:sldId id="396"/>
            <p14:sldId id="397"/>
            <p14:sldId id="309"/>
          </p14:sldIdLst>
        </p14:section>
        <p14:section name="11 AM Section" id="{C77B374A-A122-0640-B206-7D7CCD7383B3}">
          <p14:sldIdLst>
            <p14:sldId id="367"/>
            <p14:sldId id="368"/>
            <p14:sldId id="369"/>
            <p14:sldId id="370"/>
            <p14:sldId id="371"/>
            <p14:sldId id="372"/>
            <p14:sldId id="373"/>
            <p14:sldId id="374"/>
            <p14:sldId id="317"/>
            <p14:sldId id="318"/>
            <p14:sldId id="319"/>
            <p14:sldId id="320"/>
            <p14:sldId id="321"/>
            <p14:sldId id="322"/>
            <p14:sldId id="323"/>
            <p14:sldId id="356"/>
            <p14:sldId id="357"/>
            <p14:sldId id="358"/>
            <p14:sldId id="359"/>
            <p14:sldId id="360"/>
            <p14:sldId id="361"/>
            <p14:sldId id="362"/>
            <p14:sldId id="363"/>
            <p14:sldId id="364"/>
            <p14:sldId id="365"/>
            <p14:sldId id="366"/>
          </p14:sldIdLst>
        </p14:section>
        <p14:section name="3 PM Section" id="{2928BE7F-6E18-994B-9238-FD2E5A306EE9}">
          <p14:sldIdLst>
            <p14:sldId id="348"/>
            <p14:sldId id="349"/>
            <p14:sldId id="350"/>
            <p14:sldId id="351"/>
            <p14:sldId id="352"/>
            <p14:sldId id="353"/>
            <p14:sldId id="354"/>
            <p14:sldId id="355"/>
            <p14:sldId id="375"/>
            <p14:sldId id="376"/>
            <p14:sldId id="377"/>
            <p14:sldId id="378"/>
            <p14:sldId id="379"/>
            <p14:sldId id="380"/>
            <p14:sldId id="381"/>
            <p14:sldId id="398"/>
            <p14:sldId id="399"/>
            <p14:sldId id="400"/>
            <p14:sldId id="401"/>
            <p14:sldId id="402"/>
            <p14:sldId id="403"/>
            <p14:sldId id="404"/>
            <p14:sldId id="405"/>
            <p14:sldId id="406"/>
            <p14:sldId id="407"/>
          </p14:sldIdLst>
        </p14:section>
        <p14:section name="common" id="{9B5216CB-EB00-374E-829F-303EE85B7FCE}">
          <p14:sldIdLst>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74783" autoAdjust="0"/>
  </p:normalViewPr>
  <p:slideViewPr>
    <p:cSldViewPr snapToGrid="0" snapToObjects="1">
      <p:cViewPr varScale="1">
        <p:scale>
          <a:sx n="112" d="100"/>
          <a:sy n="112" d="100"/>
        </p:scale>
        <p:origin x="-608" y="-104"/>
      </p:cViewPr>
      <p:guideLst>
        <p:guide orient="horz" pos="1620"/>
        <p:guide pos="2880"/>
      </p:guideLst>
    </p:cSldViewPr>
  </p:slideViewPr>
  <p:notesTextViewPr>
    <p:cViewPr>
      <p:scale>
        <a:sx n="100" d="100"/>
        <a:sy n="100" d="100"/>
      </p:scale>
      <p:origin x="0" y="0"/>
    </p:cViewPr>
  </p:notesTextViewPr>
  <p:sorterViewPr>
    <p:cViewPr>
      <p:scale>
        <a:sx n="270" d="100"/>
        <a:sy n="270" d="100"/>
      </p:scale>
      <p:origin x="0" y="71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4/7/15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After this class we will be half done with the course… very sad I know.</a:t>
            </a:r>
          </a:p>
          <a:p>
            <a:pPr eaLnBrk="1" hangingPunct="1"/>
            <a:r>
              <a:rPr lang="en-US" dirty="0" smtClean="0">
                <a:latin typeface="Arial" pitchFamily="-109" charset="0"/>
                <a:ea typeface="ＭＳ Ｐゴシック" pitchFamily="-109" charset="-128"/>
                <a:cs typeface="ＭＳ Ｐゴシック" pitchFamily="-109" charset="-128"/>
              </a:rPr>
              <a:t>Play Somebody’s Watching Me – Rockwell</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Tor</a:t>
            </a:r>
            <a:r>
              <a:rPr lang="en-US" baseline="0" dirty="0" smtClean="0"/>
              <a:t> provides privacy to its users there are many benefits. </a:t>
            </a:r>
          </a:p>
          <a:p>
            <a:r>
              <a:rPr lang="en-US" baseline="0" dirty="0" smtClean="0"/>
              <a:t>Personal privacy. Don</a:t>
            </a:r>
            <a:r>
              <a:rPr lang="fr-FR" baseline="0" dirty="0" smtClean="0"/>
              <a:t>’</a:t>
            </a:r>
            <a:r>
              <a:rPr lang="en-US" baseline="0" dirty="0" smtClean="0"/>
              <a:t>t need to worry about government agencies looking over your shoulder. Look at sensitive topics. Protect yourself for identity thieves. And more…</a:t>
            </a:r>
          </a:p>
          <a:p>
            <a:r>
              <a:rPr lang="en-US" dirty="0" smtClean="0"/>
              <a:t>Journalism</a:t>
            </a:r>
            <a:r>
              <a:rPr lang="en-US" baseline="0" dirty="0" smtClean="0"/>
              <a:t>. China. Truly anonymous source. </a:t>
            </a:r>
          </a:p>
          <a:p>
            <a:r>
              <a:rPr lang="en-US" baseline="0" dirty="0" smtClean="0"/>
              <a:t>Law Enforcement – Online Surveillance of illegal sites with hidden </a:t>
            </a:r>
            <a:r>
              <a:rPr lang="en-US" baseline="0" dirty="0" err="1" smtClean="0"/>
              <a:t>ip</a:t>
            </a:r>
            <a:r>
              <a:rPr lang="en-US" baseline="0" dirty="0" smtClean="0"/>
              <a:t>. Stings. Tips</a:t>
            </a:r>
          </a:p>
          <a:p>
            <a:r>
              <a:rPr lang="en-US" dirty="0" smtClean="0"/>
              <a:t>Activists</a:t>
            </a:r>
            <a:r>
              <a:rPr lang="en-US" baseline="0" dirty="0" smtClean="0"/>
              <a:t> – privacy, communication, leaks, corruption…</a:t>
            </a:r>
          </a:p>
          <a:p>
            <a:r>
              <a:rPr lang="en-US" baseline="0" dirty="0" smtClean="0"/>
              <a:t>Military – undercover agents. Hide military </a:t>
            </a:r>
            <a:r>
              <a:rPr lang="en-US" baseline="0" dirty="0" err="1" smtClean="0"/>
              <a:t>ip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Tor provides anonymity it allows for illegal activities to occur. The result of this is known as the Dark Web. The dark web contains hidden sites that sell various illegal products. Drugs and guns are the most commonly sold items. Stolen credit card info by the thousands can be purchased.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a:t>
            </a:r>
            <a:r>
              <a:rPr lang="en-US" baseline="0" dirty="0" smtClean="0"/>
              <a:t> has security flaws. Get higher level of privacy with a tor server relay running on person computer for extra level of encryption. Communication is more secure. Mobile communication allows for even more security. Using tor with other non .onion sites leaves user vulnerable. Market places with buying and selling of products have others holes besides Tor itself. Money transfer trail. Shipping to and from physical address.</a:t>
            </a:r>
            <a:endParaRPr lang="en-US" baseline="0" dirty="0"/>
          </a:p>
          <a:p>
            <a:r>
              <a:rPr lang="en-US" baseline="0" dirty="0" smtClean="0"/>
              <a:t>FBI has not cracked tor.</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Tor protects</a:t>
            </a:r>
            <a:r>
              <a:rPr lang="en-US" baseline="0" dirty="0" smtClean="0"/>
              <a:t> illegal activities law enforcements have been successful in shutting down major market places and seizing millions in bit coins. Criminals can be caught on the internet thanks to stings, money trails and more. Private communication is so important to the freedom internet users should have. </a:t>
            </a:r>
            <a:r>
              <a:rPr lang="en-US" baseline="0" dirty="0" err="1" smtClean="0"/>
              <a:t>Tox</a:t>
            </a:r>
            <a:r>
              <a:rPr lang="en-US" baseline="0" dirty="0" smtClean="0"/>
              <a:t> is a Skype replacement that focuses on security. </a:t>
            </a:r>
            <a:r>
              <a:rPr lang="en-US" baseline="0" dirty="0" err="1" smtClean="0"/>
              <a:t>Tox</a:t>
            </a:r>
            <a:r>
              <a:rPr lang="en-US" baseline="0" dirty="0" smtClean="0"/>
              <a:t> can work over Tor for security.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smtClean="0"/>
              <a:t>Make</a:t>
            </a:r>
            <a:r>
              <a:rPr lang="en-US" baseline="0" dirty="0" smtClean="0"/>
              <a:t> disclaimer that we are not discussing National IDs or data protection from government</a:t>
            </a:r>
            <a:endParaRPr lang="en-US" dirty="0" smtClean="0"/>
          </a:p>
          <a:p>
            <a:pPr marL="0" indent="0">
              <a:buFontTx/>
              <a:buNone/>
            </a:pPr>
            <a:endParaRPr lang="en-US" dirty="0" smtClean="0"/>
          </a:p>
          <a:p>
            <a:pPr marL="0" indent="0">
              <a:buFontTx/>
              <a:buNone/>
            </a:pPr>
            <a:r>
              <a:rPr lang="en-US" dirty="0" smtClean="0"/>
              <a:t>- This presentation tries</a:t>
            </a:r>
            <a:r>
              <a:rPr lang="en-US" baseline="0" dirty="0" smtClean="0"/>
              <a:t> to compare the ideas of </a:t>
            </a:r>
            <a:r>
              <a:rPr lang="en-US" b="1" baseline="0" dirty="0" smtClean="0"/>
              <a:t>privacy in US and EU</a:t>
            </a:r>
            <a:r>
              <a:rPr lang="en-US" baseline="0" dirty="0" smtClean="0"/>
              <a:t> in the context of </a:t>
            </a:r>
            <a:r>
              <a:rPr lang="en-US" b="1" baseline="0" dirty="0" smtClean="0"/>
              <a:t>corporations, </a:t>
            </a:r>
            <a:r>
              <a:rPr lang="en-US" b="0" baseline="0" dirty="0" smtClean="0"/>
              <a:t>show the EU perspective</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Emphasize on US and protection at home =&gt; </a:t>
            </a:r>
            <a:r>
              <a:rPr lang="en-US" b="1" baseline="0" dirty="0" smtClean="0"/>
              <a:t>work and public spaces == no privacy -&gt; liberty</a:t>
            </a:r>
            <a:endParaRPr lang="en-US" b="1" baseline="0" dirty="0"/>
          </a:p>
          <a:p>
            <a:pPr marL="171450" indent="-171450">
              <a:buFontTx/>
              <a:buChar char="-"/>
            </a:pPr>
            <a:r>
              <a:rPr lang="en-US" b="0" baseline="0" dirty="0" smtClean="0"/>
              <a:t>In EU privacy is Article 8 and freedom of speech is Article 10, whereas in US is 4</a:t>
            </a:r>
            <a:r>
              <a:rPr lang="en-US" b="0" baseline="30000" dirty="0" smtClean="0"/>
              <a:t>th</a:t>
            </a:r>
            <a:r>
              <a:rPr lang="en-US" b="0" baseline="0" dirty="0" smtClean="0"/>
              <a:t> Amendment and 1</a:t>
            </a:r>
            <a:r>
              <a:rPr lang="en-US" b="0" baseline="30000" dirty="0" smtClean="0"/>
              <a:t>st</a:t>
            </a:r>
            <a:r>
              <a:rPr lang="en-US" b="0" baseline="0" dirty="0" smtClean="0"/>
              <a:t> respectively</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51847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smtClean="0"/>
              <a:t>US private email sent from work computers might not be considered private…</a:t>
            </a:r>
          </a:p>
          <a:p>
            <a:pPr marL="171450" indent="-171450">
              <a:buFontTx/>
              <a:buChar char="-"/>
            </a:pPr>
            <a:r>
              <a:rPr lang="en-US" b="0" baseline="0" dirty="0" smtClean="0"/>
              <a:t>EU: Clearly distinguishes work and personal time… Germany and France are thinking of laws that prohibit work emails in non-working hours.</a:t>
            </a:r>
          </a:p>
          <a:p>
            <a:pPr marL="171450" indent="-171450">
              <a:buFontTx/>
              <a:buChar char="-"/>
            </a:pPr>
            <a:endParaRPr lang="en-US" b="0" baseline="0" dirty="0" smtClean="0"/>
          </a:p>
          <a:p>
            <a:pPr marL="171450" indent="-171450">
              <a:buFontTx/>
              <a:buChar char="-"/>
            </a:pPr>
            <a:r>
              <a:rPr lang="en-US" b="0" baseline="0" dirty="0" smtClean="0"/>
              <a:t>We hate even when the Phone Company calls to remind about renewal </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34006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smtClean="0"/>
              <a:t>Directive meaning member states implement the directive however they want to achieve the results</a:t>
            </a:r>
          </a:p>
          <a:p>
            <a:pPr marL="171450" indent="-171450">
              <a:buFontTx/>
              <a:buChar char="-"/>
            </a:pPr>
            <a:r>
              <a:rPr lang="en-US" b="0" baseline="0" dirty="0" smtClean="0"/>
              <a:t>Most personal info companies register with Data Protection Authority</a:t>
            </a:r>
          </a:p>
          <a:p>
            <a:pPr marL="171450" indent="-171450">
              <a:buFontTx/>
              <a:buChar char="-"/>
            </a:pPr>
            <a:r>
              <a:rPr lang="en-US" b="0" baseline="0" dirty="0" smtClean="0"/>
              <a:t>EU: defense against private wrongdoing is the state – agency investigates, fines </a:t>
            </a:r>
            <a:r>
              <a:rPr lang="en-US" b="0" baseline="0" dirty="0" err="1" smtClean="0"/>
              <a:t>etc</a:t>
            </a:r>
            <a:endParaRPr lang="en-US" b="0" baseline="0" dirty="0" smtClean="0"/>
          </a:p>
          <a:p>
            <a:pPr marL="171450" indent="-171450">
              <a:buFontTx/>
              <a:buChar char="-"/>
            </a:pPr>
            <a:r>
              <a:rPr lang="en-US" sz="1200" b="0" i="0" kern="1200" dirty="0" smtClean="0">
                <a:solidFill>
                  <a:schemeClr val="tx1"/>
                </a:solidFill>
                <a:effectLst/>
                <a:latin typeface="+mn-lt"/>
                <a:ea typeface="+mn-ea"/>
                <a:cs typeface="+mn-cs"/>
              </a:rPr>
              <a:t>US: let private actors sue each other.</a:t>
            </a:r>
          </a:p>
          <a:p>
            <a:pPr marL="171450" indent="-171450">
              <a:buFontTx/>
              <a:buChar char="-"/>
            </a:pPr>
            <a:endParaRPr lang="en-US" sz="1200" b="0" i="0" kern="1200" baseline="0" dirty="0" smtClean="0">
              <a:solidFill>
                <a:schemeClr val="tx1"/>
              </a:solidFill>
              <a:effectLst/>
              <a:latin typeface="+mn-lt"/>
              <a:ea typeface="+mn-ea"/>
              <a:cs typeface="+mn-cs"/>
            </a:endParaRPr>
          </a:p>
          <a:p>
            <a:pPr marL="171450" indent="-171450">
              <a:buFontTx/>
              <a:buChar char="-"/>
            </a:pPr>
            <a:r>
              <a:rPr lang="en-US" sz="1200" b="0" i="0" kern="1200" baseline="0" dirty="0" smtClean="0">
                <a:solidFill>
                  <a:schemeClr val="tx1"/>
                </a:solidFill>
                <a:effectLst/>
                <a:latin typeface="+mn-lt"/>
                <a:ea typeface="+mn-ea"/>
                <a:cs typeface="+mn-cs"/>
              </a:rPr>
              <a:t>New regulation – meaning consistent law throughout EU, because of difficulty to comply all 28 member state laws</a:t>
            </a:r>
          </a:p>
          <a:p>
            <a:pPr marL="171450" indent="-171450">
              <a:buFontTx/>
              <a:buChar char="-"/>
            </a:pPr>
            <a:r>
              <a:rPr lang="en-US" sz="1200" b="0" i="0" kern="1200" baseline="0" dirty="0" smtClean="0">
                <a:solidFill>
                  <a:schemeClr val="tx1"/>
                </a:solidFill>
                <a:effectLst/>
                <a:latin typeface="+mn-lt"/>
                <a:ea typeface="+mn-ea"/>
                <a:cs typeface="+mn-cs"/>
              </a:rPr>
              <a:t>Address issues of digital world</a:t>
            </a:r>
            <a:endParaRPr lang="en-US" b="0" baseline="0" dirty="0" smtClean="0"/>
          </a:p>
          <a:p>
            <a:pPr marL="171450" indent="-171450">
              <a:buFontTx/>
              <a:buChar char="-"/>
            </a:pPr>
            <a:endParaRPr lang="en-US" b="0"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71789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smtClean="0"/>
              <a:t>Processing Consent --- what are you going to do with my data and have you asked me if I agree?</a:t>
            </a:r>
          </a:p>
          <a:p>
            <a:pPr marL="171450" indent="-171450">
              <a:buFontTx/>
              <a:buChar char="-"/>
            </a:pPr>
            <a:r>
              <a:rPr lang="en-US" b="0" baseline="0" dirty="0" smtClean="0"/>
              <a:t>Personal data may be transferred only to countries with comparable laws to EU… US is not such a country.</a:t>
            </a:r>
          </a:p>
          <a:p>
            <a:pPr marL="171450" indent="-171450">
              <a:buFontTx/>
              <a:buChar char="-"/>
            </a:pPr>
            <a:r>
              <a:rPr lang="en-US" b="0" baseline="0" dirty="0" smtClean="0"/>
              <a:t>Data controllers (companies) achieve data transfer through Safe Harbor agreements --- guarantee </a:t>
            </a:r>
          </a:p>
          <a:p>
            <a:pPr marL="171450" indent="-171450">
              <a:buFontTx/>
              <a:buChar char="-"/>
            </a:pPr>
            <a:endParaRPr lang="en-US" b="0" baseline="0" dirty="0" smtClean="0"/>
          </a:p>
          <a:p>
            <a:pPr marL="171450" indent="-171450">
              <a:buFontTx/>
              <a:buChar char="-"/>
            </a:pPr>
            <a:r>
              <a:rPr lang="en-US" b="0" baseline="0" dirty="0" smtClean="0"/>
              <a:t>After the scandals around Edward Snowden, many Europeans became uneasy about their data being transferred to US</a:t>
            </a:r>
          </a:p>
          <a:p>
            <a:pPr marL="171450" indent="-171450">
              <a:buFontTx/>
              <a:buChar char="-"/>
            </a:pPr>
            <a:r>
              <a:rPr lang="en-US" sz="1200" b="0" i="0" kern="1200" dirty="0" smtClean="0">
                <a:solidFill>
                  <a:schemeClr val="tx1"/>
                </a:solidFill>
                <a:effectLst/>
                <a:latin typeface="+mn-lt"/>
                <a:ea typeface="+mn-ea"/>
                <a:cs typeface="+mn-cs"/>
              </a:rPr>
              <a:t>Austrian law student, made the case that the EU-U.S. agreement, called Safe Harbor, no longer guarantees the privacy of European residents. European officials look at the protection of </a:t>
            </a:r>
            <a:r>
              <a:rPr lang="en-US" sz="1200" b="1" i="0" kern="1200" dirty="0" smtClean="0">
                <a:solidFill>
                  <a:schemeClr val="tx1"/>
                </a:solidFill>
                <a:effectLst/>
                <a:latin typeface="+mn-lt"/>
                <a:ea typeface="+mn-ea"/>
                <a:cs typeface="+mn-cs"/>
              </a:rPr>
              <a:t>personal data as a fundamental right on par with free expression</a:t>
            </a:r>
          </a:p>
          <a:p>
            <a:pPr marL="171450" indent="-171450">
              <a:buFontTx/>
              <a:buChar char="-"/>
            </a:pPr>
            <a:endParaRPr lang="en-US" b="0" baseline="0" dirty="0" smtClean="0"/>
          </a:p>
          <a:p>
            <a:pPr marL="171450" indent="-171450">
              <a:buFontTx/>
              <a:buChar char="-"/>
            </a:pPr>
            <a:r>
              <a:rPr lang="en-US" b="0" baseline="0" dirty="0" smtClean="0"/>
              <a:t>This could be a major blow to the whole digital economy</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22221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227434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a:t>
            </a:r>
            <a:r>
              <a:rPr lang="en-US" altLang="zh-CN" baseline="0" dirty="0" smtClean="0"/>
              <a:t> brief introduction of the concept of targeted online advertising</a:t>
            </a:r>
          </a:p>
          <a:p>
            <a:r>
              <a:rPr lang="en-US" baseline="0" dirty="0" smtClean="0"/>
              <a:t>Talk about 3 types of targeted online advertising and analyze their legality issue</a:t>
            </a:r>
          </a:p>
          <a:p>
            <a:r>
              <a:rPr lang="en-US" baseline="0" dirty="0" smtClean="0"/>
              <a:t>And finally mention the actions that the federal trade commission, or FTC has taken to form new laws regarding legality of TOA</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type of advertising whereby advertisements are placed so as to reach consumers based on various traits such as demographics, psychographics, behavioral variables (such as product purchase history) or other second-order activities which serve as a proxy for these traits. </a:t>
            </a:r>
            <a:r>
              <a:rPr lang="en-US" altLang="zh-CN" dirty="0" smtClean="0"/>
              <a:t>Further classification will be introduced in the next slides.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Contextual advertisements are thematically related to the webpage a consumer visits at a current online session. - 1</a:t>
            </a:r>
          </a:p>
          <a:p>
            <a:r>
              <a:rPr lang="en-US" sz="1200" b="0" i="0" kern="1200" dirty="0" smtClean="0">
                <a:solidFill>
                  <a:schemeClr val="tx1"/>
                </a:solidFill>
                <a:effectLst/>
                <a:latin typeface="+mn-lt"/>
                <a:ea typeface="+mn-ea"/>
                <a:cs typeface="+mn-cs"/>
              </a:rPr>
              <a:t>Little information about the consumer is collected and used. Virtually no information is stored past the visit of this webpage and the consumer can readily see the connection. In other words, the consumer is usually aware of how the advertiser is using his or her information.</a:t>
            </a:r>
          </a:p>
          <a:p>
            <a:r>
              <a:rPr lang="en-US" sz="1200" b="0" i="0" kern="1200" dirty="0" smtClean="0">
                <a:solidFill>
                  <a:schemeClr val="tx1"/>
                </a:solidFill>
                <a:effectLst/>
                <a:latin typeface="+mn-lt"/>
                <a:ea typeface="+mn-ea"/>
                <a:cs typeface="+mn-cs"/>
              </a:rPr>
              <a:t>Because</a:t>
            </a:r>
            <a:r>
              <a:rPr lang="en-US" sz="1200" b="0" i="0" kern="1200" baseline="0" dirty="0" smtClean="0">
                <a:solidFill>
                  <a:schemeClr val="tx1"/>
                </a:solidFill>
                <a:effectLst/>
                <a:latin typeface="+mn-lt"/>
                <a:ea typeface="+mn-ea"/>
                <a:cs typeface="+mn-cs"/>
              </a:rPr>
              <a:t> the advertiser doesn’t collect and store information related to any specific user, </a:t>
            </a:r>
            <a:r>
              <a:rPr lang="en-US" sz="1200" b="0" i="0" kern="1200" dirty="0" smtClean="0">
                <a:solidFill>
                  <a:schemeClr val="tx1"/>
                </a:solidFill>
                <a:effectLst/>
                <a:latin typeface="+mn-lt"/>
                <a:ea typeface="+mn-ea"/>
                <a:cs typeface="+mn-cs"/>
              </a:rPr>
              <a:t>contextual targeting is fairly innocuous from a privacy perspective.</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technique for delivering relevant messages to consumers by basing the messages on an analysis of the consumers’ online behavior. </a:t>
            </a:r>
          </a:p>
          <a:p>
            <a:r>
              <a:rPr lang="en-US" sz="1200" b="0" i="0" kern="1200" dirty="0" smtClean="0">
                <a:solidFill>
                  <a:schemeClr val="tx1"/>
                </a:solidFill>
                <a:effectLst/>
                <a:latin typeface="+mn-lt"/>
                <a:ea typeface="+mn-ea"/>
                <a:cs typeface="+mn-cs"/>
              </a:rPr>
              <a:t>advertisers or their agents collect information about an individual consumer's Internet activities to gain a broad consumer profile. The collected data include which websites the consumers visited, what search terms they used, and whether goods or services were purchased. This information is at times combined with demographic and geographic data that can also be retrieved from the Web. Once analyzed, the collected information enables advertisers to deliver pertinent and targeted messages.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2002, the European Union launched a policy requiring end users’ consent for the placement of cookies, and similar technologies for storing and accessing information on users’ equipment. In particular, storing data in a user’s computer can only be done if the user is provided information about how this data is used, and the user is given the possibility of denying this storing operation.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explicit consent must be gathered from web users who are being tracked via cookies</a:t>
            </a:r>
          </a:p>
          <a:p>
            <a:r>
              <a:rPr lang="en-US" sz="1200" b="0" i="0" kern="1200" dirty="0" smtClean="0">
                <a:solidFill>
                  <a:schemeClr val="tx1"/>
                </a:solidFill>
                <a:effectLst/>
                <a:latin typeface="+mn-lt"/>
                <a:ea typeface="+mn-ea"/>
                <a:cs typeface="+mn-cs"/>
              </a:rPr>
              <a:t>2012</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An exemption has been made for cookies that are deemed to be vital to the operation of a website</a:t>
            </a:r>
          </a:p>
          <a:p>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most abusive form of online behavioral targeting is based on ISP tracking </a:t>
            </a:r>
          </a:p>
          <a:p>
            <a:r>
              <a:rPr lang="en-US" sz="1200" b="0" i="0" kern="1200" dirty="0" smtClean="0">
                <a:solidFill>
                  <a:schemeClr val="tx1"/>
                </a:solidFill>
                <a:effectLst/>
                <a:latin typeface="+mn-lt"/>
                <a:ea typeface="+mn-ea"/>
                <a:cs typeface="+mn-cs"/>
              </a:rPr>
              <a:t>ISP knows the actual physical location of each customer logging on to the Internet</a:t>
            </a:r>
          </a:p>
          <a:p>
            <a:r>
              <a:rPr lang="en-US" sz="1200" b="0" i="0" kern="1200" dirty="0" smtClean="0">
                <a:solidFill>
                  <a:schemeClr val="tx1"/>
                </a:solidFill>
                <a:effectLst/>
                <a:latin typeface="+mn-lt"/>
                <a:ea typeface="+mn-ea"/>
                <a:cs typeface="+mn-cs"/>
              </a:rPr>
              <a:t>ISP allowed an advertising company to access log data</a:t>
            </a:r>
          </a:p>
          <a:p>
            <a:r>
              <a:rPr lang="en-US" sz="1200" b="0" i="0" kern="1200" dirty="0" smtClean="0">
                <a:solidFill>
                  <a:schemeClr val="tx1"/>
                </a:solidFill>
                <a:effectLst/>
                <a:latin typeface="+mn-lt"/>
                <a:ea typeface="+mn-ea"/>
                <a:cs typeface="+mn-cs"/>
              </a:rPr>
              <a:t>	The advertising company analyzes the data to create a profile of each individual consumer based on the consumer's past online behavior</a:t>
            </a:r>
          </a:p>
          <a:p>
            <a:r>
              <a:rPr lang="en-US" sz="1200" b="0" i="0" kern="1200" dirty="0" smtClean="0">
                <a:solidFill>
                  <a:schemeClr val="tx1"/>
                </a:solidFill>
                <a:effectLst/>
                <a:latin typeface="+mn-lt"/>
                <a:ea typeface="+mn-ea"/>
                <a:cs typeface="+mn-cs"/>
              </a:rPr>
              <a:t>ISP targeting can be based on virtually all Web transactions, including visits that usually do not use cookies</a:t>
            </a:r>
          </a:p>
          <a:p>
            <a:r>
              <a:rPr lang="en-US" sz="1200" b="0" i="0" kern="1200" dirty="0" smtClean="0">
                <a:solidFill>
                  <a:schemeClr val="tx1"/>
                </a:solidFill>
                <a:effectLst/>
                <a:latin typeface="+mn-lt"/>
                <a:ea typeface="+mn-ea"/>
                <a:cs typeface="+mn-cs"/>
              </a:rPr>
              <a:t>the consumer cannot defeat this system by simply switching browsers or even switching computers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NebuAD</a:t>
            </a:r>
            <a:r>
              <a:rPr lang="en-US" dirty="0" smtClean="0"/>
              <a:t> is an</a:t>
            </a:r>
            <a:r>
              <a:rPr lang="en-US" baseline="0" dirty="0" smtClean="0"/>
              <a:t> American online advertising company founded in 2006</a:t>
            </a:r>
          </a:p>
          <a:p>
            <a:r>
              <a:rPr lang="en-US" baseline="0" dirty="0" smtClean="0"/>
              <a:t>Makes money by signing agreements with ISPs to enable them to analyze customer’s </a:t>
            </a:r>
            <a:r>
              <a:rPr lang="en-US" baseline="0" dirty="0" err="1" smtClean="0"/>
              <a:t>websurfing</a:t>
            </a:r>
            <a:r>
              <a:rPr lang="en-US" baseline="0" dirty="0" smtClean="0"/>
              <a:t> habits to provide them with more relevant advertisements.</a:t>
            </a:r>
          </a:p>
          <a:p>
            <a:r>
              <a:rPr lang="en-US" baseline="0" dirty="0" smtClean="0"/>
              <a:t>They achieve it by installing hardware to store information related to each customer in their partner ISPs and intercept packets to insert </a:t>
            </a:r>
            <a:r>
              <a:rPr lang="en-US" baseline="0" dirty="0" err="1" smtClean="0"/>
              <a:t>javascripts</a:t>
            </a:r>
            <a:r>
              <a:rPr lang="en-US" baseline="0" dirty="0" smtClean="0"/>
              <a:t> to track each user through cookie</a:t>
            </a:r>
          </a:p>
          <a:p>
            <a:r>
              <a:rPr lang="en-US" baseline="0" dirty="0" smtClean="0"/>
              <a:t>What they do was revealed in a report in 2008 which states that the company did a man-in-the-middle attack and illegally intercept the network traffic, which conflicts with wiretap act</a:t>
            </a:r>
          </a:p>
          <a:p>
            <a:r>
              <a:rPr lang="en-US" baseline="0" dirty="0" smtClean="0"/>
              <a:t>Get sued and closed down in 2009</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FTC held a series of workshops, published a number of reports and gave numerous recommendations regarding both industry self-regulation and Federal regulation</a:t>
            </a:r>
          </a:p>
          <a:p>
            <a:r>
              <a:rPr lang="en-US" sz="1200" b="0" i="0" kern="1200" dirty="0" smtClean="0">
                <a:solidFill>
                  <a:schemeClr val="tx1"/>
                </a:solidFill>
                <a:effectLst/>
                <a:latin typeface="+mn-lt"/>
                <a:ea typeface="+mn-ea"/>
                <a:cs typeface="+mn-cs"/>
              </a:rPr>
              <a:t>In late 2010, the FTC proposed a legislative framework for U.S. consumer data privacy including a proposal for a "Do Not Track" mechanism</a:t>
            </a:r>
          </a:p>
          <a:p>
            <a:r>
              <a:rPr lang="en-US" sz="1200" b="0" i="0" kern="1200" dirty="0" smtClean="0">
                <a:solidFill>
                  <a:schemeClr val="tx1"/>
                </a:solidFill>
                <a:effectLst/>
                <a:latin typeface="+mn-lt"/>
                <a:ea typeface="+mn-ea"/>
                <a:cs typeface="+mn-cs"/>
              </a:rPr>
              <a:t>	 “uniform and comprehensive consumer choice mechanism”</a:t>
            </a:r>
          </a:p>
          <a:p>
            <a:r>
              <a:rPr lang="en-US" sz="1200" b="0" i="0" kern="1200" dirty="0" smtClean="0">
                <a:solidFill>
                  <a:schemeClr val="tx1"/>
                </a:solidFill>
                <a:effectLst/>
                <a:latin typeface="+mn-lt"/>
                <a:ea typeface="+mn-ea"/>
                <a:cs typeface="+mn-cs"/>
              </a:rPr>
              <a:t>	FTC believes that a Do Not Track mechanism is preferable to the existing cookie opt-outs </a:t>
            </a:r>
          </a:p>
          <a:p>
            <a:r>
              <a:rPr lang="en-US" sz="1200" b="0" i="0" kern="1200" dirty="0" smtClean="0">
                <a:solidFill>
                  <a:schemeClr val="tx1"/>
                </a:solidFill>
                <a:effectLst/>
                <a:latin typeface="+mn-lt"/>
                <a:ea typeface="+mn-ea"/>
                <a:cs typeface="+mn-cs"/>
              </a:rPr>
              <a:t>		“clear, easy to locate and effective” and conveys the user’s choice to opt out of tracking directly to websites</a:t>
            </a:r>
          </a:p>
          <a:p>
            <a:r>
              <a:rPr lang="en-US" sz="1200" b="0" i="0" kern="1200" dirty="0" smtClean="0">
                <a:solidFill>
                  <a:schemeClr val="tx1"/>
                </a:solidFill>
                <a:effectLst/>
                <a:latin typeface="+mn-lt"/>
                <a:ea typeface="+mn-ea"/>
                <a:cs typeface="+mn-cs"/>
              </a:rPr>
              <a:t>In 2011, a number of bills were introduced into the United States Congress that would regulate OBA</a:t>
            </a:r>
          </a:p>
          <a:p>
            <a:r>
              <a:rPr lang="en-US" sz="1200" b="0" i="0" kern="1200" dirty="0" smtClean="0">
                <a:solidFill>
                  <a:schemeClr val="tx1"/>
                </a:solidFill>
                <a:effectLst/>
                <a:latin typeface="+mn-lt"/>
                <a:ea typeface="+mn-ea"/>
                <a:cs typeface="+mn-cs"/>
              </a:rPr>
              <a:t>	Do Not Track Me Online Act of 2011</a:t>
            </a:r>
          </a:p>
          <a:p>
            <a:r>
              <a:rPr lang="en-US" dirty="0" smtClean="0"/>
              <a:t>	Kerry/McCain Commercial Privacy Bill of Rights Act of 2011</a:t>
            </a:r>
          </a:p>
          <a:p>
            <a:r>
              <a:rPr lang="en-US" dirty="0" smtClean="0"/>
              <a:t>But they are not enacted.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&lt;speaker notes&gt;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In keeping with the theme, obligatory xkcd</a:t>
            </a:r>
            <a:endParaRPr/>
          </a:p>
          <a:p>
            <a:r>
              <a:rPr lang="en-US" sz="2000" strike="noStrike">
                <a:latin typeface="Arial"/>
              </a:rPr>
              <a:t>Chapter talked a lot about regulation of government data interception</a:t>
            </a:r>
            <a:endParaRPr/>
          </a:p>
          <a:p>
            <a:r>
              <a:rPr lang="en-US" sz="2000" strike="noStrike">
                <a:latin typeface="Arial"/>
              </a:rPr>
              <a:t>However, it doesn't really talk about the other side, which is what happens when they lack the technical ability to do so.</a:t>
            </a:r>
            <a:endParaRPr/>
          </a:p>
          <a:p>
            <a:r>
              <a:rPr lang="en-US" sz="2000" strike="noStrike">
                <a:latin typeface="Arial"/>
              </a:rPr>
              <a:t>As an individual, by obfuscating my communications, I am depriving them of their </a:t>
            </a:r>
            <a:r>
              <a:rPr lang="en-US" sz="2000" i="1" strike="noStrike">
                <a:latin typeface="Arial"/>
              </a:rPr>
              <a:t>legal</a:t>
            </a:r>
            <a:r>
              <a:rPr lang="en-US" sz="2000" strike="noStrike">
                <a:latin typeface="Arial"/>
              </a:rPr>
              <a:t> right to tap/search/whatever my data  </a:t>
            </a:r>
            <a:endParaRPr/>
          </a:p>
        </p:txBody>
      </p:sp>
      <p:sp>
        <p:nvSpPr>
          <p:cNvPr id="126"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BBDD7D7E-5A83-42D3-8388-695039F2FFCF}" type="slidenum">
              <a:rPr lang="en-US" sz="1200" strike="noStrike">
                <a:solidFill>
                  <a:srgbClr val="000000"/>
                </a:solidFill>
                <a:latin typeface="+mn-lt"/>
                <a:ea typeface="+mn-ea"/>
              </a:rPr>
              <a:t>35</a:t>
            </a:fld>
            <a:endParaRPr/>
          </a:p>
        </p:txBody>
      </p:sp>
    </p:spTree>
    <p:extLst>
      <p:ext uri="{BB962C8B-B14F-4D97-AF65-F5344CB8AC3E}">
        <p14:creationId xmlns:p14="http://schemas.microsoft.com/office/powerpoint/2010/main" val="2065021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685800" y="4343400"/>
            <a:ext cx="5484240" cy="4112640"/>
          </a:xfrm>
          <a:prstGeom prst="rect">
            <a:avLst/>
          </a:prstGeom>
        </p:spPr>
        <p:txBody>
          <a:bodyPr lIns="0" tIns="0" rIns="0" bIns="0"/>
          <a:lstStyle/>
          <a:p>
            <a:r>
              <a:rPr lang="en-US" sz="1500" strike="noStrike">
                <a:latin typeface="Arial"/>
              </a:rPr>
              <a:t>So to set some background, I want to talk about the policies of other countries to set a context for our discussion.</a:t>
            </a:r>
            <a:endParaRPr/>
          </a:p>
          <a:p>
            <a:r>
              <a:rPr lang="en-US" sz="1500" strike="noStrike">
                <a:latin typeface="Arial"/>
              </a:rPr>
              <a:t>“You will be sent to jail for refusing to give up encryption keys,</a:t>
            </a:r>
            <a:r>
              <a:rPr lang="en-US" sz="1500" b="1" strike="noStrike">
                <a:latin typeface="Arial"/>
              </a:rPr>
              <a:t> regardless of whether you have them or not</a:t>
            </a:r>
            <a:r>
              <a:rPr lang="en-US" sz="1500" strike="noStrike">
                <a:latin typeface="Arial"/>
              </a:rPr>
              <a:t>. Five years of jail if it’s a terrorism investigation (or child porn, apparently), two years otherwise. “ [7]</a:t>
            </a:r>
            <a:endParaRPr/>
          </a:p>
          <a:p>
            <a:endParaRPr/>
          </a:p>
          <a:p>
            <a:r>
              <a:rPr lang="en-US" sz="1500" strike="noStrike">
                <a:latin typeface="Arial"/>
              </a:rPr>
              <a:t>France's key limit was </a:t>
            </a:r>
            <a:r>
              <a:rPr lang="en-US" sz="1500" u="sng" strike="noStrike">
                <a:latin typeface="Arial"/>
              </a:rPr>
              <a:t>very</a:t>
            </a:r>
            <a:r>
              <a:rPr lang="en-US" sz="1500" strike="noStrike">
                <a:latin typeface="Arial"/>
              </a:rPr>
              <a:t> recently raised from 56 bits to 128 bits. If you use one of longer length, you are legally required to provide the government with a copy of the key.</a:t>
            </a:r>
            <a:endParaRPr/>
          </a:p>
          <a:p>
            <a:endParaRPr/>
          </a:p>
          <a:p>
            <a:r>
              <a:rPr lang="en-US" sz="1500" strike="noStrike">
                <a:latin typeface="Arial"/>
              </a:rPr>
              <a:t>The Russian government has some of the strongest control over encryption in the world. To enter the country with a strong encryption product, you need to apply for a license</a:t>
            </a:r>
            <a:endParaRPr/>
          </a:p>
          <a:p>
            <a:endParaRPr/>
          </a:p>
          <a:p>
            <a:r>
              <a:rPr lang="en-US" sz="1500" strike="noStrike">
                <a:latin typeface="Arial"/>
              </a:rPr>
              <a:t>At this point you, might be thinking, “yeah josh, that sounds kinda bad, but those places are far away and this is the land of the free, right?</a:t>
            </a:r>
            <a:endParaRPr/>
          </a:p>
          <a:p>
            <a:endParaRPr/>
          </a:p>
        </p:txBody>
      </p:sp>
      <p:sp>
        <p:nvSpPr>
          <p:cNvPr id="128"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1B35882-48E5-4A3B-96DA-FB682577E7A2}" type="slidenum">
              <a:rPr lang="en-US" sz="1200" strike="noStrike">
                <a:solidFill>
                  <a:srgbClr val="000000"/>
                </a:solidFill>
                <a:latin typeface="+mn-lt"/>
                <a:ea typeface="+mn-ea"/>
              </a:rPr>
              <a:t>36</a:t>
            </a:fld>
            <a:endParaRPr/>
          </a:p>
        </p:txBody>
      </p:sp>
    </p:spTree>
    <p:extLst>
      <p:ext uri="{BB962C8B-B14F-4D97-AF65-F5344CB8AC3E}">
        <p14:creationId xmlns:p14="http://schemas.microsoft.com/office/powerpoint/2010/main" val="3476143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body"/>
          </p:nvPr>
        </p:nvSpPr>
        <p:spPr>
          <a:xfrm>
            <a:off x="685800" y="4343400"/>
            <a:ext cx="5484240" cy="4112640"/>
          </a:xfrm>
          <a:prstGeom prst="rect">
            <a:avLst/>
          </a:prstGeom>
        </p:spPr>
        <p:txBody>
          <a:bodyPr lIns="0" tIns="0" rIns="0" bIns="0"/>
          <a:lstStyle/>
          <a:p>
            <a:r>
              <a:rPr lang="en-US" sz="1600" strike="noStrike">
                <a:latin typeface="Arial"/>
              </a:rPr>
              <a:t>Wrong. So, smartphones: who has one?</a:t>
            </a:r>
            <a:endParaRPr/>
          </a:p>
          <a:p>
            <a:r>
              <a:rPr lang="en-US" sz="1600" strike="noStrike">
                <a:latin typeface="Arial"/>
              </a:rPr>
              <a:t>I'll assume almost everybody. So, why is that important?</a:t>
            </a:r>
            <a:endParaRPr/>
          </a:p>
          <a:p>
            <a:r>
              <a:rPr lang="en-US" sz="1600" strike="noStrike">
                <a:latin typeface="Arial"/>
              </a:rPr>
              <a:t>Let me preface this by saying that the smartphone market is essentially compromised shared by Apple and Google (96.4% between the two of them [2])</a:t>
            </a:r>
            <a:endParaRPr/>
          </a:p>
          <a:p>
            <a:r>
              <a:rPr lang="en-US" sz="1600" strike="noStrike">
                <a:latin typeface="Arial"/>
              </a:rPr>
              <a:t>Last year (around september), both Google and Apple made encryption the default on their mobile devices. </a:t>
            </a:r>
            <a:endParaRPr/>
          </a:p>
          <a:p>
            <a:r>
              <a:rPr lang="en-US" sz="1600" strike="noStrike">
                <a:latin typeface="Arial"/>
              </a:rPr>
              <a:t>With this, even if police obtain a device, Google/Apple can't get data off of it, even if they wanted to. They've, in a sense, locked the door and thrown away the key.</a:t>
            </a:r>
            <a:endParaRPr/>
          </a:p>
          <a:p>
            <a:r>
              <a:rPr lang="en-US" sz="1600" strike="noStrike">
                <a:latin typeface="Arial"/>
              </a:rPr>
              <a:t> </a:t>
            </a:r>
            <a:endParaRPr/>
          </a:p>
          <a:p>
            <a:r>
              <a:rPr lang="en-US" sz="1600" strike="noStrike">
                <a:latin typeface="Arial"/>
              </a:rPr>
              <a:t>The important point here is that encryption isn't just for conspiracy theorists and crypto nerds anymore; it exists everywhere</a:t>
            </a:r>
            <a:endParaRPr/>
          </a:p>
          <a:p>
            <a:r>
              <a:rPr lang="en-US" sz="1600" strike="noStrike">
                <a:latin typeface="Arial"/>
              </a:rPr>
              <a:t>The reaction from the law enforcement community( the FBI, NCIS, whatever your favorite multiletter governmental organization is) has been overwhelming</a:t>
            </a:r>
            <a:endParaRPr/>
          </a:p>
        </p:txBody>
      </p:sp>
      <p:sp>
        <p:nvSpPr>
          <p:cNvPr id="130"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D98BB09-2B5F-4A24-B6D7-3763BF369DBF}" type="slidenum">
              <a:rPr lang="en-US" sz="1200" strike="noStrike">
                <a:solidFill>
                  <a:srgbClr val="000000"/>
                </a:solidFill>
                <a:latin typeface="+mn-lt"/>
                <a:ea typeface="+mn-ea"/>
              </a:rPr>
              <a:t>37</a:t>
            </a:fld>
            <a:endParaRPr/>
          </a:p>
        </p:txBody>
      </p:sp>
    </p:spTree>
    <p:extLst>
      <p:ext uri="{BB962C8B-B14F-4D97-AF65-F5344CB8AC3E}">
        <p14:creationId xmlns:p14="http://schemas.microsoft.com/office/powerpoint/2010/main" val="525958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833967DC-F9A8-4CD8-A701-76B6261B6480}" type="slidenum">
              <a:rPr lang="en-US" sz="1200" strike="noStrike">
                <a:solidFill>
                  <a:srgbClr val="000000"/>
                </a:solidFill>
                <a:latin typeface="Times New Roman"/>
              </a:rPr>
              <a:t>38</a:t>
            </a:fld>
            <a:endParaRPr/>
          </a:p>
        </p:txBody>
      </p:sp>
      <p:sp>
        <p:nvSpPr>
          <p:cNvPr id="132" name="PlaceHolder 2"/>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Comey is the directory of the FBI and Holder is the US Attorney general</a:t>
            </a:r>
            <a:endParaRPr/>
          </a:p>
        </p:txBody>
      </p:sp>
    </p:spTree>
    <p:extLst>
      <p:ext uri="{BB962C8B-B14F-4D97-AF65-F5344CB8AC3E}">
        <p14:creationId xmlns:p14="http://schemas.microsoft.com/office/powerpoint/2010/main" val="1187201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Commonwealth v. Gelfgatt</a:t>
            </a:r>
            <a:endParaRPr/>
          </a:p>
          <a:p>
            <a:r>
              <a:rPr lang="en-US" sz="2000" strike="noStrike">
                <a:latin typeface="Arial"/>
              </a:rPr>
              <a:t> -"an act of production does not involve testimonial communication where the facts conveyed already are known to the government...". [8]</a:t>
            </a:r>
            <a:endParaRPr/>
          </a:p>
          <a:p>
            <a:r>
              <a:rPr lang="en-US" sz="2000" strike="noStrike">
                <a:latin typeface="Arial"/>
              </a:rPr>
              <a:t> United States v. Doe</a:t>
            </a:r>
            <a:endParaRPr/>
          </a:p>
          <a:p>
            <a:r>
              <a:rPr lang="en-US" sz="2000" strike="noStrike">
                <a:latin typeface="Arial"/>
              </a:rPr>
              <a:t>-The 11th U.S. Circuit Court of Appeals agreed that decryption violated 5</a:t>
            </a:r>
            <a:r>
              <a:rPr lang="en-US" sz="2000" strike="noStrike" baseline="101000">
                <a:latin typeface="Arial"/>
              </a:rPr>
              <a:t>th</a:t>
            </a:r>
            <a:r>
              <a:rPr lang="en-US" sz="2000" strike="noStrike">
                <a:latin typeface="Arial"/>
              </a:rPr>
              <a:t> amendment rights [9] (2011)</a:t>
            </a:r>
            <a:endParaRPr/>
          </a:p>
          <a:p>
            <a:r>
              <a:rPr lang="en-US" sz="2000" strike="noStrike">
                <a:latin typeface="Arial"/>
              </a:rPr>
              <a:t>-Lavabit [10]</a:t>
            </a:r>
            <a:endParaRPr/>
          </a:p>
          <a:p>
            <a:r>
              <a:rPr lang="en-US" sz="2000" strike="noStrike">
                <a:latin typeface="Arial"/>
              </a:rPr>
              <a:t>Rather than hand over encryption keys mandated by a court order, Lavabit deleted them and shut down. (2013) </a:t>
            </a:r>
            <a:endParaRPr/>
          </a:p>
        </p:txBody>
      </p:sp>
      <p:sp>
        <p:nvSpPr>
          <p:cNvPr id="134"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EFAB527-12E6-4C93-BE92-55687FAECD20}" type="slidenum">
              <a:rPr lang="en-US" sz="1200" strike="noStrike">
                <a:solidFill>
                  <a:srgbClr val="000000"/>
                </a:solidFill>
                <a:latin typeface="+mn-lt"/>
                <a:ea typeface="+mn-ea"/>
              </a:rPr>
              <a:t>39</a:t>
            </a:fld>
            <a:endParaRPr/>
          </a:p>
        </p:txBody>
      </p:sp>
    </p:spTree>
    <p:extLst>
      <p:ext uri="{BB962C8B-B14F-4D97-AF65-F5344CB8AC3E}">
        <p14:creationId xmlns:p14="http://schemas.microsoft.com/office/powerpoint/2010/main" val="1996262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So, in short: encryption isn't a niche idea- It's everywhere today!</a:t>
            </a:r>
            <a:endParaRPr/>
          </a:p>
          <a:p>
            <a:r>
              <a:rPr lang="en-US" sz="2000" strike="noStrike">
                <a:latin typeface="Arial"/>
              </a:rPr>
              <a:t>While other countries have restrictive legislation regarding its use, the US does not. Fortunately for us, we have the right to use whatever technology we want to obfuscate our </a:t>
            </a:r>
            <a:r>
              <a:rPr lang="en-US" sz="2000" i="1" strike="noStrike">
                <a:latin typeface="Arial"/>
              </a:rPr>
              <a:t>legal </a:t>
            </a:r>
            <a:r>
              <a:rPr lang="en-US" sz="2000" strike="noStrike">
                <a:latin typeface="Arial"/>
              </a:rPr>
              <a:t>data.</a:t>
            </a:r>
            <a:endParaRPr/>
          </a:p>
          <a:p>
            <a:r>
              <a:rPr lang="en-US" sz="2000" strike="noStrike">
                <a:latin typeface="Arial"/>
              </a:rPr>
              <a:t>Until you're a terrorist. Or the government </a:t>
            </a:r>
            <a:r>
              <a:rPr lang="en-US" sz="2000" i="1" strike="noStrike">
                <a:latin typeface="Arial"/>
              </a:rPr>
              <a:t>thinks</a:t>
            </a:r>
            <a:r>
              <a:rPr lang="en-US" sz="2000" strike="noStrike">
                <a:latin typeface="Arial"/>
              </a:rPr>
              <a:t> you've done something illegal. At this point, it becomes a little more situational. Depending on the context, the court may or may not compel an individual to disclose private keys. </a:t>
            </a:r>
            <a:endParaRPr/>
          </a:p>
        </p:txBody>
      </p:sp>
      <p:sp>
        <p:nvSpPr>
          <p:cNvPr id="136"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EF5A85F-BAA3-419C-A9C4-D7B2ED4E4892}" type="slidenum">
              <a:rPr lang="en-US" sz="1200" strike="noStrike">
                <a:solidFill>
                  <a:srgbClr val="000000"/>
                </a:solidFill>
                <a:latin typeface="+mn-lt"/>
                <a:ea typeface="+mn-ea"/>
              </a:rPr>
              <a:t>40</a:t>
            </a:fld>
            <a:endParaRPr/>
          </a:p>
        </p:txBody>
      </p:sp>
    </p:spTree>
    <p:extLst>
      <p:ext uri="{BB962C8B-B14F-4D97-AF65-F5344CB8AC3E}">
        <p14:creationId xmlns:p14="http://schemas.microsoft.com/office/powerpoint/2010/main" val="877326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Let's discuss! (or ask questions, those are fun too)</a:t>
            </a:r>
            <a:endParaRPr/>
          </a:p>
        </p:txBody>
      </p:sp>
      <p:sp>
        <p:nvSpPr>
          <p:cNvPr id="138"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3F056E7-F2CA-4CBD-BFFC-AA354C9884A9}" type="slidenum">
              <a:rPr lang="en-US" sz="1200" strike="noStrike">
                <a:solidFill>
                  <a:srgbClr val="000000"/>
                </a:solidFill>
                <a:latin typeface="+mn-lt"/>
                <a:ea typeface="+mn-ea"/>
              </a:rPr>
              <a:t>41</a:t>
            </a:fld>
            <a:endParaRPr/>
          </a:p>
        </p:txBody>
      </p:sp>
    </p:spTree>
    <p:extLst>
      <p:ext uri="{BB962C8B-B14F-4D97-AF65-F5344CB8AC3E}">
        <p14:creationId xmlns:p14="http://schemas.microsoft.com/office/powerpoint/2010/main" val="3457324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body"/>
          </p:nvPr>
        </p:nvSpPr>
        <p:spPr>
          <a:xfrm>
            <a:off x="685800" y="4343400"/>
            <a:ext cx="5484240" cy="4112640"/>
          </a:xfrm>
          <a:prstGeom prst="rect">
            <a:avLst/>
          </a:prstGeom>
        </p:spPr>
        <p:txBody>
          <a:bodyPr lIns="0" tIns="0" rIns="0" bIns="0"/>
          <a:lstStyle/>
          <a:p>
            <a:r>
              <a:rPr lang="en-US" sz="2000" strike="noStrike">
                <a:latin typeface="Arial"/>
              </a:rPr>
              <a:t>-references-</a:t>
            </a:r>
            <a:endParaRPr/>
          </a:p>
        </p:txBody>
      </p:sp>
      <p:sp>
        <p:nvSpPr>
          <p:cNvPr id="140"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BA2E1F8-24A9-4199-B489-539C1777D2DF}" type="slidenum">
              <a:rPr lang="en-US" sz="1200" strike="noStrike">
                <a:solidFill>
                  <a:srgbClr val="000000"/>
                </a:solidFill>
                <a:latin typeface="+mn-lt"/>
                <a:ea typeface="+mn-ea"/>
              </a:rPr>
              <a:t>42</a:t>
            </a:fld>
            <a:endParaRPr/>
          </a:p>
        </p:txBody>
      </p:sp>
    </p:spTree>
    <p:extLst>
      <p:ext uri="{BB962C8B-B14F-4D97-AF65-F5344CB8AC3E}">
        <p14:creationId xmlns:p14="http://schemas.microsoft.com/office/powerpoint/2010/main" val="371351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Enables remote storage and access of information through the internet</a:t>
            </a:r>
          </a:p>
          <a:p>
            <a:r>
              <a:rPr lang="en-US" sz="1200" kern="1200" dirty="0" smtClean="0">
                <a:solidFill>
                  <a:schemeClr val="tx1"/>
                </a:solidFill>
                <a:effectLst/>
                <a:latin typeface="+mn-lt"/>
                <a:ea typeface="+mn-ea"/>
                <a:cs typeface="+mn-cs"/>
              </a:rPr>
              <a:t>		Storage space not limited by capabilities of local hardware</a:t>
            </a:r>
          </a:p>
          <a:p>
            <a:r>
              <a:rPr lang="en-US" sz="1200" kern="1200" dirty="0" smtClean="0">
                <a:solidFill>
                  <a:schemeClr val="tx1"/>
                </a:solidFill>
                <a:effectLst/>
                <a:latin typeface="+mn-lt"/>
                <a:ea typeface="+mn-ea"/>
                <a:cs typeface="+mn-cs"/>
              </a:rPr>
              <a:t>		Access information on any connected device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lot of your personal life is in the cloud</a:t>
            </a:r>
          </a:p>
          <a:p>
            <a:r>
              <a:rPr lang="en-US" baseline="0" dirty="0" smtClean="0"/>
              <a:t>A lot of sensitive business information is in the cloud</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92302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Governments can search through anything with</a:t>
            </a:r>
            <a:r>
              <a:rPr lang="en-US" baseline="0" dirty="0" smtClean="0"/>
              <a:t> a warrant, but information in the cloud is treated differently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1823236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t>
            </a:r>
            <a:r>
              <a:rPr lang="en-US" baseline="0" dirty="0" smtClean="0"/>
              <a:t> government does not need a warrant to access cloud stored information, but it does regulate when and how it can access information</a:t>
            </a:r>
          </a:p>
          <a:p>
            <a:endParaRPr lang="en-US" baseline="0" dirty="0" smtClean="0"/>
          </a:p>
          <a:p>
            <a:r>
              <a:rPr lang="en-US" baseline="0" dirty="0" smtClean="0"/>
              <a:t>Need a subpoena or court order to access info</a:t>
            </a:r>
          </a:p>
          <a:p>
            <a:r>
              <a:rPr lang="en-US" baseline="0" dirty="0" smtClean="0"/>
              <a:t>Need a warrant to access emails stored for under 180 days</a:t>
            </a:r>
          </a:p>
          <a:p>
            <a:r>
              <a:rPr lang="en-US" baseline="0" dirty="0" smtClean="0"/>
              <a:t>Must notify unless they can demonstrate this would hinder investigation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2879132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take back</a:t>
            </a:r>
            <a:r>
              <a:rPr lang="en-US" baseline="0" dirty="0" smtClean="0"/>
              <a:t> our privacy? No</a:t>
            </a:r>
          </a:p>
          <a:p>
            <a:endParaRPr lang="en-US" baseline="0" dirty="0" smtClean="0"/>
          </a:p>
          <a:p>
            <a:r>
              <a:rPr lang="en-US" baseline="0" dirty="0" smtClean="0"/>
              <a:t>Encryption – if cloud storage providers encrypted data, it could increase the cost of investigating individuals, forcing law enforcement to choose only high priority targets</a:t>
            </a:r>
          </a:p>
          <a:p>
            <a:r>
              <a:rPr lang="en-US" baseline="0" dirty="0" smtClean="0"/>
              <a:t>	</a:t>
            </a:r>
          </a:p>
          <a:p>
            <a:r>
              <a:rPr lang="en-US" baseline="0" dirty="0" smtClean="0"/>
              <a:t>	black bagging – need warrant to enter home</a:t>
            </a:r>
          </a:p>
          <a:p>
            <a:endParaRPr lang="en-US" baseline="0" dirty="0" smtClean="0"/>
          </a:p>
          <a:p>
            <a:r>
              <a:rPr lang="en-US" baseline="0" dirty="0" smtClean="0"/>
              <a:t>	</a:t>
            </a:r>
            <a:r>
              <a:rPr lang="en-US" baseline="0" dirty="0" err="1" smtClean="0"/>
              <a:t>govs</a:t>
            </a:r>
            <a:r>
              <a:rPr lang="en-US" baseline="0" dirty="0" smtClean="0"/>
              <a:t> could force service providers to circumvent encryption by inserting backdoors into their own products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137262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a:t>
            </a:r>
            <a:r>
              <a:rPr lang="en-US" baseline="0" dirty="0" smtClean="0"/>
              <a:t> has left l</a:t>
            </a:r>
            <a:r>
              <a:rPr lang="en-US" dirty="0" smtClean="0"/>
              <a:t>egislation in the dust</a:t>
            </a:r>
          </a:p>
          <a:p>
            <a:r>
              <a:rPr lang="en-US" baseline="0" dirty="0" smtClean="0"/>
              <a:t>Many would argue that the prevalence of cloud storage should necessitate having a warrant to search</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428717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a:t>
            </a:r>
            <a:r>
              <a:rPr lang="en-US" baseline="0" dirty="0" smtClean="0"/>
              <a:t> everyone! My name is Yifan. Today I’m going to talk about the privacy in medical information systems.</a:t>
            </a:r>
            <a:endParaRPr lang="en-US" dirty="0" smtClean="0"/>
          </a:p>
          <a:p>
            <a:r>
              <a:rPr lang="en-US" dirty="0" smtClean="0"/>
              <a:t>So, what information</a:t>
            </a:r>
            <a:r>
              <a:rPr lang="en-US" baseline="0" dirty="0" smtClean="0"/>
              <a:t> do the medical systems have?</a:t>
            </a:r>
          </a:p>
          <a:p>
            <a:r>
              <a:rPr lang="en-US" baseline="0" dirty="0" smtClean="0"/>
              <a:t>Here are some examples of what information the medical systems are going to collect.</a:t>
            </a:r>
          </a:p>
          <a:p>
            <a:r>
              <a:rPr lang="en-US" dirty="0" smtClean="0"/>
              <a:t>If you go</a:t>
            </a:r>
            <a:r>
              <a:rPr lang="en-US" baseline="0" dirty="0" smtClean="0"/>
              <a:t> to an ER, the nurse will help you fill out the information on the left side, like…</a:t>
            </a:r>
          </a:p>
          <a:p>
            <a:r>
              <a:rPr lang="en-US" baseline="0" dirty="0" smtClean="0"/>
              <a:t>If you go to WPI health service, you need to fill out a survey online before your first visit. Questions include…</a:t>
            </a:r>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probably don’t understand why the</a:t>
            </a:r>
            <a:r>
              <a:rPr lang="en-US" baseline="0" dirty="0" smtClean="0"/>
              <a:t> hackers would steal your medical information. Here’s what the hackers will do with the stolen information.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data for sale includes names,</a:t>
            </a:r>
            <a:r>
              <a:rPr lang="en-US" baseline="0" dirty="0" smtClean="0"/>
              <a:t> birthdates, policy numbers, diagnosis codes, and billing information.”</a:t>
            </a:r>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one example of how people might use the medical information. A woman named Angie</a:t>
            </a:r>
            <a:r>
              <a:rPr lang="en-US" baseline="0" dirty="0" smtClean="0"/>
              <a:t> posted a question on injury claim </a:t>
            </a:r>
            <a:r>
              <a:rPr lang="en-US" baseline="0" smtClean="0"/>
              <a:t>coach.com.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Basically, her husband has stolen her medical records, claiming that her mental disorders might affect her ability to take care of their children.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Therefore, he used the stolen medical information against Angie in their custody trial.</a:t>
            </a:r>
          </a:p>
        </p:txBody>
      </p:sp>
      <p:sp>
        <p:nvSpPr>
          <p:cNvPr id="4" name="Slide Number Placeholder 3"/>
          <p:cNvSpPr>
            <a:spLocks noGrp="1"/>
          </p:cNvSpPr>
          <p:nvPr>
            <p:ph type="sldNum" sz="quarter" idx="10"/>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statistics showing that the medical systems have been attacked more and more across years.</a:t>
            </a:r>
          </a:p>
          <a:p>
            <a:endParaRPr lang="en-US" baseline="0" dirty="0" smtClean="0"/>
          </a:p>
          <a:p>
            <a:r>
              <a:rPr lang="en-US" baseline="0" dirty="0" smtClean="0"/>
              <a:t>It shows that the percentage of healthcare organizations that have reported a criminal cyber attack has risen to 40% in 2013 from 20% in 2009, according to an annual survey by the </a:t>
            </a:r>
            <a:r>
              <a:rPr lang="en-US" baseline="0" dirty="0" err="1" smtClean="0"/>
              <a:t>Ponemon</a:t>
            </a:r>
            <a:r>
              <a:rPr lang="en-US" baseline="0" dirty="0" smtClean="0"/>
              <a:t> Institute think tank on data protection policy.</a:t>
            </a:r>
          </a:p>
          <a:p>
            <a:endParaRPr lang="en-US" baseline="0" dirty="0" smtClean="0"/>
          </a:p>
          <a:p>
            <a:r>
              <a:rPr lang="en-US" baseline="0" dirty="0" smtClean="0"/>
              <a:t>The reason behind the increase in both number of cyber attacks and number of records stolen in those breaches is the shift to electronic medical records by a majority of US healthcare providers.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has</a:t>
            </a:r>
            <a:r>
              <a:rPr lang="en-US" baseline="0" dirty="0" smtClean="0"/>
              <a:t> the government contributed to protecting the privacy of medical information?</a:t>
            </a:r>
          </a:p>
          <a:p>
            <a:r>
              <a:rPr lang="en-US" dirty="0" smtClean="0"/>
              <a:t>Two regulations are</a:t>
            </a:r>
            <a:r>
              <a:rPr lang="en-US" baseline="0" dirty="0" smtClean="0"/>
              <a:t> mentioned in the book.</a:t>
            </a:r>
          </a:p>
          <a:p>
            <a:r>
              <a:rPr lang="en-US" baseline="0" dirty="0" smtClean="0"/>
              <a:t>The first one is genetic information nondiscrimination act, which prevent discrimination in the areas of medical benefits and employment based on genetic information. It prohibits health insurance companies and health plan administrators from requesting genetic information from individuals or their family members, and it forbids them from using genetic information when making decisions about coverage, rates, or preexisting conditions. </a:t>
            </a:r>
          </a:p>
          <a:p>
            <a:r>
              <a:rPr lang="en-US" dirty="0" smtClean="0"/>
              <a:t>It also prohibits most employers from taking genetic information into account when making hiring,</a:t>
            </a:r>
            <a:r>
              <a:rPr lang="en-US" baseline="0" dirty="0" smtClean="0"/>
              <a:t> firing, promotion, or any other decisions related to the terms of employment.</a:t>
            </a:r>
          </a:p>
          <a:p>
            <a:endParaRPr lang="en-US" dirty="0" smtClean="0"/>
          </a:p>
          <a:p>
            <a:r>
              <a:rPr lang="en-US" baseline="0" dirty="0" smtClean="0"/>
              <a:t>The second regulation mentioned in the book is Health Insurance Portability and Accountability Act (HIPAA) included guidelines for protecting the privacy of patients.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covered entities include doctors and nurses, pharmacies, hospitals, clinics, and nursing homes, health insurance companies, health maintenance organizations, employer group health plans, certain government programs that pay for health care, such as Medicare and Medicaid. </a:t>
            </a:r>
            <a:endParaRPr lang="en-US" dirty="0" smtClean="0"/>
          </a:p>
          <a:p>
            <a:endParaRPr lang="en-US" dirty="0" smtClean="0"/>
          </a:p>
          <a:p>
            <a:r>
              <a:rPr lang="en-US" dirty="0" smtClean="0"/>
              <a:t>Here is an</a:t>
            </a:r>
            <a:r>
              <a:rPr lang="en-US" baseline="0" dirty="0" smtClean="0"/>
              <a:t> example of people violating HIPAA.</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system would be similar to creating national IDs. </a:t>
            </a:r>
          </a:p>
          <a:p>
            <a:endParaRPr lang="en-US" baseline="0" dirty="0" smtClean="0"/>
          </a:p>
          <a:p>
            <a:r>
              <a:rPr lang="en-US" baseline="0" dirty="0" smtClean="0"/>
              <a:t>When a breach occurs that affects more than 500 or more patients, health care providers now must notify not only HHS, but also the media.</a:t>
            </a:r>
          </a:p>
          <a:p>
            <a:endParaRPr lang="en-US" baseline="0" dirty="0" smtClean="0"/>
          </a:p>
          <a:p>
            <a:r>
              <a:rPr lang="en-US" baseline="0" dirty="0" smtClean="0"/>
              <a:t>It seems that the government can barely do anything to protect the systems.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about the hospitals? Can they do anything to help?</a:t>
            </a:r>
          </a:p>
          <a:p>
            <a:r>
              <a:rPr lang="en-US" baseline="0" dirty="0" smtClean="0"/>
              <a:t>Actually, definitely! It shows that the systems that the hospitals use are outdated, which increases the risk of being attacked.</a:t>
            </a:r>
          </a:p>
          <a:p>
            <a:r>
              <a:rPr lang="en-US" baseline="0" dirty="0" smtClean="0"/>
              <a:t>So, why not upgrade the systems?</a:t>
            </a:r>
          </a:p>
          <a:p>
            <a:r>
              <a:rPr lang="en-US" baseline="0" dirty="0" smtClean="0"/>
              <a:t>Good question, but as a hospital, if they have more money, would they invest in a new MRI or laser surgery, or put the money into a new firewall?</a:t>
            </a:r>
          </a:p>
          <a:p>
            <a:r>
              <a:rPr lang="en-US" baseline="0" dirty="0" smtClean="0"/>
              <a:t>Maybe the government can help?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can you do to protect our medical information?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&lt;speaker notes&gt;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59</a:t>
            </a:fld>
            <a:endParaRPr lang="en-US"/>
          </a:p>
        </p:txBody>
      </p:sp>
    </p:spTree>
    <p:extLst>
      <p:ext uri="{BB962C8B-B14F-4D97-AF65-F5344CB8AC3E}">
        <p14:creationId xmlns:p14="http://schemas.microsoft.com/office/powerpoint/2010/main" val="1054128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 or the onion router</a:t>
            </a:r>
            <a:r>
              <a:rPr lang="en-US" baseline="0" dirty="0" smtClean="0"/>
              <a:t> gives internet security.</a:t>
            </a:r>
          </a:p>
          <a:p>
            <a:r>
              <a:rPr lang="en-US" baseline="0" dirty="0" smtClean="0"/>
              <a:t>Conclusion that Tor is worth the illegal uses.</a:t>
            </a:r>
          </a:p>
          <a:p>
            <a:r>
              <a:rPr lang="en-US" baseline="0" dirty="0" smtClean="0"/>
              <a:t>Developed by the Navy 2004.</a:t>
            </a:r>
          </a:p>
          <a:p>
            <a:r>
              <a:rPr lang="en-US" baseline="0" dirty="0" smtClean="0"/>
              <a:t>Free for public use.</a:t>
            </a:r>
          </a:p>
          <a:p>
            <a:r>
              <a:rPr lang="en-US" baseline="0" dirty="0" smtClean="0"/>
              <a:t>The more people that use it the more private it is.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tor</a:t>
            </a:r>
            <a:r>
              <a:rPr lang="en-US" baseline="0" dirty="0" smtClean="0"/>
              <a:t> works.</a:t>
            </a:r>
          </a:p>
          <a:p>
            <a:r>
              <a:rPr lang="en-US" baseline="0" dirty="0" smtClean="0"/>
              <a:t>Layers of encryption.</a:t>
            </a:r>
            <a:r>
              <a:rPr lang="en-US" baseline="0" dirty="0"/>
              <a:t> </a:t>
            </a:r>
            <a:r>
              <a:rPr lang="en-US" baseline="0" dirty="0" smtClean="0"/>
              <a:t>(like onion)</a:t>
            </a:r>
          </a:p>
          <a:p>
            <a:r>
              <a:rPr lang="en-US" baseline="0" dirty="0" smtClean="0"/>
              <a:t>Random relays.</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tor</a:t>
            </a:r>
            <a:r>
              <a:rPr lang="en-US" baseline="0" dirty="0" smtClean="0"/>
              <a:t> works.</a:t>
            </a:r>
          </a:p>
          <a:p>
            <a:r>
              <a:rPr lang="en-US" baseline="0" dirty="0" smtClean="0"/>
              <a:t>Layers of encryption.</a:t>
            </a:r>
            <a:r>
              <a:rPr lang="en-US" baseline="0" dirty="0"/>
              <a:t> </a:t>
            </a:r>
            <a:r>
              <a:rPr lang="en-US" baseline="0" dirty="0" smtClean="0"/>
              <a:t>(like onion)</a:t>
            </a:r>
          </a:p>
          <a:p>
            <a:r>
              <a:rPr lang="en-US" baseline="0" dirty="0" smtClean="0"/>
              <a:t>Random relays.</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8010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2015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2015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hyperlink" Target="http://www.nbcnews.com/id/15221111/ns/technology_and_science-privacy_lost/t/la-difference-stark-eu-us-privacy-laws/%23.VSBadPlViko" TargetMode="External"/><Relationship Id="rId4" Type="http://schemas.openxmlformats.org/officeDocument/2006/relationships/hyperlink" Target="http://www.export.gov/safeharbor/" TargetMode="External"/><Relationship Id="rId1" Type="http://schemas.openxmlformats.org/officeDocument/2006/relationships/slideLayout" Target="../slideLayouts/slideLayout2.xml"/><Relationship Id="rId2" Type="http://schemas.openxmlformats.org/officeDocument/2006/relationships/hyperlink" Target="http://www.wsj.com/articles/court-hears-challenge-to-safe-harbor-data-deal-142720655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hyperlink" Target="http://www.reuters.com/article/2014/09/24/us-cybersecurity-hospitals-idUSKCN0HJ21I20140924" TargetMode="External"/><Relationship Id="rId4" Type="http://schemas.openxmlformats.org/officeDocument/2006/relationships/hyperlink" Target="http://kaiserhealthnews.org/news/electronic-health-records-theft-hacking/" TargetMode="External"/><Relationship Id="rId5" Type="http://schemas.openxmlformats.org/officeDocument/2006/relationships/hyperlink" Target="http://www.injuryclaimcoach.com/my-medical-records-were-stolen-and-used-against-me-in-court.html" TargetMode="External"/><Relationship Id="rId6" Type="http://schemas.openxmlformats.org/officeDocument/2006/relationships/hyperlink" Target="http://www.usa.gov/topics/family/privacy-protection/medical.shtml" TargetMode="External"/><Relationship Id="rId7" Type="http://schemas.openxmlformats.org/officeDocument/2006/relationships/hyperlink" Target="http://blog.credit.com/2015/02/5-things-an-identity-thief-can-do-with-your-social-security-number-108597/"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7</a:t>
            </a:r>
            <a:br>
              <a:rPr lang="en-US" dirty="0" smtClean="0"/>
            </a:br>
            <a:r>
              <a:rPr lang="en-US" dirty="0" smtClean="0"/>
              <a:t>Privacy</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 </a:t>
            </a:r>
            <a:r>
              <a:rPr lang="en-US" sz="1800" dirty="0" smtClean="0"/>
              <a:t>[1]</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cdn.arstechnica.net</a:t>
            </a:r>
            <a:r>
              <a:rPr lang="en-US" sz="1200" dirty="0"/>
              <a:t>/</a:t>
            </a:r>
            <a:r>
              <a:rPr lang="en-US" sz="1200" dirty="0" err="1"/>
              <a:t>wp</a:t>
            </a:r>
            <a:r>
              <a:rPr lang="en-US" sz="1200" dirty="0"/>
              <a:t>-content/uploads/2014/01/tor-</a:t>
            </a:r>
            <a:r>
              <a:rPr lang="en-US" sz="1200" dirty="0" err="1"/>
              <a:t>structure.jpg</a:t>
            </a:r>
            <a:endParaRPr lang="en-US" sz="1200" dirty="0">
              <a:solidFill>
                <a:schemeClr val="tx1"/>
              </a:solidFill>
            </a:endParaRPr>
          </a:p>
        </p:txBody>
      </p:sp>
      <p:pic>
        <p:nvPicPr>
          <p:cNvPr id="9" name="Picture 8" descr="tor-stru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969" y="1195804"/>
            <a:ext cx="5595261" cy="3401917"/>
          </a:xfrm>
          <a:prstGeom prst="rect">
            <a:avLst/>
          </a:prstGeom>
        </p:spPr>
      </p:pic>
    </p:spTree>
    <p:extLst>
      <p:ext uri="{BB962C8B-B14F-4D97-AF65-F5344CB8AC3E}">
        <p14:creationId xmlns:p14="http://schemas.microsoft.com/office/powerpoint/2010/main" val="1608470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 </a:t>
            </a:r>
            <a:r>
              <a:rPr lang="en-US" sz="1800" dirty="0" smtClean="0"/>
              <a:t>[1]</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upload.wikimedia.org</a:t>
            </a:r>
            <a:r>
              <a:rPr lang="en-US" sz="1200" dirty="0"/>
              <a:t>/</a:t>
            </a:r>
            <a:r>
              <a:rPr lang="en-US" sz="1200" dirty="0" err="1"/>
              <a:t>wikipedia</a:t>
            </a:r>
            <a:r>
              <a:rPr lang="en-US" sz="1200" dirty="0"/>
              <a:t>/commons/e/e1/</a:t>
            </a:r>
            <a:r>
              <a:rPr lang="en-US" sz="1200" dirty="0" err="1"/>
              <a:t>Onion_diagram.svg</a:t>
            </a:r>
            <a:endParaRPr lang="en-US" sz="1200" dirty="0">
              <a:solidFill>
                <a:schemeClr val="tx1"/>
              </a:solidFill>
            </a:endParaRPr>
          </a:p>
        </p:txBody>
      </p:sp>
      <p:pic>
        <p:nvPicPr>
          <p:cNvPr id="3" name="Picture 2" descr="torvi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094" y="1104138"/>
            <a:ext cx="5186029" cy="3450526"/>
          </a:xfrm>
          <a:prstGeom prst="rect">
            <a:avLst/>
          </a:prstGeom>
        </p:spPr>
      </p:pic>
    </p:spTree>
    <p:extLst>
      <p:ext uri="{BB962C8B-B14F-4D97-AF65-F5344CB8AC3E}">
        <p14:creationId xmlns:p14="http://schemas.microsoft.com/office/powerpoint/2010/main" val="11546582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uses </a:t>
            </a:r>
            <a:r>
              <a:rPr lang="en-US" sz="1800" dirty="0" smtClean="0"/>
              <a:t>[2]</a:t>
            </a:r>
            <a:endParaRPr lang="en-US" dirty="0"/>
          </a:p>
        </p:txBody>
      </p:sp>
      <p:sp>
        <p:nvSpPr>
          <p:cNvPr id="3" name="Content Placeholder 2"/>
          <p:cNvSpPr>
            <a:spLocks noGrp="1"/>
          </p:cNvSpPr>
          <p:nvPr>
            <p:ph sz="half" idx="1"/>
          </p:nvPr>
        </p:nvSpPr>
        <p:spPr/>
        <p:txBody>
          <a:bodyPr/>
          <a:lstStyle/>
          <a:p>
            <a:pPr>
              <a:lnSpc>
                <a:spcPct val="120000"/>
              </a:lnSpc>
            </a:pPr>
            <a:r>
              <a:rPr lang="en-US" dirty="0" smtClean="0"/>
              <a:t>Personal Privacy</a:t>
            </a:r>
          </a:p>
          <a:p>
            <a:pPr>
              <a:lnSpc>
                <a:spcPct val="120000"/>
              </a:lnSpc>
            </a:pPr>
            <a:r>
              <a:rPr lang="en-US" dirty="0" smtClean="0"/>
              <a:t>Journalism</a:t>
            </a:r>
          </a:p>
          <a:p>
            <a:pPr>
              <a:lnSpc>
                <a:spcPct val="120000"/>
              </a:lnSpc>
            </a:pPr>
            <a:r>
              <a:rPr lang="en-US" dirty="0" smtClean="0"/>
              <a:t>Law Enforcement</a:t>
            </a:r>
          </a:p>
          <a:p>
            <a:pPr>
              <a:lnSpc>
                <a:spcPct val="120000"/>
              </a:lnSpc>
            </a:pPr>
            <a:r>
              <a:rPr lang="en-US" dirty="0" smtClean="0"/>
              <a:t>Activists and Whistleblowers</a:t>
            </a:r>
          </a:p>
          <a:p>
            <a:pPr>
              <a:lnSpc>
                <a:spcPct val="120000"/>
              </a:lnSpc>
            </a:pPr>
            <a:r>
              <a:rPr lang="en-US" dirty="0" smtClean="0"/>
              <a:t>Military</a:t>
            </a: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lbcblogs.com</a:t>
            </a:r>
            <a:r>
              <a:rPr lang="en-US" sz="1200" dirty="0"/>
              <a:t>/</a:t>
            </a:r>
            <a:r>
              <a:rPr lang="en-US" sz="1200" dirty="0" err="1"/>
              <a:t>wp</a:t>
            </a:r>
            <a:r>
              <a:rPr lang="en-US" sz="1200" dirty="0"/>
              <a:t>-content/uploads/2012/12/image39.png</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4285045" y="1449420"/>
            <a:ext cx="4494215" cy="2830567"/>
          </a:xfrm>
          <a:prstGeom prst="rect">
            <a:avLst/>
          </a:prstGeom>
        </p:spPr>
      </p:pic>
    </p:spTree>
    <p:extLst>
      <p:ext uri="{BB962C8B-B14F-4D97-AF65-F5344CB8AC3E}">
        <p14:creationId xmlns:p14="http://schemas.microsoft.com/office/powerpoint/2010/main" val="27307306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Illegal uses </a:t>
            </a:r>
            <a:r>
              <a:rPr lang="en-US" sz="1800" dirty="0" smtClean="0"/>
              <a:t>[3]</a:t>
            </a:r>
            <a:endParaRPr lang="en-US" dirty="0"/>
          </a:p>
        </p:txBody>
      </p:sp>
      <p:sp>
        <p:nvSpPr>
          <p:cNvPr id="3" name="Content Placeholder 2"/>
          <p:cNvSpPr>
            <a:spLocks noGrp="1"/>
          </p:cNvSpPr>
          <p:nvPr>
            <p:ph sz="half" idx="1"/>
          </p:nvPr>
        </p:nvSpPr>
        <p:spPr/>
        <p:txBody>
          <a:bodyPr/>
          <a:lstStyle/>
          <a:p>
            <a:pPr>
              <a:lnSpc>
                <a:spcPct val="120000"/>
              </a:lnSpc>
            </a:pPr>
            <a:r>
              <a:rPr lang="en-US" dirty="0" smtClean="0"/>
              <a:t>Drug Marketplace</a:t>
            </a:r>
          </a:p>
          <a:p>
            <a:pPr>
              <a:lnSpc>
                <a:spcPct val="120000"/>
              </a:lnSpc>
            </a:pPr>
            <a:r>
              <a:rPr lang="en-US" dirty="0" smtClean="0"/>
              <a:t>Gun Marketplace</a:t>
            </a:r>
          </a:p>
          <a:p>
            <a:pPr>
              <a:lnSpc>
                <a:spcPct val="120000"/>
              </a:lnSpc>
            </a:pPr>
            <a:r>
              <a:rPr lang="en-US" dirty="0" smtClean="0"/>
              <a:t>Credit Card Info</a:t>
            </a:r>
          </a:p>
          <a:p>
            <a:pPr>
              <a:lnSpc>
                <a:spcPct val="120000"/>
              </a:lnSpc>
            </a:pPr>
            <a:r>
              <a:rPr lang="en-US" dirty="0" smtClean="0"/>
              <a:t>Child Pornography</a:t>
            </a:r>
            <a:endParaRPr lang="en-US" dirty="0"/>
          </a:p>
          <a:p>
            <a:pPr>
              <a:lnSpc>
                <a:spcPct val="120000"/>
              </a:lnSpc>
            </a:pPr>
            <a:r>
              <a:rPr lang="en-US" dirty="0" smtClean="0"/>
              <a:t>And much more.</a:t>
            </a:r>
          </a:p>
        </p:txBody>
      </p:sp>
      <p:sp>
        <p:nvSpPr>
          <p:cNvPr id="5" name="Footer Placeholder 4"/>
          <p:cNvSpPr>
            <a:spLocks noGrp="1"/>
          </p:cNvSpPr>
          <p:nvPr>
            <p:ph type="ftr" sz="quarter" idx="11"/>
          </p:nvPr>
        </p:nvSpPr>
        <p:spPr/>
        <p:txBody>
          <a:bodyPr/>
          <a:lstStyle/>
          <a:p>
            <a:r>
              <a:rPr lang="en-US" dirty="0"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silkroaddrugs.org</a:t>
            </a:r>
            <a:r>
              <a:rPr lang="en-US" sz="1200" dirty="0"/>
              <a:t>/</a:t>
            </a:r>
            <a:r>
              <a:rPr lang="en-US" sz="1200" dirty="0" err="1"/>
              <a:t>wp</a:t>
            </a:r>
            <a:r>
              <a:rPr lang="en-US" sz="1200" dirty="0"/>
              <a:t>-content/uploads/2014/06/silk_road00.jpg</a:t>
            </a:r>
            <a:endParaRPr lang="en-US" sz="1200" dirty="0">
              <a:solidFill>
                <a:schemeClr val="tx1"/>
              </a:solidFill>
            </a:endParaRPr>
          </a:p>
        </p:txBody>
      </p:sp>
      <p:pic>
        <p:nvPicPr>
          <p:cNvPr id="9" name="Picture 8" descr="silk_road00.jpg"/>
          <p:cNvPicPr>
            <a:picLocks noChangeAspect="1"/>
          </p:cNvPicPr>
          <p:nvPr/>
        </p:nvPicPr>
        <p:blipFill rotWithShape="1">
          <a:blip r:embed="rId3">
            <a:extLst>
              <a:ext uri="{28A0092B-C50C-407E-A947-70E740481C1C}">
                <a14:useLocalDpi xmlns:a14="http://schemas.microsoft.com/office/drawing/2010/main" val="0"/>
              </a:ext>
            </a:extLst>
          </a:blip>
          <a:srcRect t="16833" r="27584"/>
          <a:stretch/>
        </p:blipFill>
        <p:spPr>
          <a:xfrm>
            <a:off x="3626927" y="1088177"/>
            <a:ext cx="5319710" cy="3328919"/>
          </a:xfrm>
          <a:prstGeom prst="rect">
            <a:avLst/>
          </a:prstGeom>
        </p:spPr>
      </p:pic>
    </p:spTree>
    <p:extLst>
      <p:ext uri="{BB962C8B-B14F-4D97-AF65-F5344CB8AC3E}">
        <p14:creationId xmlns:p14="http://schemas.microsoft.com/office/powerpoint/2010/main" val="12097079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TOR </a:t>
            </a:r>
            <a:r>
              <a:rPr lang="en-US" dirty="0" smtClean="0"/>
              <a:t>Truly private?</a:t>
            </a:r>
            <a:endParaRPr lang="en-US" dirty="0"/>
          </a:p>
        </p:txBody>
      </p:sp>
      <p:sp>
        <p:nvSpPr>
          <p:cNvPr id="3" name="Content Placeholder 2"/>
          <p:cNvSpPr>
            <a:spLocks noGrp="1"/>
          </p:cNvSpPr>
          <p:nvPr>
            <p:ph sz="half" idx="1"/>
          </p:nvPr>
        </p:nvSpPr>
        <p:spPr>
          <a:xfrm>
            <a:off x="685800" y="1438655"/>
            <a:ext cx="3733800" cy="2898943"/>
          </a:xfrm>
        </p:spPr>
        <p:txBody>
          <a:bodyPr/>
          <a:lstStyle/>
          <a:p>
            <a:pPr>
              <a:lnSpc>
                <a:spcPct val="200000"/>
              </a:lnSpc>
            </a:pPr>
            <a:r>
              <a:rPr lang="en-US" dirty="0"/>
              <a:t>Malicious exit </a:t>
            </a:r>
            <a:r>
              <a:rPr lang="en-US" dirty="0" smtClean="0"/>
              <a:t>relays [4]</a:t>
            </a:r>
          </a:p>
          <a:p>
            <a:pPr>
              <a:lnSpc>
                <a:spcPct val="200000"/>
              </a:lnSpc>
            </a:pPr>
            <a:r>
              <a:rPr lang="en-US" dirty="0" smtClean="0"/>
              <a:t>Communication [5]</a:t>
            </a:r>
          </a:p>
          <a:p>
            <a:pPr>
              <a:lnSpc>
                <a:spcPct val="200000"/>
              </a:lnSpc>
            </a:pPr>
            <a:r>
              <a:rPr lang="en-US" dirty="0" smtClean="0"/>
              <a:t>Buying and selling [6]</a:t>
            </a:r>
          </a:p>
          <a:p>
            <a:pPr>
              <a:lnSpc>
                <a:spcPct val="200000"/>
              </a:lnSpc>
            </a:pPr>
            <a:r>
              <a:rPr lang="en-US" dirty="0" smtClean="0"/>
              <a:t>FBI [6]</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[4]</a:t>
            </a:r>
            <a:endParaRPr lang="en-US" sz="1200" dirty="0">
              <a:solidFill>
                <a:schemeClr val="tx1"/>
              </a:solidFill>
            </a:endParaRPr>
          </a:p>
        </p:txBody>
      </p:sp>
      <p:pic>
        <p:nvPicPr>
          <p:cNvPr id="9" name="Picture 8" descr="spoiled-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849" y="1770133"/>
            <a:ext cx="4210050" cy="2228850"/>
          </a:xfrm>
          <a:prstGeom prst="rect">
            <a:avLst/>
          </a:prstGeom>
        </p:spPr>
      </p:pic>
    </p:spTree>
    <p:extLst>
      <p:ext uri="{BB962C8B-B14F-4D97-AF65-F5344CB8AC3E}">
        <p14:creationId xmlns:p14="http://schemas.microsoft.com/office/powerpoint/2010/main" val="2855805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a:xfrm>
            <a:off x="1717693" y="1352551"/>
            <a:ext cx="5129421" cy="3352800"/>
          </a:xfrm>
        </p:spPr>
        <p:txBody>
          <a:bodyPr/>
          <a:lstStyle/>
          <a:p>
            <a:pPr marL="0" indent="0" algn="ctr">
              <a:lnSpc>
                <a:spcPct val="100000"/>
              </a:lnSpc>
              <a:buNone/>
            </a:pPr>
            <a:r>
              <a:rPr lang="en-US" sz="2100" dirty="0" smtClean="0"/>
              <a:t>The </a:t>
            </a:r>
            <a:r>
              <a:rPr lang="en-US" sz="2100" dirty="0"/>
              <a:t>benefits of legal uses of Tor outweigh the illegal activity it protects.</a:t>
            </a:r>
            <a:endParaRPr lang="en-US" sz="2400" dirty="0"/>
          </a:p>
          <a:p>
            <a:pPr marL="0" indent="0">
              <a:lnSpc>
                <a:spcPct val="100000"/>
              </a:lnSpc>
              <a:buNone/>
            </a:pPr>
            <a:endParaRPr lang="en-US" sz="2100"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Tree>
    <p:extLst>
      <p:ext uri="{BB962C8B-B14F-4D97-AF65-F5344CB8AC3E}">
        <p14:creationId xmlns:p14="http://schemas.microsoft.com/office/powerpoint/2010/main" val="33878059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1352550"/>
            <a:ext cx="7772400" cy="3644645"/>
          </a:xfrm>
        </p:spPr>
        <p:txBody>
          <a:bodyPr>
            <a:normAutofit lnSpcReduction="10000"/>
          </a:bodyPr>
          <a:lstStyle/>
          <a:p>
            <a:pPr marL="0" indent="0">
              <a:buNone/>
            </a:pPr>
            <a:r>
              <a:rPr lang="en-US" sz="1600" dirty="0" smtClean="0"/>
              <a:t>[1</a:t>
            </a:r>
            <a:r>
              <a:rPr lang="en-US" sz="1600" dirty="0"/>
              <a:t>] </a:t>
            </a:r>
            <a:r>
              <a:rPr lang="en-US" sz="1600" dirty="0" err="1"/>
              <a:t>Dingledine</a:t>
            </a:r>
            <a:r>
              <a:rPr lang="en-US" sz="1600" dirty="0"/>
              <a:t>, Roger, Nick Mathewson, and Paul </a:t>
            </a:r>
            <a:r>
              <a:rPr lang="en-US" sz="1600" dirty="0" err="1"/>
              <a:t>Syverson</a:t>
            </a:r>
            <a:r>
              <a:rPr lang="en-US" sz="1600" dirty="0"/>
              <a:t>. Tor: The second-generation onion router. Naval Research Lab Washington DC, 2004.</a:t>
            </a:r>
            <a:endParaRPr lang="en-US" sz="1600" dirty="0" smtClean="0"/>
          </a:p>
          <a:p>
            <a:pPr marL="0" indent="0">
              <a:buNone/>
            </a:pPr>
            <a:r>
              <a:rPr lang="en-US" sz="1600" dirty="0" smtClean="0"/>
              <a:t>[2</a:t>
            </a:r>
            <a:r>
              <a:rPr lang="en-US" sz="1600" dirty="0"/>
              <a:t>] "Tor." Who Uses</a:t>
            </a:r>
            <a:r>
              <a:rPr lang="en-US" sz="1600" dirty="0" smtClean="0"/>
              <a:t>? Web</a:t>
            </a:r>
            <a:r>
              <a:rPr lang="en-US" sz="1600" dirty="0"/>
              <a:t>. 06 Apr. 2015. </a:t>
            </a:r>
            <a:r>
              <a:rPr lang="en-US" sz="1600" dirty="0" smtClean="0"/>
              <a:t> &lt;</a:t>
            </a:r>
            <a:r>
              <a:rPr lang="en-US" sz="1600" dirty="0"/>
              <a:t>https://</a:t>
            </a:r>
            <a:r>
              <a:rPr lang="en-US" sz="1600" dirty="0" err="1"/>
              <a:t>www.torproject.org</a:t>
            </a:r>
            <a:r>
              <a:rPr lang="en-US" sz="1600" dirty="0"/>
              <a:t>/about/</a:t>
            </a:r>
            <a:r>
              <a:rPr lang="en-US" sz="1600" dirty="0" err="1"/>
              <a:t>torusers.html.en</a:t>
            </a:r>
            <a:r>
              <a:rPr lang="en-US" sz="1600" dirty="0"/>
              <a:t>&gt;.</a:t>
            </a:r>
          </a:p>
          <a:p>
            <a:pPr marL="0" indent="0">
              <a:buNone/>
            </a:pPr>
            <a:r>
              <a:rPr lang="en-US" sz="1600" dirty="0" smtClean="0"/>
              <a:t>[3] </a:t>
            </a:r>
            <a:r>
              <a:rPr lang="en-US" sz="1600" dirty="0"/>
              <a:t>Matthew Dalton, and Andrew Grossman. "Arrests Signal Breach in '</a:t>
            </a:r>
            <a:r>
              <a:rPr lang="en-US" sz="1600" dirty="0" err="1"/>
              <a:t>Darknet</a:t>
            </a:r>
            <a:r>
              <a:rPr lang="en-US" sz="1600" dirty="0"/>
              <a:t>' --- Police Find Website Operators that used Encrypted Tor Network to Traffic in Illegal Drugs, Guns." Wall Street Journal: B.1. 2014. Print.</a:t>
            </a:r>
            <a:endParaRPr lang="en-US" sz="1600" dirty="0" smtClean="0"/>
          </a:p>
          <a:p>
            <a:pPr marL="0" indent="0">
              <a:buNone/>
            </a:pPr>
            <a:r>
              <a:rPr lang="en-US" sz="1600" dirty="0" smtClean="0"/>
              <a:t>[4] </a:t>
            </a:r>
            <a:r>
              <a:rPr lang="en-US" sz="1600" dirty="0" err="1"/>
              <a:t>Weippl</a:t>
            </a:r>
            <a:r>
              <a:rPr lang="en-US" sz="1600" dirty="0"/>
              <a:t>, Edgar, et al. "Spoiled Onions: Exposing Malicious Tor Exit Relays".2014. Print.</a:t>
            </a:r>
            <a:endParaRPr lang="en-US" sz="1600" dirty="0" smtClean="0"/>
          </a:p>
          <a:p>
            <a:pPr marL="0" indent="0">
              <a:buNone/>
            </a:pPr>
            <a:r>
              <a:rPr lang="en-US" sz="1600" dirty="0" smtClean="0"/>
              <a:t>[5</a:t>
            </a:r>
            <a:r>
              <a:rPr lang="en-US" sz="1600" dirty="0"/>
              <a:t>] </a:t>
            </a:r>
            <a:r>
              <a:rPr lang="en-US" sz="1600" dirty="0" err="1"/>
              <a:t>Andersson</a:t>
            </a:r>
            <a:r>
              <a:rPr lang="en-US" sz="1600" dirty="0"/>
              <a:t>, </a:t>
            </a:r>
            <a:r>
              <a:rPr lang="en-US" sz="1600" dirty="0" err="1"/>
              <a:t>Christer</a:t>
            </a:r>
            <a:r>
              <a:rPr lang="en-US" sz="1600" dirty="0"/>
              <a:t>, et al. "Practical Anonymous Communication on the Mobile Internet using </a:t>
            </a:r>
            <a:r>
              <a:rPr lang="en-US" sz="1600" dirty="0" err="1"/>
              <a:t>Tor".IEEE</a:t>
            </a:r>
            <a:r>
              <a:rPr lang="en-US" sz="1600" dirty="0"/>
              <a:t> , 2007. 39-48. Print</a:t>
            </a:r>
            <a:r>
              <a:rPr lang="en-US" sz="1600" dirty="0" smtClean="0"/>
              <a:t>.</a:t>
            </a:r>
          </a:p>
          <a:p>
            <a:pPr marL="0" indent="0">
              <a:buNone/>
            </a:pPr>
            <a:r>
              <a:rPr lang="en-US" sz="1600" dirty="0" smtClean="0"/>
              <a:t>[6</a:t>
            </a:r>
            <a:r>
              <a:rPr lang="en-US" sz="1600" dirty="0"/>
              <a:t>] Greenberg, Andy. "FBI's Story of Finding Silk Road's Server Sounds a Lot Like Hacking | WIRED." </a:t>
            </a:r>
            <a:r>
              <a:rPr lang="en-US" sz="1600" dirty="0" err="1"/>
              <a:t>Wired.com</a:t>
            </a:r>
            <a:r>
              <a:rPr lang="en-US" sz="1600" dirty="0"/>
              <a:t>. </a:t>
            </a:r>
            <a:r>
              <a:rPr lang="en-US" sz="1600" dirty="0" err="1"/>
              <a:t>Conde</a:t>
            </a:r>
            <a:r>
              <a:rPr lang="en-US" sz="1600" dirty="0"/>
              <a:t> Nast Digital, 9 Aug. 2014. Web. 06 Apr. 2015.</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Tree>
    <p:extLst>
      <p:ext uri="{BB962C8B-B14F-4D97-AF65-F5344CB8AC3E}">
        <p14:creationId xmlns:p14="http://schemas.microsoft.com/office/powerpoint/2010/main" val="4954598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to be forgotten</a:t>
            </a:r>
            <a:endParaRPr lang="en-US" dirty="0"/>
          </a:p>
        </p:txBody>
      </p:sp>
      <p:sp>
        <p:nvSpPr>
          <p:cNvPr id="3" name="Content Placeholder 2"/>
          <p:cNvSpPr>
            <a:spLocks noGrp="1"/>
          </p:cNvSpPr>
          <p:nvPr>
            <p:ph sz="half" idx="1"/>
          </p:nvPr>
        </p:nvSpPr>
        <p:spPr>
          <a:xfrm>
            <a:off x="685799" y="1352551"/>
            <a:ext cx="3850105" cy="3352800"/>
          </a:xfrm>
        </p:spPr>
        <p:txBody>
          <a:bodyPr/>
          <a:lstStyle/>
          <a:p>
            <a:r>
              <a:rPr lang="en-US" dirty="0" smtClean="0"/>
              <a:t>Why should I/We care?</a:t>
            </a:r>
          </a:p>
          <a:p>
            <a:pPr lvl="1"/>
            <a:r>
              <a:rPr lang="en-US" dirty="0" smtClean="0"/>
              <a:t>Understand differences in culture</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sp>
        <p:nvSpPr>
          <p:cNvPr id="9" name="Content Placeholder 8"/>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18419008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v. European Union</a:t>
            </a:r>
            <a:endParaRPr lang="en-US" dirty="0"/>
          </a:p>
        </p:txBody>
      </p:sp>
      <p:sp>
        <p:nvSpPr>
          <p:cNvPr id="3" name="Content Placeholder 2"/>
          <p:cNvSpPr>
            <a:spLocks noGrp="1"/>
          </p:cNvSpPr>
          <p:nvPr>
            <p:ph sz="half" idx="1"/>
          </p:nvPr>
        </p:nvSpPr>
        <p:spPr/>
        <p:txBody>
          <a:bodyPr/>
          <a:lstStyle/>
          <a:p>
            <a:r>
              <a:rPr lang="en-US" dirty="0" smtClean="0"/>
              <a:t>Protect a person’s liberty</a:t>
            </a:r>
          </a:p>
          <a:p>
            <a:r>
              <a:rPr lang="en-US" dirty="0" smtClean="0"/>
              <a:t>Main threat is state</a:t>
            </a:r>
          </a:p>
          <a:p>
            <a:r>
              <a:rPr lang="en-US" dirty="0" smtClean="0"/>
              <a:t>Maximum protection is reached in one’s home</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sp>
        <p:nvSpPr>
          <p:cNvPr id="9" name="Content Placeholder 8"/>
          <p:cNvSpPr>
            <a:spLocks noGrp="1"/>
          </p:cNvSpPr>
          <p:nvPr>
            <p:ph sz="half" idx="2"/>
          </p:nvPr>
        </p:nvSpPr>
        <p:spPr/>
        <p:txBody>
          <a:bodyPr/>
          <a:lstStyle/>
          <a:p>
            <a:r>
              <a:rPr lang="en-US" dirty="0" smtClean="0"/>
              <a:t>Protect a person’s dignity</a:t>
            </a:r>
          </a:p>
          <a:p>
            <a:r>
              <a:rPr lang="en-US" dirty="0" smtClean="0"/>
              <a:t>Main threat is public and mass media</a:t>
            </a:r>
          </a:p>
          <a:p>
            <a:r>
              <a:rPr lang="en-US" dirty="0" smtClean="0"/>
              <a:t>Right of dignity and not to be humiliated in public – control </a:t>
            </a:r>
            <a:r>
              <a:rPr lang="en-US" dirty="0"/>
              <a:t>over one’s public image</a:t>
            </a:r>
            <a:endParaRPr lang="en-US" dirty="0" smtClean="0"/>
          </a:p>
          <a:p>
            <a:endParaRPr lang="en-US" dirty="0"/>
          </a:p>
        </p:txBody>
      </p:sp>
      <p:sp>
        <p:nvSpPr>
          <p:cNvPr id="4" name="Slide Number Placeholder 3"/>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19205098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on Different Views</a:t>
            </a:r>
            <a:endParaRPr lang="en-US" dirty="0"/>
          </a:p>
        </p:txBody>
      </p:sp>
      <p:sp>
        <p:nvSpPr>
          <p:cNvPr id="3" name="Content Placeholder 2"/>
          <p:cNvSpPr>
            <a:spLocks noGrp="1"/>
          </p:cNvSpPr>
          <p:nvPr>
            <p:ph sz="half" idx="1"/>
          </p:nvPr>
        </p:nvSpPr>
        <p:spPr/>
        <p:txBody>
          <a:bodyPr/>
          <a:lstStyle/>
          <a:p>
            <a:r>
              <a:rPr lang="en-US" dirty="0" smtClean="0"/>
              <a:t>US: Not much privacy at work (email)</a:t>
            </a:r>
          </a:p>
          <a:p>
            <a:r>
              <a:rPr lang="en-US" dirty="0" smtClean="0"/>
              <a:t>EU: Dumas’ lawsuit</a:t>
            </a:r>
          </a:p>
          <a:p>
            <a:endParaRPr lang="en-US" dirty="0" smtClean="0"/>
          </a:p>
          <a:p>
            <a:endParaRPr lang="en-US" dirty="0"/>
          </a:p>
          <a:p>
            <a:r>
              <a:rPr lang="en-US" dirty="0" smtClean="0"/>
              <a:t>“</a:t>
            </a:r>
            <a:r>
              <a:rPr lang="en-US" dirty="0"/>
              <a:t>Good” credit score</a:t>
            </a:r>
          </a:p>
          <a:p>
            <a:r>
              <a:rPr lang="en-US" dirty="0"/>
              <a:t>Phone number on </a:t>
            </a:r>
            <a:r>
              <a:rPr lang="en-US" dirty="0" smtClean="0"/>
              <a:t>checkout</a:t>
            </a:r>
          </a:p>
          <a:p>
            <a:r>
              <a:rPr lang="en-US" dirty="0" smtClean="0"/>
              <a:t>Phone marketing</a:t>
            </a:r>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https://ladyamcal.wordpress.com/2010/03/21/19th-century-bohemians-artists-pfaffs-new-york/</a:t>
            </a:r>
            <a:endParaRPr lang="en-US" sz="1200" dirty="0">
              <a:solidFill>
                <a:schemeClr val="tx1"/>
              </a:solidFill>
            </a:endParaRPr>
          </a:p>
        </p:txBody>
      </p:sp>
      <p:pic>
        <p:nvPicPr>
          <p:cNvPr id="1026" name="Picture 2" descr="https://ladyamcal.files.wordpress.com/2010/03/k005372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41777" y="1352550"/>
            <a:ext cx="1899046"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6999976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Survey</a:t>
            </a:r>
          </a:p>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 Data IN EU</a:t>
            </a:r>
            <a:endParaRPr lang="en-US" dirty="0"/>
          </a:p>
        </p:txBody>
      </p:sp>
      <p:sp>
        <p:nvSpPr>
          <p:cNvPr id="3" name="Content Placeholder 2"/>
          <p:cNvSpPr>
            <a:spLocks noGrp="1"/>
          </p:cNvSpPr>
          <p:nvPr>
            <p:ph sz="half" idx="1"/>
          </p:nvPr>
        </p:nvSpPr>
        <p:spPr/>
        <p:txBody>
          <a:bodyPr/>
          <a:lstStyle/>
          <a:p>
            <a:r>
              <a:rPr lang="en-US" dirty="0" smtClean="0"/>
              <a:t>European Union Directive on Data Protection from 1995</a:t>
            </a:r>
          </a:p>
          <a:p>
            <a:pPr lvl="1"/>
            <a:r>
              <a:rPr lang="en-US" dirty="0" smtClean="0"/>
              <a:t>Regulates the collection, processing and movement of personal data</a:t>
            </a:r>
          </a:p>
          <a:p>
            <a:pPr lvl="1"/>
            <a:r>
              <a:rPr lang="en-US" dirty="0" smtClean="0"/>
              <a:t>Data Protection Authority</a:t>
            </a:r>
          </a:p>
          <a:p>
            <a:r>
              <a:rPr lang="en-US" dirty="0"/>
              <a:t>General Data Protection </a:t>
            </a:r>
            <a:r>
              <a:rPr lang="en-US" dirty="0" smtClean="0"/>
              <a:t>Regulation might come in 2015-2017</a:t>
            </a:r>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sp>
        <p:nvSpPr>
          <p:cNvPr id="4" name="Content Placeholder 3"/>
          <p:cNvSpPr>
            <a:spLocks noGrp="1"/>
          </p:cNvSpPr>
          <p:nvPr>
            <p:ph sz="half" idx="2"/>
          </p:nvPr>
        </p:nvSpPr>
        <p:spPr/>
        <p:txBody>
          <a:bodyPr/>
          <a:lstStyle/>
          <a:p>
            <a:r>
              <a:rPr lang="en-US" dirty="0"/>
              <a:t>US: everyone with rightful access is owner</a:t>
            </a:r>
          </a:p>
          <a:p>
            <a:r>
              <a:rPr lang="en-US" dirty="0"/>
              <a:t>EU: I own my personal </a:t>
            </a:r>
            <a:r>
              <a:rPr lang="en-US" dirty="0" smtClean="0"/>
              <a:t>data</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Tree>
    <p:extLst>
      <p:ext uri="{BB962C8B-B14F-4D97-AF65-F5344CB8AC3E}">
        <p14:creationId xmlns:p14="http://schemas.microsoft.com/office/powerpoint/2010/main" val="13093427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Uneasiness on Personal data</a:t>
            </a:r>
            <a:endParaRPr lang="en-US" dirty="0"/>
          </a:p>
        </p:txBody>
      </p:sp>
      <p:sp>
        <p:nvSpPr>
          <p:cNvPr id="3" name="Content Placeholder 2"/>
          <p:cNvSpPr>
            <a:spLocks noGrp="1"/>
          </p:cNvSpPr>
          <p:nvPr>
            <p:ph sz="half" idx="1"/>
          </p:nvPr>
        </p:nvSpPr>
        <p:spPr>
          <a:xfrm>
            <a:off x="685800" y="1352550"/>
            <a:ext cx="3733800" cy="3644645"/>
          </a:xfrm>
        </p:spPr>
        <p:txBody>
          <a:bodyPr>
            <a:normAutofit/>
          </a:bodyPr>
          <a:lstStyle/>
          <a:p>
            <a:r>
              <a:rPr lang="en-US" dirty="0" smtClean="0"/>
              <a:t>Data processing consent</a:t>
            </a:r>
          </a:p>
          <a:p>
            <a:r>
              <a:rPr lang="en-US" dirty="0" smtClean="0"/>
              <a:t>Transfer data to third-countries</a:t>
            </a:r>
          </a:p>
          <a:p>
            <a:r>
              <a:rPr lang="en-US" dirty="0" smtClean="0"/>
              <a:t>Safe Harbor is challenged in European Court of Justice [3]</a:t>
            </a:r>
          </a:p>
          <a:p>
            <a:pPr lvl="1"/>
            <a:r>
              <a:rPr lang="en-US" dirty="0" smtClean="0"/>
              <a:t>After NSA mass surveillance EC admits things need improvement</a:t>
            </a:r>
          </a:p>
          <a:p>
            <a:pPr lvl="1"/>
            <a:r>
              <a:rPr lang="en-US" dirty="0" smtClean="0"/>
              <a:t>USA Privacy Act protects only US, unlike similar laws in EU</a:t>
            </a:r>
          </a:p>
          <a:p>
            <a:r>
              <a:rPr lang="en-US" dirty="0" smtClean="0"/>
              <a:t>Google antitrust</a:t>
            </a:r>
          </a:p>
          <a:p>
            <a:pPr lvl="1"/>
            <a:r>
              <a:rPr lang="en-US" dirty="0" smtClean="0"/>
              <a:t>90% market share</a:t>
            </a:r>
          </a:p>
          <a:p>
            <a:pPr lvl="1"/>
            <a:r>
              <a:rPr lang="en-US" dirty="0" smtClean="0"/>
              <a:t>Suggestion to split to forbid info sharing</a:t>
            </a:r>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pic>
        <p:nvPicPr>
          <p:cNvPr id="2050" name="Picture 2" descr="https://highrisehq.com/assets/safeharbor-b8e37ad061347678dc4ff0190f0ee387.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67337" y="2187115"/>
            <a:ext cx="2447925" cy="1247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a:t>http://www.export.gov/safeharbor/</a:t>
            </a:r>
            <a:endParaRPr lang="en-US" sz="1200" dirty="0">
              <a:solidFill>
                <a:schemeClr val="tx1"/>
              </a:solidFill>
            </a:endParaRPr>
          </a:p>
        </p:txBody>
      </p:sp>
      <p:sp>
        <p:nvSpPr>
          <p:cNvPr id="4" name="Slide Number Placeholder 3"/>
          <p:cNvSpPr>
            <a:spLocks noGrp="1"/>
          </p:cNvSpPr>
          <p:nvPr>
            <p:ph type="sldNum" sz="quarter" idx="12"/>
          </p:nvPr>
        </p:nvSpPr>
        <p:spPr/>
        <p:txBody>
          <a:bodyPr/>
          <a:lstStyle/>
          <a:p>
            <a:fld id="{A2A17EAB-8B51-5C40-8776-6683E51FA7A0}" type="slidenum">
              <a:rPr lang="en-US" smtClean="0"/>
              <a:t>21</a:t>
            </a:fld>
            <a:endParaRPr lang="en-US"/>
          </a:p>
        </p:txBody>
      </p:sp>
    </p:spTree>
    <p:extLst>
      <p:ext uri="{BB962C8B-B14F-4D97-AF65-F5344CB8AC3E}">
        <p14:creationId xmlns:p14="http://schemas.microsoft.com/office/powerpoint/2010/main" val="7818950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sz="half" idx="1"/>
          </p:nvPr>
        </p:nvSpPr>
        <p:spPr>
          <a:xfrm>
            <a:off x="685799" y="1352551"/>
            <a:ext cx="3850105" cy="3352800"/>
          </a:xfrm>
        </p:spPr>
        <p:txBody>
          <a:bodyPr/>
          <a:lstStyle/>
          <a:p>
            <a:r>
              <a:rPr lang="en-US" dirty="0" smtClean="0"/>
              <a:t>Ubiquitous technology == privacy issues</a:t>
            </a:r>
          </a:p>
          <a:p>
            <a:pPr lvl="1"/>
            <a:r>
              <a:rPr lang="en-US" dirty="0" smtClean="0"/>
              <a:t>comprehensive US-EU data agreements</a:t>
            </a:r>
          </a:p>
          <a:p>
            <a:pPr lvl="1"/>
            <a:r>
              <a:rPr lang="en-US" dirty="0"/>
              <a:t>t</a:t>
            </a:r>
            <a:r>
              <a:rPr lang="en-US" dirty="0" smtClean="0"/>
              <a:t>ake into account EU’s view on dignity</a:t>
            </a:r>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pic>
        <p:nvPicPr>
          <p:cNvPr id="4098" name="Picture 2" descr="http://atlantablackstar.com/wp-content/uploads/2014/06/facebook-court-cas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89024" y="1568196"/>
            <a:ext cx="3116179" cy="2180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a:t>http://atlantablackstar.com/2014/06/27/facebook-facing-largest-ever-court-request/</a:t>
            </a:r>
            <a:endParaRPr lang="en-US" sz="1200" dirty="0">
              <a:solidFill>
                <a:schemeClr val="tx1"/>
              </a:solidFill>
            </a:endParaRPr>
          </a:p>
        </p:txBody>
      </p:sp>
      <p:sp>
        <p:nvSpPr>
          <p:cNvPr id="4" name="Slide Number Placeholder 3"/>
          <p:cNvSpPr>
            <a:spLocks noGrp="1"/>
          </p:cNvSpPr>
          <p:nvPr>
            <p:ph type="sldNum" sz="quarter" idx="12"/>
          </p:nvPr>
        </p:nvSpPr>
        <p:spPr/>
        <p:txBody>
          <a:bodyPr/>
          <a:lstStyle/>
          <a:p>
            <a:fld id="{A2A17EAB-8B51-5C40-8776-6683E51FA7A0}" type="slidenum">
              <a:rPr lang="en-US" smtClean="0"/>
              <a:t>22</a:t>
            </a:fld>
            <a:endParaRPr lang="en-US"/>
          </a:p>
        </p:txBody>
      </p:sp>
    </p:spTree>
    <p:extLst>
      <p:ext uri="{BB962C8B-B14F-4D97-AF65-F5344CB8AC3E}">
        <p14:creationId xmlns:p14="http://schemas.microsoft.com/office/powerpoint/2010/main" val="30474933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a:t>
            </a:r>
            <a:r>
              <a:rPr lang="en-US" dirty="0"/>
              <a:t> </a:t>
            </a:r>
            <a:r>
              <a:rPr lang="en-US" dirty="0" smtClean="0"/>
              <a:t>Whitman, J., The </a:t>
            </a:r>
            <a:r>
              <a:rPr lang="en-US" dirty="0"/>
              <a:t>Two Western Cultures of Privacy</a:t>
            </a:r>
            <a:r>
              <a:rPr lang="en-US" dirty="0" smtClean="0"/>
              <a:t>: Dignity </a:t>
            </a:r>
            <a:r>
              <a:rPr lang="en-US" dirty="0"/>
              <a:t>Versus Liberty</a:t>
            </a:r>
            <a:endParaRPr lang="en-US" dirty="0" smtClean="0"/>
          </a:p>
          <a:p>
            <a:pPr marL="0" indent="0">
              <a:buNone/>
            </a:pPr>
            <a:r>
              <a:rPr lang="en-US" dirty="0" smtClean="0"/>
              <a:t>[2</a:t>
            </a:r>
            <a:r>
              <a:rPr lang="en-US" dirty="0"/>
              <a:t>] </a:t>
            </a:r>
            <a:r>
              <a:rPr lang="en-US" dirty="0" smtClean="0"/>
              <a:t>EU Data Protection Directive http</a:t>
            </a:r>
            <a:r>
              <a:rPr lang="en-US" dirty="0"/>
              <a:t>://eur-lex.europa.eu/legal-content/en/ALL/?</a:t>
            </a:r>
            <a:r>
              <a:rPr lang="en-US" dirty="0" smtClean="0"/>
              <a:t>uri=CELEX:31995L0046</a:t>
            </a:r>
          </a:p>
          <a:p>
            <a:pPr marL="0" indent="0">
              <a:buNone/>
            </a:pPr>
            <a:r>
              <a:rPr lang="en-US" dirty="0" smtClean="0"/>
              <a:t>[3</a:t>
            </a:r>
            <a:r>
              <a:rPr lang="en-US" dirty="0"/>
              <a:t>] </a:t>
            </a:r>
            <a:r>
              <a:rPr lang="en-US" dirty="0">
                <a:hlinkClick r:id="rId2"/>
              </a:rPr>
              <a:t>http://</a:t>
            </a:r>
            <a:r>
              <a:rPr lang="en-US" dirty="0" smtClean="0">
                <a:hlinkClick r:id="rId2"/>
              </a:rPr>
              <a:t>www.wsj.com/articles/court-hears-challenge-to-safe-harbor-data-deal-1427206554</a:t>
            </a:r>
            <a:r>
              <a:rPr lang="en-US" dirty="0" smtClean="0"/>
              <a:t> accessed on 04/05</a:t>
            </a:r>
          </a:p>
          <a:p>
            <a:pPr marL="0" indent="0">
              <a:buNone/>
            </a:pPr>
            <a:r>
              <a:rPr lang="en-US" dirty="0" smtClean="0"/>
              <a:t>[4] </a:t>
            </a:r>
            <a:r>
              <a:rPr lang="en-US" dirty="0">
                <a:hlinkClick r:id="rId3"/>
              </a:rPr>
              <a:t>http://www.nbcnews.com/id/15221111/ns/technology_and_science-privacy_lost/t/la-difference-stark-eu-us-privacy-laws/#.</a:t>
            </a:r>
            <a:r>
              <a:rPr lang="en-US" dirty="0" smtClean="0">
                <a:hlinkClick r:id="rId3"/>
              </a:rPr>
              <a:t>VSBadPlViko</a:t>
            </a:r>
            <a:r>
              <a:rPr lang="en-US" dirty="0" smtClean="0"/>
              <a:t> accessed on 04/05</a:t>
            </a:r>
          </a:p>
          <a:p>
            <a:pPr marL="0" indent="0">
              <a:buNone/>
            </a:pPr>
            <a:r>
              <a:rPr lang="en-US" dirty="0"/>
              <a:t>[5] </a:t>
            </a:r>
            <a:r>
              <a:rPr lang="en-US" dirty="0">
                <a:hlinkClick r:id="rId4"/>
              </a:rPr>
              <a:t>http://www.export.gov/safeharbor</a:t>
            </a:r>
            <a:r>
              <a:rPr lang="en-US" dirty="0" smtClean="0">
                <a:hlinkClick r:id="rId4"/>
              </a:rPr>
              <a:t>/</a:t>
            </a:r>
            <a:r>
              <a:rPr lang="en-US" dirty="0" smtClean="0"/>
              <a:t> accessed on 04/05</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Dimitar Vouldjeff</a:t>
            </a:r>
            <a:endParaRPr lang="en-US" sz="1400" dirty="0">
              <a:solidFill>
                <a:schemeClr val="tx1"/>
              </a:solidFill>
              <a:latin typeface="+mj-lt"/>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Tree>
    <p:extLst>
      <p:ext uri="{BB962C8B-B14F-4D97-AF65-F5344CB8AC3E}">
        <p14:creationId xmlns:p14="http://schemas.microsoft.com/office/powerpoint/2010/main" val="10415354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61950"/>
            <a:ext cx="7345393" cy="914400"/>
          </a:xfrm>
        </p:spPr>
        <p:txBody>
          <a:bodyPr/>
          <a:lstStyle/>
          <a:p>
            <a:r>
              <a:rPr lang="en-US" dirty="0"/>
              <a:t>Legality of Targeted Online </a:t>
            </a:r>
            <a:r>
              <a:rPr lang="en-US" dirty="0" smtClean="0"/>
              <a:t>Advertising</a:t>
            </a:r>
            <a:endParaRPr lang="en-US" dirty="0"/>
          </a:p>
        </p:txBody>
      </p:sp>
      <p:sp>
        <p:nvSpPr>
          <p:cNvPr id="3" name="Content Placeholder 2"/>
          <p:cNvSpPr>
            <a:spLocks noGrp="1"/>
          </p:cNvSpPr>
          <p:nvPr>
            <p:ph sz="half" idx="1"/>
          </p:nvPr>
        </p:nvSpPr>
        <p:spPr>
          <a:xfrm>
            <a:off x="473148" y="1384133"/>
            <a:ext cx="3567224" cy="3352800"/>
          </a:xfrm>
        </p:spPr>
        <p:txBody>
          <a:bodyPr/>
          <a:lstStyle/>
          <a:p>
            <a:r>
              <a:rPr lang="en-US" altLang="zh-CN" dirty="0" smtClean="0"/>
              <a:t>Outline:</a:t>
            </a:r>
            <a:endParaRPr lang="en-US" dirty="0" smtClean="0"/>
          </a:p>
          <a:p>
            <a:pPr lvl="1"/>
            <a:r>
              <a:rPr lang="en-US" dirty="0" smtClean="0"/>
              <a:t>What is Targeted Online Advertising?</a:t>
            </a:r>
          </a:p>
          <a:p>
            <a:pPr lvl="1"/>
            <a:r>
              <a:rPr lang="en-US" dirty="0" smtClean="0"/>
              <a:t>3 Main Types of TOA  and their Legality</a:t>
            </a:r>
          </a:p>
          <a:p>
            <a:pPr lvl="1"/>
            <a:r>
              <a:rPr lang="en-US" dirty="0" smtClean="0"/>
              <a:t>TOA and Federal </a:t>
            </a:r>
            <a:r>
              <a:rPr lang="en-US" dirty="0"/>
              <a:t>Trade </a:t>
            </a:r>
            <a:r>
              <a:rPr lang="en-US" dirty="0" smtClean="0"/>
              <a:t>Commission (FTC)</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459934"/>
            <a:ext cx="9144000" cy="276999"/>
          </a:xfrm>
          <a:prstGeom prst="rect">
            <a:avLst/>
          </a:prstGeom>
          <a:noFill/>
        </p:spPr>
        <p:txBody>
          <a:bodyPr wrap="square" rtlCol="0">
            <a:spAutoFit/>
          </a:bodyPr>
          <a:lstStyle/>
          <a:p>
            <a:pPr algn="r"/>
            <a:r>
              <a:rPr lang="en-US" sz="1200" dirty="0"/>
              <a:t>http://insideiim.com/wp-content/uploads/2015/02/online-advertising-tvads.png</a:t>
            </a:r>
            <a:endParaRPr lang="en-US" sz="1200"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047" y="1276350"/>
            <a:ext cx="4648709" cy="304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4563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2583"/>
            <a:ext cx="7772400" cy="914400"/>
          </a:xfrm>
        </p:spPr>
        <p:txBody>
          <a:bodyPr/>
          <a:lstStyle/>
          <a:p>
            <a:r>
              <a:rPr lang="en-US" dirty="0" smtClean="0"/>
              <a:t>T</a:t>
            </a:r>
            <a:r>
              <a:rPr lang="en-US" altLang="zh-CN" dirty="0" smtClean="0"/>
              <a:t>argeted online advertising</a:t>
            </a:r>
            <a:endParaRPr lang="en-US" dirty="0"/>
          </a:p>
        </p:txBody>
      </p:sp>
      <p:sp>
        <p:nvSpPr>
          <p:cNvPr id="3" name="Content Placeholder 2"/>
          <p:cNvSpPr>
            <a:spLocks noGrp="1"/>
          </p:cNvSpPr>
          <p:nvPr>
            <p:ph sz="half" idx="1"/>
          </p:nvPr>
        </p:nvSpPr>
        <p:spPr>
          <a:xfrm>
            <a:off x="685800" y="1561383"/>
            <a:ext cx="3618781" cy="3143968"/>
          </a:xfrm>
        </p:spPr>
        <p:txBody>
          <a:bodyPr>
            <a:normAutofit/>
          </a:bodyPr>
          <a:lstStyle/>
          <a:p>
            <a:r>
              <a:rPr lang="en-US" sz="2000" dirty="0" smtClean="0"/>
              <a:t>Online advertisements are placed based on various traits of a person’s online activities which serve as a proxy for these traits[1]</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http://www.kineticsocial.com/wp-content/uploads/2014/03/behaiv-targeting.jpg</a:t>
            </a:r>
            <a:endParaRPr lang="en-US" sz="1200" dirty="0">
              <a:solidFill>
                <a:schemeClr val="tx1"/>
              </a:solidFill>
            </a:endParaRPr>
          </a:p>
        </p:txBody>
      </p:sp>
      <p:pic>
        <p:nvPicPr>
          <p:cNvPr id="2050" name="Picture 2" descr="http://www.kineticsocial.com/wp-content/uploads/2014/03/behaiv-targeting.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19599" y="1561383"/>
            <a:ext cx="4537275" cy="253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0743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online ad targeting</a:t>
            </a:r>
            <a:endParaRPr lang="en-US" dirty="0"/>
          </a:p>
        </p:txBody>
      </p:sp>
      <p:sp>
        <p:nvSpPr>
          <p:cNvPr id="3" name="Content Placeholder 2"/>
          <p:cNvSpPr>
            <a:spLocks noGrp="1"/>
          </p:cNvSpPr>
          <p:nvPr>
            <p:ph sz="half" idx="1"/>
          </p:nvPr>
        </p:nvSpPr>
        <p:spPr>
          <a:xfrm>
            <a:off x="685799" y="1352551"/>
            <a:ext cx="7561053" cy="3352800"/>
          </a:xfrm>
        </p:spPr>
        <p:txBody>
          <a:bodyPr/>
          <a:lstStyle/>
          <a:p>
            <a:r>
              <a:rPr lang="en-US" dirty="0"/>
              <a:t>Contextual </a:t>
            </a:r>
            <a:r>
              <a:rPr lang="en-US" dirty="0" smtClean="0"/>
              <a:t>Targeting [2]</a:t>
            </a:r>
            <a:endParaRPr lang="en-US" dirty="0"/>
          </a:p>
          <a:p>
            <a:r>
              <a:rPr lang="en-US" dirty="0" smtClean="0"/>
              <a:t>Behavioral </a:t>
            </a:r>
            <a:r>
              <a:rPr lang="en-US" dirty="0"/>
              <a:t>Targeting</a:t>
            </a:r>
          </a:p>
          <a:p>
            <a:r>
              <a:rPr lang="en-US" dirty="0" smtClean="0"/>
              <a:t>Internet Service Provider-Based Tracking</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&lt;Citation&gt;</a:t>
            </a:r>
            <a:endParaRPr lang="en-US" sz="1200" dirty="0">
              <a:solidFill>
                <a:schemeClr val="tx1"/>
              </a:solidFill>
            </a:endParaRPr>
          </a:p>
        </p:txBody>
      </p:sp>
    </p:spTree>
    <p:extLst>
      <p:ext uri="{BB962C8B-B14F-4D97-AF65-F5344CB8AC3E}">
        <p14:creationId xmlns:p14="http://schemas.microsoft.com/office/powerpoint/2010/main" val="12975742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a:t>
            </a:r>
            <a:r>
              <a:rPr lang="en-US" dirty="0" smtClean="0"/>
              <a:t>Targeting and its legality</a:t>
            </a:r>
            <a:endParaRPr lang="en-US" dirty="0"/>
          </a:p>
        </p:txBody>
      </p:sp>
      <p:sp>
        <p:nvSpPr>
          <p:cNvPr id="3" name="Content Placeholder 2"/>
          <p:cNvSpPr>
            <a:spLocks noGrp="1"/>
          </p:cNvSpPr>
          <p:nvPr>
            <p:ph sz="half" idx="1"/>
          </p:nvPr>
        </p:nvSpPr>
        <p:spPr>
          <a:xfrm>
            <a:off x="685800" y="1509823"/>
            <a:ext cx="7575698" cy="3195528"/>
          </a:xfrm>
        </p:spPr>
        <p:txBody>
          <a:bodyPr/>
          <a:lstStyle/>
          <a:p>
            <a:r>
              <a:rPr lang="en-US" dirty="0" smtClean="0"/>
              <a:t>Display advertisements based on the keywords in the web pages visited by the users</a:t>
            </a:r>
          </a:p>
          <a:p>
            <a:r>
              <a:rPr lang="en-US" dirty="0" smtClean="0"/>
              <a:t>Little information collected and no information stored</a:t>
            </a:r>
          </a:p>
          <a:p>
            <a:r>
              <a:rPr lang="en-US" dirty="0" smtClean="0"/>
              <a:t>Innocuous in general</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http://s2.cdn.memeburn.com/wp-content/uploads/2013/07/Contextual-Advertising.jpg</a:t>
            </a:r>
            <a:endParaRPr lang="en-US" sz="1200" dirty="0">
              <a:solidFill>
                <a:schemeClr val="tx1"/>
              </a:solidFill>
            </a:endParaRPr>
          </a:p>
        </p:txBody>
      </p:sp>
    </p:spTree>
    <p:extLst>
      <p:ext uri="{BB962C8B-B14F-4D97-AF65-F5344CB8AC3E}">
        <p14:creationId xmlns:p14="http://schemas.microsoft.com/office/powerpoint/2010/main" val="9678827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 Targeting</a:t>
            </a:r>
          </a:p>
        </p:txBody>
      </p:sp>
      <p:sp>
        <p:nvSpPr>
          <p:cNvPr id="3" name="Content Placeholder 2"/>
          <p:cNvSpPr>
            <a:spLocks noGrp="1"/>
          </p:cNvSpPr>
          <p:nvPr>
            <p:ph sz="half" idx="1"/>
          </p:nvPr>
        </p:nvSpPr>
        <p:spPr/>
        <p:txBody>
          <a:bodyPr/>
          <a:lstStyle/>
          <a:p>
            <a:r>
              <a:rPr lang="en-US" dirty="0" smtClean="0"/>
              <a:t>More sophisticated – analyzing consumers’ online behavior [3]</a:t>
            </a:r>
          </a:p>
          <a:p>
            <a:r>
              <a:rPr lang="en-US" dirty="0"/>
              <a:t>Collecting information about consumers’ internet </a:t>
            </a:r>
            <a:r>
              <a:rPr lang="en-US" dirty="0" smtClean="0"/>
              <a:t>activities</a:t>
            </a:r>
          </a:p>
          <a:p>
            <a:pPr lvl="1"/>
            <a:r>
              <a:rPr lang="en-US" dirty="0" smtClean="0"/>
              <a:t>Usually in a form of cookie [4]</a:t>
            </a:r>
            <a:endParaRPr lang="en-US" dirty="0"/>
          </a:p>
          <a:p>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http://addictos.addoor.net/targeting.jpg</a:t>
            </a:r>
            <a:endParaRPr lang="en-US" sz="1200" dirty="0">
              <a:solidFill>
                <a:schemeClr val="tx1"/>
              </a:solidFill>
            </a:endParaRPr>
          </a:p>
        </p:txBody>
      </p:sp>
      <p:pic>
        <p:nvPicPr>
          <p:cNvPr id="4098" name="Picture 2" descr="http://addictos.addoor.net/targeting.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31342" y="1171575"/>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4079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Legality of Behavioral </a:t>
            </a:r>
            <a:r>
              <a:rPr lang="en-US" dirty="0"/>
              <a:t>Targeting</a:t>
            </a:r>
          </a:p>
        </p:txBody>
      </p:sp>
      <p:sp>
        <p:nvSpPr>
          <p:cNvPr id="3" name="Content Placeholder 2"/>
          <p:cNvSpPr>
            <a:spLocks noGrp="1"/>
          </p:cNvSpPr>
          <p:nvPr>
            <p:ph sz="half" idx="1"/>
          </p:nvPr>
        </p:nvSpPr>
        <p:spPr>
          <a:xfrm>
            <a:off x="685800" y="1352551"/>
            <a:ext cx="3653287" cy="3352800"/>
          </a:xfrm>
        </p:spPr>
        <p:txBody>
          <a:bodyPr/>
          <a:lstStyle/>
          <a:p>
            <a:r>
              <a:rPr lang="en-US" dirty="0" smtClean="0"/>
              <a:t>Generally not illegal to use tracking cookies [2]</a:t>
            </a:r>
          </a:p>
          <a:p>
            <a:r>
              <a:rPr lang="en-US" dirty="0"/>
              <a:t>Except in European Union - The EU Privacy Directive, or “EU cookie law</a:t>
            </a:r>
            <a:r>
              <a:rPr lang="en-US" dirty="0" smtClean="0"/>
              <a:t>” starting from 2002 [5]</a:t>
            </a:r>
          </a:p>
          <a:p>
            <a:pPr lvl="1"/>
            <a:r>
              <a:rPr lang="en-US" dirty="0" smtClean="0"/>
              <a:t>Explicit consent must be gathered from users</a:t>
            </a:r>
          </a:p>
          <a:p>
            <a:pPr lvl="1"/>
            <a:r>
              <a:rPr lang="en-US" dirty="0" smtClean="0"/>
              <a:t>Exemption from consent for cookies that are vital to the website operation</a:t>
            </a:r>
          </a:p>
          <a:p>
            <a:pPr lvl="2"/>
            <a:r>
              <a:rPr lang="en-US" dirty="0" smtClean="0"/>
              <a:t>Advertising function is not exempt </a:t>
            </a:r>
            <a:endParaRPr lang="en-US" dirty="0"/>
          </a:p>
          <a:p>
            <a:pPr lvl="1"/>
            <a:endParaRPr lang="en-US" dirty="0" smtClean="0"/>
          </a:p>
          <a:p>
            <a:pPr lvl="1"/>
            <a:endParaRPr lang="en-US" altLang="zh-CN"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http://www.adservices.net/blog/wp-content/uploads/2010/11/behavioral-targeting.png</a:t>
            </a:r>
            <a:endParaRPr lang="en-US" sz="1200" dirty="0">
              <a:solidFill>
                <a:schemeClr val="tx1"/>
              </a:solidFill>
            </a:endParaRPr>
          </a:p>
        </p:txBody>
      </p:sp>
      <p:pic>
        <p:nvPicPr>
          <p:cNvPr id="5122" name="Picture 2" descr="http://www.adservices.net/blog/wp-content/uploads/2010/11/behavioral-targetin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51370" y="1759789"/>
            <a:ext cx="4456995" cy="221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35867"/>
      </p:ext>
    </p:extLst>
  </p:cSld>
  <p:clrMapOvr>
    <a:masterClrMapping/>
  </p:clrMapOvr>
  <mc:AlternateContent xmlns:mc="http://schemas.openxmlformats.org/markup-compatibility/2006">
    <mc:Choice xmlns:p14="http://schemas.microsoft.com/office/powerpoint/2010/main" Requires="p14">
      <p:transition p14:dur="1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2015 Keith A. Pray</a:t>
            </a:r>
            <a:endParaRPr lang="en-US"/>
          </a:p>
        </p:txBody>
      </p:sp>
      <p:pic>
        <p:nvPicPr>
          <p:cNvPr id="8" name="Picture 7" descr="993782_10151472937681130_34041550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50" y="844550"/>
            <a:ext cx="6718300" cy="34544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Service Provider-Based Tracking</a:t>
            </a:r>
          </a:p>
        </p:txBody>
      </p:sp>
      <p:sp>
        <p:nvSpPr>
          <p:cNvPr id="3" name="Content Placeholder 2"/>
          <p:cNvSpPr>
            <a:spLocks noGrp="1"/>
          </p:cNvSpPr>
          <p:nvPr>
            <p:ph sz="half" idx="1"/>
          </p:nvPr>
        </p:nvSpPr>
        <p:spPr>
          <a:xfrm>
            <a:off x="685799" y="1352551"/>
            <a:ext cx="4740215" cy="3352800"/>
          </a:xfrm>
        </p:spPr>
        <p:txBody>
          <a:bodyPr/>
          <a:lstStyle/>
          <a:p>
            <a:r>
              <a:rPr lang="en-US" dirty="0" smtClean="0"/>
              <a:t>Internet Service Provider (ISP) provides IP address to computers and keeps log file to record internet activities of its customers [2]</a:t>
            </a:r>
          </a:p>
          <a:p>
            <a:r>
              <a:rPr lang="en-US" dirty="0" smtClean="0"/>
              <a:t>ISPs partner with Advertising Company to distribute targeting ads</a:t>
            </a:r>
          </a:p>
          <a:p>
            <a:r>
              <a:rPr lang="en-US" dirty="0" smtClean="0"/>
              <a:t>ISP targeting could be based on all web transactions</a:t>
            </a:r>
          </a:p>
          <a:p>
            <a:r>
              <a:rPr lang="en-US" dirty="0" smtClean="0"/>
              <a:t>Hard for customers to defeat this system</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http://www.puremail.com/images/icon-Telecom0.jpg</a:t>
            </a:r>
            <a:endParaRPr lang="en-US" sz="1200" dirty="0">
              <a:solidFill>
                <a:schemeClr val="tx1"/>
              </a:solidFill>
            </a:endParaRPr>
          </a:p>
        </p:txBody>
      </p:sp>
      <p:pic>
        <p:nvPicPr>
          <p:cNvPr id="6146" name="Picture 2" descr="http://www.puremail.com/images/icon-Telecom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61139" y="2008129"/>
            <a:ext cx="1575816" cy="157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956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r>
              <a:rPr lang="en-US" dirty="0" err="1" smtClean="0"/>
              <a:t>nebuad</a:t>
            </a:r>
            <a:endParaRPr lang="en-US" dirty="0"/>
          </a:p>
        </p:txBody>
      </p:sp>
      <p:sp>
        <p:nvSpPr>
          <p:cNvPr id="3" name="Content Placeholder 2"/>
          <p:cNvSpPr>
            <a:spLocks noGrp="1"/>
          </p:cNvSpPr>
          <p:nvPr>
            <p:ph sz="half" idx="1"/>
          </p:nvPr>
        </p:nvSpPr>
        <p:spPr>
          <a:xfrm>
            <a:off x="685799" y="1352551"/>
            <a:ext cx="4645325" cy="3352800"/>
          </a:xfrm>
        </p:spPr>
        <p:txBody>
          <a:bodyPr/>
          <a:lstStyle/>
          <a:p>
            <a:r>
              <a:rPr lang="en-US" dirty="0" smtClean="0"/>
              <a:t>American online advertising company</a:t>
            </a:r>
          </a:p>
          <a:p>
            <a:r>
              <a:rPr lang="en-US" dirty="0" smtClean="0"/>
              <a:t>Partnered with various ISPs, intercepted and modified network traffic to monitor users</a:t>
            </a:r>
          </a:p>
          <a:p>
            <a:r>
              <a:rPr lang="en-US" dirty="0" smtClean="0"/>
              <a:t>Conflicts with United States Wiretap Act</a:t>
            </a:r>
          </a:p>
          <a:p>
            <a:pPr lvl="1"/>
            <a:r>
              <a:rPr lang="en-US" dirty="0" smtClean="0"/>
              <a:t>“prohibits real-time interception of contents of electronic communications”</a:t>
            </a:r>
          </a:p>
          <a:p>
            <a:r>
              <a:rPr lang="en-US" dirty="0" smtClean="0"/>
              <a:t>Closed down in 2009</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http://origin.arstechnica.com/news.media/nebuad.jpg</a:t>
            </a:r>
            <a:endParaRPr lang="en-US" sz="1200" dirty="0">
              <a:solidFill>
                <a:schemeClr val="tx1"/>
              </a:solidFill>
            </a:endParaRPr>
          </a:p>
        </p:txBody>
      </p:sp>
      <p:pic>
        <p:nvPicPr>
          <p:cNvPr id="7170" name="Picture 2" descr="http://origin.arstechnica.com/news.media/nebu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410" y="1827332"/>
            <a:ext cx="257175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866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a:t>
            </a:r>
            <a:r>
              <a:rPr lang="en-US" altLang="zh-CN" dirty="0" smtClean="0"/>
              <a:t>Trade Commission (FTC)</a:t>
            </a:r>
            <a:endParaRPr lang="en-US" dirty="0"/>
          </a:p>
        </p:txBody>
      </p:sp>
      <p:sp>
        <p:nvSpPr>
          <p:cNvPr id="3" name="Content Placeholder 2"/>
          <p:cNvSpPr>
            <a:spLocks noGrp="1"/>
          </p:cNvSpPr>
          <p:nvPr>
            <p:ph sz="half" idx="1"/>
          </p:nvPr>
        </p:nvSpPr>
        <p:spPr>
          <a:xfrm>
            <a:off x="685799" y="1352551"/>
            <a:ext cx="4317521" cy="3352800"/>
          </a:xfrm>
        </p:spPr>
        <p:txBody>
          <a:bodyPr>
            <a:normAutofit fontScale="92500" lnSpcReduction="10000"/>
          </a:bodyPr>
          <a:lstStyle/>
          <a:p>
            <a:r>
              <a:rPr lang="en-US" dirty="0" smtClean="0"/>
              <a:t>An independent agency of United States government </a:t>
            </a:r>
          </a:p>
          <a:p>
            <a:r>
              <a:rPr lang="en-US" dirty="0" smtClean="0"/>
              <a:t>Aim to promote consumer protection</a:t>
            </a:r>
          </a:p>
          <a:p>
            <a:r>
              <a:rPr lang="en-US" dirty="0" smtClean="0"/>
              <a:t>Actively </a:t>
            </a:r>
            <a:r>
              <a:rPr lang="en-US" dirty="0"/>
              <a:t>engaged since 1995 in exploring the legal and policy parameters of what it refers to as “understand[</a:t>
            </a:r>
            <a:r>
              <a:rPr lang="en-US" dirty="0" err="1"/>
              <a:t>ing</a:t>
            </a:r>
            <a:r>
              <a:rPr lang="en-US" dirty="0"/>
              <a:t>] the online market and the privacy issues it raises for consumers” </a:t>
            </a:r>
            <a:r>
              <a:rPr lang="en-US" dirty="0" smtClean="0"/>
              <a:t>[2]</a:t>
            </a:r>
          </a:p>
          <a:p>
            <a:r>
              <a:rPr lang="en-US" dirty="0" smtClean="0"/>
              <a:t>Proposed a legislative framework for consumer data privacy [8]</a:t>
            </a:r>
          </a:p>
          <a:p>
            <a:pPr lvl="1"/>
            <a:r>
              <a:rPr lang="en-US" dirty="0" smtClean="0"/>
              <a:t>“Do Not Track” mechanism </a:t>
            </a:r>
            <a:endParaRPr lang="en-US" dirty="0"/>
          </a:p>
          <a:p>
            <a:pPr lvl="1"/>
            <a:r>
              <a:rPr lang="en-US" dirty="0" smtClean="0"/>
              <a:t>Introduced bills into Congress to regulate behavioral advertising</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8844917" cy="461665"/>
          </a:xfrm>
          <a:prstGeom prst="rect">
            <a:avLst/>
          </a:prstGeom>
          <a:noFill/>
        </p:spPr>
        <p:txBody>
          <a:bodyPr wrap="square" rtlCol="0">
            <a:spAutoFit/>
          </a:bodyPr>
          <a:lstStyle/>
          <a:p>
            <a:pPr algn="r"/>
            <a:r>
              <a:rPr lang="en-US" sz="1200" dirty="0"/>
              <a:t>http://upload.wikimedia.org/wikipedia/commons/thumb/4/43/US-FederalTradeCommission-Seal.svg/2000px-US-FederalTradeCommission-Seal.svg.png</a:t>
            </a:r>
            <a:endParaRPr lang="en-US" sz="1200" dirty="0">
              <a:solidFill>
                <a:schemeClr val="tx1"/>
              </a:solidFill>
            </a:endParaRPr>
          </a:p>
        </p:txBody>
      </p:sp>
      <p:pic>
        <p:nvPicPr>
          <p:cNvPr id="8194" name="Picture 2" descr="http://upload.wikimedia.org/wikipedia/commons/thumb/4/43/US-FederalTradeCommission-Seal.svg/2000px-US-FederalTradeCommission-Seal.sv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8583" y="1276350"/>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1374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r>
              <a:rPr lang="en-US" dirty="0" smtClean="0"/>
              <a:t>Targeted Online Advertising is Legal in general</a:t>
            </a:r>
          </a:p>
          <a:p>
            <a:pPr lvl="1"/>
            <a:r>
              <a:rPr lang="en-US" dirty="0" smtClean="0"/>
              <a:t>Especially after obtaining customers' consent </a:t>
            </a:r>
            <a:r>
              <a:rPr lang="en-US" dirty="0"/>
              <a:t>for behavioral and Internet Service Provider-Based </a:t>
            </a:r>
            <a:r>
              <a:rPr lang="en-US" dirty="0" smtClean="0"/>
              <a:t>Advertising</a:t>
            </a:r>
          </a:p>
          <a:p>
            <a:r>
              <a:rPr lang="en-US" dirty="0" smtClean="0"/>
              <a:t>Federal </a:t>
            </a:r>
            <a:r>
              <a:rPr lang="en-US" altLang="zh-CN" dirty="0"/>
              <a:t>Trade </a:t>
            </a:r>
            <a:r>
              <a:rPr lang="en-US" altLang="zh-CN" dirty="0" smtClean="0"/>
              <a:t>Commission is putting efforts </a:t>
            </a:r>
            <a:r>
              <a:rPr lang="en-US" altLang="zh-CN" smtClean="0"/>
              <a:t>into regulating </a:t>
            </a:r>
            <a:r>
              <a:rPr lang="en-US" dirty="0"/>
              <a:t>Targeted Online </a:t>
            </a:r>
            <a:r>
              <a:rPr lang="en-US" altLang="zh-CN" dirty="0" smtClean="0"/>
              <a:t>Advertising</a:t>
            </a:r>
          </a:p>
          <a:p>
            <a:pPr lvl="1"/>
            <a:r>
              <a:rPr lang="en-US" dirty="0" smtClean="0"/>
              <a:t>Likely to form new laws in future</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Yan </a:t>
            </a:r>
            <a:r>
              <a:rPr lang="en-US" altLang="zh-CN" sz="1400" dirty="0" err="1" smtClean="0">
                <a:solidFill>
                  <a:schemeClr val="tx1"/>
                </a:solidFill>
                <a:latin typeface="+mj-lt"/>
              </a:rPr>
              <a:t>Yan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http://gr8plans.com/wp-content/uploads/2011/06/cropped-internet-advertising-image_476x287.jpg</a:t>
            </a:r>
            <a:endParaRPr lang="en-US" sz="1200" dirty="0">
              <a:solidFill>
                <a:schemeClr val="tx1"/>
              </a:solidFill>
            </a:endParaRPr>
          </a:p>
        </p:txBody>
      </p:sp>
      <p:pic>
        <p:nvPicPr>
          <p:cNvPr id="9218" name="Picture 2" descr="http://gr8plans.com/wp-content/uploads/2011/06/cropped-internet-advertising-image_476x287.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903319"/>
            <a:ext cx="3733800" cy="22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9332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[1] </a:t>
            </a:r>
            <a:r>
              <a:rPr lang="en-US" dirty="0"/>
              <a:t> http://www.engadget.com/2011/01/28/google-testing-display-ads-in-gmail-our-patience/ </a:t>
            </a:r>
            <a:r>
              <a:rPr lang="en-US" dirty="0" smtClean="0"/>
              <a:t>(04/06/2015)</a:t>
            </a:r>
          </a:p>
          <a:p>
            <a:pPr marL="0" indent="0">
              <a:buNone/>
            </a:pPr>
            <a:r>
              <a:rPr lang="en-US" dirty="0" smtClean="0"/>
              <a:t>[2] </a:t>
            </a:r>
            <a:r>
              <a:rPr lang="en-US" dirty="0" err="1"/>
              <a:t>Nill</a:t>
            </a:r>
            <a:r>
              <a:rPr lang="en-US" dirty="0"/>
              <a:t>, A., &amp; </a:t>
            </a:r>
            <a:r>
              <a:rPr lang="en-US" dirty="0" err="1"/>
              <a:t>Aalberts</a:t>
            </a:r>
            <a:r>
              <a:rPr lang="en-US" dirty="0"/>
              <a:t>, R. J. (2014). Legal and Ethical Challenges of Online Behavioral Targeting in Advertising. </a:t>
            </a:r>
            <a:r>
              <a:rPr lang="en-US" i="1" dirty="0"/>
              <a:t>Journal of Current Issues &amp; Research in Advertising</a:t>
            </a:r>
            <a:r>
              <a:rPr lang="en-US" dirty="0"/>
              <a:t>, </a:t>
            </a:r>
            <a:r>
              <a:rPr lang="en-US" i="1" dirty="0"/>
              <a:t>35</a:t>
            </a:r>
            <a:r>
              <a:rPr lang="en-US" dirty="0"/>
              <a:t>(2), 126-146</a:t>
            </a:r>
            <a:r>
              <a:rPr lang="en-US" dirty="0" smtClean="0"/>
              <a:t>.</a:t>
            </a:r>
          </a:p>
          <a:p>
            <a:pPr marL="0" indent="0">
              <a:buNone/>
            </a:pPr>
            <a:r>
              <a:rPr lang="en-US" dirty="0" smtClean="0"/>
              <a:t>[3] </a:t>
            </a:r>
            <a:r>
              <a:rPr lang="en-US" dirty="0"/>
              <a:t>http://www.cbsnews.com/news/what-is-behavioral-targeting</a:t>
            </a:r>
            <a:r>
              <a:rPr lang="en-US" dirty="0" smtClean="0"/>
              <a:t>/</a:t>
            </a:r>
            <a:r>
              <a:rPr lang="en-US" dirty="0"/>
              <a:t>(04/06/2015</a:t>
            </a:r>
            <a:r>
              <a:rPr lang="en-US" dirty="0" smtClean="0"/>
              <a:t>)</a:t>
            </a:r>
          </a:p>
          <a:p>
            <a:pPr marL="0" indent="0">
              <a:buNone/>
            </a:pPr>
            <a:r>
              <a:rPr lang="en-US" dirty="0" smtClean="0"/>
              <a:t>[4] </a:t>
            </a:r>
            <a:r>
              <a:rPr lang="en-US" dirty="0"/>
              <a:t>http://</a:t>
            </a:r>
            <a:r>
              <a:rPr lang="en-US" dirty="0" smtClean="0"/>
              <a:t>www.bullguard.com/bullguard-security-center/internet-security/internet-threats/tracking-cookies.aspx </a:t>
            </a:r>
            <a:r>
              <a:rPr lang="en-US" dirty="0"/>
              <a:t>(04/06/2015</a:t>
            </a:r>
            <a:r>
              <a:rPr lang="en-US" dirty="0" smtClean="0"/>
              <a:t>)</a:t>
            </a:r>
          </a:p>
          <a:p>
            <a:pPr marL="0" indent="0">
              <a:buNone/>
            </a:pPr>
            <a:r>
              <a:rPr lang="en-US" dirty="0" smtClean="0"/>
              <a:t>[</a:t>
            </a:r>
            <a:r>
              <a:rPr lang="en-US" dirty="0"/>
              <a:t>5</a:t>
            </a:r>
            <a:r>
              <a:rPr lang="en-US" dirty="0" smtClean="0"/>
              <a:t>] </a:t>
            </a:r>
            <a:r>
              <a:rPr lang="en-US" dirty="0"/>
              <a:t>http://www.datadial.net/blog/index.php/2012/03/15/the-new-eu-cookie-laws-what-you-need-to-know-a-round-up/#.</a:t>
            </a:r>
            <a:r>
              <a:rPr lang="en-US" dirty="0" smtClean="0"/>
              <a:t>VSIoMfnF9iQ </a:t>
            </a:r>
            <a:r>
              <a:rPr lang="en-US" dirty="0"/>
              <a:t>(04/06/2015</a:t>
            </a:r>
            <a:r>
              <a:rPr lang="en-US" dirty="0" smtClean="0"/>
              <a:t>)</a:t>
            </a:r>
          </a:p>
          <a:p>
            <a:pPr marL="0" indent="0">
              <a:buNone/>
            </a:pPr>
            <a:r>
              <a:rPr lang="en-US" dirty="0"/>
              <a:t>[6] http://</a:t>
            </a:r>
            <a:r>
              <a:rPr lang="en-US" dirty="0" smtClean="0"/>
              <a:t>www.freepress.net/sites/default/files/fp-legacy/NebuAd_Report.pdf </a:t>
            </a:r>
            <a:r>
              <a:rPr lang="en-US" dirty="0"/>
              <a:t>(04/06/2015</a:t>
            </a:r>
            <a:r>
              <a:rPr lang="en-US" dirty="0" smtClean="0"/>
              <a:t>)</a:t>
            </a:r>
          </a:p>
          <a:p>
            <a:pPr marL="0" indent="0">
              <a:buNone/>
            </a:pPr>
            <a:r>
              <a:rPr lang="en-US" dirty="0"/>
              <a:t>[7] https://</a:t>
            </a:r>
            <a:r>
              <a:rPr lang="en-US" dirty="0" smtClean="0"/>
              <a:t>www.ftc.gov/tips-advice/business-center/advertising-and-marketing/online-advertising-and-marketing (</a:t>
            </a:r>
            <a:r>
              <a:rPr lang="en-US" dirty="0"/>
              <a:t>04/06/2015</a:t>
            </a:r>
            <a:r>
              <a:rPr lang="en-US" dirty="0" smtClean="0"/>
              <a:t>)</a:t>
            </a:r>
          </a:p>
          <a:p>
            <a:pPr marL="0" indent="0">
              <a:buNone/>
            </a:pPr>
            <a:r>
              <a:rPr lang="en-US" dirty="0"/>
              <a:t>[8] https://</a:t>
            </a:r>
            <a:r>
              <a:rPr lang="en-US" dirty="0" smtClean="0"/>
              <a:t>epic.org/privacy/consumer/online_tracking_and_behavioral.html </a:t>
            </a:r>
            <a:r>
              <a:rPr lang="en-US" dirty="0"/>
              <a:t>(04/06/2015)</a:t>
            </a:r>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Yan </a:t>
            </a:r>
            <a:r>
              <a:rPr lang="en-US" sz="1400" dirty="0" err="1" smtClean="0">
                <a:solidFill>
                  <a:schemeClr val="tx1"/>
                </a:solidFill>
                <a:latin typeface="+mj-lt"/>
              </a:rPr>
              <a:t>Yan</a:t>
            </a:r>
            <a:endParaRPr lang="en-US" sz="1400" dirty="0">
              <a:solidFill>
                <a:schemeClr val="tx1"/>
              </a:solidFill>
              <a:latin typeface="+mj-lt"/>
            </a:endParaRPr>
          </a:p>
        </p:txBody>
      </p:sp>
    </p:spTree>
    <p:extLst>
      <p:ext uri="{BB962C8B-B14F-4D97-AF65-F5344CB8AC3E}">
        <p14:creationId xmlns:p14="http://schemas.microsoft.com/office/powerpoint/2010/main" val="11756321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The Right to encrypt</a:t>
            </a:r>
            <a:endParaRPr/>
          </a:p>
        </p:txBody>
      </p:sp>
      <p:sp>
        <p:nvSpPr>
          <p:cNvPr id="82" name="CustomShape 3"/>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741EBA47-8FE0-4475-B9BA-21E6DD1F6C2A}" type="slidenum">
              <a:rPr lang="en-US" sz="800" strike="noStrike">
                <a:solidFill>
                  <a:srgbClr val="FFFFFF"/>
                </a:solidFill>
                <a:latin typeface="Cambria"/>
                <a:ea typeface="DejaVu Sans"/>
              </a:rPr>
              <a:t>35</a:t>
            </a:fld>
            <a:endParaRPr/>
          </a:p>
        </p:txBody>
      </p:sp>
      <p:sp>
        <p:nvSpPr>
          <p:cNvPr id="83"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pic>
        <p:nvPicPr>
          <p:cNvPr id="84" name="Picture 83"/>
          <p:cNvPicPr/>
          <p:nvPr/>
        </p:nvPicPr>
        <p:blipFill>
          <a:blip r:embed="rId3"/>
          <a:stretch/>
        </p:blipFill>
        <p:spPr>
          <a:xfrm>
            <a:off x="2648160" y="1426680"/>
            <a:ext cx="3845880" cy="2864880"/>
          </a:xfrm>
          <a:prstGeom prst="rect">
            <a:avLst/>
          </a:prstGeom>
          <a:ln>
            <a:noFill/>
          </a:ln>
        </p:spPr>
      </p:pic>
      <p:sp>
        <p:nvSpPr>
          <p:cNvPr id="85" name="CustomShape 5"/>
          <p:cNvSpPr/>
          <p:nvPr/>
        </p:nvSpPr>
        <p:spPr>
          <a:xfrm>
            <a:off x="6675120" y="4114800"/>
            <a:ext cx="455400" cy="34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solidFill>
                  <a:srgbClr val="FFFFFF"/>
                </a:solidFill>
                <a:latin typeface="Arial"/>
                <a:ea typeface="DejaVu Sans"/>
              </a:rPr>
              <a:t>[1]</a:t>
            </a:r>
            <a:endParaRPr/>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3888874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Legality OF strong encryption</a:t>
            </a:r>
            <a:endParaRPr/>
          </a:p>
        </p:txBody>
      </p:sp>
      <p:sp>
        <p:nvSpPr>
          <p:cNvPr id="87" name="CustomShape 2"/>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D869567-8572-439F-8F82-4C22615B3C76}" type="slidenum">
              <a:rPr lang="en-US" sz="800" strike="noStrike">
                <a:solidFill>
                  <a:srgbClr val="FFFFFF"/>
                </a:solidFill>
                <a:latin typeface="Cambria"/>
                <a:ea typeface="DejaVu Sans"/>
              </a:rPr>
              <a:t>36</a:t>
            </a:fld>
            <a:endParaRPr/>
          </a:p>
        </p:txBody>
      </p:sp>
      <p:sp>
        <p:nvSpPr>
          <p:cNvPr id="89"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90" name="CustomShape 5"/>
          <p:cNvSpPr/>
          <p:nvPr/>
        </p:nvSpPr>
        <p:spPr>
          <a:xfrm>
            <a:off x="914400" y="1371600"/>
            <a:ext cx="5667480" cy="28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UK</a:t>
            </a:r>
            <a:endParaRPr dirty="0"/>
          </a:p>
          <a:p>
            <a:pPr marL="742950" lvl="1"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Mandatory disclosure [7]</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France</a:t>
            </a:r>
            <a:endParaRPr dirty="0"/>
          </a:p>
          <a:p>
            <a:pPr marL="742950" lvl="1"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Maximum key length [10]</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Russia</a:t>
            </a:r>
            <a:endParaRPr dirty="0"/>
          </a:p>
          <a:p>
            <a:pPr marL="742950" lvl="1"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All encryption requires license [11]</a:t>
            </a:r>
            <a:endParaRPr dirty="0"/>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833650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Smartphones</a:t>
            </a:r>
            <a:endParaRPr/>
          </a:p>
        </p:txBody>
      </p:sp>
      <p:sp>
        <p:nvSpPr>
          <p:cNvPr id="92" name="CustomShape 2"/>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C567B3E9-39E5-4508-A2AD-17D299647B96}" type="slidenum">
              <a:rPr lang="en-US" sz="800" strike="noStrike">
                <a:solidFill>
                  <a:srgbClr val="FFFFFF"/>
                </a:solidFill>
                <a:latin typeface="Cambria"/>
                <a:ea typeface="DejaVu Sans"/>
              </a:rPr>
              <a:t>37</a:t>
            </a:fld>
            <a:endParaRPr/>
          </a:p>
        </p:txBody>
      </p:sp>
      <p:sp>
        <p:nvSpPr>
          <p:cNvPr id="94"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95" name="CustomShape 5"/>
          <p:cNvSpPr/>
          <p:nvPr/>
        </p:nvSpPr>
        <p:spPr>
          <a:xfrm>
            <a:off x="914400" y="1463040"/>
            <a:ext cx="5761800" cy="110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Apple and Google both made encryption standard on their devices last year. [2]</a:t>
            </a:r>
            <a:endParaRPr dirty="0"/>
          </a:p>
        </p:txBody>
      </p:sp>
      <p:sp>
        <p:nvSpPr>
          <p:cNvPr id="7" name="CustomShape 5"/>
          <p:cNvSpPr/>
          <p:nvPr/>
        </p:nvSpPr>
        <p:spPr>
          <a:xfrm>
            <a:off x="914400" y="2392189"/>
            <a:ext cx="5761800" cy="110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SzPct val="45000"/>
              <a:buFont typeface="Arial" panose="020B0604020202020204" pitchFamily="34" charset="0"/>
              <a:buChar char="•"/>
            </a:pPr>
            <a:r>
              <a:rPr lang="en-US" strike="noStrike" dirty="0" smtClean="0">
                <a:solidFill>
                  <a:srgbClr val="FFFFFF"/>
                </a:solidFill>
                <a:latin typeface="Arial"/>
                <a:ea typeface="DejaVu Sans"/>
              </a:rPr>
              <a:t>Lock the door and throw away the key</a:t>
            </a:r>
            <a:endParaRPr dirty="0"/>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22635515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Response From Law Enforcement</a:t>
            </a:r>
            <a:endParaRPr/>
          </a:p>
        </p:txBody>
      </p:sp>
      <p:sp>
        <p:nvSpPr>
          <p:cNvPr id="99" name="CustomShape 3"/>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76655C8C-3890-4A6C-9F12-C2BC1EB97EAA}" type="slidenum">
              <a:rPr lang="en-US" sz="800" strike="noStrike">
                <a:solidFill>
                  <a:srgbClr val="FFFFFF"/>
                </a:solidFill>
                <a:latin typeface="Cambria"/>
                <a:ea typeface="DejaVu Sans"/>
              </a:rPr>
              <a:t>38</a:t>
            </a:fld>
            <a:endParaRPr/>
          </a:p>
        </p:txBody>
      </p:sp>
      <p:sp>
        <p:nvSpPr>
          <p:cNvPr id="100"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101" name="CustomShape 5"/>
          <p:cNvSpPr/>
          <p:nvPr/>
        </p:nvSpPr>
        <p:spPr>
          <a:xfrm>
            <a:off x="916200" y="1280160"/>
            <a:ext cx="5667480" cy="283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"Sophisticated criminals will come to count on these means of evading detection" [4]</a:t>
            </a:r>
            <a:endParaRPr dirty="0"/>
          </a:p>
          <a:p>
            <a:pPr lvl="8">
              <a:lnSpc>
                <a:spcPct val="100000"/>
              </a:lnSpc>
              <a:buSzPct val="45000"/>
            </a:pPr>
            <a:r>
              <a:rPr lang="en-US" strike="noStrike" dirty="0">
                <a:solidFill>
                  <a:srgbClr val="FFFFFF"/>
                </a:solidFill>
                <a:latin typeface="Arial"/>
                <a:ea typeface="DejaVu Sans"/>
              </a:rPr>
              <a:t>~James </a:t>
            </a:r>
            <a:r>
              <a:rPr lang="en-US" strike="noStrike" dirty="0" err="1">
                <a:solidFill>
                  <a:srgbClr val="FFFFFF"/>
                </a:solidFill>
                <a:latin typeface="Arial"/>
                <a:ea typeface="DejaVu Sans"/>
              </a:rPr>
              <a:t>Comey</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"[Companies should] work with us to ensure that law enforcement retains the ability, with court authorization, to lawfully obtain information in the course of an investigation” [3]</a:t>
            </a:r>
            <a:endParaRPr dirty="0"/>
          </a:p>
          <a:p>
            <a:pPr lvl="8">
              <a:lnSpc>
                <a:spcPct val="100000"/>
              </a:lnSpc>
              <a:buSzPct val="45000"/>
            </a:pPr>
            <a:r>
              <a:rPr lang="en-US" strike="noStrike" dirty="0">
                <a:solidFill>
                  <a:srgbClr val="FFFFFF"/>
                </a:solidFill>
                <a:latin typeface="Arial"/>
                <a:ea typeface="DejaVu Sans"/>
              </a:rPr>
              <a:t>~Eric Holder</a:t>
            </a:r>
            <a:endParaRPr dirty="0"/>
          </a:p>
        </p:txBody>
      </p:sp>
      <p:pic>
        <p:nvPicPr>
          <p:cNvPr id="102" name="Picture 101"/>
          <p:cNvPicPr/>
          <p:nvPr/>
        </p:nvPicPr>
        <p:blipFill>
          <a:blip r:embed="rId3"/>
          <a:stretch/>
        </p:blipFill>
        <p:spPr>
          <a:xfrm>
            <a:off x="7406640" y="1188720"/>
            <a:ext cx="1534320" cy="1918440"/>
          </a:xfrm>
          <a:prstGeom prst="rect">
            <a:avLst/>
          </a:prstGeom>
          <a:ln>
            <a:noFill/>
          </a:ln>
        </p:spPr>
      </p:pic>
      <p:pic>
        <p:nvPicPr>
          <p:cNvPr id="103" name="Picture 102"/>
          <p:cNvPicPr/>
          <p:nvPr/>
        </p:nvPicPr>
        <p:blipFill>
          <a:blip r:embed="rId4"/>
          <a:stretch/>
        </p:blipFill>
        <p:spPr>
          <a:xfrm>
            <a:off x="6492240" y="3112200"/>
            <a:ext cx="1531800" cy="1915200"/>
          </a:xfrm>
          <a:prstGeom prst="rect">
            <a:avLst/>
          </a:prstGeom>
          <a:ln>
            <a:noFill/>
          </a:ln>
        </p:spPr>
      </p:pic>
      <p:sp>
        <p:nvSpPr>
          <p:cNvPr id="104" name="CustomShape 6"/>
          <p:cNvSpPr/>
          <p:nvPr/>
        </p:nvSpPr>
        <p:spPr>
          <a:xfrm>
            <a:off x="8321040" y="4297680"/>
            <a:ext cx="546840" cy="60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solidFill>
                  <a:srgbClr val="000000"/>
                </a:solidFill>
                <a:latin typeface="Arial"/>
                <a:ea typeface="DejaVu Sans"/>
              </a:rPr>
              <a:t>[5][6]</a:t>
            </a:r>
            <a:endParaRPr/>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266538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In the united States</a:t>
            </a:r>
            <a:endParaRPr/>
          </a:p>
        </p:txBody>
      </p:sp>
      <p:sp>
        <p:nvSpPr>
          <p:cNvPr id="106" name="CustomShape 2"/>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F2D85165-340A-4611-90D9-C1F6BA90ACFA}" type="slidenum">
              <a:rPr lang="en-US" sz="800" strike="noStrike">
                <a:solidFill>
                  <a:srgbClr val="FFFFFF"/>
                </a:solidFill>
                <a:latin typeface="Cambria"/>
                <a:ea typeface="DejaVu Sans"/>
              </a:rPr>
              <a:t>39</a:t>
            </a:fld>
            <a:endParaRPr/>
          </a:p>
        </p:txBody>
      </p:sp>
      <p:sp>
        <p:nvSpPr>
          <p:cNvPr id="108"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109" name="CustomShape 5"/>
          <p:cNvSpPr/>
          <p:nvPr/>
        </p:nvSpPr>
        <p:spPr>
          <a:xfrm>
            <a:off x="914400" y="1427760"/>
            <a:ext cx="4844520" cy="178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Commonwealth v. </a:t>
            </a:r>
            <a:r>
              <a:rPr lang="en-US" strike="noStrike" dirty="0" err="1">
                <a:solidFill>
                  <a:srgbClr val="FFFFFF"/>
                </a:solidFill>
                <a:latin typeface="Arial"/>
                <a:ea typeface="DejaVu Sans"/>
              </a:rPr>
              <a:t>Gelfgatt</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a:solidFill>
                  <a:srgbClr val="FFFFFF"/>
                </a:solidFill>
                <a:latin typeface="Arial"/>
                <a:ea typeface="DejaVu Sans"/>
              </a:rPr>
              <a:t>United States v. Doe</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err="1">
                <a:solidFill>
                  <a:srgbClr val="FFFFFF"/>
                </a:solidFill>
                <a:latin typeface="Arial"/>
                <a:ea typeface="DejaVu Sans"/>
              </a:rPr>
              <a:t>Lavabit</a:t>
            </a:r>
            <a:endParaRPr dirty="0"/>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Tree>
    <p:extLst>
      <p:ext uri="{BB962C8B-B14F-4D97-AF65-F5344CB8AC3E}">
        <p14:creationId xmlns:p14="http://schemas.microsoft.com/office/powerpoint/2010/main" val="673095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a:bodyPr>
          <a:lstStyle/>
          <a:p>
            <a:r>
              <a:rPr lang="en-US" dirty="0" smtClean="0"/>
              <a:t>pp. 274 Arrests, altering and deleting records are violations of privacy?</a:t>
            </a:r>
          </a:p>
          <a:p>
            <a:r>
              <a:rPr lang="en-US" dirty="0" smtClean="0"/>
              <a:t>pp. 275 Why not try to verify and correct records?</a:t>
            </a:r>
          </a:p>
          <a:p>
            <a:r>
              <a:rPr lang="en-US" dirty="0" smtClean="0"/>
              <a:t>pp. 277 300 times = frames, locations, …? </a:t>
            </a:r>
          </a:p>
          <a:p>
            <a:r>
              <a:rPr lang="en-US" dirty="0" smtClean="0"/>
              <a:t>pp. 289 “…don’t want anyone to know…” like seeking medical advice, etc.?</a:t>
            </a:r>
          </a:p>
        </p:txBody>
      </p:sp>
      <p:sp>
        <p:nvSpPr>
          <p:cNvPr id="11" name="Content Placeholder 10"/>
          <p:cNvSpPr>
            <a:spLocks noGrp="1"/>
          </p:cNvSpPr>
          <p:nvPr>
            <p:ph sz="half" idx="2"/>
          </p:nvPr>
        </p:nvSpPr>
        <p:spPr/>
        <p:txBody>
          <a:bodyPr>
            <a:normAutofit/>
          </a:bodyPr>
          <a:lstStyle/>
          <a:p>
            <a:r>
              <a:rPr lang="en-US" dirty="0"/>
              <a:t>pp. </a:t>
            </a:r>
            <a:r>
              <a:rPr lang="en-US" dirty="0" smtClean="0"/>
              <a:t>291 Just because it’s been happening for years doesn’t make it right.</a:t>
            </a:r>
            <a:endParaRPr lang="en-US" dirty="0"/>
          </a:p>
          <a:p>
            <a:r>
              <a:rPr lang="en-US" dirty="0" smtClean="0"/>
              <a:t>pp</a:t>
            </a:r>
            <a:r>
              <a:rPr lang="en-US" dirty="0"/>
              <a:t>. </a:t>
            </a:r>
            <a:r>
              <a:rPr lang="en-US" dirty="0" smtClean="0"/>
              <a:t>297 Wouldn’t it be easy to make and show a fake SSN card?</a:t>
            </a:r>
            <a:endParaRPr lang="en-US" dirty="0"/>
          </a:p>
          <a:p>
            <a:r>
              <a:rPr lang="en-US" dirty="0" smtClean="0"/>
              <a:t>pp. 298 Confusing false positive and negative explanations.</a:t>
            </a:r>
          </a:p>
          <a:p>
            <a:r>
              <a:rPr lang="en-US" dirty="0" smtClean="0"/>
              <a:t>End of Chapter questions: 1, 31, 51</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Summary</a:t>
            </a:r>
            <a:endParaRPr/>
          </a:p>
        </p:txBody>
      </p:sp>
      <p:sp>
        <p:nvSpPr>
          <p:cNvPr id="111" name="CustomShape 2"/>
          <p:cNvSpPr/>
          <p:nvPr/>
        </p:nvSpPr>
        <p:spPr>
          <a:xfrm>
            <a:off x="916560" y="1312920"/>
            <a:ext cx="7770240" cy="33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90000"/>
              </a:lnSpc>
              <a:buSzPct val="45000"/>
              <a:buFont typeface="Arial" panose="020B0604020202020204" pitchFamily="34" charset="0"/>
              <a:buChar char="•"/>
            </a:pPr>
            <a:r>
              <a:rPr lang="en-US" strike="noStrike" dirty="0">
                <a:solidFill>
                  <a:srgbClr val="FFFFFF"/>
                </a:solidFill>
                <a:latin typeface="Cambria"/>
                <a:ea typeface="DejaVu Sans"/>
              </a:rPr>
              <a:t>Encryption is now everywhere!</a:t>
            </a:r>
            <a:endParaRPr dirty="0"/>
          </a:p>
          <a:p>
            <a:pPr marL="285750" indent="-285750">
              <a:lnSpc>
                <a:spcPct val="90000"/>
              </a:lnSpc>
              <a:buSzPct val="45000"/>
              <a:buFont typeface="Arial" panose="020B0604020202020204" pitchFamily="34" charset="0"/>
              <a:buChar char="•"/>
            </a:pPr>
            <a:endParaRPr dirty="0"/>
          </a:p>
          <a:p>
            <a:pPr marL="285750" indent="-285750">
              <a:lnSpc>
                <a:spcPct val="90000"/>
              </a:lnSpc>
              <a:buSzPct val="45000"/>
              <a:buFont typeface="Arial" panose="020B0604020202020204" pitchFamily="34" charset="0"/>
              <a:buChar char="•"/>
            </a:pPr>
            <a:r>
              <a:rPr lang="en-US" strike="noStrike" dirty="0">
                <a:solidFill>
                  <a:srgbClr val="FFFFFF"/>
                </a:solidFill>
                <a:latin typeface="Cambria"/>
                <a:ea typeface="DejaVu Sans"/>
              </a:rPr>
              <a:t>In the US, it isn't illegal</a:t>
            </a:r>
            <a:endParaRPr dirty="0"/>
          </a:p>
          <a:p>
            <a:pPr marL="742950" lvl="1" indent="-285750">
              <a:lnSpc>
                <a:spcPct val="100000"/>
              </a:lnSpc>
              <a:buSzPct val="45000"/>
              <a:buFont typeface="Arial" panose="020B0604020202020204" pitchFamily="34" charset="0"/>
              <a:buChar char="•"/>
            </a:pPr>
            <a:r>
              <a:rPr lang="en-US" strike="noStrike" dirty="0">
                <a:solidFill>
                  <a:srgbClr val="FFFFFF"/>
                </a:solidFill>
                <a:latin typeface="Cambria"/>
                <a:ea typeface="DejaVu Sans"/>
              </a:rPr>
              <a:t>Not so in other countries</a:t>
            </a:r>
            <a:endParaRPr dirty="0"/>
          </a:p>
          <a:p>
            <a:pPr marL="285750" indent="-285750">
              <a:lnSpc>
                <a:spcPct val="100000"/>
              </a:lnSpc>
              <a:buSzPct val="45000"/>
              <a:buFont typeface="Arial" panose="020B0604020202020204" pitchFamily="34" charset="0"/>
              <a:buChar char="•"/>
            </a:pPr>
            <a:endParaRPr dirty="0"/>
          </a:p>
          <a:p>
            <a:pPr marL="285750" indent="-285750">
              <a:lnSpc>
                <a:spcPct val="100000"/>
              </a:lnSpc>
              <a:buSzPct val="45000"/>
              <a:buFont typeface="Arial" panose="020B0604020202020204" pitchFamily="34" charset="0"/>
              <a:buChar char="•"/>
            </a:pPr>
            <a:r>
              <a:rPr lang="en-US" strike="noStrike" dirty="0">
                <a:solidFill>
                  <a:srgbClr val="FFFFFF"/>
                </a:solidFill>
                <a:latin typeface="Cambria"/>
                <a:ea typeface="DejaVu Sans"/>
              </a:rPr>
              <a:t>(Usually) not protected under the 5</a:t>
            </a:r>
            <a:r>
              <a:rPr lang="en-US" strike="noStrike" baseline="101000" dirty="0">
                <a:solidFill>
                  <a:srgbClr val="FFFFFF"/>
                </a:solidFill>
                <a:latin typeface="Cambria"/>
                <a:ea typeface="DejaVu Sans"/>
              </a:rPr>
              <a:t>th</a:t>
            </a:r>
            <a:r>
              <a:rPr lang="en-US" strike="noStrike" dirty="0">
                <a:solidFill>
                  <a:srgbClr val="FFFFFF"/>
                </a:solidFill>
                <a:latin typeface="Cambria"/>
                <a:ea typeface="DejaVu Sans"/>
              </a:rPr>
              <a:t> Amendment (sometimes)</a:t>
            </a:r>
            <a:endParaRPr dirty="0"/>
          </a:p>
        </p:txBody>
      </p:sp>
      <p:sp>
        <p:nvSpPr>
          <p:cNvPr id="113" name="CustomShape 4"/>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29362AEA-0909-4993-B2BE-54C1FE7AF2E0}" type="slidenum">
              <a:rPr lang="en-US" sz="800" strike="noStrike">
                <a:solidFill>
                  <a:srgbClr val="FFFFFF"/>
                </a:solidFill>
                <a:latin typeface="Cambria"/>
                <a:ea typeface="DejaVu Sans"/>
              </a:rPr>
              <a:t>40</a:t>
            </a:fld>
            <a:endParaRPr/>
          </a:p>
        </p:txBody>
      </p:sp>
      <p:sp>
        <p:nvSpPr>
          <p:cNvPr id="114" name="CustomShape 5"/>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3786607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Discussion</a:t>
            </a:r>
            <a:endParaRPr/>
          </a:p>
        </p:txBody>
      </p:sp>
      <p:sp>
        <p:nvSpPr>
          <p:cNvPr id="116" name="CustomShape 2"/>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DD6E4C2A-7132-46CA-A346-04EB892B3EE0}" type="slidenum">
              <a:rPr lang="en-US" sz="800" strike="noStrike">
                <a:solidFill>
                  <a:srgbClr val="FFFFFF"/>
                </a:solidFill>
                <a:latin typeface="Cambria"/>
                <a:ea typeface="DejaVu Sans"/>
              </a:rPr>
              <a:t>41</a:t>
            </a:fld>
            <a:endParaRPr/>
          </a:p>
        </p:txBody>
      </p:sp>
      <p:sp>
        <p:nvSpPr>
          <p:cNvPr id="118" name="CustomShape 4"/>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119" name="CustomShape 5"/>
          <p:cNvSpPr/>
          <p:nvPr/>
        </p:nvSpPr>
        <p:spPr>
          <a:xfrm>
            <a:off x="1645920" y="2142000"/>
            <a:ext cx="5667480" cy="85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FFFFFF"/>
                </a:solidFill>
                <a:latin typeface="Arial"/>
                <a:ea typeface="DejaVu Sans"/>
              </a:rPr>
              <a:t>Should the government be given backdoor access to encrypted devices?</a:t>
            </a:r>
            <a:endParaRPr/>
          </a:p>
          <a:p>
            <a:pPr>
              <a:lnSpc>
                <a:spcPct val="100000"/>
              </a:lnSpc>
            </a:pPr>
            <a:endParaRPr/>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41</a:t>
            </a:fld>
            <a:endParaRPr lang="en-US"/>
          </a:p>
        </p:txBody>
      </p:sp>
    </p:spTree>
    <p:extLst>
      <p:ext uri="{BB962C8B-B14F-4D97-AF65-F5344CB8AC3E}">
        <p14:creationId xmlns:p14="http://schemas.microsoft.com/office/powerpoint/2010/main" val="3709010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685800" y="361800"/>
            <a:ext cx="7770240" cy="91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n-US" sz="2700" strike="noStrike" cap="all">
                <a:solidFill>
                  <a:srgbClr val="FFFFFF"/>
                </a:solidFill>
                <a:latin typeface="Cambria"/>
                <a:ea typeface="DejaVu Sans"/>
              </a:rPr>
              <a:t>References</a:t>
            </a:r>
            <a:endParaRPr/>
          </a:p>
        </p:txBody>
      </p:sp>
      <p:sp>
        <p:nvSpPr>
          <p:cNvPr id="121" name="CustomShape 2"/>
          <p:cNvSpPr/>
          <p:nvPr/>
        </p:nvSpPr>
        <p:spPr>
          <a:xfrm>
            <a:off x="685800" y="1352520"/>
            <a:ext cx="7770240" cy="33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50" strike="noStrike">
                <a:solidFill>
                  <a:srgbClr val="FFFFFF"/>
                </a:solidFill>
                <a:latin typeface="Cambria"/>
                <a:ea typeface="DejaVu Sans"/>
              </a:rPr>
              <a:t>[1] xkcd.com/257/</a:t>
            </a:r>
            <a:endParaRPr/>
          </a:p>
          <a:p>
            <a:pPr>
              <a:lnSpc>
                <a:spcPct val="100000"/>
              </a:lnSpc>
            </a:pPr>
            <a:r>
              <a:rPr lang="en-US" sz="1050" strike="noStrike">
                <a:solidFill>
                  <a:srgbClr val="FFFFFF"/>
                </a:solidFill>
                <a:latin typeface="Cambria"/>
                <a:ea typeface="DejaVu Sans"/>
              </a:rPr>
              <a:t>[2] Vance, Cyrus R., Jr. "Apple, Google encryption helps crooks." Washington Post 26 Sept. 2014. Academic OneFile. Web. 4 Apr. 2015.</a:t>
            </a:r>
            <a:endParaRPr/>
          </a:p>
          <a:p>
            <a:pPr>
              <a:lnSpc>
                <a:spcPct val="100000"/>
              </a:lnSpc>
            </a:pPr>
            <a:r>
              <a:rPr lang="en-US" sz="1050" strike="noStrike">
                <a:solidFill>
                  <a:srgbClr val="FFFFFF"/>
                </a:solidFill>
                <a:latin typeface="Cambria"/>
                <a:ea typeface="DejaVu Sans"/>
              </a:rPr>
              <a:t>[3] Timberg, Craig. "Holder: stronger encryption helps kidnappers, abusers." Washington Post 30 Sept. 2014. Academic OneFile. Web. 4 Apr. 2015.</a:t>
            </a:r>
            <a:endParaRPr/>
          </a:p>
          <a:p>
            <a:pPr>
              <a:lnSpc>
                <a:spcPct val="100000"/>
              </a:lnSpc>
            </a:pPr>
            <a:r>
              <a:rPr lang="en-US" sz="1050" strike="noStrike">
                <a:solidFill>
                  <a:srgbClr val="FFFFFF"/>
                </a:solidFill>
                <a:latin typeface="Cambria"/>
                <a:ea typeface="DejaVu Sans"/>
              </a:rPr>
              <a:t>[4] Haseeb, Ali. SNL Kagan Media &amp; Communications Report (Oct 20, 2014).</a:t>
            </a:r>
            <a:endParaRPr/>
          </a:p>
          <a:p>
            <a:pPr>
              <a:lnSpc>
                <a:spcPct val="100000"/>
              </a:lnSpc>
            </a:pPr>
            <a:r>
              <a:rPr lang="en-US" sz="1050" strike="noStrike">
                <a:solidFill>
                  <a:srgbClr val="FFFFFF"/>
                </a:solidFill>
                <a:latin typeface="Cambria"/>
                <a:ea typeface="DejaVu Sans"/>
              </a:rPr>
              <a:t>[5] http://upload.wikimedia.org/wikipedia/commons/6/6a/Eric_Holder_official_portrait.jpg</a:t>
            </a:r>
            <a:endParaRPr/>
          </a:p>
          <a:p>
            <a:pPr>
              <a:lnSpc>
                <a:spcPct val="100000"/>
              </a:lnSpc>
            </a:pPr>
            <a:r>
              <a:rPr lang="en-US" sz="1050" strike="noStrike">
                <a:solidFill>
                  <a:srgbClr val="FFFFFF"/>
                </a:solidFill>
                <a:latin typeface="Cambria"/>
                <a:ea typeface="DejaVu Sans"/>
              </a:rPr>
              <a:t>[6] http://news.softpedia.com/images/news2/FBI-Director-James-Comey-Says-Agencies-Are-Making-Cyber-Security-a-Top-Priority-429618-2.jpg</a:t>
            </a:r>
            <a:endParaRPr/>
          </a:p>
          <a:p>
            <a:pPr>
              <a:lnSpc>
                <a:spcPct val="100000"/>
              </a:lnSpc>
            </a:pPr>
            <a:r>
              <a:rPr lang="en-US" sz="1050" strike="noStrike">
                <a:solidFill>
                  <a:srgbClr val="FFFFFF"/>
                </a:solidFill>
                <a:latin typeface="Cambria"/>
                <a:ea typeface="DejaVu Sans"/>
              </a:rPr>
              <a:t>[7] http://www.legislation.gov.uk/ukpga/2000/23/section/53</a:t>
            </a:r>
            <a:endParaRPr/>
          </a:p>
          <a:p>
            <a:pPr>
              <a:lnSpc>
                <a:spcPct val="100000"/>
              </a:lnSpc>
            </a:pPr>
            <a:r>
              <a:rPr lang="en-US" sz="1050" strike="noStrike">
                <a:solidFill>
                  <a:srgbClr val="FFFFFF"/>
                </a:solidFill>
                <a:latin typeface="Cambria"/>
                <a:ea typeface="DejaVu Sans"/>
              </a:rPr>
              <a:t>[8] Commonwealth v. Gelfgatt (Report) 468. Supreme Judicial Court of Massachusetts. June 25, 2014. p. 512.  </a:t>
            </a:r>
            <a:endParaRPr/>
          </a:p>
          <a:p>
            <a:pPr>
              <a:lnSpc>
                <a:spcPct val="100000"/>
              </a:lnSpc>
            </a:pPr>
            <a:r>
              <a:rPr lang="en-US" sz="1050" strike="noStrike">
                <a:solidFill>
                  <a:srgbClr val="FFFFFF"/>
                </a:solidFill>
                <a:latin typeface="Cambria"/>
                <a:ea typeface="DejaVu Sans"/>
              </a:rPr>
              <a:t>[9] https://www.eff.org/press/releases/appeals-court-upholds-constitutional-right-against-forced-decryption </a:t>
            </a:r>
            <a:endParaRPr/>
          </a:p>
          <a:p>
            <a:pPr>
              <a:lnSpc>
                <a:spcPct val="100000"/>
              </a:lnSpc>
            </a:pPr>
            <a:r>
              <a:rPr lang="en-US" sz="1050" strike="noStrike">
                <a:solidFill>
                  <a:srgbClr val="FFFFFF"/>
                </a:solidFill>
                <a:latin typeface="Cambria"/>
                <a:ea typeface="DejaVu Sans"/>
              </a:rPr>
              <a:t>[10] http://www.irishtimes.com/business/strong-encryption-prohibition-relaxed-1.1258616</a:t>
            </a:r>
            <a:endParaRPr/>
          </a:p>
          <a:p>
            <a:pPr>
              <a:lnSpc>
                <a:spcPct val="100000"/>
              </a:lnSpc>
            </a:pPr>
            <a:r>
              <a:rPr lang="en-US" sz="1050" strike="noStrike">
                <a:solidFill>
                  <a:srgbClr val="FFFFFF"/>
                </a:solidFill>
                <a:latin typeface="Cambria"/>
                <a:ea typeface="DejaVu Sans"/>
              </a:rPr>
              <a:t>[11]http://www.nationaldefensemagazine.org/archive/2013/August/pages/UseCautionWhenTravelingWithEncryptionSoftware.aspx</a:t>
            </a:r>
            <a:endParaRPr/>
          </a:p>
          <a:p>
            <a:pPr>
              <a:lnSpc>
                <a:spcPct val="100000"/>
              </a:lnSpc>
            </a:pPr>
            <a:r>
              <a:rPr lang="en-US" sz="1050" strike="noStrike">
                <a:solidFill>
                  <a:srgbClr val="FFFFFF"/>
                </a:solidFill>
                <a:latin typeface="Cambria"/>
                <a:ea typeface="DejaVu Sans"/>
              </a:rPr>
              <a:t>All references were accessed on April 4th</a:t>
            </a:r>
            <a:endParaRPr/>
          </a:p>
        </p:txBody>
      </p:sp>
      <p:sp>
        <p:nvSpPr>
          <p:cNvPr id="123" name="CustomShape 4"/>
          <p:cNvSpPr/>
          <p:nvPr/>
        </p:nvSpPr>
        <p:spPr>
          <a:xfrm>
            <a:off x="8519040" y="4997160"/>
            <a:ext cx="622800" cy="14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8F9FB47D-3108-4D6C-AEE4-F9BC565C9708}" type="slidenum">
              <a:rPr lang="en-US" sz="800" strike="noStrike">
                <a:solidFill>
                  <a:srgbClr val="FFFFFF"/>
                </a:solidFill>
                <a:latin typeface="Cambria"/>
                <a:ea typeface="DejaVu Sans"/>
              </a:rPr>
              <a:t>42</a:t>
            </a:fld>
            <a:endParaRPr/>
          </a:p>
        </p:txBody>
      </p:sp>
      <p:sp>
        <p:nvSpPr>
          <p:cNvPr id="124" name="CustomShape 5"/>
          <p:cNvSpPr/>
          <p:nvPr/>
        </p:nvSpPr>
        <p:spPr>
          <a:xfrm>
            <a:off x="6847200" y="372240"/>
            <a:ext cx="2177640" cy="30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400" strike="noStrike">
                <a:solidFill>
                  <a:srgbClr val="FFFFFF"/>
                </a:solidFill>
                <a:latin typeface="Cambria"/>
                <a:ea typeface="DejaVu Sans"/>
              </a:rPr>
              <a:t>Josh Hebert</a:t>
            </a:r>
            <a:endParaRPr/>
          </a:p>
        </p:txBody>
      </p:sp>
      <p:sp>
        <p:nvSpPr>
          <p:cNvPr id="2" name="Footer Placeholder 1"/>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998912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storage…</a:t>
            </a:r>
            <a:endParaRPr lang="en-US" dirty="0"/>
          </a:p>
        </p:txBody>
      </p:sp>
      <p:sp>
        <p:nvSpPr>
          <p:cNvPr id="3" name="Content Placeholder 2"/>
          <p:cNvSpPr>
            <a:spLocks noGrp="1"/>
          </p:cNvSpPr>
          <p:nvPr>
            <p:ph sz="half" idx="1"/>
          </p:nvPr>
        </p:nvSpPr>
        <p:spPr/>
        <p:txBody>
          <a:bodyPr/>
          <a:lstStyle/>
          <a:p>
            <a:r>
              <a:rPr lang="en-US" dirty="0" smtClean="0"/>
              <a:t>Remote Storage</a:t>
            </a:r>
          </a:p>
          <a:p>
            <a:r>
              <a:rPr lang="en-US" dirty="0" smtClean="0"/>
              <a:t>Access Anywhere</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2037159"/>
            <a:ext cx="3733800" cy="1983581"/>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&lt;https://www.surdoc.com/cloud-storage/preface-to-cloud-free-cloud-storage/&gt;</a:t>
            </a:r>
            <a:endParaRPr lang="en-US" sz="1200" dirty="0">
              <a:solidFill>
                <a:schemeClr val="tx1"/>
              </a:solidFill>
            </a:endParaRPr>
          </a:p>
        </p:txBody>
      </p:sp>
    </p:spTree>
    <p:extLst>
      <p:ext uri="{BB962C8B-B14F-4D97-AF65-F5344CB8AC3E}">
        <p14:creationId xmlns:p14="http://schemas.microsoft.com/office/powerpoint/2010/main" val="429251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everywhere</a:t>
            </a:r>
            <a:endParaRPr lang="en-US" dirty="0"/>
          </a:p>
        </p:txBody>
      </p:sp>
      <p:sp>
        <p:nvSpPr>
          <p:cNvPr id="3" name="Content Placeholder 2"/>
          <p:cNvSpPr>
            <a:spLocks noGrp="1"/>
          </p:cNvSpPr>
          <p:nvPr>
            <p:ph sz="half" idx="1"/>
          </p:nvPr>
        </p:nvSpPr>
        <p:spPr/>
        <p:txBody>
          <a:bodyPr/>
          <a:lstStyle/>
          <a:p>
            <a:r>
              <a:rPr lang="en-US" dirty="0" smtClean="0"/>
              <a:t>Google Docs</a:t>
            </a:r>
          </a:p>
          <a:p>
            <a:r>
              <a:rPr lang="en-US" dirty="0" smtClean="0"/>
              <a:t>Google Drive, Dropbox</a:t>
            </a:r>
          </a:p>
          <a:p>
            <a:r>
              <a:rPr lang="en-US" dirty="0" smtClean="0"/>
              <a:t>Gmail, Yahoo mail, </a:t>
            </a:r>
            <a:r>
              <a:rPr lang="en-US" dirty="0" err="1" smtClean="0"/>
              <a:t>etc</a:t>
            </a:r>
            <a:endParaRPr lang="en-US" dirty="0" smtClean="0"/>
          </a:p>
          <a:p>
            <a:r>
              <a:rPr lang="en-US" dirty="0" smtClean="0"/>
              <a:t>Facebook</a:t>
            </a:r>
          </a:p>
          <a:p>
            <a:r>
              <a:rPr lang="en-US" dirty="0" smtClean="0"/>
              <a:t>Flickr, Picasa</a:t>
            </a:r>
          </a:p>
          <a:p>
            <a:r>
              <a:rPr lang="en-US" dirty="0" smtClean="0"/>
              <a:t>Steam</a:t>
            </a:r>
          </a:p>
          <a:p>
            <a:r>
              <a:rPr lang="en-US" dirty="0" err="1" smtClean="0"/>
              <a:t>Itunes</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834488"/>
            <a:ext cx="3733800" cy="2388924"/>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http://www.triplepundit.com/special/storing-data-cloud-safe/</a:t>
            </a:r>
            <a:endParaRPr lang="en-US" sz="1200" dirty="0">
              <a:solidFill>
                <a:schemeClr val="tx1"/>
              </a:solidFill>
            </a:endParaRPr>
          </a:p>
        </p:txBody>
      </p:sp>
    </p:spTree>
    <p:extLst>
      <p:ext uri="{BB962C8B-B14F-4D97-AF65-F5344CB8AC3E}">
        <p14:creationId xmlns:p14="http://schemas.microsoft.com/office/powerpoint/2010/main" val="4043573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th</a:t>
            </a:r>
            <a:r>
              <a:rPr lang="en-US" dirty="0" smtClean="0"/>
              <a:t> amendment – 3</a:t>
            </a:r>
            <a:r>
              <a:rPr lang="en-US" baseline="30000" dirty="0" smtClean="0"/>
              <a:t>rd</a:t>
            </a:r>
            <a:r>
              <a:rPr lang="en-US" dirty="0" smtClean="0"/>
              <a:t> party doctrine</a:t>
            </a:r>
            <a:endParaRPr lang="en-US" dirty="0"/>
          </a:p>
        </p:txBody>
      </p:sp>
      <p:sp>
        <p:nvSpPr>
          <p:cNvPr id="3" name="Content Placeholder 2"/>
          <p:cNvSpPr>
            <a:spLocks noGrp="1"/>
          </p:cNvSpPr>
          <p:nvPr>
            <p:ph sz="half" idx="1"/>
          </p:nvPr>
        </p:nvSpPr>
        <p:spPr/>
        <p:txBody>
          <a:bodyPr/>
          <a:lstStyle/>
          <a:p>
            <a:r>
              <a:rPr lang="en-US" dirty="0" smtClean="0"/>
              <a:t>Smith vs Maryland</a:t>
            </a:r>
          </a:p>
          <a:p>
            <a:pPr lvl="1"/>
            <a:r>
              <a:rPr lang="en-US" dirty="0" smtClean="0"/>
              <a:t>“A person has no legitimate expectation in the privacy of information he voluntarily turns over to third parties”</a:t>
            </a:r>
            <a:endParaRPr lang="en-US" dirty="0"/>
          </a:p>
          <a:p>
            <a:pPr lvl="1"/>
            <a:endParaRPr lang="en-US" dirty="0" smtClean="0"/>
          </a:p>
          <a:p>
            <a:pPr lvl="1"/>
            <a:r>
              <a:rPr lang="en-US" dirty="0" smtClean="0"/>
              <a:t>Cloud storage is 3</a:t>
            </a:r>
            <a:r>
              <a:rPr lang="en-US" baseline="30000" dirty="0" smtClean="0"/>
              <a:t>rd</a:t>
            </a:r>
            <a:r>
              <a:rPr lang="en-US" dirty="0" smtClean="0"/>
              <a:t> party storage</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Tree>
    <p:extLst>
      <p:ext uri="{BB962C8B-B14F-4D97-AF65-F5344CB8AC3E}">
        <p14:creationId xmlns:p14="http://schemas.microsoft.com/office/powerpoint/2010/main" val="4026950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cloud storage private?</a:t>
            </a:r>
            <a:endParaRPr lang="en-US" dirty="0"/>
          </a:p>
        </p:txBody>
      </p:sp>
      <p:sp>
        <p:nvSpPr>
          <p:cNvPr id="3" name="Content Placeholder 2"/>
          <p:cNvSpPr>
            <a:spLocks noGrp="1"/>
          </p:cNvSpPr>
          <p:nvPr>
            <p:ph sz="half" idx="1"/>
          </p:nvPr>
        </p:nvSpPr>
        <p:spPr/>
        <p:txBody>
          <a:bodyPr/>
          <a:lstStyle/>
          <a:p>
            <a:r>
              <a:rPr lang="en-US" dirty="0" smtClean="0"/>
              <a:t>Government access is regulated</a:t>
            </a:r>
          </a:p>
          <a:p>
            <a:endParaRPr lang="en-US" dirty="0" smtClean="0"/>
          </a:p>
          <a:p>
            <a:r>
              <a:rPr lang="en-US" dirty="0" smtClean="0"/>
              <a:t>Electronic Communications Privacy Act</a:t>
            </a:r>
          </a:p>
          <a:p>
            <a:pPr lvl="1"/>
            <a:r>
              <a:rPr lang="en-US" dirty="0" smtClean="0"/>
              <a:t>Subpoena or Court order</a:t>
            </a:r>
          </a:p>
          <a:p>
            <a:pPr lvl="1"/>
            <a:r>
              <a:rPr lang="en-US" dirty="0" smtClean="0"/>
              <a:t>Must notify</a:t>
            </a:r>
          </a:p>
          <a:p>
            <a:pPr lvl="1"/>
            <a:endParaRPr lang="en-US" dirty="0" smtClean="0"/>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Tree>
    <p:extLst>
      <p:ext uri="{BB962C8B-B14F-4D97-AF65-F5344CB8AC3E}">
        <p14:creationId xmlns:p14="http://schemas.microsoft.com/office/powerpoint/2010/main" val="1079867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hide?</a:t>
            </a:r>
            <a:endParaRPr lang="en-US" dirty="0"/>
          </a:p>
        </p:txBody>
      </p:sp>
      <p:sp>
        <p:nvSpPr>
          <p:cNvPr id="3" name="Content Placeholder 2"/>
          <p:cNvSpPr>
            <a:spLocks noGrp="1"/>
          </p:cNvSpPr>
          <p:nvPr>
            <p:ph sz="half" idx="1"/>
          </p:nvPr>
        </p:nvSpPr>
        <p:spPr/>
        <p:txBody>
          <a:bodyPr/>
          <a:lstStyle/>
          <a:p>
            <a:r>
              <a:rPr lang="en-US" dirty="0" smtClean="0"/>
              <a:t>Encryption?</a:t>
            </a:r>
          </a:p>
          <a:p>
            <a:pPr lvl="1"/>
            <a:r>
              <a:rPr lang="en-US" dirty="0" smtClean="0"/>
              <a:t>Increase cost burden on government</a:t>
            </a:r>
          </a:p>
          <a:p>
            <a:pPr lvl="1"/>
            <a:r>
              <a:rPr lang="en-US" dirty="0" smtClean="0"/>
              <a:t>Backdoors </a:t>
            </a:r>
          </a:p>
          <a:p>
            <a:endParaRPr lang="en-US" dirty="0"/>
          </a:p>
          <a:p>
            <a:r>
              <a:rPr lang="en-US" dirty="0" smtClean="0"/>
              <a:t>Offshore servers?</a:t>
            </a:r>
          </a:p>
          <a:p>
            <a:pPr lvl="1"/>
            <a:r>
              <a:rPr lang="en-US" dirty="0" smtClean="0"/>
              <a:t>Mutual legal assistance treaties</a:t>
            </a:r>
          </a:p>
          <a:p>
            <a:pPr lvl="1"/>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Tree>
    <p:extLst>
      <p:ext uri="{BB962C8B-B14F-4D97-AF65-F5344CB8AC3E}">
        <p14:creationId xmlns:p14="http://schemas.microsoft.com/office/powerpoint/2010/main" val="4173671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Breach of privacy?</a:t>
            </a:r>
            <a:endParaRPr lang="en-US" dirty="0"/>
          </a:p>
        </p:txBody>
      </p:sp>
      <p:sp>
        <p:nvSpPr>
          <p:cNvPr id="3" name="Content Placeholder 2"/>
          <p:cNvSpPr>
            <a:spLocks noGrp="1"/>
          </p:cNvSpPr>
          <p:nvPr>
            <p:ph sz="half" idx="1"/>
          </p:nvPr>
        </p:nvSpPr>
        <p:spPr/>
        <p:txBody>
          <a:bodyPr/>
          <a:lstStyle/>
          <a:p>
            <a:r>
              <a:rPr lang="en-US" dirty="0" smtClean="0"/>
              <a:t>Government access is regulated</a:t>
            </a:r>
          </a:p>
          <a:p>
            <a:endParaRPr lang="en-US" dirty="0" smtClean="0"/>
          </a:p>
          <a:p>
            <a:pPr lvl="1"/>
            <a:r>
              <a:rPr lang="en-US" dirty="0" smtClean="0"/>
              <a:t>“While our </a:t>
            </a:r>
            <a:r>
              <a:rPr lang="en-US" dirty="0"/>
              <a:t>systems may differ in approach, let me assure you that we have in place protections that are fundamentally similar to those in Europe. In a number of critical areas, the U.S. provides more restrictions to the access of personal data than do European Member </a:t>
            </a:r>
            <a:r>
              <a:rPr lang="en-US" dirty="0" smtClean="0"/>
              <a:t>States”</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a:t>http://useu.usmission.gov/kennard_032112.html</a:t>
            </a:r>
            <a:endParaRPr lang="en-US" sz="1200" dirty="0">
              <a:solidFill>
                <a:schemeClr val="tx1"/>
              </a:solidFill>
            </a:endParaRPr>
          </a:p>
        </p:txBody>
      </p:sp>
    </p:spTree>
    <p:extLst>
      <p:ext uri="{BB962C8B-B14F-4D97-AF65-F5344CB8AC3E}">
        <p14:creationId xmlns:p14="http://schemas.microsoft.com/office/powerpoint/2010/main" val="4155380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smtClean="0"/>
              <a:t>[1] Meyer, Theodoric; “No Warrant, No Problem: How the Government Can Get Your Digital Data.” </a:t>
            </a:r>
            <a:r>
              <a:rPr lang="en-US" sz="1200" dirty="0" err="1" smtClean="0"/>
              <a:t>ProPublica</a:t>
            </a:r>
            <a:r>
              <a:rPr lang="en-US" sz="1200" dirty="0" smtClean="0"/>
              <a:t>, June 27, 2014. Web. 07 Apr. 2015</a:t>
            </a:r>
          </a:p>
          <a:p>
            <a:pPr marL="0" indent="0">
              <a:buNone/>
            </a:pPr>
            <a:r>
              <a:rPr lang="en-US" sz="1200" dirty="0" smtClean="0"/>
              <a:t>[2] </a:t>
            </a:r>
            <a:r>
              <a:rPr lang="en-US" sz="1200" dirty="0" err="1" smtClean="0"/>
              <a:t>Figliola</a:t>
            </a:r>
            <a:r>
              <a:rPr lang="en-US" sz="1200" dirty="0" smtClean="0"/>
              <a:t>, Patricia M. Fischer, Eric</a:t>
            </a:r>
            <a:r>
              <a:rPr lang="en-US" sz="1200" dirty="0"/>
              <a:t> </a:t>
            </a:r>
            <a:r>
              <a:rPr lang="en-US" sz="1200" dirty="0" smtClean="0"/>
              <a:t>A. “Overview and Issues for </a:t>
            </a:r>
            <a:r>
              <a:rPr lang="en-US" sz="1200" dirty="0"/>
              <a:t>Implementation of the Federal Cloud Computing Initiative: Implications for Federal Information Technology Reform </a:t>
            </a:r>
            <a:r>
              <a:rPr lang="en-US" sz="1200" dirty="0" smtClean="0"/>
              <a:t>Management.” Congressional Research Service, January 20, 2015. Web 06 Apr 2015 </a:t>
            </a:r>
          </a:p>
          <a:p>
            <a:pPr marL="0" indent="0">
              <a:buNone/>
            </a:pPr>
            <a:r>
              <a:rPr lang="en-US" sz="1200" dirty="0" smtClean="0"/>
              <a:t>[3] Kennard, William E. “Living With our Heads in the Cloud.” March 21, 2012. Web 07 Apr 2015</a:t>
            </a:r>
          </a:p>
          <a:p>
            <a:pPr marL="0" indent="0">
              <a:buNone/>
            </a:pPr>
            <a:r>
              <a:rPr lang="en-US" sz="1200" dirty="0" smtClean="0"/>
              <a:t>[4] </a:t>
            </a:r>
            <a:r>
              <a:rPr lang="en-US" sz="1200" dirty="0" err="1" smtClean="0"/>
              <a:t>Soghoian</a:t>
            </a:r>
            <a:r>
              <a:rPr lang="en-US" sz="1200" dirty="0" smtClean="0"/>
              <a:t> Christopher; “</a:t>
            </a:r>
            <a:r>
              <a:rPr lang="en-US" sz="1200" dirty="0"/>
              <a:t>CAUGHT IN THE CLOUD: PRIVACY, ENCRYPTION, AND GOVERNMENT BACK DOORS IN THE WEB 2.0 </a:t>
            </a:r>
            <a:r>
              <a:rPr lang="en-US" sz="1200" dirty="0" smtClean="0"/>
              <a:t>ERA.” Web 06 Apr 2015</a:t>
            </a:r>
          </a:p>
          <a:p>
            <a:pPr marL="0" indent="0">
              <a:buNone/>
            </a:pPr>
            <a:r>
              <a:rPr lang="en-US" sz="1200" dirty="0" smtClean="0"/>
              <a:t>[5] Maxwell, Winston; Wolf, Christopher; “A Global Reality: Governmental Access to Data in the Cloud.” July 18 2012. Web 06 Apr 2015</a:t>
            </a:r>
            <a:endParaRPr lang="en-US" sz="1200"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Kerrin Spinney</a:t>
            </a:r>
            <a:endParaRPr lang="en-US" sz="1400" dirty="0">
              <a:solidFill>
                <a:schemeClr val="tx1"/>
              </a:solidFill>
              <a:latin typeface="+mj-lt"/>
            </a:endParaRPr>
          </a:p>
        </p:txBody>
      </p:sp>
    </p:spTree>
    <p:extLst>
      <p:ext uri="{BB962C8B-B14F-4D97-AF65-F5344CB8AC3E}">
        <p14:creationId xmlns:p14="http://schemas.microsoft.com/office/powerpoint/2010/main" val="3641878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Quiz</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List two problems with using biometrics for identification.</a:t>
            </a:r>
          </a:p>
          <a:p>
            <a:pPr marL="457200" indent="-457200">
              <a:buFont typeface="+mj-lt"/>
              <a:buAutoNum type="arabicPeriod"/>
            </a:pPr>
            <a:r>
              <a:rPr lang="en-US" dirty="0"/>
              <a:t>List two advantages of using biometrics for identification.</a:t>
            </a:r>
          </a:p>
          <a:p>
            <a:pPr marL="457200" indent="-457200">
              <a:buFont typeface="+mj-lt"/>
              <a:buAutoNum type="arabicPeriod"/>
            </a:pPr>
            <a:r>
              <a:rPr lang="en-US" dirty="0"/>
              <a:t>Describe two tools people can use to protect their privacy on the Web.</a:t>
            </a:r>
          </a:p>
          <a:p>
            <a:pPr marL="457200" indent="-457200">
              <a:buFont typeface="+mj-lt"/>
              <a:buAutoNum type="arabicPeriod"/>
            </a:pPr>
            <a:r>
              <a:rPr lang="en-US" dirty="0"/>
              <a:t>For </a:t>
            </a:r>
            <a:r>
              <a:rPr lang="en-US" dirty="0" smtClean="0"/>
              <a:t>each of the 4 categories of Daniel </a:t>
            </a:r>
            <a:r>
              <a:rPr lang="en-US" dirty="0" err="1"/>
              <a:t>Solove’s</a:t>
            </a:r>
            <a:r>
              <a:rPr lang="en-US" dirty="0"/>
              <a:t> </a:t>
            </a:r>
            <a:r>
              <a:rPr lang="en-US" dirty="0" smtClean="0"/>
              <a:t>privacy taxonomy give </a:t>
            </a:r>
            <a:r>
              <a:rPr lang="en-US" dirty="0"/>
              <a:t>an example not listed in the </a:t>
            </a:r>
            <a:r>
              <a:rPr lang="en-US" dirty="0" smtClean="0"/>
              <a:t>book.</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504764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systems have a lot of data:</a:t>
            </a:r>
            <a:endParaRPr lang="en-US" dirty="0"/>
          </a:p>
        </p:txBody>
      </p:sp>
      <p:sp>
        <p:nvSpPr>
          <p:cNvPr id="3" name="Content Placeholder 2"/>
          <p:cNvSpPr>
            <a:spLocks noGrp="1"/>
          </p:cNvSpPr>
          <p:nvPr>
            <p:ph sz="half" idx="1"/>
          </p:nvPr>
        </p:nvSpPr>
        <p:spPr/>
        <p:txBody>
          <a:bodyPr/>
          <a:lstStyle/>
          <a:p>
            <a:pPr marL="0" indent="0">
              <a:buNone/>
            </a:pPr>
            <a:r>
              <a:rPr lang="en-US" dirty="0" smtClean="0"/>
              <a:t>Sample ER form</a:t>
            </a:r>
          </a:p>
          <a:p>
            <a:r>
              <a:rPr lang="en-US" dirty="0" smtClean="0"/>
              <a:t>Your Basic Information</a:t>
            </a:r>
          </a:p>
          <a:p>
            <a:pPr lvl="1"/>
            <a:r>
              <a:rPr lang="en-US" dirty="0" smtClean="0"/>
              <a:t>Name, DOB</a:t>
            </a:r>
          </a:p>
          <a:p>
            <a:pPr lvl="1"/>
            <a:r>
              <a:rPr lang="en-US" dirty="0" smtClean="0"/>
              <a:t>SSN</a:t>
            </a:r>
          </a:p>
          <a:p>
            <a:pPr lvl="1"/>
            <a:r>
              <a:rPr lang="en-US" dirty="0" smtClean="0"/>
              <a:t>Address</a:t>
            </a:r>
          </a:p>
          <a:p>
            <a:pPr lvl="1"/>
            <a:r>
              <a:rPr lang="en-US" dirty="0" smtClean="0"/>
              <a:t>Allergies</a:t>
            </a:r>
          </a:p>
          <a:p>
            <a:pPr lvl="1"/>
            <a:r>
              <a:rPr lang="en-US" dirty="0" smtClean="0"/>
              <a:t>Primary care physicians</a:t>
            </a:r>
          </a:p>
          <a:p>
            <a:pPr lvl="1"/>
            <a:r>
              <a:rPr lang="en-US" dirty="0" smtClean="0"/>
              <a:t>Reason for ER Visit today</a:t>
            </a:r>
          </a:p>
          <a:p>
            <a:pPr lvl="1"/>
            <a:r>
              <a:rPr lang="en-US" dirty="0" smtClean="0"/>
              <a:t>Current medical problems</a:t>
            </a:r>
          </a:p>
          <a:p>
            <a:pPr lvl="1"/>
            <a:r>
              <a:rPr lang="en-US" dirty="0" smtClean="0"/>
              <a:t>Level of Mental retardation</a:t>
            </a:r>
          </a:p>
          <a:p>
            <a:pPr lvl="1"/>
            <a:r>
              <a:rPr lang="en-US" dirty="0" smtClean="0"/>
              <a:t>Consent Status</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Yifan Zhao</a:t>
            </a:r>
            <a:endParaRPr lang="en-US" sz="1400" dirty="0">
              <a:solidFill>
                <a:schemeClr val="tx1"/>
              </a:solidFill>
              <a:latin typeface="+mj-lt"/>
            </a:endParaRPr>
          </a:p>
        </p:txBody>
      </p:sp>
      <p:sp>
        <p:nvSpPr>
          <p:cNvPr id="10" name="Content Placeholder 2"/>
          <p:cNvSpPr txBox="1">
            <a:spLocks/>
          </p:cNvSpPr>
          <p:nvPr/>
        </p:nvSpPr>
        <p:spPr>
          <a:xfrm>
            <a:off x="47244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Font typeface="Arial" pitchFamily="34" charset="0"/>
              <a:buNone/>
            </a:pPr>
            <a:r>
              <a:rPr lang="en-US" smtClean="0"/>
              <a:t>WPI health service/Insurance</a:t>
            </a:r>
          </a:p>
          <a:p>
            <a:r>
              <a:rPr lang="en-US" smtClean="0"/>
              <a:t>Your Basic Information</a:t>
            </a:r>
          </a:p>
          <a:p>
            <a:pPr lvl="1"/>
            <a:r>
              <a:rPr lang="en-US" smtClean="0"/>
              <a:t>Name</a:t>
            </a:r>
          </a:p>
          <a:p>
            <a:pPr lvl="1"/>
            <a:r>
              <a:rPr lang="en-US" smtClean="0"/>
              <a:t>SSN</a:t>
            </a:r>
          </a:p>
          <a:p>
            <a:pPr lvl="1"/>
            <a:r>
              <a:rPr lang="en-US" smtClean="0"/>
              <a:t>Address</a:t>
            </a:r>
          </a:p>
          <a:p>
            <a:r>
              <a:rPr lang="en-US" smtClean="0"/>
              <a:t>Your medical history</a:t>
            </a:r>
          </a:p>
          <a:p>
            <a:pPr lvl="1"/>
            <a:r>
              <a:rPr lang="en-US" smtClean="0"/>
              <a:t>Allergies</a:t>
            </a:r>
          </a:p>
          <a:p>
            <a:pPr lvl="1"/>
            <a:r>
              <a:rPr lang="en-US" smtClean="0"/>
              <a:t>Surgery</a:t>
            </a:r>
          </a:p>
          <a:p>
            <a:pPr lvl="1"/>
            <a:r>
              <a:rPr lang="en-US" smtClean="0"/>
              <a:t>Medical history of your family</a:t>
            </a:r>
          </a:p>
          <a:p>
            <a:pPr>
              <a:buClr>
                <a:srgbClr val="BCB49E"/>
              </a:buClr>
            </a:pPr>
            <a:r>
              <a:rPr lang="en-US" smtClean="0">
                <a:solidFill>
                  <a:prstClr val="white"/>
                </a:solidFill>
              </a:rPr>
              <a:t>Billing information</a:t>
            </a:r>
          </a:p>
          <a:p>
            <a:pPr lvl="1"/>
            <a:endParaRPr lang="en-US" dirty="0" smtClean="0"/>
          </a:p>
        </p:txBody>
      </p:sp>
    </p:spTree>
    <p:extLst>
      <p:ext uri="{BB962C8B-B14F-4D97-AF65-F5344CB8AC3E}">
        <p14:creationId xmlns:p14="http://schemas.microsoft.com/office/powerpoint/2010/main" val="1284162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is important [1]</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Stolen health credentials can be sold at $10 each.</a:t>
            </a:r>
          </a:p>
          <a:p>
            <a:r>
              <a:rPr lang="en-US" dirty="0"/>
              <a:t>Data for sale:</a:t>
            </a:r>
          </a:p>
          <a:p>
            <a:pPr lvl="1"/>
            <a:r>
              <a:rPr lang="en-US" dirty="0" smtClean="0"/>
              <a:t>Names, birth dates, policy numbers, diagnosis codes, billing information</a:t>
            </a:r>
          </a:p>
          <a:p>
            <a:r>
              <a:rPr lang="en-US" dirty="0" smtClean="0"/>
              <a:t>Create </a:t>
            </a:r>
            <a:r>
              <a:rPr lang="en-US" dirty="0"/>
              <a:t>fake IDs</a:t>
            </a:r>
          </a:p>
          <a:p>
            <a:pPr lvl="1"/>
            <a:r>
              <a:rPr lang="en-US" dirty="0"/>
              <a:t>To buy medical equipment or drugs</a:t>
            </a:r>
          </a:p>
          <a:p>
            <a:pPr lvl="1"/>
            <a:r>
              <a:rPr lang="en-US" dirty="0"/>
              <a:t>To file made-up claims with insurers</a:t>
            </a:r>
          </a:p>
          <a:p>
            <a:r>
              <a:rPr lang="en-US" dirty="0"/>
              <a:t>Any crime related to your SSN [6]</a:t>
            </a:r>
          </a:p>
          <a:p>
            <a:pPr lvl="1"/>
            <a:r>
              <a:rPr lang="en-US" dirty="0"/>
              <a:t>Open financial accounts</a:t>
            </a:r>
          </a:p>
          <a:p>
            <a:pPr lvl="1"/>
            <a:r>
              <a:rPr lang="en-US" dirty="0"/>
              <a:t>Get medical care</a:t>
            </a:r>
          </a:p>
          <a:p>
            <a:pPr lvl="1"/>
            <a:r>
              <a:rPr lang="en-US" dirty="0"/>
              <a:t>File for a fraudulent tax refunds</a:t>
            </a:r>
          </a:p>
          <a:p>
            <a:pPr lvl="1"/>
            <a:r>
              <a:rPr lang="en-US" dirty="0"/>
              <a:t>Commit crimes</a:t>
            </a:r>
          </a:p>
          <a:p>
            <a:pPr lvl="1"/>
            <a:r>
              <a:rPr lang="en-US" dirty="0"/>
              <a:t>Steal your benefits</a:t>
            </a:r>
          </a:p>
          <a:p>
            <a:pPr marL="411535" lvl="2" indent="0">
              <a:buNone/>
            </a:pPr>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Yifan Zhao</a:t>
            </a:r>
            <a:endParaRPr lang="en-US" sz="1400" dirty="0">
              <a:solidFill>
                <a:schemeClr val="tx1"/>
              </a:solidFill>
              <a:latin typeface="+mj-lt"/>
            </a:endParaRPr>
          </a:p>
        </p:txBody>
      </p:sp>
      <p:pic>
        <p:nvPicPr>
          <p:cNvPr id="10" name="Content Placeholder 8"/>
          <p:cNvPicPr>
            <a:picLocks noChangeAspect="1"/>
          </p:cNvPicPr>
          <p:nvPr/>
        </p:nvPicPr>
        <p:blipFill>
          <a:blip r:embed="rId3"/>
          <a:srcRect t="-21735" b="-21735"/>
          <a:stretch>
            <a:fillRect/>
          </a:stretch>
        </p:blipFill>
        <p:spPr>
          <a:xfrm>
            <a:off x="4876800" y="1504951"/>
            <a:ext cx="3733800" cy="3352800"/>
          </a:xfrm>
          <a:prstGeom prst="rect">
            <a:avLst/>
          </a:prstGeom>
        </p:spPr>
      </p:pic>
      <p:sp>
        <p:nvSpPr>
          <p:cNvPr id="11" name="TextBox 10"/>
          <p:cNvSpPr txBox="1"/>
          <p:nvPr/>
        </p:nvSpPr>
        <p:spPr>
          <a:xfrm>
            <a:off x="0" y="4726877"/>
            <a:ext cx="9144000" cy="276999"/>
          </a:xfrm>
          <a:prstGeom prst="rect">
            <a:avLst/>
          </a:prstGeom>
          <a:noFill/>
        </p:spPr>
        <p:txBody>
          <a:bodyPr wrap="square" rtlCol="0">
            <a:spAutoFit/>
          </a:bodyPr>
          <a:lstStyle/>
          <a:p>
            <a:pPr algn="r"/>
            <a:r>
              <a:rPr lang="en-US" sz="1200" dirty="0" smtClean="0"/>
              <a:t>http</a:t>
            </a:r>
            <a:r>
              <a:rPr lang="en-US" sz="1200" dirty="0"/>
              <a:t>://</a:t>
            </a:r>
            <a:r>
              <a:rPr lang="en-US" sz="1200" dirty="0" err="1"/>
              <a:t>www.clemmonsurgentcare.com</a:t>
            </a:r>
            <a:r>
              <a:rPr lang="en-US" sz="1200" dirty="0"/>
              <a:t>/</a:t>
            </a:r>
            <a:r>
              <a:rPr lang="en-US" sz="1200" dirty="0" err="1"/>
              <a:t>yahoo_site_admin</a:t>
            </a:r>
            <a:r>
              <a:rPr lang="en-US" sz="1200" dirty="0"/>
              <a:t>/assets/images/insurance_card.</a:t>
            </a:r>
            <a:r>
              <a:rPr lang="en-US" sz="1200" dirty="0" smtClean="0"/>
              <a:t>11284214_std.jpg</a:t>
            </a:r>
            <a:endParaRPr lang="en-US" sz="1200" dirty="0">
              <a:solidFill>
                <a:schemeClr val="tx1"/>
              </a:solidFill>
            </a:endParaRPr>
          </a:p>
        </p:txBody>
      </p:sp>
    </p:spTree>
    <p:extLst>
      <p:ext uri="{BB962C8B-B14F-4D97-AF65-F5344CB8AC3E}">
        <p14:creationId xmlns:p14="http://schemas.microsoft.com/office/powerpoint/2010/main" val="1571017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is important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Yifan Zhao</a:t>
            </a:r>
            <a:endParaRPr lang="en-US" sz="1400" dirty="0">
              <a:solidFill>
                <a:schemeClr val="tx1"/>
              </a:solidFill>
              <a:latin typeface="+mj-lt"/>
            </a:endParaRPr>
          </a:p>
        </p:txBody>
      </p:sp>
      <p:pic>
        <p:nvPicPr>
          <p:cNvPr id="4" name="Content Placeholder 3"/>
          <p:cNvPicPr>
            <a:picLocks noGrp="1" noChangeAspect="1"/>
          </p:cNvPicPr>
          <p:nvPr>
            <p:ph sz="half" idx="2"/>
          </p:nvPr>
        </p:nvPicPr>
        <p:blipFill>
          <a:blip r:embed="rId3"/>
          <a:srcRect t="-12130" b="-12130"/>
          <a:stretch>
            <a:fillRect/>
          </a:stretch>
        </p:blipFill>
        <p:spPr/>
      </p:pic>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www.hillerlaw.com</a:t>
            </a:r>
            <a:r>
              <a:rPr lang="en-US" sz="1200" dirty="0"/>
              <a:t>/</a:t>
            </a:r>
            <a:r>
              <a:rPr lang="en-US" sz="1200" dirty="0" err="1"/>
              <a:t>wp</a:t>
            </a:r>
            <a:r>
              <a:rPr lang="en-US" sz="1200" dirty="0"/>
              <a:t>-content/uploads/2013/05/</a:t>
            </a:r>
            <a:r>
              <a:rPr lang="en-US" sz="1200" dirty="0" err="1"/>
              <a:t>custory</a:t>
            </a:r>
            <a:r>
              <a:rPr lang="en-US" sz="1200" dirty="0"/>
              <a:t>-trials-</a:t>
            </a:r>
            <a:r>
              <a:rPr lang="en-US" sz="1200" dirty="0" err="1"/>
              <a:t>panel.jpg</a:t>
            </a:r>
            <a:endParaRPr lang="en-US" sz="1200" dirty="0">
              <a:solidFill>
                <a:schemeClr val="tx1"/>
              </a:solidFill>
            </a:endParaRPr>
          </a:p>
        </p:txBody>
      </p:sp>
      <p:sp>
        <p:nvSpPr>
          <p:cNvPr id="10" name="Content Placeholder 9"/>
          <p:cNvSpPr>
            <a:spLocks noGrp="1"/>
          </p:cNvSpPr>
          <p:nvPr>
            <p:ph sz="half" idx="1"/>
          </p:nvPr>
        </p:nvSpPr>
        <p:spPr/>
        <p:txBody>
          <a:bodyPr/>
          <a:lstStyle/>
          <a:p>
            <a:r>
              <a:rPr lang="en-US" dirty="0"/>
              <a:t>Your medical information can be used against you in the court!</a:t>
            </a:r>
          </a:p>
          <a:p>
            <a:endParaRPr lang="en-US" dirty="0"/>
          </a:p>
          <a:p>
            <a:r>
              <a:rPr lang="en-US" dirty="0"/>
              <a:t>Angie’s husband stole her medical records and used it as evidence against her in custody trial. [3]</a:t>
            </a:r>
          </a:p>
          <a:p>
            <a:endParaRPr lang="en-US" dirty="0"/>
          </a:p>
        </p:txBody>
      </p:sp>
    </p:spTree>
    <p:extLst>
      <p:ext uri="{BB962C8B-B14F-4D97-AF65-F5344CB8AC3E}">
        <p14:creationId xmlns:p14="http://schemas.microsoft.com/office/powerpoint/2010/main" val="630581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happens and can happen to you [1]</a:t>
            </a:r>
            <a:endParaRPr lang="en-US" dirty="0"/>
          </a:p>
        </p:txBody>
      </p:sp>
      <p:sp>
        <p:nvSpPr>
          <p:cNvPr id="3" name="Content Placeholder 2"/>
          <p:cNvSpPr>
            <a:spLocks noGrp="1"/>
          </p:cNvSpPr>
          <p:nvPr>
            <p:ph sz="half" idx="1"/>
          </p:nvPr>
        </p:nvSpPr>
        <p:spPr/>
        <p:txBody>
          <a:bodyPr/>
          <a:lstStyle/>
          <a:p>
            <a:r>
              <a:rPr lang="en-US" dirty="0"/>
              <a:t>A</a:t>
            </a:r>
            <a:r>
              <a:rPr lang="en-US" dirty="0" smtClean="0"/>
              <a:t>ttacks on the rise:</a:t>
            </a:r>
          </a:p>
          <a:p>
            <a:pPr lvl="1"/>
            <a:r>
              <a:rPr lang="en-US" dirty="0" smtClean="0"/>
              <a:t>Cyber attacked healthcare organizations: 20% in 2009 to 40% in 2013</a:t>
            </a:r>
          </a:p>
          <a:p>
            <a:pPr lvl="0">
              <a:buClr>
                <a:srgbClr val="BCB49E"/>
              </a:buClr>
            </a:pPr>
            <a:r>
              <a:rPr lang="en-US" dirty="0" smtClean="0">
                <a:solidFill>
                  <a:prstClr val="white"/>
                </a:solidFill>
              </a:rPr>
              <a:t>Reason</a:t>
            </a:r>
          </a:p>
          <a:p>
            <a:pPr lvl="1">
              <a:buClr>
                <a:srgbClr val="BCB49E"/>
              </a:buClr>
            </a:pPr>
            <a:r>
              <a:rPr lang="en-US" dirty="0" smtClean="0">
                <a:solidFill>
                  <a:prstClr val="white"/>
                </a:solidFill>
              </a:rPr>
              <a:t>Technology advancement:</a:t>
            </a:r>
            <a:endParaRPr lang="en-US" dirty="0">
              <a:solidFill>
                <a:prstClr val="white"/>
              </a:solidFill>
            </a:endParaRPr>
          </a:p>
          <a:p>
            <a:pPr marL="205768" lvl="1" indent="0">
              <a:buNone/>
            </a:pPr>
            <a:r>
              <a:rPr lang="en-US" dirty="0" smtClean="0"/>
              <a:t>Shift to electronic medical records by a majority of U.S. healthcare providers. </a:t>
            </a:r>
            <a:endParaRPr lang="en-US" dirty="0"/>
          </a:p>
        </p:txBody>
      </p:sp>
      <p:pic>
        <p:nvPicPr>
          <p:cNvPr id="10" name="Content Placeholder 9"/>
          <p:cNvPicPr>
            <a:picLocks noGrp="1" noChangeAspect="1"/>
          </p:cNvPicPr>
          <p:nvPr>
            <p:ph sz="half" idx="2"/>
          </p:nvPr>
        </p:nvPicPr>
        <p:blipFill rotWithShape="1">
          <a:blip r:embed="rId3"/>
          <a:srcRect t="13808" b="5639"/>
          <a:stretch/>
        </p:blipFill>
        <p:spPr>
          <a:xfrm>
            <a:off x="4724400" y="1731995"/>
            <a:ext cx="3733800" cy="2886658"/>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kaiserhealthnews.org</a:t>
            </a:r>
            <a:r>
              <a:rPr lang="en-US" sz="1200" dirty="0"/>
              <a:t>/news/electronic-health-records-theft-hacking</a:t>
            </a:r>
            <a:r>
              <a:rPr lang="en-US" sz="1200" dirty="0" smtClean="0"/>
              <a:t>/</a:t>
            </a:r>
            <a:endParaRPr lang="en-US" sz="1200" dirty="0">
              <a:solidFill>
                <a:schemeClr val="tx1"/>
              </a:solidFill>
            </a:endParaRPr>
          </a:p>
        </p:txBody>
      </p:sp>
    </p:spTree>
    <p:extLst>
      <p:ext uri="{BB962C8B-B14F-4D97-AF65-F5344CB8AC3E}">
        <p14:creationId xmlns:p14="http://schemas.microsoft.com/office/powerpoint/2010/main" val="1303742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violating HIPAA [3]</a:t>
            </a:r>
            <a:endParaRPr lang="en-US" dirty="0"/>
          </a:p>
        </p:txBody>
      </p:sp>
      <p:sp>
        <p:nvSpPr>
          <p:cNvPr id="3" name="Content Placeholder 2"/>
          <p:cNvSpPr>
            <a:spLocks noGrp="1"/>
          </p:cNvSpPr>
          <p:nvPr>
            <p:ph sz="half" idx="1"/>
          </p:nvPr>
        </p:nvSpPr>
        <p:spPr/>
        <p:txBody>
          <a:bodyPr/>
          <a:lstStyle/>
          <a:p>
            <a:r>
              <a:rPr lang="en-US" dirty="0" smtClean="0"/>
              <a:t>May 14 , 2012</a:t>
            </a:r>
            <a:endParaRPr lang="en-US" dirty="0"/>
          </a:p>
          <a:p>
            <a:r>
              <a:rPr lang="en-US" dirty="0" smtClean="0"/>
              <a:t>Laurie </a:t>
            </a:r>
            <a:r>
              <a:rPr lang="en-US" dirty="0" err="1" smtClean="0"/>
              <a:t>Napper</a:t>
            </a:r>
            <a:r>
              <a:rPr lang="en-US" dirty="0" smtClean="0"/>
              <a:t> was charged against violating HIPAA.</a:t>
            </a:r>
          </a:p>
          <a:p>
            <a:r>
              <a:rPr lang="en-US" dirty="0" smtClean="0"/>
              <a:t>Over 17 months, she used her position at hospital to gain patients’ names, addresses, and Medicare numbers to sell their information.</a:t>
            </a:r>
          </a:p>
          <a:p>
            <a:r>
              <a:rPr lang="en-US" dirty="0" smtClean="0"/>
              <a:t>She could end up in prison up to 10 years!</a:t>
            </a:r>
          </a:p>
        </p:txBody>
      </p:sp>
      <p:pic>
        <p:nvPicPr>
          <p:cNvPr id="9" name="Content Placeholder 8"/>
          <p:cNvPicPr>
            <a:picLocks noGrp="1" noChangeAspect="1"/>
          </p:cNvPicPr>
          <p:nvPr>
            <p:ph sz="half" idx="2"/>
          </p:nvPr>
        </p:nvPicPr>
        <p:blipFill>
          <a:blip r:embed="rId3"/>
          <a:srcRect t="-19292" b="-19292"/>
          <a:stretch>
            <a:fillRect/>
          </a:stretch>
        </p:blipFill>
        <p:spPr>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www.trbimg.com</a:t>
            </a:r>
            <a:r>
              <a:rPr lang="en-US" sz="1200" dirty="0"/>
              <a:t>/img-542ee6fc/turbine/chi-howard-university-hospital-20141003</a:t>
            </a:r>
            <a:endParaRPr lang="en-US" sz="1200" dirty="0">
              <a:solidFill>
                <a:schemeClr val="tx1"/>
              </a:solidFill>
            </a:endParaRPr>
          </a:p>
        </p:txBody>
      </p:sp>
    </p:spTree>
    <p:extLst>
      <p:ext uri="{BB962C8B-B14F-4D97-AF65-F5344CB8AC3E}">
        <p14:creationId xmlns:p14="http://schemas.microsoft.com/office/powerpoint/2010/main" val="2642919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the government help?</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t>Government</a:t>
            </a:r>
          </a:p>
          <a:p>
            <a:r>
              <a:rPr lang="en-US" dirty="0" smtClean="0"/>
              <a:t>Creating a uniform system for medical systems?</a:t>
            </a:r>
          </a:p>
          <a:p>
            <a:pPr lvl="1"/>
            <a:r>
              <a:rPr lang="en-US" dirty="0" smtClean="0"/>
              <a:t>Probably more cons than pros</a:t>
            </a:r>
            <a:endParaRPr lang="en-US" dirty="0"/>
          </a:p>
          <a:p>
            <a:pPr lvl="2"/>
            <a:r>
              <a:rPr lang="en-US" dirty="0" smtClean="0"/>
              <a:t>Costs more</a:t>
            </a:r>
          </a:p>
          <a:p>
            <a:pPr lvl="2"/>
            <a:r>
              <a:rPr lang="en-US" dirty="0" smtClean="0"/>
              <a:t>As long as attacked, large number of data will be lost</a:t>
            </a:r>
          </a:p>
          <a:p>
            <a:pPr lvl="0">
              <a:buClr>
                <a:srgbClr val="BCB49E"/>
              </a:buClr>
            </a:pPr>
            <a:r>
              <a:rPr lang="en-US" dirty="0">
                <a:solidFill>
                  <a:prstClr val="white"/>
                </a:solidFill>
              </a:rPr>
              <a:t>New </a:t>
            </a:r>
            <a:r>
              <a:rPr lang="en-US" dirty="0" smtClean="0">
                <a:solidFill>
                  <a:prstClr val="white"/>
                </a:solidFill>
              </a:rPr>
              <a:t>regulations?</a:t>
            </a:r>
          </a:p>
          <a:p>
            <a:pPr lvl="1">
              <a:buClr>
                <a:srgbClr val="BCB49E"/>
              </a:buClr>
            </a:pPr>
            <a:r>
              <a:rPr lang="en-US" dirty="0" smtClean="0">
                <a:solidFill>
                  <a:prstClr val="white"/>
                </a:solidFill>
              </a:rPr>
              <a:t>Specific requirements for medical systems?</a:t>
            </a:r>
          </a:p>
          <a:p>
            <a:pPr lvl="1">
              <a:buClr>
                <a:srgbClr val="BCB49E"/>
              </a:buClr>
            </a:pPr>
            <a:r>
              <a:rPr lang="en-US" dirty="0" smtClean="0">
                <a:solidFill>
                  <a:prstClr val="white"/>
                </a:solidFill>
              </a:rPr>
              <a:t>Most recent rule in 2009: [3]</a:t>
            </a:r>
          </a:p>
          <a:p>
            <a:pPr lvl="2">
              <a:buClr>
                <a:srgbClr val="BCB49E"/>
              </a:buClr>
            </a:pPr>
            <a:r>
              <a:rPr lang="en-US" dirty="0" smtClean="0">
                <a:solidFill>
                  <a:prstClr val="white"/>
                </a:solidFill>
              </a:rPr>
              <a:t>Breach notification rule</a:t>
            </a:r>
          </a:p>
          <a:p>
            <a:pPr lvl="2">
              <a:buClr>
                <a:srgbClr val="BCB49E"/>
              </a:buClr>
            </a:pPr>
            <a:endParaRPr lang="en-US" dirty="0">
              <a:solidFill>
                <a:prstClr val="white"/>
              </a:solidFill>
            </a:endParaRPr>
          </a:p>
          <a:p>
            <a:pPr marL="205768" lvl="1" indent="0">
              <a:buNone/>
            </a:pPr>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www.tspconsultant.com</a:t>
            </a:r>
            <a:r>
              <a:rPr lang="en-US" sz="1200" dirty="0"/>
              <a:t>/uploads/3/7/0/0/37007755/9903228_orig.jpg</a:t>
            </a:r>
            <a:endParaRPr lang="en-US" sz="1200" dirty="0">
              <a:solidFill>
                <a:schemeClr val="tx1"/>
              </a:solidFill>
            </a:endParaRPr>
          </a:p>
        </p:txBody>
      </p:sp>
      <p:pic>
        <p:nvPicPr>
          <p:cNvPr id="11" name="Content Placeholder 10"/>
          <p:cNvPicPr>
            <a:picLocks noGrp="1" noChangeAspect="1"/>
          </p:cNvPicPr>
          <p:nvPr>
            <p:ph sz="half" idx="2"/>
          </p:nvPr>
        </p:nvPicPr>
        <p:blipFill>
          <a:blip r:embed="rId3"/>
          <a:srcRect t="-9864" b="-9864"/>
          <a:stretch>
            <a:fillRect/>
          </a:stretch>
        </p:blipFill>
        <p:spPr/>
      </p:pic>
    </p:spTree>
    <p:extLst>
      <p:ext uri="{BB962C8B-B14F-4D97-AF65-F5344CB8AC3E}">
        <p14:creationId xmlns:p14="http://schemas.microsoft.com/office/powerpoint/2010/main" val="61567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the hospitals do?</a:t>
            </a:r>
            <a:endParaRPr lang="en-US" dirty="0"/>
          </a:p>
        </p:txBody>
      </p:sp>
      <p:sp>
        <p:nvSpPr>
          <p:cNvPr id="3" name="Content Placeholder 2"/>
          <p:cNvSpPr>
            <a:spLocks noGrp="1"/>
          </p:cNvSpPr>
          <p:nvPr>
            <p:ph sz="half" idx="1"/>
          </p:nvPr>
        </p:nvSpPr>
        <p:spPr/>
        <p:txBody>
          <a:bodyPr/>
          <a:lstStyle/>
          <a:p>
            <a:r>
              <a:rPr lang="en-US" dirty="0" smtClean="0"/>
              <a:t>Hospitals seem to use very old systems – very insecure.</a:t>
            </a:r>
          </a:p>
          <a:p>
            <a:pPr lvl="1"/>
            <a:r>
              <a:rPr lang="en-US" dirty="0" smtClean="0"/>
              <a:t>10 plus years old that have not seen a patch</a:t>
            </a:r>
          </a:p>
          <a:p>
            <a:pPr lvl="1"/>
            <a:r>
              <a:rPr lang="en-US" dirty="0" smtClean="0"/>
              <a:t>Some of the easiest networks to break into</a:t>
            </a:r>
          </a:p>
          <a:p>
            <a:pPr lvl="0">
              <a:buClr>
                <a:srgbClr val="BCB49E"/>
              </a:buClr>
            </a:pPr>
            <a:r>
              <a:rPr lang="en-US" dirty="0">
                <a:solidFill>
                  <a:prstClr val="white"/>
                </a:solidFill>
              </a:rPr>
              <a:t>Upgrade the systems?</a:t>
            </a:r>
          </a:p>
          <a:p>
            <a:pPr lvl="1"/>
            <a:r>
              <a:rPr lang="en-US" dirty="0" smtClean="0"/>
              <a:t>Invest in firewall</a:t>
            </a:r>
          </a:p>
          <a:p>
            <a:pPr lvl="1"/>
            <a:r>
              <a:rPr lang="en-US" dirty="0" smtClean="0"/>
              <a:t>Invest in technicians</a:t>
            </a:r>
          </a:p>
          <a:p>
            <a:pPr lvl="1"/>
            <a:r>
              <a:rPr lang="en-US" dirty="0" smtClean="0"/>
              <a:t>However, why not buy a new MRI?</a:t>
            </a:r>
          </a:p>
          <a:p>
            <a:pPr lvl="1"/>
            <a:r>
              <a:rPr lang="en-US" dirty="0" smtClean="0"/>
              <a:t>Maybe the government can help?</a:t>
            </a:r>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www.guidebookgallery.org</a:t>
            </a:r>
            <a:r>
              <a:rPr lang="en-US" sz="1200" dirty="0"/>
              <a:t>/</a:t>
            </a:r>
            <a:r>
              <a:rPr lang="en-US" sz="1200" dirty="0" err="1"/>
              <a:t>pics</a:t>
            </a:r>
            <a:r>
              <a:rPr lang="en-US" sz="1200" dirty="0"/>
              <a:t>/</a:t>
            </a:r>
            <a:r>
              <a:rPr lang="en-US" sz="1200" dirty="0" err="1"/>
              <a:t>gui</a:t>
            </a:r>
            <a:r>
              <a:rPr lang="en-US" sz="1200" dirty="0"/>
              <a:t>/</a:t>
            </a:r>
            <a:r>
              <a:rPr lang="en-US" sz="1200" dirty="0" err="1"/>
              <a:t>startupshutdown</a:t>
            </a:r>
            <a:r>
              <a:rPr lang="en-US" sz="1200" dirty="0"/>
              <a:t>/splash/win2000pro.png</a:t>
            </a:r>
            <a:endParaRPr lang="en-US" sz="1200" dirty="0">
              <a:solidFill>
                <a:schemeClr val="tx1"/>
              </a:solidFill>
            </a:endParaRPr>
          </a:p>
        </p:txBody>
      </p:sp>
      <p:pic>
        <p:nvPicPr>
          <p:cNvPr id="9" name="Content Placeholder 8"/>
          <p:cNvPicPr>
            <a:picLocks noGrp="1" noChangeAspect="1"/>
          </p:cNvPicPr>
          <p:nvPr>
            <p:ph sz="half" idx="2"/>
          </p:nvPr>
        </p:nvPicPr>
        <p:blipFill>
          <a:blip r:embed="rId3"/>
          <a:srcRect t="-9864" b="-9864"/>
          <a:stretch>
            <a:fillRect/>
          </a:stretch>
        </p:blipFill>
        <p:spPr/>
      </p:pic>
    </p:spTree>
    <p:extLst>
      <p:ext uri="{BB962C8B-B14F-4D97-AF65-F5344CB8AC3E}">
        <p14:creationId xmlns:p14="http://schemas.microsoft.com/office/powerpoint/2010/main" val="39475522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to protect our info? [5]</a:t>
            </a:r>
            <a:endParaRPr lang="en-US" dirty="0"/>
          </a:p>
        </p:txBody>
      </p:sp>
      <p:sp>
        <p:nvSpPr>
          <p:cNvPr id="3" name="Content Placeholder 2"/>
          <p:cNvSpPr>
            <a:spLocks noGrp="1"/>
          </p:cNvSpPr>
          <p:nvPr>
            <p:ph sz="half" idx="1"/>
          </p:nvPr>
        </p:nvSpPr>
        <p:spPr/>
        <p:txBody>
          <a:bodyPr/>
          <a:lstStyle/>
          <a:p>
            <a:r>
              <a:rPr lang="en-US" dirty="0" smtClean="0"/>
              <a:t>Talk with your doctor about your confidentiality concerns.</a:t>
            </a:r>
          </a:p>
          <a:p>
            <a:r>
              <a:rPr lang="en-US" dirty="0" smtClean="0"/>
              <a:t>Request a copy of your medical records.</a:t>
            </a:r>
          </a:p>
          <a:p>
            <a:r>
              <a:rPr lang="en-US" dirty="0" smtClean="0"/>
              <a:t>Register your objections to disclosures that you consider inappropriate.</a:t>
            </a:r>
          </a:p>
          <a:p>
            <a:r>
              <a:rPr lang="en-US" dirty="0" smtClean="0"/>
              <a:t>But actually, there’s nothing much we can do.</a:t>
            </a:r>
          </a:p>
        </p:txBody>
      </p:sp>
      <p:pic>
        <p:nvPicPr>
          <p:cNvPr id="9" name="Content Placeholder 8"/>
          <p:cNvPicPr>
            <a:picLocks noGrp="1" noChangeAspect="1"/>
          </p:cNvPicPr>
          <p:nvPr>
            <p:ph sz="half" idx="2"/>
          </p:nvPr>
        </p:nvPicPr>
        <p:blipFill>
          <a:blip r:embed="rId3"/>
          <a:srcRect t="-16074" b="-16074"/>
          <a:stretch>
            <a:fillRect/>
          </a:stretch>
        </p:blipFill>
        <p:spPr>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transcribable.com</a:t>
            </a:r>
            <a:r>
              <a:rPr lang="en-US" sz="1200" dirty="0"/>
              <a:t>/</a:t>
            </a:r>
            <a:r>
              <a:rPr lang="en-US" sz="1200" dirty="0" err="1"/>
              <a:t>wp</a:t>
            </a:r>
            <a:r>
              <a:rPr lang="en-US" sz="1200" dirty="0"/>
              <a:t>-content/uploads/2013/01/Patient-talking-to-</a:t>
            </a:r>
            <a:r>
              <a:rPr lang="en-US" sz="1200" dirty="0" err="1"/>
              <a:t>doctor.jpg</a:t>
            </a:r>
            <a:endParaRPr lang="en-US" sz="1200" dirty="0">
              <a:solidFill>
                <a:schemeClr val="tx1"/>
              </a:solidFill>
            </a:endParaRPr>
          </a:p>
        </p:txBody>
      </p:sp>
    </p:spTree>
    <p:extLst>
      <p:ext uri="{BB962C8B-B14F-4D97-AF65-F5344CB8AC3E}">
        <p14:creationId xmlns:p14="http://schemas.microsoft.com/office/powerpoint/2010/main" val="4174921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p:txBody>
          <a:bodyPr/>
          <a:lstStyle/>
          <a:p>
            <a:r>
              <a:rPr lang="en-US" dirty="0" smtClean="0"/>
              <a:t>Wish list:</a:t>
            </a:r>
          </a:p>
          <a:p>
            <a:pPr lvl="1"/>
            <a:r>
              <a:rPr lang="en-US" dirty="0" smtClean="0"/>
              <a:t>Develop a new medical system with the following features:</a:t>
            </a:r>
          </a:p>
          <a:p>
            <a:pPr lvl="2"/>
            <a:r>
              <a:rPr lang="en-US" dirty="0" smtClean="0"/>
              <a:t>Easy to transfer data from the old system to the new</a:t>
            </a:r>
          </a:p>
          <a:p>
            <a:pPr lvl="2"/>
            <a:r>
              <a:rPr lang="en-US" dirty="0" smtClean="0"/>
              <a:t>Strong firewall protection</a:t>
            </a:r>
          </a:p>
          <a:p>
            <a:pPr lvl="2"/>
            <a:r>
              <a:rPr lang="en-US" dirty="0" smtClean="0"/>
              <a:t>Updates regularly</a:t>
            </a:r>
          </a:p>
          <a:p>
            <a:r>
              <a:rPr lang="en-US" dirty="0" smtClean="0"/>
              <a:t>This can be a good career opportunity for CS students! </a:t>
            </a:r>
            <a:r>
              <a:rPr lang="en-US" dirty="0" smtClean="0">
                <a:sym typeface="Wingdings"/>
              </a:rPr>
              <a:t></a:t>
            </a:r>
            <a:endParaRPr lang="en-US" dirty="0" smtClean="0"/>
          </a:p>
          <a:p>
            <a:endParaRPr lang="en-US" dirty="0"/>
          </a:p>
        </p:txBody>
      </p:sp>
      <p:pic>
        <p:nvPicPr>
          <p:cNvPr id="9" name="Content Placeholder 8"/>
          <p:cNvPicPr>
            <a:picLocks noGrp="1" noChangeAspect="1"/>
          </p:cNvPicPr>
          <p:nvPr>
            <p:ph sz="half" idx="2"/>
          </p:nvPr>
        </p:nvPicPr>
        <p:blipFill>
          <a:blip r:embed="rId3"/>
          <a:srcRect t="-36858" b="-36858"/>
          <a:stretch>
            <a:fillRect/>
          </a:stretch>
        </p:blipFill>
        <p:spPr>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smtClean="0">
                <a:latin typeface="+mj-lt"/>
              </a:rPr>
              <a:t>Yifan Zhao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rmsbunkerblog.files.wordpress.com</a:t>
            </a:r>
            <a:r>
              <a:rPr lang="en-US" sz="1200" dirty="0"/>
              <a:t>/2012/05/2012-healthcare-trends.png</a:t>
            </a:r>
            <a:endParaRPr lang="en-US" sz="1200" dirty="0">
              <a:solidFill>
                <a:schemeClr val="tx1"/>
              </a:solidFill>
            </a:endParaRPr>
          </a:p>
        </p:txBody>
      </p:sp>
    </p:spTree>
    <p:extLst>
      <p:ext uri="{BB962C8B-B14F-4D97-AF65-F5344CB8AC3E}">
        <p14:creationId xmlns:p14="http://schemas.microsoft.com/office/powerpoint/2010/main" val="685193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[1] Caroline </a:t>
            </a:r>
            <a:r>
              <a:rPr lang="en-US" dirty="0" err="1" smtClean="0"/>
              <a:t>Humer</a:t>
            </a:r>
            <a:r>
              <a:rPr lang="en-US" dirty="0" smtClean="0"/>
              <a:t> and Jim </a:t>
            </a:r>
            <a:r>
              <a:rPr lang="en-US" dirty="0" err="1" smtClean="0"/>
              <a:t>Finkle</a:t>
            </a:r>
            <a:r>
              <a:rPr lang="en-US" dirty="0" smtClean="0"/>
              <a:t>, Your Medical Record is Worth More to Hackers than Your Credit Card, </a:t>
            </a:r>
            <a:r>
              <a:rPr lang="en-US" dirty="0" smtClean="0">
                <a:hlinkClick r:id="rId3"/>
              </a:rPr>
              <a:t>http</a:t>
            </a:r>
            <a:r>
              <a:rPr lang="en-US" dirty="0">
                <a:hlinkClick r:id="rId3"/>
              </a:rPr>
              <a:t>://www.reuters.com/article/2014/09/24/us-cybersecurity-hospitals-</a:t>
            </a:r>
            <a:r>
              <a:rPr lang="en-US" dirty="0" smtClean="0">
                <a:hlinkClick r:id="rId3"/>
              </a:rPr>
              <a:t>idUSKCN0HJ21I20140924</a:t>
            </a:r>
            <a:r>
              <a:rPr lang="en-US" dirty="0" smtClean="0"/>
              <a:t>, 04/06/2015</a:t>
            </a:r>
          </a:p>
          <a:p>
            <a:pPr marL="0" indent="0">
              <a:buNone/>
            </a:pPr>
            <a:r>
              <a:rPr lang="en-US" dirty="0" smtClean="0"/>
              <a:t>[2] David Shultz, As Patients’ Records Go Digital, Theft and Hacking Problems Grow, </a:t>
            </a:r>
            <a:r>
              <a:rPr lang="en-US" dirty="0" smtClean="0">
                <a:hlinkClick r:id="rId4"/>
              </a:rPr>
              <a:t>http</a:t>
            </a:r>
            <a:r>
              <a:rPr lang="en-US" dirty="0">
                <a:hlinkClick r:id="rId4"/>
              </a:rPr>
              <a:t>://kaiserhealthnews.org/news/electronic-health-records-theft-hacking</a:t>
            </a:r>
            <a:r>
              <a:rPr lang="en-US" dirty="0" smtClean="0">
                <a:hlinkClick r:id="rId4"/>
              </a:rPr>
              <a:t>/</a:t>
            </a:r>
            <a:r>
              <a:rPr lang="en-US" dirty="0" smtClean="0"/>
              <a:t>, 04/06/2015</a:t>
            </a:r>
          </a:p>
          <a:p>
            <a:pPr marL="0" indent="0">
              <a:buNone/>
            </a:pPr>
            <a:r>
              <a:rPr lang="en-US" dirty="0" smtClean="0"/>
              <a:t>[3] Angie, My Medical Records Were Stolen and Used Against </a:t>
            </a:r>
            <a:r>
              <a:rPr lang="en-US" dirty="0"/>
              <a:t>me in Court, </a:t>
            </a:r>
            <a:r>
              <a:rPr lang="en-US" dirty="0">
                <a:hlinkClick r:id="rId5"/>
              </a:rPr>
              <a:t>http://www.injuryclaimcoach.com/my-medical-records-were-stolen-and-used-against-me-in-</a:t>
            </a:r>
            <a:r>
              <a:rPr lang="en-US" dirty="0" smtClean="0">
                <a:hlinkClick r:id="rId5"/>
              </a:rPr>
              <a:t>court.html</a:t>
            </a:r>
            <a:r>
              <a:rPr lang="en-US" dirty="0" smtClean="0"/>
              <a:t>, 04/06/2015</a:t>
            </a:r>
          </a:p>
          <a:p>
            <a:pPr marL="0" indent="0">
              <a:buNone/>
            </a:pPr>
            <a:r>
              <a:rPr lang="en-US" dirty="0" smtClean="0"/>
              <a:t>[4] Michael J. Quinn, Ethics for the Information Age (Pearson, 02/24/2014), pages 297-298</a:t>
            </a:r>
          </a:p>
          <a:p>
            <a:pPr marL="0" indent="0">
              <a:buNone/>
            </a:pPr>
            <a:r>
              <a:rPr lang="en-US" dirty="0" smtClean="0"/>
              <a:t>[5] Protect Your Medical Privacy, </a:t>
            </a:r>
          </a:p>
          <a:p>
            <a:pPr marL="0" indent="0">
              <a:buNone/>
            </a:pPr>
            <a:r>
              <a:rPr lang="en-US" dirty="0" smtClean="0"/>
              <a:t> </a:t>
            </a:r>
            <a:r>
              <a:rPr lang="en-US" dirty="0">
                <a:hlinkClick r:id="rId6"/>
              </a:rPr>
              <a:t>http://www.usa.gov/topics/family/privacy-protection/</a:t>
            </a:r>
            <a:r>
              <a:rPr lang="en-US" dirty="0" smtClean="0">
                <a:hlinkClick r:id="rId6"/>
              </a:rPr>
              <a:t>medical.shtml</a:t>
            </a:r>
            <a:r>
              <a:rPr lang="en-US" dirty="0" smtClean="0"/>
              <a:t>, 04/06/2015</a:t>
            </a:r>
          </a:p>
          <a:p>
            <a:pPr marL="0" indent="0">
              <a:buNone/>
            </a:pPr>
            <a:r>
              <a:rPr lang="en-US" dirty="0" smtClean="0"/>
              <a:t>[6] Christine </a:t>
            </a:r>
            <a:r>
              <a:rPr lang="en-US" dirty="0" err="1"/>
              <a:t>D</a:t>
            </a:r>
            <a:r>
              <a:rPr lang="en-US" dirty="0" err="1" smtClean="0"/>
              <a:t>iGangi</a:t>
            </a:r>
            <a:r>
              <a:rPr lang="en-US" dirty="0" smtClean="0"/>
              <a:t>, 5 Things an Identity Thief Can Do with Your Social Security Number, </a:t>
            </a:r>
            <a:r>
              <a:rPr lang="en-US" dirty="0" smtClean="0">
                <a:hlinkClick r:id="rId7"/>
              </a:rPr>
              <a:t>http</a:t>
            </a:r>
            <a:r>
              <a:rPr lang="en-US" dirty="0">
                <a:hlinkClick r:id="rId7"/>
              </a:rPr>
              <a:t>://blog.credit.com/2015/02/5-things-an-identity-thief-can-do-with-your-social-security-number-108597</a:t>
            </a:r>
            <a:r>
              <a:rPr lang="en-US" dirty="0" smtClean="0">
                <a:hlinkClick r:id="rId7"/>
              </a:rPr>
              <a:t>/</a:t>
            </a:r>
            <a:r>
              <a:rPr lang="en-US" dirty="0" smtClean="0"/>
              <a:t>, 04/07/2015</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Yifan Zhao</a:t>
            </a:r>
            <a:endParaRPr lang="en-US" sz="1400" dirty="0">
              <a:solidFill>
                <a:schemeClr val="tx1"/>
              </a:solidFill>
              <a:latin typeface="+mj-lt"/>
            </a:endParaRPr>
          </a:p>
        </p:txBody>
      </p:sp>
    </p:spTree>
    <p:extLst>
      <p:ext uri="{BB962C8B-B14F-4D97-AF65-F5344CB8AC3E}">
        <p14:creationId xmlns:p14="http://schemas.microsoft.com/office/powerpoint/2010/main" val="2871195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95231"/>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Survey</a:t>
            </a:r>
          </a:p>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3854546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7</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 Group Project</a:t>
            </a:r>
            <a:endParaRPr lang="en-US" dirty="0"/>
          </a:p>
        </p:txBody>
      </p:sp>
      <p:sp>
        <p:nvSpPr>
          <p:cNvPr id="3" name="Content Placeholder 2"/>
          <p:cNvSpPr>
            <a:spLocks noGrp="1"/>
          </p:cNvSpPr>
          <p:nvPr>
            <p:ph idx="1"/>
          </p:nvPr>
        </p:nvSpPr>
        <p:spPr/>
        <p:txBody>
          <a:bodyPr/>
          <a:lstStyle/>
          <a:p>
            <a:r>
              <a:rPr lang="en-US" dirty="0" smtClean="0"/>
              <a:t>Add analysis to group project website addressing all topics covered to date.</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334835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1747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Survey</a:t>
            </a:r>
          </a:p>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1586486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 the onion Router</a:t>
            </a:r>
            <a:endParaRPr lang="en-US" dirty="0"/>
          </a:p>
        </p:txBody>
      </p:sp>
      <p:sp>
        <p:nvSpPr>
          <p:cNvPr id="3" name="Content Placeholder 2"/>
          <p:cNvSpPr>
            <a:spLocks noGrp="1"/>
          </p:cNvSpPr>
          <p:nvPr>
            <p:ph sz="half" idx="1"/>
          </p:nvPr>
        </p:nvSpPr>
        <p:spPr>
          <a:xfrm>
            <a:off x="685800" y="1438655"/>
            <a:ext cx="3733800" cy="3352800"/>
          </a:xfrm>
        </p:spPr>
        <p:txBody>
          <a:bodyPr>
            <a:normAutofit/>
          </a:bodyPr>
          <a:lstStyle/>
          <a:p>
            <a:pPr lvl="1">
              <a:lnSpc>
                <a:spcPct val="100000"/>
              </a:lnSpc>
            </a:pPr>
            <a:r>
              <a:rPr lang="en-US" sz="1800" dirty="0" smtClean="0"/>
              <a:t>Tor is a powerful resource that allows internet privacy for the public.</a:t>
            </a:r>
          </a:p>
          <a:p>
            <a:pPr>
              <a:lnSpc>
                <a:spcPct val="100000"/>
              </a:lnSpc>
            </a:pPr>
            <a:r>
              <a:rPr lang="en-US" sz="2000" dirty="0"/>
              <a:t>Conclusion:</a:t>
            </a:r>
          </a:p>
          <a:p>
            <a:pPr lvl="1">
              <a:lnSpc>
                <a:spcPct val="100000"/>
              </a:lnSpc>
            </a:pPr>
            <a:r>
              <a:rPr lang="en-US" sz="1800" dirty="0" smtClean="0"/>
              <a:t>The benefits of legal uses of Tor outweigh the illegal activity it protects.</a:t>
            </a:r>
            <a:endParaRPr lang="en-US" sz="1800" dirty="0"/>
          </a:p>
          <a:p>
            <a:pPr lvl="1"/>
            <a:endParaRPr lang="en-US" sz="1700"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Paul Roberts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a:t>
            </a:r>
            <a:r>
              <a:rPr lang="en-US" sz="1200" dirty="0" err="1"/>
              <a:t>en.wikipedia.org</a:t>
            </a:r>
            <a:r>
              <a:rPr lang="en-US" sz="1200" dirty="0"/>
              <a:t>/wiki/Tor_(</a:t>
            </a:r>
            <a:r>
              <a:rPr lang="en-US" sz="1200" dirty="0" err="1"/>
              <a:t>anonymity_network</a:t>
            </a:r>
            <a:r>
              <a:rPr lang="en-US" sz="1200" dirty="0"/>
              <a:t>)</a:t>
            </a:r>
            <a:endParaRPr lang="en-US" sz="1200" dirty="0">
              <a:solidFill>
                <a:schemeClr val="tx1"/>
              </a:solidFill>
            </a:endParaRPr>
          </a:p>
        </p:txBody>
      </p:sp>
      <p:pic>
        <p:nvPicPr>
          <p:cNvPr id="9" name="Picture 8" descr="2000px-Tor-logo-2011-flat.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359" y="1532550"/>
            <a:ext cx="3875801" cy="2342922"/>
          </a:xfrm>
          <a:prstGeom prst="rect">
            <a:avLst/>
          </a:prstGeom>
        </p:spPr>
      </p:pic>
    </p:spTree>
    <p:extLst>
      <p:ext uri="{BB962C8B-B14F-4D97-AF65-F5344CB8AC3E}">
        <p14:creationId xmlns:p14="http://schemas.microsoft.com/office/powerpoint/2010/main" val="7572861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11352</TotalTime>
  <Words>6654</Words>
  <Application>Microsoft Macintosh PowerPoint</Application>
  <PresentationFormat>On-screen Show (16:9)</PresentationFormat>
  <Paragraphs>789</Paragraphs>
  <Slides>60</Slides>
  <Notes>54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Red Radial 16x9</vt:lpstr>
      <vt:lpstr>Class 7 Privacy</vt:lpstr>
      <vt:lpstr>Overview</vt:lpstr>
      <vt:lpstr>PowerPoint Presentation</vt:lpstr>
      <vt:lpstr>My Reading Notes</vt:lpstr>
      <vt:lpstr>Group Quiz</vt:lpstr>
      <vt:lpstr>Overview</vt:lpstr>
      <vt:lpstr>Assignment – Group Project</vt:lpstr>
      <vt:lpstr>Overview</vt:lpstr>
      <vt:lpstr>Tor: the onion Router</vt:lpstr>
      <vt:lpstr>How it works [1]</vt:lpstr>
      <vt:lpstr>How it works [1]</vt:lpstr>
      <vt:lpstr>Legal uses [2]</vt:lpstr>
      <vt:lpstr>Illegal uses [3]</vt:lpstr>
      <vt:lpstr>IS TOR Truly private?</vt:lpstr>
      <vt:lpstr>conclusion</vt:lpstr>
      <vt:lpstr>References</vt:lpstr>
      <vt:lpstr>Right to be forgotten</vt:lpstr>
      <vt:lpstr>United states v. European Union</vt:lpstr>
      <vt:lpstr>Examples on Different Views</vt:lpstr>
      <vt:lpstr>Consumer Data IN EU</vt:lpstr>
      <vt:lpstr>Uneasiness on Personal data</vt:lpstr>
      <vt:lpstr>Final thoughts</vt:lpstr>
      <vt:lpstr>References</vt:lpstr>
      <vt:lpstr>Legality of Targeted Online Advertising</vt:lpstr>
      <vt:lpstr>Targeted online advertising</vt:lpstr>
      <vt:lpstr>Types of online ad targeting</vt:lpstr>
      <vt:lpstr>Contextual Targeting and its legality</vt:lpstr>
      <vt:lpstr>Behavioral Targeting</vt:lpstr>
      <vt:lpstr>Legality of Behavioral Targeting</vt:lpstr>
      <vt:lpstr>Internet Service Provider-Based Tracking</vt:lpstr>
      <vt:lpstr>CASE study: nebuad</vt:lpstr>
      <vt:lpstr>Federal Trade Commission (FTC)</vt:lpstr>
      <vt:lpstr>Conclusion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 storage…</vt:lpstr>
      <vt:lpstr>…Is everywhere</vt:lpstr>
      <vt:lpstr>4th amendment – 3rd party doctrine</vt:lpstr>
      <vt:lpstr>Is cloud storage private?</vt:lpstr>
      <vt:lpstr>Can we hide?</vt:lpstr>
      <vt:lpstr>Breach of privacy?</vt:lpstr>
      <vt:lpstr>References</vt:lpstr>
      <vt:lpstr>Medical systems have a lot of data:</vt:lpstr>
      <vt:lpstr>The data is important [1]</vt:lpstr>
      <vt:lpstr>The data is important</vt:lpstr>
      <vt:lpstr>It happens and can happen to you [1]</vt:lpstr>
      <vt:lpstr>Example of violating HIPAA [3]</vt:lpstr>
      <vt:lpstr>how can the government help?</vt:lpstr>
      <vt:lpstr>What can the hospitals do?</vt:lpstr>
      <vt:lpstr>What can we do to protect our info? [5]</vt:lpstr>
      <vt:lpstr>conclusions</vt:lpstr>
      <vt:lpstr>References</vt:lpstr>
      <vt:lpstr>Class 7 The End</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183</cp:revision>
  <dcterms:created xsi:type="dcterms:W3CDTF">2014-08-25T02:19:16Z</dcterms:created>
  <dcterms:modified xsi:type="dcterms:W3CDTF">2015-04-07T21:29:18Z</dcterms:modified>
</cp:coreProperties>
</file>