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handoutMasterIdLst>
    <p:handoutMasterId r:id="rId61"/>
  </p:handoutMasterIdLst>
  <p:sldIdLst>
    <p:sldId id="256" r:id="rId2"/>
    <p:sldId id="306" r:id="rId3"/>
    <p:sldId id="259" r:id="rId4"/>
    <p:sldId id="261" r:id="rId5"/>
    <p:sldId id="267" r:id="rId6"/>
    <p:sldId id="307"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59" r:id="rId21"/>
    <p:sldId id="360" r:id="rId22"/>
    <p:sldId id="361" r:id="rId23"/>
    <p:sldId id="362" r:id="rId24"/>
    <p:sldId id="363" r:id="rId25"/>
    <p:sldId id="364" r:id="rId26"/>
    <p:sldId id="365" r:id="rId27"/>
    <p:sldId id="366" r:id="rId28"/>
    <p:sldId id="380" r:id="rId29"/>
    <p:sldId id="381" r:id="rId30"/>
    <p:sldId id="382" r:id="rId31"/>
    <p:sldId id="383" r:id="rId32"/>
    <p:sldId id="384" r:id="rId33"/>
    <p:sldId id="385" r:id="rId34"/>
    <p:sldId id="386" r:id="rId35"/>
    <p:sldId id="387" r:id="rId36"/>
    <p:sldId id="388" r:id="rId37"/>
    <p:sldId id="389" r:id="rId38"/>
    <p:sldId id="390" r:id="rId39"/>
    <p:sldId id="399" r:id="rId40"/>
    <p:sldId id="400" r:id="rId41"/>
    <p:sldId id="401" r:id="rId42"/>
    <p:sldId id="402" r:id="rId43"/>
    <p:sldId id="403" r:id="rId44"/>
    <p:sldId id="404" r:id="rId45"/>
    <p:sldId id="405" r:id="rId46"/>
    <p:sldId id="406" r:id="rId47"/>
    <p:sldId id="407" r:id="rId48"/>
    <p:sldId id="408" r:id="rId49"/>
    <p:sldId id="409" r:id="rId50"/>
    <p:sldId id="391" r:id="rId51"/>
    <p:sldId id="392" r:id="rId52"/>
    <p:sldId id="393" r:id="rId53"/>
    <p:sldId id="394" r:id="rId54"/>
    <p:sldId id="395" r:id="rId55"/>
    <p:sldId id="396" r:id="rId56"/>
    <p:sldId id="397" r:id="rId57"/>
    <p:sldId id="398" r:id="rId58"/>
    <p:sldId id="269"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11 AM Section" id="{5E347295-266A-9B4D-A0DF-4703719F5CBB}">
          <p14:sldIdLst>
            <p14:sldId id="367"/>
            <p14:sldId id="368"/>
            <p14:sldId id="369"/>
            <p14:sldId id="370"/>
            <p14:sldId id="371"/>
            <p14:sldId id="372"/>
            <p14:sldId id="373"/>
            <p14:sldId id="374"/>
            <p14:sldId id="375"/>
            <p14:sldId id="376"/>
            <p14:sldId id="377"/>
            <p14:sldId id="378"/>
            <p14:sldId id="379"/>
            <p14:sldId id="359"/>
            <p14:sldId id="360"/>
            <p14:sldId id="361"/>
            <p14:sldId id="362"/>
            <p14:sldId id="363"/>
            <p14:sldId id="364"/>
            <p14:sldId id="365"/>
            <p14:sldId id="366"/>
          </p14:sldIdLst>
        </p14:section>
        <p14:section name="3 PM Section" id="{51BB4C21-3A2B-9649-B3C2-9874EB6FE035}">
          <p14:sldIdLst>
            <p14:sldId id="380"/>
            <p14:sldId id="381"/>
            <p14:sldId id="382"/>
            <p14:sldId id="383"/>
            <p14:sldId id="384"/>
            <p14:sldId id="385"/>
            <p14:sldId id="386"/>
            <p14:sldId id="387"/>
            <p14:sldId id="388"/>
            <p14:sldId id="389"/>
            <p14:sldId id="390"/>
            <p14:sldId id="399"/>
            <p14:sldId id="400"/>
            <p14:sldId id="401"/>
            <p14:sldId id="402"/>
            <p14:sldId id="403"/>
            <p14:sldId id="404"/>
            <p14:sldId id="405"/>
            <p14:sldId id="406"/>
            <p14:sldId id="407"/>
            <p14:sldId id="408"/>
            <p14:sldId id="409"/>
            <p14:sldId id="391"/>
            <p14:sldId id="392"/>
            <p14:sldId id="393"/>
            <p14:sldId id="394"/>
            <p14:sldId id="395"/>
            <p14:sldId id="396"/>
            <p14:sldId id="397"/>
            <p14:sldId id="398"/>
          </p14:sldIdLst>
        </p14:section>
        <p14:section name="Common" id="{10B69295-0A48-354F-B63A-644E9F339516}">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3" d="100"/>
          <a:sy n="113" d="100"/>
        </p:scale>
        <p:origin x="-768" y="-10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3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r>
              <a:rPr lang="en-US" dirty="0" smtClean="0">
                <a:latin typeface="Arial" pitchFamily="-109" charset="0"/>
                <a:ea typeface="ＭＳ Ｐゴシック" pitchFamily="-109" charset="-128"/>
                <a:cs typeface="ＭＳ Ｐゴシック" pitchFamily="-109" charset="-128"/>
              </a:rPr>
              <a:t>?</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P3P is a system</a:t>
            </a:r>
            <a:r>
              <a:rPr lang="en-US" sz="1200" kern="1200" baseline="0" dirty="0" smtClean="0">
                <a:solidFill>
                  <a:schemeClr val="tx1"/>
                </a:solidFill>
                <a:effectLst/>
                <a:latin typeface="+mn-lt"/>
                <a:ea typeface="+mn-ea"/>
                <a:cs typeface="+mn-cs"/>
              </a:rPr>
              <a:t> for facilitating information usage, meant to streamline the cookie policy process and make it easier for the users to know what their cookies were capable of sending. However, due to the lack of enforcement of the standard as well as the lack of legal obligation, a large number of the P3P policy files for many websites were riddled with syntax errors and incomplete policies. However, due to the way IE handled evaluating these files, many of the cookies from these policies still went through. Along side being difficult to read the exact policies for the average user, P3P was largely disregarded.</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In the EU , due to growing concern, a “cookie law” is mandated, requiring companies to display notices to website visitors about their cookie use. However, though in good faith, the idea falls short. Cookie usage is really ubiquitous with websites, and the non-specificity of cookies that require such a notice leads to annoyances rather than reassurances.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pPr/>
              <a:t>10</a:t>
            </a:fld>
            <a:endParaRPr lang="en-US"/>
          </a:p>
        </p:txBody>
      </p:sp>
    </p:spTree>
    <p:extLst>
      <p:ext uri="{BB962C8B-B14F-4D97-AF65-F5344CB8AC3E}">
        <p14:creationId xmlns:p14="http://schemas.microsoft.com/office/powerpoint/2010/main" val="53555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To conclude:</a:t>
            </a:r>
          </a:p>
          <a:p>
            <a:pPr lvl="1"/>
            <a:endParaRPr lang="en-US" sz="1200" kern="1200" dirty="0" smtClean="0">
              <a:solidFill>
                <a:schemeClr val="tx1"/>
              </a:solidFill>
              <a:effectLst/>
              <a:latin typeface="+mn-lt"/>
              <a:ea typeface="+mn-ea"/>
              <a:cs typeface="+mn-cs"/>
            </a:endParaRPr>
          </a:p>
          <a:p>
            <a:pPr marL="685800" lvl="1" indent="-228600">
              <a:buAutoNum type="arabicPeriod"/>
            </a:pPr>
            <a:r>
              <a:rPr lang="en-US" sz="1200" kern="1200" baseline="0" dirty="0" smtClean="0">
                <a:solidFill>
                  <a:schemeClr val="tx1"/>
                </a:solidFill>
                <a:effectLst/>
                <a:latin typeface="+mn-lt"/>
                <a:ea typeface="+mn-ea"/>
                <a:cs typeface="+mn-cs"/>
              </a:rPr>
              <a:t>Companies do not have to put in a large amount of effort in disclosing their cookie practices and policies. Like with the UIDH headers that were unknown to Verizon customers and the flash cookie </a:t>
            </a:r>
            <a:r>
              <a:rPr lang="en-US" sz="1200" kern="1200" baseline="0" dirty="0" err="1" smtClean="0">
                <a:solidFill>
                  <a:schemeClr val="tx1"/>
                </a:solidFill>
                <a:effectLst/>
                <a:latin typeface="+mn-lt"/>
                <a:ea typeface="+mn-ea"/>
                <a:cs typeface="+mn-cs"/>
              </a:rPr>
              <a:t>respawning</a:t>
            </a:r>
            <a:r>
              <a:rPr lang="en-US" sz="1200" kern="1200" baseline="0" dirty="0" smtClean="0">
                <a:solidFill>
                  <a:schemeClr val="tx1"/>
                </a:solidFill>
                <a:effectLst/>
                <a:latin typeface="+mn-lt"/>
                <a:ea typeface="+mn-ea"/>
                <a:cs typeface="+mn-cs"/>
              </a:rPr>
              <a:t>, it’s either hidden in the background or not easily accessible by the average computer user. Many of the practices are opt-out rather than opt-in, making it easier for companies to not provide the full scope.</a:t>
            </a:r>
          </a:p>
          <a:p>
            <a:pPr marL="685800" lvl="1" indent="-228600">
              <a:buAutoNum type="arabicPeriod"/>
            </a:pPr>
            <a:r>
              <a:rPr lang="en-US" sz="1200" kern="1200" baseline="0" dirty="0" smtClean="0">
                <a:solidFill>
                  <a:schemeClr val="tx1"/>
                </a:solidFill>
                <a:effectLst/>
                <a:latin typeface="+mn-lt"/>
                <a:ea typeface="+mn-ea"/>
                <a:cs typeface="+mn-cs"/>
              </a:rPr>
              <a:t>Users, as a result, are not largely aware of many of these potentially harmful practices. A suggestion is to revise current laws or policies to make it more apparent to users what the cookies can do and how they work. There needs to be a middle ground between briefly mentioning the cookies with no useful information, as with the EU cookie law, and providing a too low-level set of information that most users won’t be able to interpret, as with P3P.</a:t>
            </a:r>
          </a:p>
          <a:p>
            <a:pPr marL="685800" lvl="1" indent="-228600">
              <a:buAutoNum type="arabicPeriod"/>
            </a:pPr>
            <a:r>
              <a:rPr lang="en-US" sz="1200" kern="1200" baseline="0" dirty="0" smtClean="0">
                <a:solidFill>
                  <a:schemeClr val="tx1"/>
                </a:solidFill>
                <a:effectLst/>
                <a:latin typeface="+mn-lt"/>
                <a:ea typeface="+mn-ea"/>
                <a:cs typeface="+mn-cs"/>
              </a:rPr>
              <a:t>Enforcement of some sort is required. As with the policies mentioned previously, there’s no forcing these companies to comply in any meaningful way. This would mean a reform of some of the current policies and interactions between website and user, which may take some time to implement.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pPr/>
              <a:t>11</a:t>
            </a:fld>
            <a:endParaRPr lang="en-US"/>
          </a:p>
        </p:txBody>
      </p:sp>
    </p:spTree>
    <p:extLst>
      <p:ext uri="{BB962C8B-B14F-4D97-AF65-F5344CB8AC3E}">
        <p14:creationId xmlns:p14="http://schemas.microsoft.com/office/powerpoint/2010/main" val="535558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12</a:t>
            </a:fld>
            <a:endParaRPr lang="en-US"/>
          </a:p>
        </p:txBody>
      </p:sp>
    </p:spTree>
    <p:extLst>
      <p:ext uri="{BB962C8B-B14F-4D97-AF65-F5344CB8AC3E}">
        <p14:creationId xmlns:p14="http://schemas.microsoft.com/office/powerpoint/2010/main" val="413113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685800" y="4343400"/>
            <a:ext cx="5486040" cy="4114440"/>
          </a:xfrm>
          <a:prstGeom prst="rect">
            <a:avLst/>
          </a:prstGeom>
        </p:spPr>
        <p:txBody>
          <a:bodyPr/>
          <a:lstStyle/>
          <a:p>
            <a:r>
              <a:rPr lang="en-US" sz="2000" strike="noStrike" dirty="0" smtClean="0">
                <a:latin typeface="+mn-lt"/>
              </a:rPr>
              <a:t>Hello everyone, I'm Mike Andrews, and I'd like to present on Facebook. Specifically, on how</a:t>
            </a:r>
            <a:r>
              <a:rPr lang="en-US" sz="2000" strike="noStrike" baseline="0" dirty="0" smtClean="0">
                <a:latin typeface="+mn-lt"/>
              </a:rPr>
              <a:t> </a:t>
            </a:r>
            <a:r>
              <a:rPr lang="en-US" sz="2000" strike="noStrike" dirty="0" err="1" smtClean="0">
                <a:latin typeface="+mn-lt"/>
              </a:rPr>
              <a:t>facebook</a:t>
            </a:r>
            <a:r>
              <a:rPr lang="en-US" sz="2000" strike="noStrike" dirty="0" smtClean="0">
                <a:latin typeface="+mn-lt"/>
              </a:rPr>
              <a:t> works, what it gives us, what we give it, and whether we should be using it at all. My argument is that, in the modern age, </a:t>
            </a:r>
            <a:r>
              <a:rPr lang="en-US" sz="2000" strike="noStrike" dirty="0" err="1" smtClean="0">
                <a:latin typeface="+mn-lt"/>
              </a:rPr>
              <a:t>facebook</a:t>
            </a:r>
            <a:r>
              <a:rPr lang="en-US" sz="2000" strike="noStrike" dirty="0" smtClean="0">
                <a:latin typeface="+mn-lt"/>
              </a:rPr>
              <a:t> is a reasonable compromise between utility and privacy.</a:t>
            </a:r>
            <a:endParaRPr dirty="0"/>
          </a:p>
        </p:txBody>
      </p:sp>
      <p:sp>
        <p:nvSpPr>
          <p:cNvPr id="171" name="TextShape 2"/>
          <p:cNvSpPr txBox="1"/>
          <p:nvPr/>
        </p:nvSpPr>
        <p:spPr>
          <a:xfrm>
            <a:off x="3884760" y="8685360"/>
            <a:ext cx="2971440" cy="456840"/>
          </a:xfrm>
          <a:prstGeom prst="rect">
            <a:avLst/>
          </a:prstGeom>
          <a:noFill/>
          <a:ln>
            <a:noFill/>
          </a:ln>
        </p:spPr>
        <p:txBody>
          <a:bodyPr anchor="b"/>
          <a:lstStyle/>
          <a:p>
            <a:pPr algn="r">
              <a:lnSpc>
                <a:spcPct val="100000"/>
              </a:lnSpc>
            </a:pPr>
            <a:fld id="{A3C67295-65AD-4322-A890-2B3B099D8BF1}" type="slidenum">
              <a:rPr lang="en-US" sz="1200" strike="noStrike">
                <a:solidFill>
                  <a:srgbClr val="000000"/>
                </a:solidFill>
                <a:latin typeface="+mn-lt"/>
                <a:ea typeface="+mn-ea"/>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body"/>
          </p:nvPr>
        </p:nvSpPr>
        <p:spPr>
          <a:xfrm>
            <a:off x="685800" y="4343400"/>
            <a:ext cx="5486040" cy="4114440"/>
          </a:xfrm>
          <a:prstGeom prst="rect">
            <a:avLst/>
          </a:prstGeom>
        </p:spPr>
        <p:txBody>
          <a:bodyPr/>
          <a:lstStyle/>
          <a:p>
            <a:r>
              <a:rPr lang="en-US" sz="2000" strike="noStrike" dirty="0" smtClean="0">
                <a:latin typeface="+mn-lt"/>
              </a:rPr>
              <a:t>Facebook is a social media platform. This means that it provides instant messages, social connections, groups, that it integrates with all of your websites, and that it provides services like social search and image hosting. These things let you find your friends, coordinate groups, keep in touch, and even automatically tag people in albums. You can click a single button on most websites to share media, and you can even log into services with your </a:t>
            </a:r>
            <a:r>
              <a:rPr lang="en-US" sz="2000" strike="noStrike" dirty="0" err="1" smtClean="0">
                <a:latin typeface="+mn-lt"/>
              </a:rPr>
              <a:t>facebook</a:t>
            </a:r>
            <a:r>
              <a:rPr lang="en-US" sz="2000" strike="noStrike" dirty="0" smtClean="0">
                <a:latin typeface="+mn-lt"/>
              </a:rPr>
              <a:t> account. All of these things are expected of a modern social media platform, and you see the same sort of tools in twitter, google+, and others. These tools help us communicate, share, coordinate, and organize ourselves. They are expected of a modern social platform, something that should put our computers and phones to their best possible use for us. All of these tools make </a:t>
            </a:r>
            <a:r>
              <a:rPr lang="en-US" sz="2000" strike="noStrike" dirty="0" err="1" smtClean="0">
                <a:latin typeface="+mn-lt"/>
              </a:rPr>
              <a:t>facebook</a:t>
            </a:r>
            <a:r>
              <a:rPr lang="en-US" sz="2000" strike="noStrike" dirty="0" smtClean="0">
                <a:latin typeface="+mn-lt"/>
              </a:rPr>
              <a:t> invaluable to the </a:t>
            </a:r>
            <a:r>
              <a:rPr lang="en-US" sz="2000" strike="noStrike" dirty="0" err="1" smtClean="0">
                <a:latin typeface="+mn-lt"/>
              </a:rPr>
              <a:t>techsavy</a:t>
            </a:r>
            <a:r>
              <a:rPr lang="en-US" sz="2000" strike="noStrike" dirty="0" smtClean="0">
                <a:latin typeface="+mn-lt"/>
              </a:rPr>
              <a:t> college student.</a:t>
            </a:r>
            <a:endParaRPr dirty="0"/>
          </a:p>
        </p:txBody>
      </p:sp>
      <p:sp>
        <p:nvSpPr>
          <p:cNvPr id="173" name="TextShape 2"/>
          <p:cNvSpPr txBox="1"/>
          <p:nvPr/>
        </p:nvSpPr>
        <p:spPr>
          <a:xfrm>
            <a:off x="3884760" y="8685360"/>
            <a:ext cx="2971440" cy="456840"/>
          </a:xfrm>
          <a:prstGeom prst="rect">
            <a:avLst/>
          </a:prstGeom>
          <a:noFill/>
          <a:ln>
            <a:noFill/>
          </a:ln>
        </p:spPr>
        <p:txBody>
          <a:bodyPr anchor="b"/>
          <a:lstStyle/>
          <a:p>
            <a:pPr algn="r">
              <a:lnSpc>
                <a:spcPct val="100000"/>
              </a:lnSpc>
            </a:pPr>
            <a:fld id="{2760FBEB-B304-484E-9090-4B778651BD48}" type="slidenum">
              <a:rPr lang="en-US" sz="1200" strike="noStrike">
                <a:solidFill>
                  <a:srgbClr val="000000"/>
                </a:solidFill>
                <a:latin typeface="+mn-lt"/>
                <a:ea typeface="+mn-ea"/>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685800" y="4343400"/>
            <a:ext cx="5486040" cy="4114440"/>
          </a:xfrm>
          <a:prstGeom prst="rect">
            <a:avLst/>
          </a:prstGeom>
        </p:spPr>
        <p:txBody>
          <a:bodyPr/>
          <a:lstStyle/>
          <a:p>
            <a:r>
              <a:rPr lang="en-US" sz="2000" strike="noStrike" dirty="0" smtClean="0">
                <a:latin typeface="+mn-lt"/>
              </a:rPr>
              <a:t>There is a downside to using a service like </a:t>
            </a:r>
            <a:r>
              <a:rPr lang="en-US" sz="2000" strike="noStrike" dirty="0" err="1" smtClean="0">
                <a:latin typeface="+mn-lt"/>
              </a:rPr>
              <a:t>facebook</a:t>
            </a:r>
            <a:r>
              <a:rPr lang="en-US" sz="2000" strike="noStrike" dirty="0" smtClean="0">
                <a:latin typeface="+mn-lt"/>
              </a:rPr>
              <a:t>. By digitalizing our social activities, we build pools of potentially private data that can both be used and abused. Even with an intelligent data privacy policy, data can be leaked, policies can change, and governments can intervene. One of the most troublesome features of personal data is that it can stick around for years or decades, the immediate risk isn't so apparent. Avoiding having this data over our heads is a convincing argument to avoid social networks all together, and there have even been problems in the past about keeping data private. One particular example is when we found out </a:t>
            </a:r>
            <a:r>
              <a:rPr lang="en-US" sz="2000" strike="noStrike" dirty="0" err="1" smtClean="0">
                <a:latin typeface="+mn-lt"/>
              </a:rPr>
              <a:t>facebook</a:t>
            </a:r>
            <a:r>
              <a:rPr lang="en-US" sz="2000" strike="noStrike" dirty="0" smtClean="0">
                <a:latin typeface="+mn-lt"/>
              </a:rPr>
              <a:t> searched our private messages for URLs, and automatically scanned them for "security". These sorts of things may seem minor, but they demonstrate just how not-private our private data is. Facebook's revenue comes from advertisements, both targeted and general. The more targeted an ad becomes, the better they fair, and there is tremendous pressure to </a:t>
            </a:r>
            <a:r>
              <a:rPr lang="en-US" sz="2000" strike="noStrike" dirty="0" err="1" smtClean="0">
                <a:latin typeface="+mn-lt"/>
              </a:rPr>
              <a:t>datamine</a:t>
            </a:r>
            <a:r>
              <a:rPr lang="en-US" sz="2000" strike="noStrike" dirty="0" smtClean="0">
                <a:latin typeface="+mn-lt"/>
              </a:rPr>
              <a:t> our posts, photos, and even messages, searching for relevant information.</a:t>
            </a:r>
          </a:p>
          <a:p>
            <a:r>
              <a:rPr lang="en-US" dirty="0" smtClean="0"/>
              <a:t>While all of these things are scary, they have been happening for over a decade. Ad companies like  google have already built robust analytics infrastructures that record most of our online activity and search it for patterns. Half of the ads I see on a daily basis are for WPI or some processor I  searched on amazon a few months ago. These privacy concerns are one of the costs of digitization, and given the global trend towards socially-integrated technologies, I believe </a:t>
            </a:r>
            <a:r>
              <a:rPr lang="en-US" dirty="0" err="1" smtClean="0"/>
              <a:t>facebook</a:t>
            </a:r>
            <a:r>
              <a:rPr lang="en-US" dirty="0" smtClean="0"/>
              <a:t>  represents a reasonable utility-to-privacy compromise.</a:t>
            </a:r>
            <a:endParaRPr dirty="0"/>
          </a:p>
        </p:txBody>
      </p:sp>
      <p:sp>
        <p:nvSpPr>
          <p:cNvPr id="175" name="TextShape 2"/>
          <p:cNvSpPr txBox="1"/>
          <p:nvPr/>
        </p:nvSpPr>
        <p:spPr>
          <a:xfrm>
            <a:off x="3884760" y="8685360"/>
            <a:ext cx="2971440" cy="456840"/>
          </a:xfrm>
          <a:prstGeom prst="rect">
            <a:avLst/>
          </a:prstGeom>
          <a:noFill/>
          <a:ln>
            <a:noFill/>
          </a:ln>
        </p:spPr>
        <p:txBody>
          <a:bodyPr anchor="b"/>
          <a:lstStyle/>
          <a:p>
            <a:pPr algn="r">
              <a:lnSpc>
                <a:spcPct val="100000"/>
              </a:lnSpc>
            </a:pPr>
            <a:fld id="{35882887-E48B-49E4-8534-FBC6D998BA89}" type="slidenum">
              <a:rPr lang="en-US" sz="1200" strike="noStrike">
                <a:solidFill>
                  <a:srgbClr val="000000"/>
                </a:solidFill>
                <a:latin typeface="+mn-lt"/>
                <a:ea typeface="+mn-ea"/>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685800" y="4343400"/>
            <a:ext cx="5486040" cy="4114440"/>
          </a:xfrm>
          <a:prstGeom prst="rect">
            <a:avLst/>
          </a:prstGeom>
        </p:spPr>
        <p:txBody>
          <a:bodyPr/>
          <a:lstStyle/>
          <a:p>
            <a:r>
              <a:rPr lang="en-US" sz="2000" strike="noStrike" dirty="0" smtClean="0">
                <a:latin typeface="+mn-lt"/>
              </a:rPr>
              <a:t>Facebook has a weird impact on our real lives. Because </a:t>
            </a:r>
            <a:r>
              <a:rPr lang="en-US" sz="2000" strike="noStrike" dirty="0" err="1" smtClean="0">
                <a:latin typeface="+mn-lt"/>
              </a:rPr>
              <a:t>everyones</a:t>
            </a:r>
            <a:r>
              <a:rPr lang="en-US" sz="2000" strike="noStrike" dirty="0" smtClean="0">
                <a:latin typeface="+mn-lt"/>
              </a:rPr>
              <a:t>' dog, cat, and grandma have an account, you can search for and message nearly any loose associate, the person three seats to</a:t>
            </a:r>
            <a:r>
              <a:rPr lang="en-US" sz="2000" strike="noStrike" baseline="0" dirty="0" smtClean="0">
                <a:latin typeface="+mn-lt"/>
              </a:rPr>
              <a:t> </a:t>
            </a:r>
            <a:r>
              <a:rPr lang="en-US" sz="2000" strike="noStrike" dirty="0" smtClean="0">
                <a:latin typeface="+mn-lt"/>
              </a:rPr>
              <a:t>your left or right, or that person you saw talking with your friend that one time two months ago. Because most people use this service, we're close to getting an answer to how to contact</a:t>
            </a:r>
            <a:r>
              <a:rPr lang="en-US" sz="2000" strike="noStrike" baseline="0" dirty="0" smtClean="0">
                <a:latin typeface="+mn-lt"/>
              </a:rPr>
              <a:t> </a:t>
            </a:r>
            <a:r>
              <a:rPr lang="en-US" sz="2000" strike="noStrike" dirty="0" smtClean="0">
                <a:latin typeface="+mn-lt"/>
              </a:rPr>
              <a:t>someone, </a:t>
            </a:r>
            <a:r>
              <a:rPr lang="en-US" sz="2000" strike="noStrike" dirty="0" err="1" smtClean="0">
                <a:latin typeface="+mn-lt"/>
              </a:rPr>
              <a:t>gtalk</a:t>
            </a:r>
            <a:r>
              <a:rPr lang="en-US" sz="2000" strike="noStrike" dirty="0" smtClean="0">
                <a:latin typeface="+mn-lt"/>
              </a:rPr>
              <a:t>, aim, skype, text, </a:t>
            </a:r>
            <a:r>
              <a:rPr lang="en-US" sz="2000" strike="noStrike" dirty="0" err="1" smtClean="0">
                <a:latin typeface="+mn-lt"/>
              </a:rPr>
              <a:t>irc</a:t>
            </a:r>
            <a:r>
              <a:rPr lang="en-US" sz="2000" strike="noStrike" dirty="0" smtClean="0">
                <a:latin typeface="+mn-lt"/>
              </a:rPr>
              <a:t>, what? By building on a unified architecture, we waste less time fighting with computers and more time doing what we meant to. Beyond mass adoption,</a:t>
            </a:r>
            <a:r>
              <a:rPr lang="en-US" sz="2000" strike="noStrike" baseline="0" dirty="0" smtClean="0">
                <a:latin typeface="+mn-lt"/>
              </a:rPr>
              <a:t> </a:t>
            </a:r>
            <a:r>
              <a:rPr lang="en-US" sz="2000" strike="noStrike" dirty="0" err="1" smtClean="0">
                <a:latin typeface="+mn-lt"/>
              </a:rPr>
              <a:t>facebook</a:t>
            </a:r>
            <a:r>
              <a:rPr lang="en-US" sz="2000" strike="noStrike" dirty="0" smtClean="0">
                <a:latin typeface="+mn-lt"/>
              </a:rPr>
              <a:t> has other advantages. Nowadays, it's trivial to make a </a:t>
            </a:r>
            <a:r>
              <a:rPr lang="en-US" sz="2000" strike="noStrike" dirty="0" err="1" smtClean="0">
                <a:latin typeface="+mn-lt"/>
              </a:rPr>
              <a:t>facebook</a:t>
            </a:r>
            <a:r>
              <a:rPr lang="en-US" sz="2000" strike="noStrike" dirty="0" smtClean="0">
                <a:latin typeface="+mn-lt"/>
              </a:rPr>
              <a:t> group, invite your relevant friends, and set up an event from your computer. No email tag, no waiting in IRC, just</a:t>
            </a:r>
            <a:r>
              <a:rPr lang="en-US" sz="2000" strike="noStrike" baseline="0" dirty="0" smtClean="0">
                <a:latin typeface="+mn-lt"/>
              </a:rPr>
              <a:t> </a:t>
            </a:r>
            <a:r>
              <a:rPr lang="en-US" sz="2000" strike="noStrike" dirty="0" smtClean="0">
                <a:latin typeface="+mn-lt"/>
              </a:rPr>
              <a:t>group communication (and maybe a when-to-meet on the side.) Groups, from your local D&amp;D club to massive companies, use </a:t>
            </a:r>
            <a:r>
              <a:rPr lang="en-US" sz="2000" strike="noStrike" dirty="0" err="1" smtClean="0">
                <a:latin typeface="+mn-lt"/>
              </a:rPr>
              <a:t>facebook</a:t>
            </a:r>
            <a:r>
              <a:rPr lang="en-US" sz="2000" strike="noStrike" dirty="0" smtClean="0">
                <a:latin typeface="+mn-lt"/>
              </a:rPr>
              <a:t> to organize, announce, and keep members up to date on what's</a:t>
            </a:r>
            <a:r>
              <a:rPr lang="en-US" sz="2000" strike="noStrike" baseline="0" dirty="0" smtClean="0">
                <a:latin typeface="+mn-lt"/>
              </a:rPr>
              <a:t> </a:t>
            </a:r>
            <a:r>
              <a:rPr lang="en-US" sz="2000" strike="noStrike" dirty="0" smtClean="0">
                <a:latin typeface="+mn-lt"/>
              </a:rPr>
              <a:t>happening. As we integrate with </a:t>
            </a:r>
            <a:r>
              <a:rPr lang="en-US" sz="2000" strike="noStrike" dirty="0" err="1" smtClean="0">
                <a:latin typeface="+mn-lt"/>
              </a:rPr>
              <a:t>facebook's</a:t>
            </a:r>
            <a:r>
              <a:rPr lang="en-US" sz="2000" strike="noStrike" dirty="0" smtClean="0">
                <a:latin typeface="+mn-lt"/>
              </a:rPr>
              <a:t> services, we gain its benefits, while becoming more </a:t>
            </a:r>
            <a:r>
              <a:rPr lang="en-US" sz="2000" strike="noStrike" baseline="0" dirty="0" smtClean="0">
                <a:latin typeface="+mn-lt"/>
              </a:rPr>
              <a:t> </a:t>
            </a:r>
            <a:r>
              <a:rPr lang="en-US" sz="2000" strike="noStrike" dirty="0" smtClean="0">
                <a:latin typeface="+mn-lt"/>
              </a:rPr>
              <a:t>dependent. There are other effects to social media that few ever predicted; </a:t>
            </a:r>
            <a:r>
              <a:rPr lang="en-US" sz="2000" strike="noStrike" dirty="0" err="1" smtClean="0">
                <a:latin typeface="+mn-lt"/>
              </a:rPr>
              <a:t>facebook</a:t>
            </a:r>
            <a:r>
              <a:rPr lang="en-US" sz="2000" strike="noStrike" dirty="0" smtClean="0">
                <a:latin typeface="+mn-lt"/>
              </a:rPr>
              <a:t> recently ran a study that, with slight tweaks to their newsfeed algorithm, they could observe negative posts spreading like a virus. That we are so reliant on a technology that minor tweaks can affect so</a:t>
            </a:r>
            <a:r>
              <a:rPr lang="en-US" sz="2000" strike="noStrike" baseline="0" dirty="0" smtClean="0">
                <a:latin typeface="+mn-lt"/>
              </a:rPr>
              <a:t> </a:t>
            </a:r>
            <a:r>
              <a:rPr lang="en-US" sz="2000" strike="noStrike" dirty="0" smtClean="0">
                <a:latin typeface="+mn-lt"/>
              </a:rPr>
              <a:t>many so severely is concerning, and it belongs in a long list of ways the internet can make or break each person.</a:t>
            </a:r>
            <a:endParaRPr dirty="0"/>
          </a:p>
        </p:txBody>
      </p:sp>
      <p:sp>
        <p:nvSpPr>
          <p:cNvPr id="177" name="TextShape 2"/>
          <p:cNvSpPr txBox="1"/>
          <p:nvPr/>
        </p:nvSpPr>
        <p:spPr>
          <a:xfrm>
            <a:off x="3884760" y="8685360"/>
            <a:ext cx="2971440" cy="456840"/>
          </a:xfrm>
          <a:prstGeom prst="rect">
            <a:avLst/>
          </a:prstGeom>
          <a:noFill/>
          <a:ln>
            <a:noFill/>
          </a:ln>
        </p:spPr>
        <p:txBody>
          <a:bodyPr anchor="b"/>
          <a:lstStyle/>
          <a:p>
            <a:pPr algn="r">
              <a:lnSpc>
                <a:spcPct val="100000"/>
              </a:lnSpc>
            </a:pPr>
            <a:fld id="{4B03F3FF-E6C5-471B-B90F-7BE81C7B5EED}" type="slidenum">
              <a:rPr lang="en-US" sz="1200" strike="noStrike">
                <a:solidFill>
                  <a:srgbClr val="000000"/>
                </a:solidFill>
                <a:latin typeface="+mn-lt"/>
                <a:ea typeface="+mn-ea"/>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685800" y="4343400"/>
            <a:ext cx="5486040" cy="4114440"/>
          </a:xfrm>
          <a:prstGeom prst="rect">
            <a:avLst/>
          </a:prstGeom>
        </p:spPr>
        <p:txBody>
          <a:bodyPr/>
          <a:lstStyle/>
          <a:p>
            <a:r>
              <a:rPr lang="en-US" sz="2000" strike="noStrike" dirty="0" smtClean="0">
                <a:latin typeface="+mn-lt"/>
              </a:rPr>
              <a:t>In conclusion, technology is scary. We're somewhere nobody has ever been before, and we're only going farther faster. Facebook provides amazing services and acts as an irreplaceable social</a:t>
            </a:r>
            <a:r>
              <a:rPr lang="en-US" sz="2000" strike="noStrike" baseline="0" dirty="0" smtClean="0">
                <a:latin typeface="+mn-lt"/>
              </a:rPr>
              <a:t> </a:t>
            </a:r>
            <a:r>
              <a:rPr lang="en-US" sz="2000" strike="noStrike" dirty="0" smtClean="0">
                <a:latin typeface="+mn-lt"/>
              </a:rPr>
              <a:t>glue. Like most services today, these create privacy concerns, they affect us in weird ways, and we're still not sure what this means going forward. Facebook is an excellent realization of what technology can do for us, and despite these concerns, I think </a:t>
            </a:r>
            <a:r>
              <a:rPr lang="en-US" sz="2000" strike="noStrike" dirty="0" err="1" smtClean="0">
                <a:latin typeface="+mn-lt"/>
              </a:rPr>
              <a:t>facebook</a:t>
            </a:r>
            <a:r>
              <a:rPr lang="en-US" sz="2000" strike="noStrike" dirty="0" smtClean="0">
                <a:latin typeface="+mn-lt"/>
              </a:rPr>
              <a:t> is more useful than harmful, and that we couldn't stop technology if we tried.</a:t>
            </a:r>
          </a:p>
          <a:p>
            <a:endParaRPr lang="en-US" sz="2000" strike="noStrike" dirty="0" smtClean="0">
              <a:latin typeface="+mn-lt"/>
            </a:endParaRPr>
          </a:p>
          <a:p>
            <a:r>
              <a:rPr lang="en-US" sz="2000" strike="noStrike" dirty="0" smtClean="0">
                <a:latin typeface="+mn-lt"/>
              </a:rPr>
              <a:t>Do I think we should use Facebook? Absolutely. Do I have any idea what future it will bring? I certainly hope not.</a:t>
            </a:r>
          </a:p>
          <a:p>
            <a:endParaRPr lang="en-US" sz="2000" strike="noStrike" dirty="0" smtClean="0">
              <a:latin typeface="+mn-lt"/>
            </a:endParaRPr>
          </a:p>
          <a:p>
            <a:r>
              <a:rPr lang="en-US" sz="2000" strike="noStrike" dirty="0" smtClean="0">
                <a:latin typeface="+mn-lt"/>
              </a:rPr>
              <a:t>Any questions?</a:t>
            </a:r>
            <a:endParaRPr dirty="0"/>
          </a:p>
        </p:txBody>
      </p:sp>
      <p:sp>
        <p:nvSpPr>
          <p:cNvPr id="179" name="TextShape 2"/>
          <p:cNvSpPr txBox="1"/>
          <p:nvPr/>
        </p:nvSpPr>
        <p:spPr>
          <a:xfrm>
            <a:off x="3884760" y="8685360"/>
            <a:ext cx="2971440" cy="456840"/>
          </a:xfrm>
          <a:prstGeom prst="rect">
            <a:avLst/>
          </a:prstGeom>
          <a:noFill/>
          <a:ln>
            <a:noFill/>
          </a:ln>
        </p:spPr>
        <p:txBody>
          <a:bodyPr anchor="b"/>
          <a:lstStyle/>
          <a:p>
            <a:pPr algn="r">
              <a:lnSpc>
                <a:spcPct val="100000"/>
              </a:lnSpc>
            </a:pPr>
            <a:fld id="{94B40BCE-A550-4BC1-81F2-42F39AB4FC10}" type="slidenum">
              <a:rPr lang="en-US" sz="1200" strike="noStrike">
                <a:solidFill>
                  <a:srgbClr val="000000"/>
                </a:solidFill>
                <a:latin typeface="+mn-lt"/>
                <a:ea typeface="+mn-ea"/>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discuss how content</a:t>
            </a:r>
            <a:r>
              <a:rPr lang="en-US" baseline="0" dirty="0" smtClean="0"/>
              <a:t> creators can monetize their personal data, to the benefit of themselves, web services, and advertisers. By empowering people to monetize their own data, people’s awareness of how they are sharing their data should also increase, allowing them to make more meaningful choices about how to share.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a company can make money online by either selling</a:t>
            </a:r>
            <a:r>
              <a:rPr lang="en-US" baseline="0" dirty="0" smtClean="0"/>
              <a:t> a product, or by selling advertising space. Large companies like Facebook and Google, sell personal information to advertisers.</a:t>
            </a:r>
            <a:r>
              <a:rPr lang="en-US" dirty="0" smtClean="0"/>
              <a:t> The first two methods are not </a:t>
            </a:r>
            <a:r>
              <a:rPr lang="en-US" baseline="0" dirty="0" smtClean="0"/>
              <a:t>particularly profitable for the average user. The third method could be profitable for the user, but currently isn’t. Is this fair to the user?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Send presentations</a:t>
            </a:r>
            <a:r>
              <a:rPr lang="en-US" baseline="0" dirty="0" smtClean="0">
                <a:latin typeface="Arial" pitchFamily="-109" charset="0"/>
                <a:ea typeface="ＭＳ Ｐゴシック" pitchFamily="-109" charset="-128"/>
                <a:cs typeface="ＭＳ Ｐゴシック" pitchFamily="-109" charset="-128"/>
              </a:rPr>
              <a:t> via email as attachment.</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data is a precious commodity that companies pay handsomely for.</a:t>
            </a:r>
            <a:r>
              <a:rPr lang="en-US" baseline="0" dirty="0" smtClean="0"/>
              <a:t> </a:t>
            </a:r>
            <a:r>
              <a:rPr lang="en-US" dirty="0" smtClean="0"/>
              <a:t>Simply, sites turn a profit off of the content that its users provide.</a:t>
            </a:r>
            <a:r>
              <a:rPr lang="en-US" baseline="0" dirty="0" smtClean="0"/>
              <a:t> Some sites, like </a:t>
            </a:r>
            <a:r>
              <a:rPr lang="en-US" baseline="0" dirty="0" err="1" smtClean="0"/>
              <a:t>Youtube</a:t>
            </a:r>
            <a:r>
              <a:rPr lang="en-US" baseline="0" dirty="0" smtClean="0"/>
              <a:t>, provide additional services to users that post the best content (i.e. add the most value to the site), but it is extremely hard for the average user to profit from these initiatives.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success of advertising is directly tied to the amount of information users provide, they should receive a share of advertising profits. Alternatively, users could sell individual pieces of personal information to specific firms. Advertisers already pay companies like Facebook for user information, why not remove the middle man and buy directly from the source? More money for more information, more money for degree of privacy loss.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compensation systems are developed, users may become more aware of how what types of information they are sharing/willing to share. As the comic illustrates, people are not always good at hiding the data they want </a:t>
            </a:r>
            <a:r>
              <a:rPr lang="en-US" smtClean="0"/>
              <a:t>to hide. </a:t>
            </a:r>
            <a:r>
              <a:rPr lang="en-US" dirty="0" smtClean="0"/>
              <a:t>They will have to manage their information, and who they sell it to, as opposed to today where they have very little say.</a:t>
            </a:r>
            <a:r>
              <a:rPr lang="en-US" baseline="0" dirty="0" smtClean="0"/>
              <a:t> Users may also share more data because of the financial incentive. This is great for websites and advertisers. Once a tipping point is reached, users may start to expect meaningful compensation for their data. This would result in a serious paradigm shift for social media sites and users.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most examples are small or not well-known. Examples of platforms that let users monetize their data include The Respect Network. The Respect Network is a peer-to-peer system that allows users to share information directly with businesses. Users receive a portion of the fees paid by the businesses. Google’s </a:t>
            </a:r>
            <a:r>
              <a:rPr lang="en-US" sz="1200" kern="1200" dirty="0" err="1" smtClean="0">
                <a:solidFill>
                  <a:schemeClr val="tx1"/>
                </a:solidFill>
                <a:latin typeface="+mn-lt"/>
                <a:ea typeface="+mn-ea"/>
                <a:cs typeface="+mn-cs"/>
              </a:rPr>
              <a:t>Screenwise</a:t>
            </a:r>
            <a:r>
              <a:rPr lang="en-US" sz="1200" kern="1200" dirty="0" smtClean="0">
                <a:solidFill>
                  <a:schemeClr val="tx1"/>
                </a:solidFill>
                <a:latin typeface="+mn-lt"/>
                <a:ea typeface="+mn-ea"/>
                <a:cs typeface="+mn-cs"/>
              </a:rPr>
              <a:t> Trends Panel asks</a:t>
            </a:r>
            <a:r>
              <a:rPr lang="en-US" sz="1200" kern="1200" baseline="0" dirty="0" smtClean="0">
                <a:solidFill>
                  <a:schemeClr val="tx1"/>
                </a:solidFill>
                <a:latin typeface="+mn-lt"/>
                <a:ea typeface="+mn-ea"/>
                <a:cs typeface="+mn-cs"/>
              </a:rPr>
              <a:t> users to install a plugin that records browser history in exchange for $6 plus $3 a week. (In gift cards, not cash). </a:t>
            </a:r>
            <a:r>
              <a:rPr lang="en-US" sz="1200" kern="1200" baseline="0" dirty="0" err="1" smtClean="0">
                <a:solidFill>
                  <a:schemeClr val="tx1"/>
                </a:solidFill>
                <a:latin typeface="+mn-lt"/>
                <a:ea typeface="+mn-ea"/>
                <a:cs typeface="+mn-cs"/>
              </a:rPr>
              <a:t>Datacoup</a:t>
            </a:r>
            <a:r>
              <a:rPr lang="en-US" sz="1200" kern="1200" baseline="0" dirty="0" smtClean="0">
                <a:solidFill>
                  <a:schemeClr val="tx1"/>
                </a:solidFill>
                <a:latin typeface="+mn-lt"/>
                <a:ea typeface="+mn-ea"/>
                <a:cs typeface="+mn-cs"/>
              </a:rPr>
              <a:t> connects with your existing accounts and allows you to sell information to a global market. Currently, only </a:t>
            </a:r>
            <a:r>
              <a:rPr lang="en-US" sz="1200" kern="1200" baseline="0" dirty="0" err="1" smtClean="0">
                <a:solidFill>
                  <a:schemeClr val="tx1"/>
                </a:solidFill>
                <a:latin typeface="+mn-lt"/>
                <a:ea typeface="+mn-ea"/>
                <a:cs typeface="+mn-cs"/>
              </a:rPr>
              <a:t>Datacoup</a:t>
            </a:r>
            <a:r>
              <a:rPr lang="en-US" sz="1200" kern="1200" baseline="0" dirty="0" smtClean="0">
                <a:solidFill>
                  <a:schemeClr val="tx1"/>
                </a:solidFill>
                <a:latin typeface="+mn-lt"/>
                <a:ea typeface="+mn-ea"/>
                <a:cs typeface="+mn-cs"/>
              </a:rPr>
              <a:t> is buying information.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a:t>
            </a:r>
            <a:r>
              <a:rPr lang="en-US" baseline="0" dirty="0" smtClean="0"/>
              <a:t> it is important to be aware that companies are not going to pay their users for information they had traditionally gotten for free unless the users demand it. Right now, Facebook get free information from over a billion people. It’s not going to give that up unless enough users want them to Users must change how we value our personal information. We must stop giving it up for free.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 everyone</a:t>
            </a:r>
          </a:p>
          <a:p>
            <a:r>
              <a:rPr lang="en-US" dirty="0" smtClean="0"/>
              <a:t>Introduce</a:t>
            </a:r>
            <a:r>
              <a:rPr lang="en-US" baseline="0" dirty="0" smtClean="0"/>
              <a:t> self</a:t>
            </a:r>
          </a:p>
          <a:p>
            <a:r>
              <a:rPr lang="en-US" baseline="0" dirty="0" smtClean="0"/>
              <a:t>Introduce presentation</a:t>
            </a:r>
          </a:p>
          <a:p>
            <a:endParaRPr lang="en-US" baseline="0" dirty="0" smtClean="0"/>
          </a:p>
          <a:p>
            <a:r>
              <a:rPr lang="en-US" baseline="0" dirty="0" smtClean="0"/>
              <a:t>Before we begin, how many of you use Facebook?</a:t>
            </a:r>
          </a:p>
          <a:p>
            <a:r>
              <a:rPr lang="en-US" baseline="0" dirty="0" smtClean="0"/>
              <a:t>Now how many of you have read the terms and conditions?</a:t>
            </a:r>
          </a:p>
          <a:p>
            <a:r>
              <a:rPr lang="en-US" baseline="0" dirty="0" smtClean="0"/>
              <a:t>Well no worries I did the research for you</a:t>
            </a:r>
            <a:endParaRPr lang="en-US" dirty="0" smtClean="0"/>
          </a:p>
          <a:p>
            <a:endParaRPr lang="en-US" dirty="0" smtClean="0"/>
          </a:p>
          <a:p>
            <a:r>
              <a:rPr lang="en-US" dirty="0" smtClean="0"/>
              <a:t>Through </a:t>
            </a:r>
            <a:r>
              <a:rPr lang="en-US" dirty="0" smtClean="0"/>
              <a:t>my research</a:t>
            </a:r>
            <a:r>
              <a:rPr lang="en-US" baseline="0" dirty="0" smtClean="0"/>
              <a:t> into Facebook privacy, I’ve come to two conclusions</a:t>
            </a:r>
          </a:p>
          <a:p>
            <a:r>
              <a:rPr lang="en-US" baseline="0" dirty="0" smtClean="0"/>
              <a:t>The Facebook terms and conditions take away your online privacy</a:t>
            </a:r>
          </a:p>
          <a:p>
            <a:r>
              <a:rPr lang="en-US" baseline="0" dirty="0" smtClean="0"/>
              <a:t>And Facebook probably knows a lot more about you than you realize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dirty="0"/>
          </a:p>
        </p:txBody>
      </p:sp>
    </p:spTree>
    <p:extLst>
      <p:ext uri="{BB962C8B-B14F-4D97-AF65-F5344CB8AC3E}">
        <p14:creationId xmlns:p14="http://schemas.microsoft.com/office/powerpoint/2010/main" val="409080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Facebook’s terms and conditions, presented in a completely</a:t>
            </a:r>
            <a:r>
              <a:rPr lang="en-US" baseline="0" dirty="0" smtClean="0"/>
              <a:t> readable 3 point font</a:t>
            </a:r>
          </a:p>
          <a:p>
            <a:endParaRPr lang="en-US" baseline="0" dirty="0" smtClean="0"/>
          </a:p>
          <a:p>
            <a:r>
              <a:rPr lang="en-US" baseline="0" dirty="0" smtClean="0"/>
              <a:t>Don’t worry, I’m not going to recite it to you</a:t>
            </a:r>
          </a:p>
          <a:p>
            <a:endParaRPr lang="en-US" baseline="0" dirty="0" smtClean="0"/>
          </a:p>
          <a:p>
            <a:r>
              <a:rPr lang="en-US" baseline="0" dirty="0" smtClean="0"/>
              <a:t>The only part that I’m going to focus on today is the part in green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dirty="0"/>
          </a:p>
        </p:txBody>
      </p:sp>
    </p:spTree>
    <p:extLst>
      <p:ext uri="{BB962C8B-B14F-4D97-AF65-F5344CB8AC3E}">
        <p14:creationId xmlns:p14="http://schemas.microsoft.com/office/powerpoint/2010/main" val="130207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30</a:t>
            </a:fld>
            <a:endParaRPr lang="en-US" dirty="0"/>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r>
              <a:rPr lang="en-US" dirty="0" smtClean="0"/>
              <a:t>This is the part of</a:t>
            </a:r>
            <a:r>
              <a:rPr lang="en-US" baseline="0" dirty="0" smtClean="0"/>
              <a:t> the Terms and Conditions that was highlighted in the previous slide. </a:t>
            </a:r>
          </a:p>
          <a:p>
            <a:endParaRPr lang="en-US" baseline="0" dirty="0" smtClean="0"/>
          </a:p>
          <a:p>
            <a:r>
              <a:rPr lang="en-US" baseline="0" dirty="0" smtClean="0"/>
              <a:t>As you can see, it doesn’t really say much about you privacy, but instead redirects you to a different policy.</a:t>
            </a:r>
          </a:p>
          <a:p>
            <a:endParaRPr lang="en-US" baseline="0" dirty="0" smtClean="0"/>
          </a:p>
          <a:p>
            <a:r>
              <a:rPr lang="en-US" baseline="0" dirty="0" smtClean="0"/>
              <a:t>I hope you see where this is going.</a:t>
            </a:r>
            <a:endParaRPr lang="en-US" dirty="0"/>
          </a:p>
        </p:txBody>
      </p:sp>
    </p:spTree>
    <p:extLst>
      <p:ext uri="{BB962C8B-B14F-4D97-AF65-F5344CB8AC3E}">
        <p14:creationId xmlns:p14="http://schemas.microsoft.com/office/powerpoint/2010/main" val="1620220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wall of text!</a:t>
            </a:r>
            <a:r>
              <a:rPr lang="en-US" baseline="0" dirty="0" smtClean="0"/>
              <a:t> This entire document is actually relevant to what I want to say today.</a:t>
            </a:r>
          </a:p>
          <a:p>
            <a:endParaRPr lang="en-US" baseline="0" dirty="0" smtClean="0"/>
          </a:p>
          <a:p>
            <a:r>
              <a:rPr lang="en-US" baseline="0" dirty="0" smtClean="0"/>
              <a:t>I’ll briefly summarize the things that are contained in this document for you.</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686804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
            </a:r>
            <a:r>
              <a:rPr lang="en-US" baseline="0" dirty="0" smtClean="0"/>
              <a:t> in the data policy are all these different types of things that Facebook collects</a:t>
            </a:r>
          </a:p>
          <a:p>
            <a:endParaRPr lang="en-US" baseline="0" dirty="0" smtClean="0"/>
          </a:p>
          <a:p>
            <a:r>
              <a:rPr lang="en-US" baseline="0" dirty="0" smtClean="0"/>
              <a:t>They collect a few other things not listed here but I tried to get the important ones</a:t>
            </a:r>
          </a:p>
          <a:p>
            <a:endParaRPr lang="en-US" baseline="0" dirty="0" smtClean="0"/>
          </a:p>
          <a:p>
            <a:r>
              <a:rPr lang="en-US" baseline="0" dirty="0" smtClean="0"/>
              <a:t>The big ones that I want to point out are the ones colored in yellow</a:t>
            </a:r>
          </a:p>
          <a:p>
            <a:endParaRPr lang="en-US" baseline="0" dirty="0" smtClean="0"/>
          </a:p>
          <a:p>
            <a:r>
              <a:rPr lang="en-US" baseline="0" dirty="0" smtClean="0"/>
              <a:t>Facebook has face recognition software that can tell who you are in pictures.</a:t>
            </a:r>
          </a:p>
          <a:p>
            <a:endParaRPr lang="en-US" baseline="0" dirty="0" smtClean="0"/>
          </a:p>
          <a:p>
            <a:r>
              <a:rPr lang="en-US" baseline="0" dirty="0" smtClean="0"/>
              <a:t>Also Facebook can track your activity OUTSIDE of Facebook, namely on other sites, even if you don’t have Facebook open. I’ll tell you how.</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39733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dirty="0" smtClean="0"/>
              <a:t> Accessed 2014-04-14</a:t>
            </a:r>
          </a:p>
          <a:p>
            <a:r>
              <a:rPr lang="en-US" dirty="0" smtClean="0"/>
              <a:t>Personal</a:t>
            </a:r>
            <a:r>
              <a:rPr lang="en-US" baseline="0" dirty="0" smtClean="0"/>
              <a:t> Information Privacy</a:t>
            </a:r>
            <a:endParaRPr lang="en-US" dirty="0" smtClean="0"/>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Tracking pixels!</a:t>
            </a:r>
            <a:r>
              <a:rPr lang="en-US" baseline="0" dirty="0" smtClean="0"/>
              <a:t> </a:t>
            </a:r>
          </a:p>
          <a:p>
            <a:endParaRPr lang="en-US" baseline="0" dirty="0" smtClean="0"/>
          </a:p>
          <a:p>
            <a:r>
              <a:rPr lang="en-US" baseline="0" dirty="0" smtClean="0"/>
              <a:t>Websites that want to advertise to you on Facebook use these things.</a:t>
            </a:r>
          </a:p>
          <a:p>
            <a:endParaRPr lang="en-US" baseline="0" dirty="0" smtClean="0"/>
          </a:p>
          <a:p>
            <a:r>
              <a:rPr lang="en-US" baseline="0" dirty="0" smtClean="0"/>
              <a:t>These pixels are html additions to websites that are invisible to the user but allow Facebook to see what you are doing on other websites. </a:t>
            </a:r>
          </a:p>
          <a:p>
            <a:endParaRPr lang="en-US" baseline="0" dirty="0" smtClean="0"/>
          </a:p>
          <a:p>
            <a:r>
              <a:rPr lang="en-US" baseline="0" dirty="0" smtClean="0"/>
              <a:t>They work by sending a get request to a Facebook server with whatever information they feel necessary to include for the action you did. </a:t>
            </a:r>
          </a:p>
          <a:p>
            <a:endParaRPr lang="en-US" baseline="0" dirty="0" smtClean="0"/>
          </a:p>
          <a:p>
            <a:r>
              <a:rPr lang="en-US" baseline="0" dirty="0" smtClean="0"/>
              <a:t>They link it to your account by linking it with the tracking cookie that Facebook places in your cookies.</a:t>
            </a:r>
          </a:p>
          <a:p>
            <a:endParaRPr lang="en-US" baseline="0" dirty="0" smtClean="0"/>
          </a:p>
          <a:p>
            <a:r>
              <a:rPr lang="en-US" baseline="0" dirty="0" smtClean="0"/>
              <a:t>They send information like what the website is, what page you are on, and what you are looking at.</a:t>
            </a:r>
          </a:p>
          <a:p>
            <a:endParaRPr lang="en-US" baseline="0" dirty="0" smtClean="0"/>
          </a:p>
          <a:p>
            <a:r>
              <a:rPr lang="en-US" baseline="0" dirty="0" smtClean="0"/>
              <a:t>Facebook of course keeps a log of all of these activities.</a:t>
            </a:r>
          </a:p>
          <a:p>
            <a:endParaRPr lang="en-US" baseline="0" dirty="0" smtClean="0"/>
          </a:p>
          <a:p>
            <a:r>
              <a:rPr lang="en-US" baseline="0" dirty="0" smtClean="0"/>
              <a:t>This is a relatively new thing that Facebook has implemented.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756688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Facebook</a:t>
            </a:r>
            <a:r>
              <a:rPr lang="en-US" baseline="0" dirty="0" smtClean="0"/>
              <a:t> has all this data, what do they do with it?</a:t>
            </a:r>
          </a:p>
          <a:p>
            <a:endParaRPr lang="en-US" baseline="0" dirty="0" smtClean="0"/>
          </a:p>
          <a:p>
            <a:r>
              <a:rPr lang="en-US" baseline="0" dirty="0" smtClean="0"/>
              <a:t>Well they do a lot of things. Thankfully one of them is not giving it freely to third parties.</a:t>
            </a:r>
          </a:p>
          <a:p>
            <a:endParaRPr lang="en-US" baseline="0" dirty="0" smtClean="0"/>
          </a:p>
          <a:p>
            <a:r>
              <a:rPr lang="en-US" baseline="0" dirty="0" smtClean="0"/>
              <a:t>Since Facebook is a business, their biggest motivator is advertising. Whatever makes them the most money.</a:t>
            </a:r>
          </a:p>
          <a:p>
            <a:endParaRPr lang="en-US" baseline="0" dirty="0" smtClean="0"/>
          </a:p>
          <a:p>
            <a:r>
              <a:rPr lang="en-US" baseline="0" dirty="0" smtClean="0"/>
              <a:t>They are able to use all this information that they track to focus their advertising to net the highest profit for the people they are advertising for</a:t>
            </a:r>
          </a:p>
          <a:p>
            <a:endParaRPr lang="en-US" baseline="0" dirty="0" smtClean="0"/>
          </a:p>
          <a:p>
            <a:r>
              <a:rPr lang="en-US" baseline="0" dirty="0" smtClean="0"/>
              <a:t>As a result, Facebook gets a bigger slice of change for it.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537560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you do to not be followed around the web?</a:t>
            </a:r>
          </a:p>
          <a:p>
            <a:endParaRPr lang="en-US" dirty="0" smtClean="0"/>
          </a:p>
          <a:p>
            <a:r>
              <a:rPr lang="en-US" dirty="0" smtClean="0"/>
              <a:t>Really</a:t>
            </a:r>
            <a:r>
              <a:rPr lang="en-US" baseline="0" dirty="0" smtClean="0"/>
              <a:t> the only option you are given is to go to a third party website and “opt-out” of being tracked.</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290734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the Digital Advertising</a:t>
            </a:r>
            <a:r>
              <a:rPr lang="en-US" baseline="0" dirty="0" smtClean="0"/>
              <a:t> Alliance page, you can opt-out of select companies being able to track you. </a:t>
            </a:r>
          </a:p>
          <a:p>
            <a:r>
              <a:rPr lang="en-US" baseline="0" dirty="0" smtClean="0"/>
              <a:t>This makes it easy to opt-out of not only Facebook tracking you, but a whole lot more.</a:t>
            </a:r>
          </a:p>
          <a:p>
            <a:endParaRPr lang="en-US" baseline="0" dirty="0" smtClean="0"/>
          </a:p>
          <a:p>
            <a:r>
              <a:rPr lang="en-US" baseline="0" dirty="0" smtClean="0"/>
              <a:t> You must do this for every web browser and device you use, as it is saved as a cookie.</a:t>
            </a:r>
          </a:p>
          <a:p>
            <a:r>
              <a:rPr lang="en-US" baseline="0" dirty="0" smtClean="0"/>
              <a:t>If you delete your cookies, you delete the opt-out.</a:t>
            </a:r>
          </a:p>
          <a:p>
            <a:endParaRPr lang="en-US" baseline="0" dirty="0" smtClean="0"/>
          </a:p>
          <a:p>
            <a:r>
              <a:rPr lang="en-US" baseline="0" dirty="0" smtClean="0"/>
              <a:t>There are plugins you can download that can reapply this cookie automatically whenever you delete your cookies so you don’t have to worry about it.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813857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r>
              <a:rPr lang="en-US" baseline="0" dirty="0" smtClean="0"/>
              <a:t> of all I just presented to you, Facebook knows a lot about you, about me, and about your friends.</a:t>
            </a:r>
          </a:p>
          <a:p>
            <a:endParaRPr lang="en-US" baseline="0" dirty="0" smtClean="0"/>
          </a:p>
          <a:p>
            <a:r>
              <a:rPr lang="en-US" baseline="0" dirty="0" smtClean="0"/>
              <a:t>Facebook is using this to target advertisements to make money.</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852513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dirty="0"/>
          </a:p>
        </p:txBody>
      </p:sp>
    </p:spTree>
    <p:extLst>
      <p:ext uri="{BB962C8B-B14F-4D97-AF65-F5344CB8AC3E}">
        <p14:creationId xmlns:p14="http://schemas.microsoft.com/office/powerpoint/2010/main" val="1299184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Introduce yourself! I’ll be giving a quick talk on what your privacy looks like when it comes to video games. I’ll mostly be focusing on PC gaming, and leaving the world</a:t>
            </a:r>
            <a:r>
              <a:rPr lang="en-US" baseline="0" dirty="0" smtClean="0"/>
              <a:t> of mobile computing out of the picture. Obviously mobile gaming is a huge topic in privacy, but I found that PC gaming was already big enough for one talk.  I’m going to be talking about different examples of gamers losing their private data. There have been many breaches of privacy that you may not of heard of. </a:t>
            </a:r>
          </a:p>
          <a:p>
            <a:pPr marL="171450" indent="-171450">
              <a:buFont typeface="Arial" panose="020B0604020202020204" pitchFamily="34" charset="0"/>
              <a:buChar char="•"/>
            </a:pPr>
            <a:r>
              <a:rPr lang="en-US" baseline="0" dirty="0" smtClean="0"/>
              <a:t>As we’ve been discussing, the Right to Privacy is important, including your digital privacy. Nefarious people can gleam a lot about you from your digital footprint</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Give people a moment to read the comic</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when it comes to gaming privacy, who and what am I talking about? </a:t>
            </a:r>
          </a:p>
          <a:p>
            <a:r>
              <a:rPr lang="en-US" baseline="0" dirty="0" smtClean="0"/>
              <a:t>It happens that just over 60% of Americans play video games. The average age of a game consumer is about 31. So, a lot of people who play video games have a lot of personal information.</a:t>
            </a:r>
            <a:endParaRPr lang="en-US" baseline="0" dirty="0"/>
          </a:p>
          <a:p>
            <a:r>
              <a:rPr lang="en-US" baseline="0" dirty="0" smtClean="0"/>
              <a:t>And that is all at risk! </a:t>
            </a:r>
          </a:p>
          <a:p>
            <a:r>
              <a:rPr lang="en-US" baseline="0" dirty="0" smtClean="0"/>
              <a:t>When you game online, or even offline, you wouldn’t want your geographical location, your name, your home address, your email, your credit card, your passwords, your user names, your whatever, to spill out over the internet. </a:t>
            </a:r>
          </a:p>
          <a:p>
            <a:r>
              <a:rPr lang="en-US" baseline="0" dirty="0" smtClean="0"/>
              <a:t>But as it happens, people do lose this information. Its happening more and more. </a:t>
            </a:r>
          </a:p>
          <a:p>
            <a:r>
              <a:rPr lang="en-US" baseline="0" dirty="0" smtClean="0"/>
              <a:t>Obviously, this is a huge privacy issue. </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268275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responsible?!</a:t>
            </a:r>
          </a:p>
          <a:p>
            <a:endParaRPr lang="en-US" dirty="0" smtClean="0"/>
          </a:p>
          <a:p>
            <a:r>
              <a:rPr lang="en-US" dirty="0" smtClean="0"/>
              <a:t>A</a:t>
            </a:r>
            <a:r>
              <a:rPr lang="en-US" baseline="0" dirty="0" smtClean="0"/>
              <a:t> couple of major groups are the primary drivers. </a:t>
            </a:r>
            <a:r>
              <a:rPr lang="en-US" baseline="0" dirty="0"/>
              <a:t> </a:t>
            </a:r>
            <a:r>
              <a:rPr lang="en-US" baseline="0" dirty="0" smtClean="0"/>
              <a:t>First and foremost, there are various hacker groups, like Anonymous or </a:t>
            </a:r>
            <a:r>
              <a:rPr lang="en-US" baseline="0" dirty="0" err="1" smtClean="0"/>
              <a:t>Lulzsacs</a:t>
            </a:r>
            <a:r>
              <a:rPr lang="en-US" baseline="0" dirty="0" smtClean="0"/>
              <a:t>, that are out to rob corporate America. They have it in for the MAN and by releasing all your data to the world, they can make the MAN look bad. To them, the MAN is usually a big corporation, like Microsoft or Sony. </a:t>
            </a:r>
          </a:p>
          <a:p>
            <a:endParaRPr lang="en-US" baseline="0" dirty="0" smtClean="0"/>
          </a:p>
          <a:p>
            <a:r>
              <a:rPr lang="en-US" baseline="0" dirty="0" smtClean="0"/>
              <a:t>The next group is the MAN himself. Game *developers* don’t seem to be responsible for this, but game *publishers* have a somewhat distressing </a:t>
            </a:r>
            <a:r>
              <a:rPr lang="en-US" baseline="0" dirty="0" err="1" smtClean="0"/>
              <a:t>trackrecord</a:t>
            </a:r>
            <a:r>
              <a:rPr lang="en-US" baseline="0" dirty="0" smtClean="0"/>
              <a:t> of being </a:t>
            </a:r>
            <a:r>
              <a:rPr lang="en-US" baseline="0" dirty="0" err="1" smtClean="0"/>
              <a:t>sleezy</a:t>
            </a:r>
            <a:r>
              <a:rPr lang="en-US" baseline="0" dirty="0" smtClean="0"/>
              <a:t> with their customer’s information. They may just sell your information to the highest bidder.</a:t>
            </a:r>
          </a:p>
          <a:p>
            <a:endParaRPr lang="en-US" baseline="0" dirty="0" smtClean="0"/>
          </a:p>
          <a:p>
            <a:r>
              <a:rPr lang="en-US" baseline="0" dirty="0" smtClean="0"/>
              <a:t>Finally, there are angry people out there on the internet, bent on ruining your day. </a:t>
            </a:r>
          </a:p>
          <a:p>
            <a:endParaRPr lang="en-US" baseline="0" dirty="0" smtClean="0"/>
          </a:p>
          <a:p>
            <a:r>
              <a:rPr lang="en-US" baseline="0" dirty="0" smtClean="0"/>
              <a:t>I’ll talk about three of these groups throughout my talk. </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893525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have already been more than a few cases of some major incidents in personal data leakage through video games. </a:t>
            </a:r>
          </a:p>
          <a:p>
            <a:r>
              <a:rPr lang="en-US" baseline="0" dirty="0" smtClean="0"/>
              <a:t>Those hacker groups have been trying to swarm large companies like Sony and Microsoft. </a:t>
            </a:r>
          </a:p>
          <a:p>
            <a:r>
              <a:rPr lang="en-US" baseline="0" dirty="0" smtClean="0"/>
              <a:t>There are some pretty astonishing software bugs in huge programs like EA’s Origin and Steam that leave you open to attacks.</a:t>
            </a:r>
          </a:p>
          <a:p>
            <a:r>
              <a:rPr lang="en-US" baseline="0" dirty="0" smtClean="0"/>
              <a:t>Like I said before, some of the big name companies seem to have some </a:t>
            </a:r>
            <a:r>
              <a:rPr lang="en-US" baseline="0" dirty="0" err="1" smtClean="0"/>
              <a:t>slimey</a:t>
            </a:r>
            <a:r>
              <a:rPr lang="en-US" baseline="0" dirty="0" smtClean="0"/>
              <a:t> wordings in their privacy policies and EULA that leave the door open for them to swing your information about. </a:t>
            </a:r>
          </a:p>
          <a:p>
            <a:r>
              <a:rPr lang="en-US" baseline="0" dirty="0" smtClean="0"/>
              <a:t>And again, like I said in the last slide, there have been some cases were people on the internet of done horrible things to one another due to video game mishaps.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152355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Games have been getting</a:t>
            </a:r>
            <a:r>
              <a:rPr lang="en-US" baseline="0" dirty="0" smtClean="0"/>
              <a:t> hacked for years. </a:t>
            </a:r>
          </a:p>
          <a:p>
            <a:r>
              <a:rPr lang="en-US" baseline="0" dirty="0" smtClean="0"/>
              <a:t>Probably since 1999 when </a:t>
            </a:r>
            <a:r>
              <a:rPr lang="en-US" baseline="0" dirty="0" err="1" smtClean="0"/>
              <a:t>CounterStrike</a:t>
            </a:r>
            <a:r>
              <a:rPr lang="en-US" baseline="0" dirty="0" smtClean="0"/>
              <a:t> first came out, people have been messing with each other over the internet and breaking the rules of the game. While that’s annoying and frustrating, the first video game hacks weren’t so much privacy invasions, and more just a nuisance. </a:t>
            </a:r>
          </a:p>
          <a:p>
            <a:r>
              <a:rPr lang="en-US" baseline="0" dirty="0" smtClean="0"/>
              <a:t>However, as of recently, some major hacker groups have begun bombarding big software companies, video game companies included. In 2011, </a:t>
            </a:r>
            <a:r>
              <a:rPr lang="en-US" baseline="0" dirty="0" err="1" smtClean="0"/>
              <a:t>Lulzsec</a:t>
            </a:r>
            <a:r>
              <a:rPr lang="en-US" baseline="0" dirty="0" smtClean="0"/>
              <a:t> broke into Sony’s PlayStation Network and gained access to an estimated 77 million user accounts. </a:t>
            </a:r>
          </a:p>
          <a:p>
            <a:r>
              <a:rPr lang="en-US" baseline="0" dirty="0" smtClean="0"/>
              <a:t>Inside a user account, were names, emails, passwords, security questions, and possible financial info. That was huge. You probably remember hearing about it. Sony took the PSN offline for about 3 weeks, until they were sure that they had nabbed the security flaw. </a:t>
            </a:r>
          </a:p>
          <a:p>
            <a:endParaRPr lang="en-US" baseline="0" dirty="0" smtClean="0"/>
          </a:p>
          <a:p>
            <a:r>
              <a:rPr lang="en-US" baseline="0" dirty="0" smtClean="0"/>
              <a:t>In 2012, some hackers broke into Blizzard’s servers and grabbed some more personal data. Online </a:t>
            </a:r>
            <a:r>
              <a:rPr lang="en-US" baseline="0" dirty="0" err="1" smtClean="0"/>
              <a:t>badguys</a:t>
            </a:r>
            <a:r>
              <a:rPr lang="en-US" baseline="0" dirty="0" smtClean="0"/>
              <a:t> have been stealing Blizzard’s customer info for years. For as long as World of Warcraft has been out, people have had their accounts looted and stolen from them. Blizzard is always cooking up new protection methods, but accounts can still be broken into. </a:t>
            </a:r>
          </a:p>
          <a:p>
            <a:endParaRPr lang="en-US" baseline="0" dirty="0" smtClean="0"/>
          </a:p>
          <a:p>
            <a:r>
              <a:rPr lang="en-US" baseline="0" dirty="0" smtClean="0"/>
              <a:t>In 2014, Anon managed to gather the logon credentials for a whole bunch of websites and video games services. Along with each login credential, came an associated credit card. Anon released 13,000 of these.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2113811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that people are able to take advantage of software, and steal personal information, is usually due to a software bug, or a</a:t>
            </a:r>
            <a:r>
              <a:rPr lang="en-US" baseline="0" dirty="0" smtClean="0"/>
              <a:t>n undiscovered security flaw. </a:t>
            </a:r>
          </a:p>
          <a:p>
            <a:r>
              <a:rPr lang="en-US" baseline="0" dirty="0" smtClean="0"/>
              <a:t>It comes down to software, and sometimes it can have some pretty remarkable bugs. </a:t>
            </a:r>
          </a:p>
          <a:p>
            <a:endParaRPr lang="en-US" baseline="0" dirty="0" smtClean="0"/>
          </a:p>
          <a:p>
            <a:r>
              <a:rPr lang="en-US" baseline="0" dirty="0" smtClean="0"/>
              <a:t>For example, in 2014, EA’s Origin service was silently monitoring your web browsing. When asked about it, the lead guy in charge had no idea it was happening. Weather it was the strangest bug in the world, or an inside job, who knows. </a:t>
            </a:r>
          </a:p>
          <a:p>
            <a:endParaRPr lang="en-US" baseline="0" dirty="0" smtClean="0"/>
          </a:p>
          <a:p>
            <a:r>
              <a:rPr lang="en-US" baseline="0" dirty="0" smtClean="0"/>
              <a:t>In another case, back in 2012, a research group called </a:t>
            </a:r>
            <a:r>
              <a:rPr lang="en-US" baseline="0" dirty="0" err="1" smtClean="0"/>
              <a:t>ReVuln</a:t>
            </a:r>
            <a:r>
              <a:rPr lang="en-US" baseline="0" dirty="0" smtClean="0"/>
              <a:t> found new sinister ways to use Steam and Origin. Both products register with your OS as URI Handlers, which means if you get some link that starts with steam:// or origin://, your browser will simply redirect it steam or origin. Usually this is used if you are trying to launch a game from a browser. </a:t>
            </a:r>
            <a:r>
              <a:rPr lang="en-US" baseline="0" dirty="0" err="1" smtClean="0"/>
              <a:t>ReVoln</a:t>
            </a:r>
            <a:r>
              <a:rPr lang="en-US" baseline="0" dirty="0" smtClean="0"/>
              <a:t> found a way to create a bad link that could lodge a .bat file in your startup folder, and then the sky is the limit for what horrible nasty terrible thing it could do you, or what information it could steal. If you’re interested, check it out. They have a video demonstration of it working, where in the end, that squirrel tells you got </a:t>
            </a:r>
            <a:r>
              <a:rPr lang="en-US" baseline="0" dirty="0" err="1" smtClean="0"/>
              <a:t>pwned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829097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besides software BUGS, some software has… FEATURES. </a:t>
            </a:r>
          </a:p>
          <a:p>
            <a:endParaRPr lang="en-US" baseline="0" dirty="0" smtClean="0"/>
          </a:p>
          <a:p>
            <a:r>
              <a:rPr lang="en-US" baseline="0" dirty="0" smtClean="0"/>
              <a:t>A few years back, Blizzard tried to start a program called real ID. It was right as </a:t>
            </a:r>
            <a:r>
              <a:rPr lang="en-US" baseline="0" dirty="0" err="1" smtClean="0"/>
              <a:t>Starcraft</a:t>
            </a:r>
            <a:r>
              <a:rPr lang="en-US" baseline="0" dirty="0" smtClean="0"/>
              <a:t> 2 was coming out. Blizzard wanted their users to be able to import their friends from </a:t>
            </a:r>
            <a:r>
              <a:rPr lang="en-US" baseline="0" dirty="0" err="1" smtClean="0"/>
              <a:t>facebook</a:t>
            </a:r>
            <a:r>
              <a:rPr lang="en-US" baseline="0" dirty="0" smtClean="0"/>
              <a:t> into the game’s own contact system, called battle.NET. The way they were going to implement this was by having their fans have real ID’s, or, their real names instead of their silly usernames. This caused a huge outcry from all their fans. They got rid of it pretty quick.</a:t>
            </a:r>
          </a:p>
          <a:p>
            <a:endParaRPr lang="en-US" baseline="0" dirty="0" smtClean="0"/>
          </a:p>
          <a:p>
            <a:r>
              <a:rPr lang="en-US" baseline="0" dirty="0" smtClean="0"/>
              <a:t>Then, recently, when Microsoft announced the </a:t>
            </a:r>
            <a:r>
              <a:rPr lang="en-US" baseline="0" dirty="0" err="1" smtClean="0"/>
              <a:t>XboxONE</a:t>
            </a:r>
            <a:r>
              <a:rPr lang="en-US" baseline="0" dirty="0" smtClean="0"/>
              <a:t>, it said that there would also be an ‘always on’ Kinect. The goal of the ‘always on’ bit was so that the Xbox could process voice commands, even when it was supposed to be off. It’s a cool idea, but the possibility of privacy </a:t>
            </a:r>
            <a:r>
              <a:rPr lang="en-US" baseline="0" dirty="0" err="1" smtClean="0"/>
              <a:t>invansion</a:t>
            </a:r>
            <a:r>
              <a:rPr lang="en-US" baseline="0" dirty="0" smtClean="0"/>
              <a:t> was too much for the public to bare. Everyone went </a:t>
            </a:r>
            <a:r>
              <a:rPr lang="en-US" baseline="0" dirty="0" err="1" smtClean="0"/>
              <a:t>bezerk</a:t>
            </a:r>
            <a:r>
              <a:rPr lang="en-US" baseline="0" dirty="0" smtClean="0"/>
              <a:t>, and Microsoft changed its policy on the matter. </a:t>
            </a:r>
          </a:p>
          <a:p>
            <a:endParaRPr lang="en-US" baseline="0" dirty="0" smtClean="0"/>
          </a:p>
          <a:p>
            <a:r>
              <a:rPr lang="en-US" baseline="0" dirty="0" smtClean="0"/>
              <a:t>Lastly, back to Blizzard. To prevent cheating in all of their online games, like </a:t>
            </a:r>
            <a:r>
              <a:rPr lang="en-US" baseline="0" dirty="0" err="1" smtClean="0"/>
              <a:t>Starcraft</a:t>
            </a:r>
            <a:r>
              <a:rPr lang="en-US" baseline="0" dirty="0" smtClean="0"/>
              <a:t>, Diablo, and World of Warcraft, they have a piece of software called Warden, that launches in the background, and sends messages to Blizzard HQ, telling them about </a:t>
            </a:r>
            <a:r>
              <a:rPr lang="en-US" baseline="0" dirty="0" err="1" smtClean="0"/>
              <a:t>whats</a:t>
            </a:r>
            <a:r>
              <a:rPr lang="en-US" baseline="0" dirty="0" smtClean="0"/>
              <a:t> in your RAM. Again, this is a cool idea, but the possibility of things going horribly wrong is enormous. Blizzard is still using Warden, even though it could definitely be considered spyware. </a:t>
            </a:r>
          </a:p>
        </p:txBody>
      </p:sp>
      <p:sp>
        <p:nvSpPr>
          <p:cNvPr id="4" name="Slide Number Placeholder 3"/>
          <p:cNvSpPr>
            <a:spLocks noGrp="1"/>
          </p:cNvSpPr>
          <p:nvPr>
            <p:ph type="sldNum" sz="quarter" idx="10"/>
          </p:nvPr>
        </p:nvSpPr>
        <p:spPr/>
        <p:txBody>
          <a:bodyPr/>
          <a:lstStyle/>
          <a:p>
            <a:fld id="{270700B2-88B9-1642-B8EB-F86842378D04}" type="slidenum">
              <a:rPr lang="en-US" smtClean="0"/>
              <a:t>45</a:t>
            </a:fld>
            <a:endParaRPr lang="en-US"/>
          </a:p>
        </p:txBody>
      </p:sp>
    </p:spTree>
    <p:extLst>
      <p:ext uri="{BB962C8B-B14F-4D97-AF65-F5344CB8AC3E}">
        <p14:creationId xmlns:p14="http://schemas.microsoft.com/office/powerpoint/2010/main" val="4077403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Blizzard privacy agreement actually says exactly what it will do, so its not LYING to you, its just being creepy. </a:t>
            </a:r>
          </a:p>
          <a:p>
            <a:endParaRPr lang="en-US" baseline="0" dirty="0" smtClean="0"/>
          </a:p>
          <a:p>
            <a:r>
              <a:rPr lang="en-US" baseline="0" dirty="0" smtClean="0"/>
              <a:t>Some other companies also have some unsettling messages in their privacy agreements.</a:t>
            </a:r>
          </a:p>
          <a:p>
            <a:r>
              <a:rPr lang="en-US" baseline="0" dirty="0" smtClean="0"/>
              <a:t>Steam says that it won’t send your personal data to third parties, but that it doesn’t have a problem </a:t>
            </a:r>
            <a:r>
              <a:rPr lang="en-US" i="0" baseline="0" dirty="0" smtClean="0"/>
              <a:t>selling </a:t>
            </a:r>
            <a:r>
              <a:rPr lang="en-US" i="1" baseline="0" dirty="0" smtClean="0"/>
              <a:t>anonymous </a:t>
            </a:r>
            <a:r>
              <a:rPr lang="en-US" i="0" baseline="0" dirty="0" smtClean="0"/>
              <a:t>data. Its anonymous, but thanks to things like data mining, there is a good chance it could be linked back to an individual. </a:t>
            </a:r>
          </a:p>
          <a:p>
            <a:endParaRPr lang="en-US" i="0" baseline="0" dirty="0" smtClean="0"/>
          </a:p>
          <a:p>
            <a:r>
              <a:rPr lang="en-US" i="0" baseline="0" dirty="0" smtClean="0"/>
              <a:t>EA’s Origin has a wonderful line too. It’s just saying that they can do whatever they want with data they get while you play their games.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46</a:t>
            </a:fld>
            <a:endParaRPr lang="en-US"/>
          </a:p>
        </p:txBody>
      </p:sp>
    </p:spTree>
    <p:extLst>
      <p:ext uri="{BB962C8B-B14F-4D97-AF65-F5344CB8AC3E}">
        <p14:creationId xmlns:p14="http://schemas.microsoft.com/office/powerpoint/2010/main" val="2586447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finally,</a:t>
            </a:r>
            <a:r>
              <a:rPr lang="en-US" baseline="0" dirty="0" smtClean="0"/>
              <a:t> the last group of people out to get you, are crazy people from the internet. </a:t>
            </a:r>
          </a:p>
          <a:p>
            <a:r>
              <a:rPr lang="en-US" baseline="0" dirty="0" smtClean="0"/>
              <a:t>When you’re playing a game online, chances are that your IP is visible to other players. </a:t>
            </a:r>
          </a:p>
          <a:p>
            <a:r>
              <a:rPr lang="en-US" baseline="0" dirty="0" smtClean="0"/>
              <a:t>The IP address can be used to track your current location, to a fair amount of precision. For example, I was in Fuller yesterday, when to </a:t>
            </a:r>
            <a:r>
              <a:rPr lang="en-US" baseline="0" dirty="0" err="1" smtClean="0"/>
              <a:t>my.ip</a:t>
            </a:r>
            <a:r>
              <a:rPr lang="en-US" baseline="0" dirty="0" smtClean="0"/>
              <a:t>, got an address, then punched it into a reverse lookup site, and got FULLER.INF.WPI.EDU. It wouldn’t be enough to put me in a particular room, but its still pretty good. </a:t>
            </a:r>
          </a:p>
          <a:p>
            <a:endParaRPr lang="en-US" baseline="0" dirty="0" smtClean="0"/>
          </a:p>
          <a:p>
            <a:r>
              <a:rPr lang="en-US" baseline="0" dirty="0" smtClean="0"/>
              <a:t>There are people who have used IP tracking for terrible things. One guy named Julien </a:t>
            </a:r>
            <a:r>
              <a:rPr lang="en-US" baseline="0" dirty="0" err="1" smtClean="0"/>
              <a:t>Barreaux</a:t>
            </a:r>
            <a:r>
              <a:rPr lang="en-US" baseline="0" dirty="0" smtClean="0"/>
              <a:t> was playing Counter Strike one day, and lost. Some other guy on the internet beat him. So in </a:t>
            </a:r>
            <a:r>
              <a:rPr lang="en-US" baseline="0" dirty="0" err="1" smtClean="0"/>
              <a:t>retalization</a:t>
            </a:r>
            <a:r>
              <a:rPr lang="en-US" baseline="0" dirty="0" smtClean="0"/>
              <a:t>, Julien looked up his IP, found his home address, marched on over, rang the door bell, and stabbed him in the chest. It took Julien 6 months to do, but he still did it. </a:t>
            </a:r>
          </a:p>
          <a:p>
            <a:endParaRPr lang="en-US" baseline="0" dirty="0" smtClean="0"/>
          </a:p>
          <a:p>
            <a:r>
              <a:rPr lang="en-US" baseline="0" dirty="0" smtClean="0"/>
              <a:t>In another, slightly stranger case, people can use IP tracking to </a:t>
            </a:r>
            <a:r>
              <a:rPr lang="en-US" i="1" baseline="0" dirty="0" smtClean="0"/>
              <a:t>swat</a:t>
            </a:r>
            <a:r>
              <a:rPr lang="en-US" i="0" baseline="0" dirty="0" smtClean="0"/>
              <a:t> people. It’s a dumb term, but basically it means to prank call 911 and tell them there is a hostage situation at some one </a:t>
            </a:r>
            <a:r>
              <a:rPr lang="en-US" i="0" baseline="0" dirty="0" err="1" smtClean="0"/>
              <a:t>elses</a:t>
            </a:r>
            <a:r>
              <a:rPr lang="en-US" i="0" baseline="0" dirty="0" smtClean="0"/>
              <a:t> address. People do it to gamers who are streaming over twitch, you can go watch videos of people being ‘swatted’. Its definitely scary, to have an armed, ready to go, swat team bust into your living room and hand cuff you. </a:t>
            </a:r>
          </a:p>
          <a:p>
            <a:r>
              <a:rPr lang="en-US" i="0" baseline="0" dirty="0" smtClean="0"/>
              <a:t>One kid, named Paul Horner just got himself 25 years in prison for swatting. He is only 15 years old. </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47</a:t>
            </a:fld>
            <a:endParaRPr lang="en-US"/>
          </a:p>
        </p:txBody>
      </p:sp>
    </p:spTree>
    <p:extLst>
      <p:ext uri="{BB962C8B-B14F-4D97-AF65-F5344CB8AC3E}">
        <p14:creationId xmlns:p14="http://schemas.microsoft.com/office/powerpoint/2010/main" val="4051181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conclude, you are not safe while you game. </a:t>
            </a:r>
          </a:p>
          <a:p>
            <a:r>
              <a:rPr lang="en-US" baseline="0" dirty="0" smtClean="0"/>
              <a:t>The video game industry is worth a ton of money, and that attracts all kinds of evil doers and nutcases. </a:t>
            </a:r>
          </a:p>
          <a:p>
            <a:r>
              <a:rPr lang="en-US" baseline="0" dirty="0" smtClean="0"/>
              <a:t>Video game players make up a vital part of the video game money pie, and are therefor subject to all this nonsense I’ve been telling you about. </a:t>
            </a:r>
          </a:p>
          <a:p>
            <a:r>
              <a:rPr lang="en-US" baseline="0" dirty="0" smtClean="0"/>
              <a:t>People have lost their privacy in more ways than one through video game related acts. </a:t>
            </a:r>
          </a:p>
          <a:p>
            <a:endParaRPr lang="en-US" baseline="0" dirty="0" smtClean="0"/>
          </a:p>
          <a:p>
            <a:r>
              <a:rPr lang="en-US" baseline="0" dirty="0" smtClean="0"/>
              <a:t>In my personal opinion, not to be a negative Nancy, but its probably going to get worse as time goes on. So make sure you change your password often, have different account info for different sites, and be as careful as can be. </a:t>
            </a:r>
          </a:p>
          <a:p>
            <a:endParaRPr lang="en-US" baseline="0" dirty="0" smtClean="0"/>
          </a:p>
          <a:p>
            <a:r>
              <a:rPr lang="en-US" baseline="0" dirty="0" smtClean="0"/>
              <a:t>Thanks!</a:t>
            </a:r>
          </a:p>
          <a:p>
            <a:endParaRPr lang="en-US" baseline="0" dirty="0" smtClean="0"/>
          </a:p>
          <a:p>
            <a:r>
              <a:rPr lang="en-US" baseline="0" dirty="0" smtClean="0"/>
              <a:t>Any questions?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48</a:t>
            </a:fld>
            <a:endParaRPr lang="en-US"/>
          </a:p>
        </p:txBody>
      </p:sp>
    </p:spTree>
    <p:extLst>
      <p:ext uri="{BB962C8B-B14F-4D97-AF65-F5344CB8AC3E}">
        <p14:creationId xmlns:p14="http://schemas.microsoft.com/office/powerpoint/2010/main" val="2092501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need to explain how Google and</a:t>
            </a:r>
            <a:r>
              <a:rPr lang="en-US" baseline="0" dirty="0" smtClean="0"/>
              <a:t> other search engines works to you guys, we even did a paper on exactly what might come up if you were to search yourself.</a:t>
            </a:r>
          </a:p>
          <a:p>
            <a:r>
              <a:rPr lang="en-US" baseline="0" dirty="0" smtClean="0"/>
              <a:t>What I think is an interesting point to look into is what right do we have to tell companies like Google that we don’t want information about ourselves to show up when our name is entered. This is slightly different from dealing with a person’s right to privacy, but I believe that it falls closely enough under the same category to be talked about in the same context..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within the European Union they have been</a:t>
            </a:r>
            <a:r>
              <a:rPr lang="en-US" baseline="0" dirty="0" smtClean="0"/>
              <a:t> dealing with this type of an issue for a while. Search Engines like Google have been told to take down search results for topics related to copyright and other property issues for years. It has been the general viewpoint of the EU that a person has the right to have some control over what people know about them online. They compare it to having a life raft in the sea of the Internet (you should at least have a fighting chance).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o then we move on to 2010, when a newspaper website wrote about an article about a Spanish Citizen and a debt that he had once had. He noticed that when he </a:t>
            </a:r>
            <a:r>
              <a:rPr lang="en-US" baseline="0" dirty="0" err="1" smtClean="0"/>
              <a:t>Googled</a:t>
            </a:r>
            <a:r>
              <a:rPr lang="en-US" baseline="0" dirty="0" smtClean="0"/>
              <a:t> his name, the article appeared. This is something that he did not want, as it portrayed him more negatively than he would have liked. He had had the debt paid off for years and he did not believe that it was relevant anymore, especially considering that he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exactly could he not just ask the Newspaper</a:t>
            </a:r>
            <a:r>
              <a:rPr lang="en-US" baseline="0" dirty="0" smtClean="0"/>
              <a:t> to take the article down from the website? Well he thought the same thing, but it turns out that since the article was technically true, it legally didn’t have to be taken down by a journalistic agency, which had protection under the EU’s Data protection act. Which then meant that Google and other search engines were targeted to simply not link to the site, as Google is not classified as a journalist site.</a:t>
            </a:r>
          </a:p>
          <a:p>
            <a:endParaRPr lang="en-US" baseline="0" dirty="0" smtClean="0"/>
          </a:p>
          <a:p>
            <a:r>
              <a:rPr lang="en-US" baseline="0" dirty="0" smtClean="0"/>
              <a:t>So that you all are aware, the Data protection act was essentially just laws that were intended to secure potentially damaging and private information about individuals. But as I said, journalistic sources have protection under them.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verdict of that case was</a:t>
            </a:r>
            <a:r>
              <a:rPr lang="en-US" baseline="0" dirty="0" smtClean="0"/>
              <a:t> made back in last May, where it was decided that individuals had “the right to be forgotten” online. The wording, however, was fairly vague as far as what constituted information as being inaccurate, inadequate, irrelevant, or excessive, and left the companies like Google to decide on a case-by-case basis.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acceptance of all requests can be seen as essentially censoring the Internet. While this was not the original intention of the law, the effect is still clear. Some people who have lots to lose (such as politicians or businessmen) have even tried to cheat the system by requesting that negative information be removed, claiming it’s irrelevant and not accurate to present day. Since, in most cases, Google has no way to clearly tell whether this is the truth or not, it simply removes it anyway.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 completely understand that everybody has a right to privacy, I do not think that essentially censoring Google and other search engines is feasible or reasonable to expect. If a law like this were to be drafted again (although fitting all cases would be incredibly difficult, if not impossible), I would make sure that it has more direct language and deals more with the actual sites that have the information, and not Google, as the company is essentially just a way to find the information and has no actual connection to what is said.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Cookies and Privacy</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Two</a:t>
            </a:r>
            <a:r>
              <a:rPr lang="en-US" sz="1200" kern="1200" baseline="0" dirty="0" smtClean="0">
                <a:solidFill>
                  <a:schemeClr val="tx1"/>
                </a:solidFill>
                <a:effectLst/>
                <a:latin typeface="+mn-lt"/>
                <a:ea typeface="+mn-ea"/>
                <a:cs typeface="+mn-cs"/>
              </a:rPr>
              <a:t> major cookies that will be covered: HTTP and Flash Cookies (Both touched on in the book so not too much detail)</a:t>
            </a:r>
          </a:p>
          <a:p>
            <a:pPr lvl="1"/>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pPr/>
              <a:t>7</a:t>
            </a:fld>
            <a:endParaRPr lang="en-US"/>
          </a:p>
        </p:txBody>
      </p:sp>
    </p:spTree>
    <p:extLst>
      <p:ext uri="{BB962C8B-B14F-4D97-AF65-F5344CB8AC3E}">
        <p14:creationId xmlns:p14="http://schemas.microsoft.com/office/powerpoint/2010/main" val="53555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First Party</a:t>
            </a:r>
          </a:p>
          <a:p>
            <a:pPr lvl="1"/>
            <a:r>
              <a:rPr lang="en-US" sz="1200" kern="1200" dirty="0" smtClean="0">
                <a:solidFill>
                  <a:schemeClr val="tx1"/>
                </a:solidFill>
                <a:effectLst/>
                <a:latin typeface="+mn-lt"/>
                <a:ea typeface="+mn-ea"/>
                <a:cs typeface="+mn-cs"/>
              </a:rPr>
              <a:t>	Generated by the website that you are visited, the domains in the cookie will match the domain of the</a:t>
            </a:r>
            <a:r>
              <a:rPr lang="en-US" sz="1200" kern="1200" baseline="0" dirty="0" smtClean="0">
                <a:solidFill>
                  <a:schemeClr val="tx1"/>
                </a:solidFill>
                <a:effectLst/>
                <a:latin typeface="+mn-lt"/>
                <a:ea typeface="+mn-ea"/>
                <a:cs typeface="+mn-cs"/>
              </a:rPr>
              <a:t> website. These are generally left unblocked by all browsers, as website interaction will be very dependent on these cookies; first party cookies provide the website information as to who the user accessing the site is, and will allow the user to keep using the website with the same privileges across multiple web pages of the same domain. Websites with any sort of login or shopping cart, information that persists across multiple links, will need these cookies or else the experience is greatly hindered and functionality is lost. </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Third Party</a:t>
            </a:r>
          </a:p>
          <a:p>
            <a:pPr lvl="1"/>
            <a:r>
              <a:rPr lang="en-US" sz="1200" kern="1200" baseline="0" dirty="0" smtClean="0">
                <a:solidFill>
                  <a:schemeClr val="tx1"/>
                </a:solidFill>
                <a:effectLst/>
                <a:latin typeface="+mn-lt"/>
                <a:ea typeface="+mn-ea"/>
                <a:cs typeface="+mn-cs"/>
              </a:rPr>
              <a:t>	Generated by parties and domains other than the website being visited. These cookies are used by third party companies to track user site visits. These cookies will hold information that persists across multiple websites that will employ a cookie from the same party, creating an aggregate profile of the user. These can generally be disabled without removing and website functionality.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pPr/>
              <a:t>8</a:t>
            </a:fld>
            <a:endParaRPr lang="en-US"/>
          </a:p>
        </p:txBody>
      </p:sp>
    </p:spTree>
    <p:extLst>
      <p:ext uri="{BB962C8B-B14F-4D97-AF65-F5344CB8AC3E}">
        <p14:creationId xmlns:p14="http://schemas.microsoft.com/office/powerpoint/2010/main" val="53555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Cookie </a:t>
            </a:r>
            <a:r>
              <a:rPr lang="en-US" sz="1200" kern="1200" dirty="0" err="1" smtClean="0">
                <a:solidFill>
                  <a:schemeClr val="tx1"/>
                </a:solidFill>
                <a:effectLst/>
                <a:latin typeface="+mn-lt"/>
                <a:ea typeface="+mn-ea"/>
                <a:cs typeface="+mn-cs"/>
              </a:rPr>
              <a:t>respawning</a:t>
            </a:r>
            <a:r>
              <a:rPr lang="en-US" sz="1200" kern="1200" baseline="0" dirty="0" smtClean="0">
                <a:solidFill>
                  <a:schemeClr val="tx1"/>
                </a:solidFill>
                <a:effectLst/>
                <a:latin typeface="+mn-lt"/>
                <a:ea typeface="+mn-ea"/>
                <a:cs typeface="+mn-cs"/>
              </a:rPr>
              <a:t> is an action performed by some flash cookies, where the cookie will </a:t>
            </a:r>
            <a:r>
              <a:rPr lang="en-US" sz="1200" kern="1200" baseline="0" dirty="0" err="1" smtClean="0">
                <a:solidFill>
                  <a:schemeClr val="tx1"/>
                </a:solidFill>
                <a:effectLst/>
                <a:latin typeface="+mn-lt"/>
                <a:ea typeface="+mn-ea"/>
                <a:cs typeface="+mn-cs"/>
              </a:rPr>
              <a:t>regenrate</a:t>
            </a:r>
            <a:r>
              <a:rPr lang="en-US" sz="1200" kern="1200" baseline="0" dirty="0" smtClean="0">
                <a:solidFill>
                  <a:schemeClr val="tx1"/>
                </a:solidFill>
                <a:effectLst/>
                <a:latin typeface="+mn-lt"/>
                <a:ea typeface="+mn-ea"/>
                <a:cs typeface="+mn-cs"/>
              </a:rPr>
              <a:t> an HTTP browser cookie that may have been cleared or deleted by the user. One of the core complaints against this practice is that automatically generating that cookie is being done without the consent of the user, questioning the validity of the practice and the ethics of doing so. This also makes deleting the cookies themselves much more difficult, as it is compounded by the lack of knowledge of these flash cookies amongst the general </a:t>
            </a:r>
            <a:r>
              <a:rPr lang="en-US" sz="1200" kern="1200" baseline="0" dirty="0" err="1" smtClean="0">
                <a:solidFill>
                  <a:schemeClr val="tx1"/>
                </a:solidFill>
                <a:effectLst/>
                <a:latin typeface="+mn-lt"/>
                <a:ea typeface="+mn-ea"/>
                <a:cs typeface="+mn-cs"/>
              </a:rPr>
              <a:t>userbase</a:t>
            </a:r>
            <a:r>
              <a:rPr lang="en-US" sz="1200" kern="1200" baseline="0" dirty="0" smtClean="0">
                <a:solidFill>
                  <a:schemeClr val="tx1"/>
                </a:solidFill>
                <a:effectLst/>
                <a:latin typeface="+mn-lt"/>
                <a:ea typeface="+mn-ea"/>
                <a:cs typeface="+mn-cs"/>
              </a:rPr>
              <a:t> of the computer technology, increasing the average length of time that the cookie remains effective in transmitting data.</a:t>
            </a:r>
          </a:p>
          <a:p>
            <a:pPr lvl="1"/>
            <a:endParaRPr lang="en-US" sz="1200" kern="1200" baseline="0" dirty="0" smtClean="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pPr/>
              <a:t>9</a:t>
            </a:fld>
            <a:endParaRPr lang="en-US"/>
          </a:p>
        </p:txBody>
      </p:sp>
    </p:spTree>
    <p:extLst>
      <p:ext uri="{BB962C8B-B14F-4D97-AF65-F5344CB8AC3E}">
        <p14:creationId xmlns:p14="http://schemas.microsoft.com/office/powerpoint/2010/main" val="53555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psfk.com/2014/02/datacoup-sell-personal-data.html" TargetMode="External"/><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xkcd.com/792/" TargetMode="External"/><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advertising/solutions" TargetMode="External"/><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s://datacoup.com/docs%23faq"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http://xkcd.com/596/" TargetMode="External"/><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reenwisetrends.com" TargetMode="External"/><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reenwisetrends.com" TargetMode="External"/><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hyperlink" Target="http://cloud-data-pricing.cs.washington.edu/p33-li.pdf" TargetMode="External"/><Relationship Id="rId4" Type="http://schemas.openxmlformats.org/officeDocument/2006/relationships/hyperlink" Target="https://www.respectnetwork.com/business-model/" TargetMode="External"/><Relationship Id="rId5" Type="http://schemas.openxmlformats.org/officeDocument/2006/relationships/hyperlink" Target="https://datacoup.com/docs%23how-it-works" TargetMode="External"/><Relationship Id="rId1" Type="http://schemas.openxmlformats.org/officeDocument/2006/relationships/slideLayout" Target="../slideLayouts/slideLayout2.xml"/><Relationship Id="rId2" Type="http://schemas.openxmlformats.org/officeDocument/2006/relationships/hyperlink" Target="http://www.fastcolabs.com/3015091/yes-you-can-monetize-your-own-social-data-heres-ho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9" Type="http://schemas.openxmlformats.org/officeDocument/2006/relationships/hyperlink" Target="http://developers.facebook.com/docs/" TargetMode="External"/><Relationship Id="rId20" Type="http://schemas.openxmlformats.org/officeDocument/2006/relationships/hyperlink" Target="https://www.facebook.com/page_guidelines.php%23promotionsguidelines" TargetMode="External"/><Relationship Id="rId21" Type="http://schemas.openxmlformats.org/officeDocument/2006/relationships/hyperlink" Target="https://www.facebook.com/l.php?u=https://www.facebookbrand.com/&amp;h=9AQHlHcmS&amp;s=1" TargetMode="External"/><Relationship Id="rId22" Type="http://schemas.openxmlformats.org/officeDocument/2006/relationships/hyperlink" Target="https://www.facebook.com/communitystandards" TargetMode="External"/><Relationship Id="rId10" Type="http://schemas.openxmlformats.org/officeDocument/2006/relationships/hyperlink" Target="https://www.facebook.com/help/399224883474207" TargetMode="External"/><Relationship Id="rId11" Type="http://schemas.openxmlformats.org/officeDocument/2006/relationships/hyperlink" Target="https://www.facebook.com/payments_terms" TargetMode="External"/><Relationship Id="rId12" Type="http://schemas.openxmlformats.org/officeDocument/2006/relationships/hyperlink" Target="https://developers.facebook.com/policy" TargetMode="External"/><Relationship Id="rId13" Type="http://schemas.openxmlformats.org/officeDocument/2006/relationships/hyperlink" Target="https://www.facebook.com/legal/self_service_ads_terms" TargetMode="External"/><Relationship Id="rId14" Type="http://schemas.openxmlformats.org/officeDocument/2006/relationships/hyperlink" Target="https://www.facebook.com/ad_guidelines.php" TargetMode="External"/><Relationship Id="rId15" Type="http://schemas.openxmlformats.org/officeDocument/2006/relationships/hyperlink" Target="https://www.facebook.com/page_guidelines.php" TargetMode="External"/><Relationship Id="rId16" Type="http://schemas.openxmlformats.org/officeDocument/2006/relationships/hyperlink" Target="https://www.facebook.com/terms/provisions/german/index.php" TargetMode="External"/><Relationship Id="rId17" Type="http://schemas.openxmlformats.org/officeDocument/2006/relationships/hyperlink" Target="https://www.facebook.com/l.php?u=https://www.facebookbrand.com/trademarks/&amp;h=HAQGI3RoJ&amp;s=1" TargetMode="External"/><Relationship Id="rId18" Type="http://schemas.openxmlformats.org/officeDocument/2006/relationships/hyperlink" Target="https://www.facebook.com/platform" TargetMode="External"/><Relationship Id="rId19" Type="http://schemas.openxmlformats.org/officeDocument/2006/relationships/hyperlink" Target="http://developers.facebook.com/policy/"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facebook.com/principles.php" TargetMode="External"/><Relationship Id="rId4" Type="http://schemas.openxmlformats.org/officeDocument/2006/relationships/hyperlink" Target="https://www.facebook.com/help/1561485474074139" TargetMode="External"/><Relationship Id="rId5" Type="http://schemas.openxmlformats.org/officeDocument/2006/relationships/hyperlink" Target="https://www.facebook.com/about/privacy/" TargetMode="External"/><Relationship Id="rId6" Type="http://schemas.openxmlformats.org/officeDocument/2006/relationships/hyperlink" Target="https://www.facebook.com/settings/?tab=privacy" TargetMode="External"/><Relationship Id="rId7" Type="http://schemas.openxmlformats.org/officeDocument/2006/relationships/hyperlink" Target="https://www.facebook.com/settings/?tab=applications" TargetMode="External"/><Relationship Id="rId8" Type="http://schemas.openxmlformats.org/officeDocument/2006/relationships/hyperlink" Target="https://www.facebook.com/privac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facebook.com/about/privacy/" TargetMode="External"/></Relationships>
</file>

<file path=ppt/slides/_rels/slide31.xml.rels><?xml version="1.0" encoding="UTF-8" standalone="yes"?>
<Relationships xmlns="http://schemas.openxmlformats.org/package/2006/relationships"><Relationship Id="rId9" Type="http://schemas.openxmlformats.org/officeDocument/2006/relationships/hyperlink" Target="https://www.facebook.com/help/379220725465972" TargetMode="External"/><Relationship Id="rId20" Type="http://schemas.openxmlformats.org/officeDocument/2006/relationships/hyperlink" Target="https://www.facebook.com/l.php?u=https://feedback-form.truste.com/watchdog/request&amp;h=LAQE53-y4&amp;s=1" TargetMode="External"/><Relationship Id="rId21" Type="http://schemas.openxmlformats.org/officeDocument/2006/relationships/hyperlink" Target="https://www.facebook.com/about/basics" TargetMode="External"/><Relationship Id="rId10" Type="http://schemas.openxmlformats.org/officeDocument/2006/relationships/hyperlink" Target="https://www.facebook.com/help/cookies/update" TargetMode="External"/><Relationship Id="rId11" Type="http://schemas.openxmlformats.org/officeDocument/2006/relationships/hyperlink" Target="https://www.facebook.com/help/203805466323736" TargetMode="External"/><Relationship Id="rId12" Type="http://schemas.openxmlformats.org/officeDocument/2006/relationships/hyperlink" Target="https://www.facebook.com/notes/facebook-safety/details-on-social-reporting/196124227075034" TargetMode="External"/><Relationship Id="rId13" Type="http://schemas.openxmlformats.org/officeDocument/2006/relationships/hyperlink" Target="https://www.facebook.com/help/211813265517027" TargetMode="External"/><Relationship Id="rId14" Type="http://schemas.openxmlformats.org/officeDocument/2006/relationships/hyperlink" Target="https://www.facebook.com/settings?tab=applications" TargetMode="External"/><Relationship Id="rId15" Type="http://schemas.openxmlformats.org/officeDocument/2006/relationships/hyperlink" Target="https://www.facebook.com/ad_guidelines.php" TargetMode="External"/><Relationship Id="rId16" Type="http://schemas.openxmlformats.org/officeDocument/2006/relationships/hyperlink" Target="https://www.facebook.com/help/437430672945092" TargetMode="External"/><Relationship Id="rId17" Type="http://schemas.openxmlformats.org/officeDocument/2006/relationships/hyperlink" Target="https://www.facebook.com/help/302796099745838" TargetMode="External"/><Relationship Id="rId18" Type="http://schemas.openxmlformats.org/officeDocument/2006/relationships/hyperlink" Target="https://www.facebook.com/help/125338004213029" TargetMode="External"/><Relationship Id="rId19" Type="http://schemas.openxmlformats.org/officeDocument/2006/relationships/hyperlink" Target="https://www.facebook.com/l.php?u=https://safeharbor.export.gov/list.aspx&amp;h=8AQEZg_vF&amp;s=1"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www.facebook.com/help/111814505650678" TargetMode="External"/><Relationship Id="rId4" Type="http://schemas.openxmlformats.org/officeDocument/2006/relationships/hyperlink" Target="https://www.facebook.com/about/privacy/" TargetMode="External"/><Relationship Id="rId5" Type="http://schemas.openxmlformats.org/officeDocument/2006/relationships/hyperlink" Target="https://research.facebook.com/" TargetMode="External"/><Relationship Id="rId6" Type="http://schemas.openxmlformats.org/officeDocument/2006/relationships/hyperlink" Target="https://www.facebook.com/about/privacy/update%23what-kinds-of-information-do-we-collect" TargetMode="External"/><Relationship Id="rId7" Type="http://schemas.openxmlformats.org/officeDocument/2006/relationships/hyperlink" Target="https://www.facebook.com/about/ads" TargetMode="External"/><Relationship Id="rId8" Type="http://schemas.openxmlformats.org/officeDocument/2006/relationships/hyperlink" Target="https://www.facebook.com/about/ads/%2356813749330221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facebook.com/policy.ph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1" Type="http://schemas.openxmlformats.org/officeDocument/2006/relationships/hyperlink" Target="http://us.blizzard.com/en-us/company/legal/wow_tou.html" TargetMode="External"/><Relationship Id="rId12" Type="http://schemas.openxmlformats.org/officeDocument/2006/relationships/hyperlink" Target="http://store.steampowered.com/privacy_agreement/" TargetMode="External"/><Relationship Id="rId13" Type="http://schemas.openxmlformats.org/officeDocument/2006/relationships/hyperlink" Target="http://www.rockpapershotgun.com/2011/08/24/eas-origin-eula-proves-even-more-sinister/" TargetMode="External"/><Relationship Id="rId14" Type="http://schemas.openxmlformats.org/officeDocument/2006/relationships/hyperlink" Target="http://www.telegraph.co.uk/news/worldnews/europe/france/7771505/Video-game-fanatic-hunts-down-and-stabs-rival-player-who-killed-character-online.html" TargetMode="External"/><Relationship Id="rId15" Type="http://schemas.openxmlformats.org/officeDocument/2006/relationships/hyperlink" Target="http://nationalreport.net/15-year-old-swatted-domestic-terrorism/" TargetMode="External"/><Relationship Id="rId16" Type="http://schemas.openxmlformats.org/officeDocument/2006/relationships/hyperlink" Target="http://www.gartner.com/newsroom/id/2614915" TargetMode="External"/><Relationship Id="rId1" Type="http://schemas.openxmlformats.org/officeDocument/2006/relationships/slideLayout" Target="../slideLayouts/slideLayout2.xml"/><Relationship Id="rId2" Type="http://schemas.openxmlformats.org/officeDocument/2006/relationships/hyperlink" Target="http://art.penny-arcade.com/photos/215109257_DUbv4/0/1050x10000/215109257_DUbv4-1050x10000.jpg" TargetMode="External"/><Relationship Id="rId3" Type="http://schemas.openxmlformats.org/officeDocument/2006/relationships/hyperlink" Target="http://www.theesa.com/wp-content/uploads/2014/10/ESA_EF_2014.pdf" TargetMode="External"/><Relationship Id="rId4" Type="http://schemas.openxmlformats.org/officeDocument/2006/relationships/hyperlink" Target="http://www.extremetech.com/gaming/84218-how-the-playstation-network-was-hacked" TargetMode="External"/><Relationship Id="rId5" Type="http://schemas.openxmlformats.org/officeDocument/2006/relationships/hyperlink" Target="https://blog.spideroak.com/20131205164417-security-concerns-with-online-gaming" TargetMode="External"/><Relationship Id="rId6" Type="http://schemas.openxmlformats.org/officeDocument/2006/relationships/hyperlink" Target="http://www.dailydot.com/politics/anonymous-lulzxmas-passwords-credit-cards/" TargetMode="External"/><Relationship Id="rId7" Type="http://schemas.openxmlformats.org/officeDocument/2006/relationships/hyperlink" Target="http://www.revuln.com/files/ReVuln_EA_Origin_Insecurity.pdf" TargetMode="External"/><Relationship Id="rId8" Type="http://schemas.openxmlformats.org/officeDocument/2006/relationships/hyperlink" Target="http://www.economist.com/blogs/babbage/2010/07/online_gaming" TargetMode="External"/><Relationship Id="rId9" Type="http://schemas.openxmlformats.org/officeDocument/2006/relationships/hyperlink" Target="http://www.xbox.com/en-US/kinect/privacyandonlinesafety" TargetMode="External"/><Relationship Id="rId10" Type="http://schemas.openxmlformats.org/officeDocument/2006/relationships/hyperlink" Target="http://www.eteknix.com/investigation-started-after-ea-caught-spying-via-origin-cli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hyperlink" Target="http://go.galegroup.com.ezproxy.wpi.edu/ps/i.do?id=GALE%7CA390996753&amp;v=2.1&amp;u=mlin_c_worpoly&amp;it=r&amp;p=ITOF&amp;sw=w&amp;authCount=1" TargetMode="External"/><Relationship Id="rId4" Type="http://schemas.openxmlformats.org/officeDocument/2006/relationships/hyperlink" Target="http://www.theguardian.com/technology/2014/may/14/explainer-right-to-be-forgotten-the-newest-cultural-shibboleth" TargetMode="External"/><Relationship Id="rId5" Type="http://schemas.openxmlformats.org/officeDocument/2006/relationships/hyperlink" Target="http://curia.europa.eu/jcms/upload/docs/application/pdf/2014-05/cp140070en.pdf" TargetMode="External"/><Relationship Id="rId6" Type="http://schemas.openxmlformats.org/officeDocument/2006/relationships/hyperlink" Target="http://fortune.com/2014/10/21/company-directors-deep-sixing-google-links/" TargetMode="External"/><Relationship Id="rId1" Type="http://schemas.openxmlformats.org/officeDocument/2006/relationships/slideLayout" Target="../slideLayouts/slideLayout2.xml"/><Relationship Id="rId2" Type="http://schemas.openxmlformats.org/officeDocument/2006/relationships/hyperlink" Target="http://ec.europa.eu/justice/data-protection/files/factsheets/factsheet_data_protection_en.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Privacy</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P3P Policy and EU Regulation</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sz="1600" dirty="0" smtClean="0"/>
              <a:t>P3P designed to facilitate information usage</a:t>
            </a:r>
          </a:p>
          <a:p>
            <a:pPr lvl="1"/>
            <a:r>
              <a:rPr lang="en-US" sz="1300" dirty="0" smtClean="0"/>
              <a:t>Enforced on IE browsers</a:t>
            </a:r>
          </a:p>
          <a:p>
            <a:r>
              <a:rPr lang="en-US" sz="1600" dirty="0" smtClean="0"/>
              <a:t>Not strictly enforced</a:t>
            </a:r>
          </a:p>
          <a:p>
            <a:pPr lvl="1"/>
            <a:r>
              <a:rPr lang="en-US" sz="1300" dirty="0" smtClean="0"/>
              <a:t>~37% websites faulty policies</a:t>
            </a:r>
          </a:p>
          <a:p>
            <a:pPr lvl="1"/>
            <a:r>
              <a:rPr lang="en-US" sz="1300" dirty="0" smtClean="0"/>
              <a:t>No legal obligation</a:t>
            </a:r>
          </a:p>
          <a:p>
            <a:r>
              <a:rPr lang="en-US" sz="1600" dirty="0" smtClean="0"/>
              <a:t>EU Privacy Policy</a:t>
            </a:r>
          </a:p>
          <a:p>
            <a:pPr lvl="1"/>
            <a:r>
              <a:rPr lang="en-US" sz="1300" dirty="0" smtClean="0"/>
              <a:t>“Cookie Law”</a:t>
            </a:r>
          </a:p>
          <a:p>
            <a:pPr lvl="1"/>
            <a:r>
              <a:rPr lang="en-US" sz="1300" dirty="0" smtClean="0"/>
              <a:t>Not especially effective</a:t>
            </a:r>
          </a:p>
          <a:p>
            <a:endParaRPr lang="en-US" sz="1600"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t>Robert Edwards</a:t>
            </a:r>
            <a:endParaRPr lang="en-US" sz="1400" dirty="0"/>
          </a:p>
        </p:txBody>
      </p:sp>
      <p:sp>
        <p:nvSpPr>
          <p:cNvPr id="8" name="TextBox 7"/>
          <p:cNvSpPr txBox="1"/>
          <p:nvPr/>
        </p:nvSpPr>
        <p:spPr>
          <a:xfrm>
            <a:off x="0" y="4329473"/>
            <a:ext cx="9144000" cy="577081"/>
          </a:xfrm>
          <a:prstGeom prst="rect">
            <a:avLst/>
          </a:prstGeom>
          <a:noFill/>
        </p:spPr>
        <p:txBody>
          <a:bodyPr wrap="square" rtlCol="0">
            <a:spAutoFit/>
          </a:bodyPr>
          <a:lstStyle/>
          <a:p>
            <a:pPr algn="r"/>
            <a:r>
              <a:rPr lang="en-US" sz="1050" dirty="0"/>
              <a:t>http://upload.wikimedia.org/wikipedia/commons/thumb/e/ed/W3C%C2%AE_Icon.svg/2000px-W3C%C2%AE_Icon.svg.png</a:t>
            </a:r>
            <a:endParaRPr lang="en-US" sz="1050" dirty="0" smtClean="0"/>
          </a:p>
          <a:p>
            <a:pPr algn="r"/>
            <a:r>
              <a:rPr lang="en-US" sz="1050" dirty="0" smtClean="0"/>
              <a:t>http</a:t>
            </a:r>
            <a:r>
              <a:rPr lang="en-US" sz="1050" dirty="0"/>
              <a:t>://www.bellenews.com/wp-content/uploads/2012/05/Thousands-of-websites-in-Europe-are-expected-to-be-in-breach-of-a-law-that-dictates-what-they-can-log-about-visitors.jpg</a:t>
            </a:r>
            <a:endParaRPr lang="en-US" sz="1050" dirty="0">
              <a:solidFill>
                <a:schemeClr val="tx1"/>
              </a:solidFill>
            </a:endParaRPr>
          </a:p>
        </p:txBody>
      </p:sp>
      <p:pic>
        <p:nvPicPr>
          <p:cNvPr id="1030" name="Picture 6" descr="http://upload.wikimedia.org/wikipedia/commons/thumb/e/ed/W3C%C2%AE_Icon.svg/2000px-W3C%C2%AE_Ic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396" y="1133516"/>
            <a:ext cx="2275114" cy="15498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ellenews.com/wp-content/uploads/2012/05/Thousands-of-websites-in-Europe-are-expected-to-be-in-breach-of-a-law-that-dictates-what-they-can-log-about-visit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657" y="2683326"/>
            <a:ext cx="2106592" cy="129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619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6605649" cy="3352800"/>
          </a:xfrm>
        </p:spPr>
        <p:txBody>
          <a:bodyPr>
            <a:normAutofit/>
          </a:bodyPr>
          <a:lstStyle/>
          <a:p>
            <a:r>
              <a:rPr lang="en-US" sz="1600" dirty="0" smtClean="0"/>
              <a:t>Very easy for companies to not disclose potential privacy concerns</a:t>
            </a:r>
          </a:p>
          <a:p>
            <a:pPr lvl="1"/>
            <a:r>
              <a:rPr lang="en-US" sz="1000" dirty="0" smtClean="0"/>
              <a:t>Cookies are opt-out rather than opt-in</a:t>
            </a:r>
          </a:p>
          <a:p>
            <a:r>
              <a:rPr lang="en-US" sz="1600" dirty="0"/>
              <a:t>Efforts to educate </a:t>
            </a:r>
            <a:r>
              <a:rPr lang="en-US" sz="1600" dirty="0" smtClean="0"/>
              <a:t>average users about these concerns </a:t>
            </a:r>
            <a:r>
              <a:rPr lang="en-US" sz="1600" dirty="0"/>
              <a:t>need to be </a:t>
            </a:r>
            <a:r>
              <a:rPr lang="en-US" sz="1600" dirty="0" smtClean="0"/>
              <a:t>made</a:t>
            </a:r>
          </a:p>
          <a:p>
            <a:pPr lvl="1"/>
            <a:r>
              <a:rPr lang="en-US" sz="1300" dirty="0" smtClean="0"/>
              <a:t>Current efforts  merely state “the obvious”</a:t>
            </a:r>
          </a:p>
          <a:p>
            <a:r>
              <a:rPr lang="en-US" sz="1600" dirty="0" smtClean="0"/>
              <a:t>Enforcement is necessary</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t>Robert Edwards</a:t>
            </a:r>
            <a:endParaRPr lang="en-US" sz="1400" dirty="0"/>
          </a:p>
        </p:txBody>
      </p:sp>
    </p:spTree>
    <p:extLst>
      <p:ext uri="{BB962C8B-B14F-4D97-AF65-F5344CB8AC3E}">
        <p14:creationId xmlns:p14="http://schemas.microsoft.com/office/powerpoint/2010/main" val="31814175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err="1" smtClean="0"/>
              <a:t>Ayenson</a:t>
            </a:r>
            <a:r>
              <a:rPr lang="en-US" sz="1200" dirty="0"/>
              <a:t>, Mika D., Dietrich J. Wambach, </a:t>
            </a:r>
            <a:r>
              <a:rPr lang="en-US" sz="1200" dirty="0" err="1"/>
              <a:t>Ashkan</a:t>
            </a:r>
            <a:r>
              <a:rPr lang="en-US" sz="1200" dirty="0"/>
              <a:t> </a:t>
            </a:r>
            <a:r>
              <a:rPr lang="en-US" sz="1200" dirty="0" err="1"/>
              <a:t>Soltani</a:t>
            </a:r>
            <a:r>
              <a:rPr lang="en-US" sz="1200" dirty="0"/>
              <a:t>, Nathaniel Good, and Chris J. Hoofnagle. "Flash Cookies and Privacy II: Now with HTML5 and </a:t>
            </a:r>
            <a:r>
              <a:rPr lang="en-US" sz="1200" dirty="0" err="1"/>
              <a:t>ETag</a:t>
            </a:r>
            <a:r>
              <a:rPr lang="en-US" sz="1200" dirty="0"/>
              <a:t> </a:t>
            </a:r>
            <a:r>
              <a:rPr lang="en-US" sz="1200" dirty="0" err="1"/>
              <a:t>Respawning</a:t>
            </a:r>
            <a:r>
              <a:rPr lang="en-US" sz="1200" dirty="0"/>
              <a:t>." Social Science Research Network. </a:t>
            </a:r>
            <a:r>
              <a:rPr lang="en-US" sz="1200" dirty="0" err="1"/>
              <a:t>N.p</a:t>
            </a:r>
            <a:r>
              <a:rPr lang="en-US" sz="1200" dirty="0"/>
              <a:t>., 29 July 2011. Web. </a:t>
            </a:r>
            <a:r>
              <a:rPr lang="en-US" sz="1200" dirty="0" smtClean="0"/>
              <a:t>01 </a:t>
            </a:r>
            <a:r>
              <a:rPr lang="en-US" sz="1200" dirty="0"/>
              <a:t>Apr. 2015. </a:t>
            </a:r>
          </a:p>
          <a:p>
            <a:pPr marL="0" indent="0">
              <a:buNone/>
            </a:pPr>
            <a:r>
              <a:rPr lang="en-US" sz="1200" dirty="0" smtClean="0"/>
              <a:t>Charlton</a:t>
            </a:r>
            <a:r>
              <a:rPr lang="en-US" sz="1200" dirty="0"/>
              <a:t>, Graham. "The EU 'cookie Law': What Has It Done for Us?" </a:t>
            </a:r>
            <a:r>
              <a:rPr lang="en-US" sz="1200" dirty="0" err="1"/>
              <a:t>Econsultancy</a:t>
            </a:r>
            <a:r>
              <a:rPr lang="en-US" sz="1200" dirty="0"/>
              <a:t>. </a:t>
            </a:r>
            <a:r>
              <a:rPr lang="en-US" sz="1200" dirty="0" err="1"/>
              <a:t>N.p</a:t>
            </a:r>
            <a:r>
              <a:rPr lang="en-US" sz="1200" dirty="0"/>
              <a:t>., 27 Aug. 2014. Web. 01 Apr. 2015</a:t>
            </a:r>
            <a:r>
              <a:rPr lang="en-US" sz="1200" dirty="0" smtClean="0"/>
              <a:t>.</a:t>
            </a:r>
          </a:p>
          <a:p>
            <a:pPr marL="0" indent="0">
              <a:buNone/>
            </a:pPr>
            <a:r>
              <a:rPr lang="en-US" sz="1200" dirty="0" err="1"/>
              <a:t>Fiscer</a:t>
            </a:r>
            <a:r>
              <a:rPr lang="en-US" sz="1200" dirty="0"/>
              <a:t>, Dennis. "Verizon Allows Opt Out of UIDH Mobile </a:t>
            </a:r>
            <a:r>
              <a:rPr lang="en-US" sz="1200" dirty="0" err="1"/>
              <a:t>Supercookie</a:t>
            </a:r>
            <a:r>
              <a:rPr lang="en-US" sz="1200" dirty="0"/>
              <a:t>." </a:t>
            </a:r>
            <a:r>
              <a:rPr lang="en-US" sz="1200" i="1" dirty="0" err="1"/>
              <a:t>Threatpost</a:t>
            </a:r>
            <a:r>
              <a:rPr lang="en-US" sz="1200" dirty="0"/>
              <a:t>. </a:t>
            </a:r>
            <a:r>
              <a:rPr lang="en-US" sz="1200" dirty="0" err="1"/>
              <a:t>N.p</a:t>
            </a:r>
            <a:r>
              <a:rPr lang="en-US" sz="1200" dirty="0"/>
              <a:t>., 01 Apr. 2015. Web. 02 Apr. 2015</a:t>
            </a:r>
            <a:r>
              <a:rPr lang="en-US" sz="1200" dirty="0" smtClean="0"/>
              <a:t>.</a:t>
            </a:r>
          </a:p>
          <a:p>
            <a:pPr marL="0" indent="0">
              <a:buNone/>
            </a:pPr>
            <a:r>
              <a:rPr lang="en-US" sz="1200" dirty="0"/>
              <a:t>Hoffman-Andrews, Jacob. "Verizon Injecting </a:t>
            </a:r>
            <a:r>
              <a:rPr lang="en-US" sz="1200" dirty="0" err="1"/>
              <a:t>Perma</a:t>
            </a:r>
            <a:r>
              <a:rPr lang="en-US" sz="1200" dirty="0"/>
              <a:t>-Cookies to Track Mobile Customers, Bypassing Privacy Controls." Electronic Frontier Foundation. 03 Nov. 2014. Web. 1 Apr. 2015.</a:t>
            </a:r>
          </a:p>
          <a:p>
            <a:pPr marL="0" indent="0">
              <a:buNone/>
            </a:pPr>
            <a:r>
              <a:rPr lang="en-US" sz="1200" dirty="0"/>
              <a:t>Leon, Pedro G., Lorrie F. </a:t>
            </a:r>
            <a:r>
              <a:rPr lang="en-US" sz="1200" dirty="0" err="1"/>
              <a:t>Cranor</a:t>
            </a:r>
            <a:r>
              <a:rPr lang="en-US" sz="1200" dirty="0"/>
              <a:t>, </a:t>
            </a:r>
            <a:r>
              <a:rPr lang="en-US" sz="1200" dirty="0" err="1"/>
              <a:t>Allecia</a:t>
            </a:r>
            <a:r>
              <a:rPr lang="en-US" sz="1200" dirty="0"/>
              <a:t> M. McDonald, and Robert McGuire. "Token Attempt: The Misrepresentation of Website Privacy Policies through the Misuse of P3P Compact Policy Tokens." (2010): 5-6. 06 Jan. 2015. Web. 31 Mar. 2015. </a:t>
            </a:r>
          </a:p>
          <a:p>
            <a:pPr marL="0" indent="0">
              <a:buNone/>
            </a:pPr>
            <a:endParaRPr lang="en-US" sz="1200"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Robert Edwards</a:t>
            </a:r>
            <a:endParaRPr lang="en-US" sz="1400" dirty="0">
              <a:solidFill>
                <a:schemeClr val="tx1"/>
              </a:solidFill>
              <a:latin typeface="+mj-lt"/>
            </a:endParaRPr>
          </a:p>
        </p:txBody>
      </p:sp>
    </p:spTree>
    <p:extLst>
      <p:ext uri="{BB962C8B-B14F-4D97-AF65-F5344CB8AC3E}">
        <p14:creationId xmlns:p14="http://schemas.microsoft.com/office/powerpoint/2010/main" val="290252901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 name="TextShape 1"/>
          <p:cNvSpPr txBox="1"/>
          <p:nvPr/>
        </p:nvSpPr>
        <p:spPr>
          <a:xfrm>
            <a:off x="685800" y="361800"/>
            <a:ext cx="7772040" cy="914040"/>
          </a:xfrm>
          <a:prstGeom prst="rect">
            <a:avLst/>
          </a:prstGeom>
          <a:noFill/>
          <a:ln>
            <a:noFill/>
          </a:ln>
        </p:spPr>
        <p:txBody>
          <a:bodyPr anchor="ctr"/>
          <a:lstStyle/>
          <a:p>
            <a:r>
              <a:rPr lang="en-US" sz="2600" dirty="0">
                <a:latin typeface="Cambria"/>
              </a:rPr>
              <a:t>My book, or your book?</a:t>
            </a:r>
            <a:endParaRPr dirty="0"/>
          </a:p>
        </p:txBody>
      </p:sp>
      <p:sp>
        <p:nvSpPr>
          <p:cNvPr id="131" name="TextShape 2"/>
          <p:cNvSpPr txBox="1"/>
          <p:nvPr/>
        </p:nvSpPr>
        <p:spPr>
          <a:xfrm>
            <a:off x="685800" y="1554480"/>
            <a:ext cx="3733560" cy="3352320"/>
          </a:xfrm>
          <a:prstGeom prst="rect">
            <a:avLst/>
          </a:prstGeom>
          <a:noFill/>
          <a:ln>
            <a:noFill/>
          </a:ln>
        </p:spPr>
        <p:txBody>
          <a:bodyPr/>
          <a:lstStyle/>
          <a:p>
            <a:pPr>
              <a:lnSpc>
                <a:spcPct val="100000"/>
              </a:lnSpc>
              <a:buSzPct val="90000"/>
            </a:pPr>
            <a:r>
              <a:rPr lang="en-US" dirty="0" smtClean="0">
                <a:solidFill>
                  <a:srgbClr val="FFFFFF"/>
                </a:solidFill>
                <a:latin typeface="Cambria"/>
              </a:rPr>
              <a:t>Should we use Facebook?</a:t>
            </a:r>
            <a:endParaRPr lang="en-US" strike="noStrike" dirty="0" smtClean="0">
              <a:solidFill>
                <a:srgbClr val="FFFFFF"/>
              </a:solidFill>
              <a:latin typeface="Cambria"/>
            </a:endParaRPr>
          </a:p>
          <a:p>
            <a:pPr>
              <a:lnSpc>
                <a:spcPct val="100000"/>
              </a:lnSpc>
              <a:buSzPct val="90000"/>
              <a:buFont typeface="Arial"/>
              <a:buChar char="•"/>
            </a:pPr>
            <a:r>
              <a:rPr lang="en-US" strike="noStrike" dirty="0" smtClean="0">
                <a:solidFill>
                  <a:srgbClr val="FFFFFF"/>
                </a:solidFill>
                <a:latin typeface="Cambria"/>
              </a:rPr>
              <a:t>Useful tools</a:t>
            </a:r>
          </a:p>
          <a:p>
            <a:pPr>
              <a:lnSpc>
                <a:spcPct val="100000"/>
              </a:lnSpc>
              <a:buSzPct val="90000"/>
              <a:buFont typeface="Arial"/>
              <a:buChar char="•"/>
            </a:pPr>
            <a:r>
              <a:rPr lang="en-US" dirty="0" smtClean="0">
                <a:solidFill>
                  <a:srgbClr val="FFFFFF"/>
                </a:solidFill>
                <a:latin typeface="Cambria"/>
              </a:rPr>
              <a:t>Cost of privacy</a:t>
            </a:r>
            <a:endParaRPr dirty="0"/>
          </a:p>
          <a:p>
            <a:pPr>
              <a:lnSpc>
                <a:spcPct val="100000"/>
              </a:lnSpc>
              <a:buSzPct val="90000"/>
              <a:buFont typeface="Arial"/>
              <a:buChar char="•"/>
            </a:pPr>
            <a:r>
              <a:rPr lang="en-US" dirty="0" smtClean="0">
                <a:solidFill>
                  <a:srgbClr val="FFFFFF"/>
                </a:solidFill>
                <a:latin typeface="Cambria"/>
              </a:rPr>
              <a:t>Questions</a:t>
            </a:r>
            <a:r>
              <a:rPr lang="en-US" strike="noStrike" dirty="0" smtClean="0">
                <a:solidFill>
                  <a:srgbClr val="FFFFFF"/>
                </a:solidFill>
                <a:latin typeface="Cambria"/>
              </a:rPr>
              <a:t> </a:t>
            </a:r>
            <a:r>
              <a:rPr lang="en-US" strike="noStrike" dirty="0">
                <a:solidFill>
                  <a:srgbClr val="FFFFFF"/>
                </a:solidFill>
                <a:latin typeface="Cambria"/>
              </a:rPr>
              <a:t>going forward</a:t>
            </a:r>
            <a:endParaRPr dirty="0"/>
          </a:p>
        </p:txBody>
      </p:sp>
      <p:sp>
        <p:nvSpPr>
          <p:cNvPr id="133" name="TextShape 4"/>
          <p:cNvSpPr txBox="1"/>
          <p:nvPr/>
        </p:nvSpPr>
        <p:spPr>
          <a:xfrm>
            <a:off x="8519040" y="4997160"/>
            <a:ext cx="624600" cy="145800"/>
          </a:xfrm>
          <a:prstGeom prst="rect">
            <a:avLst/>
          </a:prstGeom>
          <a:noFill/>
          <a:ln>
            <a:noFill/>
          </a:ln>
        </p:spPr>
        <p:txBody>
          <a:bodyPr anchor="ctr"/>
          <a:lstStyle/>
          <a:p>
            <a:pPr algn="r">
              <a:lnSpc>
                <a:spcPct val="100000"/>
              </a:lnSpc>
            </a:pPr>
            <a:fld id="{E77970DD-5834-4DCF-8047-14B0AB14ECD8}" type="slidenum">
              <a:rPr lang="en-US" sz="900" strike="noStrike">
                <a:solidFill>
                  <a:srgbClr val="FFFFFF"/>
                </a:solidFill>
                <a:latin typeface="Cambria"/>
              </a:rPr>
              <a:t>13</a:t>
            </a:fld>
            <a:endParaRPr/>
          </a:p>
        </p:txBody>
      </p:sp>
      <p:sp>
        <p:nvSpPr>
          <p:cNvPr id="134"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a:solidFill>
                  <a:srgbClr val="FFFFFF"/>
                </a:solidFill>
                <a:latin typeface="Cambria"/>
              </a:rPr>
              <a:t>Michael Andrews</a:t>
            </a:r>
            <a:endParaRPr/>
          </a:p>
        </p:txBody>
      </p:sp>
      <p:pic>
        <p:nvPicPr>
          <p:cNvPr id="135" name="Picture 134"/>
          <p:cNvPicPr/>
          <p:nvPr/>
        </p:nvPicPr>
        <p:blipFill>
          <a:blip r:embed="rId3"/>
          <a:stretch/>
        </p:blipFill>
        <p:spPr>
          <a:xfrm>
            <a:off x="5212080" y="1275840"/>
            <a:ext cx="2855520" cy="2855520"/>
          </a:xfrm>
          <a:prstGeom prst="rect">
            <a:avLst/>
          </a:prstGeom>
          <a:ln>
            <a:noFill/>
          </a:ln>
        </p:spPr>
      </p:pic>
      <p:sp>
        <p:nvSpPr>
          <p:cNvPr id="136" name="TextShape 6"/>
          <p:cNvSpPr txBox="1"/>
          <p:nvPr/>
        </p:nvSpPr>
        <p:spPr>
          <a:xfrm>
            <a:off x="4926671" y="4304160"/>
            <a:ext cx="3455520" cy="602640"/>
          </a:xfrm>
          <a:prstGeom prst="rect">
            <a:avLst/>
          </a:prstGeom>
          <a:noFill/>
          <a:ln>
            <a:noFill/>
          </a:ln>
        </p:spPr>
        <p:txBody>
          <a:bodyPr lIns="90000" tIns="45000" rIns="90000" bIns="45000"/>
          <a:lstStyle/>
          <a:p>
            <a:pPr algn="ctr"/>
            <a:r>
              <a:rPr lang="en-US" sz="1600" dirty="0" smtClean="0"/>
              <a:t>Facebook Logo[6]</a:t>
            </a:r>
            <a:endParaRPr sz="1600"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401569652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 name="TextShape 1"/>
          <p:cNvSpPr txBox="1"/>
          <p:nvPr/>
        </p:nvSpPr>
        <p:spPr>
          <a:xfrm>
            <a:off x="685800" y="361800"/>
            <a:ext cx="7772040" cy="914040"/>
          </a:xfrm>
          <a:prstGeom prst="rect">
            <a:avLst/>
          </a:prstGeom>
          <a:noFill/>
          <a:ln>
            <a:noFill/>
          </a:ln>
        </p:spPr>
        <p:txBody>
          <a:bodyPr anchor="ctr"/>
          <a:lstStyle/>
          <a:p>
            <a:r>
              <a:rPr lang="en-US" sz="2600" dirty="0">
                <a:latin typeface="Cambria"/>
              </a:rPr>
              <a:t>What Facebook gives us</a:t>
            </a:r>
            <a:endParaRPr dirty="0"/>
          </a:p>
        </p:txBody>
      </p:sp>
      <p:sp>
        <p:nvSpPr>
          <p:cNvPr id="138" name="TextShape 2"/>
          <p:cNvSpPr txBox="1"/>
          <p:nvPr/>
        </p:nvSpPr>
        <p:spPr>
          <a:xfrm>
            <a:off x="685800" y="1644840"/>
            <a:ext cx="3733560" cy="3352320"/>
          </a:xfrm>
          <a:prstGeom prst="rect">
            <a:avLst/>
          </a:prstGeom>
          <a:noFill/>
          <a:ln>
            <a:noFill/>
          </a:ln>
        </p:spPr>
        <p:txBody>
          <a:bodyPr/>
          <a:lstStyle/>
          <a:p>
            <a:pPr>
              <a:lnSpc>
                <a:spcPct val="100000"/>
              </a:lnSpc>
              <a:buSzPct val="90000"/>
              <a:buFont typeface="Arial"/>
              <a:buChar char="•"/>
            </a:pPr>
            <a:r>
              <a:rPr lang="en-US" sz="2000" strike="noStrike" dirty="0" smtClean="0">
                <a:solidFill>
                  <a:srgbClr val="FFFFFF"/>
                </a:solidFill>
                <a:latin typeface="Cambria"/>
              </a:rPr>
              <a:t>Communication</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Instant messages</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Groups</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WWW </a:t>
            </a:r>
            <a:r>
              <a:rPr lang="en-US" strike="noStrike" dirty="0">
                <a:solidFill>
                  <a:srgbClr val="FFFFFF"/>
                </a:solidFill>
                <a:latin typeface="Cambria"/>
              </a:rPr>
              <a:t>integration</a:t>
            </a:r>
            <a:endParaRPr dirty="0"/>
          </a:p>
          <a:p>
            <a:pPr>
              <a:lnSpc>
                <a:spcPct val="100000"/>
              </a:lnSpc>
              <a:buSzPct val="90000"/>
              <a:buFont typeface="Arial"/>
              <a:buChar char="•"/>
            </a:pPr>
            <a:r>
              <a:rPr lang="en-US" sz="2000" strike="noStrike" dirty="0">
                <a:solidFill>
                  <a:srgbClr val="FFFFFF"/>
                </a:solidFill>
                <a:latin typeface="Cambria"/>
              </a:rPr>
              <a:t>Social </a:t>
            </a:r>
            <a:r>
              <a:rPr lang="en-US" sz="2000" strike="noStrike" dirty="0" smtClean="0">
                <a:solidFill>
                  <a:srgbClr val="FFFFFF"/>
                </a:solidFill>
                <a:latin typeface="Cambria"/>
              </a:rPr>
              <a:t>search</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Communities</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Search bar[1</a:t>
            </a:r>
            <a:r>
              <a:rPr lang="en-US" strike="noStrike" dirty="0">
                <a:solidFill>
                  <a:srgbClr val="FFFFFF"/>
                </a:solidFill>
                <a:latin typeface="Cambria"/>
              </a:rPr>
              <a:t>]</a:t>
            </a:r>
            <a:endParaRPr dirty="0"/>
          </a:p>
          <a:p>
            <a:pPr>
              <a:lnSpc>
                <a:spcPct val="100000"/>
              </a:lnSpc>
              <a:buSzPct val="90000"/>
              <a:buFont typeface="Arial"/>
              <a:buChar char="•"/>
            </a:pPr>
            <a:endParaRPr dirty="0"/>
          </a:p>
        </p:txBody>
      </p:sp>
      <p:sp>
        <p:nvSpPr>
          <p:cNvPr id="140" name="TextShape 4"/>
          <p:cNvSpPr txBox="1"/>
          <p:nvPr/>
        </p:nvSpPr>
        <p:spPr>
          <a:xfrm>
            <a:off x="8519040" y="4997160"/>
            <a:ext cx="624600" cy="145800"/>
          </a:xfrm>
          <a:prstGeom prst="rect">
            <a:avLst/>
          </a:prstGeom>
          <a:noFill/>
          <a:ln>
            <a:noFill/>
          </a:ln>
        </p:spPr>
        <p:txBody>
          <a:bodyPr anchor="ctr"/>
          <a:lstStyle/>
          <a:p>
            <a:pPr algn="r">
              <a:lnSpc>
                <a:spcPct val="100000"/>
              </a:lnSpc>
            </a:pPr>
            <a:fld id="{A9A58A8A-4E8D-4106-B271-CD709823A56B}" type="slidenum">
              <a:rPr lang="en-US" sz="900" strike="noStrike">
                <a:solidFill>
                  <a:srgbClr val="FFFFFF"/>
                </a:solidFill>
                <a:latin typeface="Cambria"/>
              </a:rPr>
              <a:t>14</a:t>
            </a:fld>
            <a:endParaRPr/>
          </a:p>
        </p:txBody>
      </p:sp>
      <p:sp>
        <p:nvSpPr>
          <p:cNvPr id="141"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a:solidFill>
                  <a:srgbClr val="FFFFFF"/>
                </a:solidFill>
                <a:latin typeface="Cambria"/>
              </a:rPr>
              <a:t>Michael Andrews</a:t>
            </a:r>
            <a:endParaRPr/>
          </a:p>
        </p:txBody>
      </p:sp>
      <p:sp>
        <p:nvSpPr>
          <p:cNvPr id="142" name="CustomShape 6"/>
          <p:cNvSpPr/>
          <p:nvPr/>
        </p:nvSpPr>
        <p:spPr>
          <a:xfrm>
            <a:off x="0" y="4726800"/>
            <a:ext cx="914364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dirty="0"/>
          </a:p>
        </p:txBody>
      </p:sp>
      <p:pic>
        <p:nvPicPr>
          <p:cNvPr id="143" name="Picture 142"/>
          <p:cNvPicPr/>
          <p:nvPr/>
        </p:nvPicPr>
        <p:blipFill>
          <a:blip r:embed="rId3"/>
          <a:stretch/>
        </p:blipFill>
        <p:spPr>
          <a:xfrm>
            <a:off x="4754880" y="1463040"/>
            <a:ext cx="3227040" cy="2764080"/>
          </a:xfrm>
          <a:prstGeom prst="rect">
            <a:avLst/>
          </a:prstGeom>
          <a:ln>
            <a:noFill/>
          </a:ln>
        </p:spPr>
      </p:pic>
      <p:sp>
        <p:nvSpPr>
          <p:cNvPr id="144" name="TextShape 7"/>
          <p:cNvSpPr txBox="1"/>
          <p:nvPr/>
        </p:nvSpPr>
        <p:spPr>
          <a:xfrm>
            <a:off x="4114800" y="4256640"/>
            <a:ext cx="4465440" cy="590040"/>
          </a:xfrm>
          <a:prstGeom prst="rect">
            <a:avLst/>
          </a:prstGeom>
          <a:noFill/>
          <a:ln>
            <a:noFill/>
          </a:ln>
        </p:spPr>
        <p:txBody>
          <a:bodyPr anchor="ctr"/>
          <a:lstStyle/>
          <a:p>
            <a:pPr algn="ctr">
              <a:lnSpc>
                <a:spcPct val="100000"/>
              </a:lnSpc>
            </a:pPr>
            <a:r>
              <a:rPr lang="en-US" sz="1600" dirty="0" smtClean="0"/>
              <a:t>Like Icon[7]</a:t>
            </a:r>
            <a:endParaRPr sz="1600"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31117204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 name="TextShape 1"/>
          <p:cNvSpPr txBox="1"/>
          <p:nvPr/>
        </p:nvSpPr>
        <p:spPr>
          <a:xfrm>
            <a:off x="685800" y="361800"/>
            <a:ext cx="7772040" cy="914040"/>
          </a:xfrm>
          <a:prstGeom prst="rect">
            <a:avLst/>
          </a:prstGeom>
          <a:noFill/>
          <a:ln>
            <a:noFill/>
          </a:ln>
        </p:spPr>
        <p:txBody>
          <a:bodyPr anchor="ctr"/>
          <a:lstStyle/>
          <a:p>
            <a:r>
              <a:rPr lang="en-US" sz="2600" dirty="0">
                <a:latin typeface="Cambria"/>
              </a:rPr>
              <a:t>What we give Facebook</a:t>
            </a:r>
            <a:endParaRPr dirty="0"/>
          </a:p>
        </p:txBody>
      </p:sp>
      <p:sp>
        <p:nvSpPr>
          <p:cNvPr id="146" name="TextShape 2"/>
          <p:cNvSpPr txBox="1"/>
          <p:nvPr/>
        </p:nvSpPr>
        <p:spPr>
          <a:xfrm>
            <a:off x="685800" y="1554480"/>
            <a:ext cx="4343400" cy="3352320"/>
          </a:xfrm>
          <a:prstGeom prst="rect">
            <a:avLst/>
          </a:prstGeom>
          <a:noFill/>
          <a:ln>
            <a:noFill/>
          </a:ln>
        </p:spPr>
        <p:txBody>
          <a:bodyPr/>
          <a:lstStyle/>
          <a:p>
            <a:pPr>
              <a:lnSpc>
                <a:spcPct val="100000"/>
              </a:lnSpc>
              <a:buSzPct val="90000"/>
              <a:buFont typeface="Arial"/>
              <a:buChar char="•"/>
            </a:pPr>
            <a:r>
              <a:rPr lang="en-US" strike="noStrike" dirty="0">
                <a:solidFill>
                  <a:srgbClr val="FFFFFF"/>
                </a:solidFill>
                <a:latin typeface="Cambria"/>
              </a:rPr>
              <a:t>Who, What, When, </a:t>
            </a:r>
            <a:r>
              <a:rPr lang="en-US" strike="noStrike" dirty="0" smtClean="0">
                <a:solidFill>
                  <a:srgbClr val="FFFFFF"/>
                </a:solidFill>
                <a:latin typeface="Cambria"/>
              </a:rPr>
              <a:t>Where</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Long-living records</a:t>
            </a:r>
            <a:endParaRPr lang="en-US" dirty="0"/>
          </a:p>
          <a:p>
            <a:pPr lvl="1">
              <a:buSzPct val="90000"/>
              <a:buFont typeface="Arial"/>
              <a:buChar char="•"/>
            </a:pPr>
            <a:r>
              <a:rPr lang="en-US" strike="noStrike" dirty="0" smtClean="0">
                <a:solidFill>
                  <a:srgbClr val="FFFFFF"/>
                </a:solidFill>
                <a:latin typeface="Cambria"/>
              </a:rPr>
              <a:t> Potential </a:t>
            </a:r>
            <a:r>
              <a:rPr lang="en-US" strike="noStrike" dirty="0">
                <a:solidFill>
                  <a:srgbClr val="FFFFFF"/>
                </a:solidFill>
                <a:latin typeface="Cambria"/>
              </a:rPr>
              <a:t>abuse[2]</a:t>
            </a:r>
            <a:endParaRPr dirty="0"/>
          </a:p>
          <a:p>
            <a:pPr>
              <a:lnSpc>
                <a:spcPct val="100000"/>
              </a:lnSpc>
              <a:buSzPct val="90000"/>
              <a:buFont typeface="Arial"/>
              <a:buChar char="•"/>
            </a:pPr>
            <a:r>
              <a:rPr lang="en-US" strike="noStrike" dirty="0">
                <a:solidFill>
                  <a:srgbClr val="FFFFFF"/>
                </a:solidFill>
                <a:latin typeface="Cambria"/>
              </a:rPr>
              <a:t>Personal </a:t>
            </a:r>
            <a:r>
              <a:rPr lang="en-US" strike="noStrike" dirty="0" smtClean="0">
                <a:solidFill>
                  <a:srgbClr val="FFFFFF"/>
                </a:solidFill>
                <a:latin typeface="Cambria"/>
              </a:rPr>
              <a:t>data</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Revenue </a:t>
            </a:r>
            <a:r>
              <a:rPr lang="en-US" strike="noStrike" dirty="0">
                <a:solidFill>
                  <a:srgbClr val="FFFFFF"/>
                </a:solidFill>
                <a:latin typeface="Cambria"/>
              </a:rPr>
              <a:t>from targeted ads[3]</a:t>
            </a:r>
            <a:endParaRPr dirty="0"/>
          </a:p>
        </p:txBody>
      </p:sp>
      <p:sp>
        <p:nvSpPr>
          <p:cNvPr id="147" name="TextShape 3"/>
          <p:cNvSpPr txBox="1"/>
          <p:nvPr/>
        </p:nvSpPr>
        <p:spPr>
          <a:xfrm>
            <a:off x="4846320" y="3666240"/>
            <a:ext cx="3733560" cy="590040"/>
          </a:xfrm>
          <a:prstGeom prst="rect">
            <a:avLst/>
          </a:prstGeom>
          <a:noFill/>
          <a:ln>
            <a:noFill/>
          </a:ln>
        </p:spPr>
        <p:txBody>
          <a:bodyPr anchor="ctr"/>
          <a:lstStyle/>
          <a:p>
            <a:pPr algn="ctr">
              <a:buSzPct val="45000"/>
            </a:pPr>
            <a:r>
              <a:rPr lang="en-US" sz="1600" dirty="0" smtClean="0"/>
              <a:t>Locked Like Symbol[8]</a:t>
            </a:r>
            <a:endParaRPr sz="1600" dirty="0"/>
          </a:p>
        </p:txBody>
      </p:sp>
      <p:sp>
        <p:nvSpPr>
          <p:cNvPr id="149" name="TextShape 5"/>
          <p:cNvSpPr txBox="1"/>
          <p:nvPr/>
        </p:nvSpPr>
        <p:spPr>
          <a:xfrm>
            <a:off x="8519040" y="4997160"/>
            <a:ext cx="624600" cy="145800"/>
          </a:xfrm>
          <a:prstGeom prst="rect">
            <a:avLst/>
          </a:prstGeom>
          <a:noFill/>
          <a:ln>
            <a:noFill/>
          </a:ln>
        </p:spPr>
        <p:txBody>
          <a:bodyPr anchor="ctr"/>
          <a:lstStyle/>
          <a:p>
            <a:pPr algn="r">
              <a:lnSpc>
                <a:spcPct val="100000"/>
              </a:lnSpc>
            </a:pPr>
            <a:fld id="{54238D22-5BF4-41C9-857D-D78E97755C57}" type="slidenum">
              <a:rPr lang="en-US" sz="900" strike="noStrike">
                <a:solidFill>
                  <a:srgbClr val="FFFFFF"/>
                </a:solidFill>
                <a:latin typeface="Cambria"/>
              </a:rPr>
              <a:t>15</a:t>
            </a:fld>
            <a:endParaRPr/>
          </a:p>
        </p:txBody>
      </p:sp>
      <p:sp>
        <p:nvSpPr>
          <p:cNvPr id="150" name="CustomShape 6"/>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a:solidFill>
                  <a:srgbClr val="FFFFFF"/>
                </a:solidFill>
                <a:latin typeface="Cambria"/>
              </a:rPr>
              <a:t>Michael Andrews</a:t>
            </a:r>
            <a:endParaRPr/>
          </a:p>
        </p:txBody>
      </p:sp>
      <p:pic>
        <p:nvPicPr>
          <p:cNvPr id="152" name="Picture 151"/>
          <p:cNvPicPr/>
          <p:nvPr/>
        </p:nvPicPr>
        <p:blipFill>
          <a:blip r:embed="rId3"/>
          <a:stretch/>
        </p:blipFill>
        <p:spPr>
          <a:xfrm>
            <a:off x="5303520" y="1463040"/>
            <a:ext cx="2948040" cy="1929600"/>
          </a:xfrm>
          <a:prstGeom prst="rect">
            <a:avLst/>
          </a:prstGeom>
          <a:ln>
            <a:noFill/>
          </a:ln>
        </p:spPr>
      </p:pic>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06725698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 name="TextShape 1"/>
          <p:cNvSpPr txBox="1"/>
          <p:nvPr/>
        </p:nvSpPr>
        <p:spPr>
          <a:xfrm>
            <a:off x="685800" y="361800"/>
            <a:ext cx="7772040" cy="914040"/>
          </a:xfrm>
          <a:prstGeom prst="rect">
            <a:avLst/>
          </a:prstGeom>
          <a:noFill/>
          <a:ln>
            <a:noFill/>
          </a:ln>
        </p:spPr>
        <p:txBody>
          <a:bodyPr anchor="ctr"/>
          <a:lstStyle/>
          <a:p>
            <a:r>
              <a:rPr lang="en-US" sz="2600" dirty="0">
                <a:latin typeface="Cambria"/>
              </a:rPr>
              <a:t>How Facebook affects us</a:t>
            </a:r>
            <a:endParaRPr dirty="0"/>
          </a:p>
        </p:txBody>
      </p:sp>
      <p:sp>
        <p:nvSpPr>
          <p:cNvPr id="154" name="TextShape 2"/>
          <p:cNvSpPr txBox="1"/>
          <p:nvPr/>
        </p:nvSpPr>
        <p:spPr>
          <a:xfrm>
            <a:off x="640080" y="1554480"/>
            <a:ext cx="4572000" cy="3352320"/>
          </a:xfrm>
          <a:prstGeom prst="rect">
            <a:avLst/>
          </a:prstGeom>
          <a:noFill/>
          <a:ln>
            <a:noFill/>
          </a:ln>
        </p:spPr>
        <p:txBody>
          <a:bodyPr/>
          <a:lstStyle/>
          <a:p>
            <a:pPr>
              <a:lnSpc>
                <a:spcPct val="100000"/>
              </a:lnSpc>
              <a:buSzPct val="90000"/>
              <a:buFont typeface="Arial"/>
              <a:buChar char="•"/>
            </a:pPr>
            <a:r>
              <a:rPr lang="en-US" sz="2000" strike="noStrike" dirty="0">
                <a:solidFill>
                  <a:srgbClr val="FFFFFF"/>
                </a:solidFill>
                <a:latin typeface="Cambria"/>
              </a:rPr>
              <a:t>Massive </a:t>
            </a:r>
            <a:r>
              <a:rPr lang="en-US" sz="2000" strike="noStrike" dirty="0" smtClean="0">
                <a:solidFill>
                  <a:srgbClr val="FFFFFF"/>
                </a:solidFill>
                <a:latin typeface="Cambria"/>
              </a:rPr>
              <a:t>adoption[4]</a:t>
            </a:r>
          </a:p>
          <a:p>
            <a:pPr lvl="1">
              <a:buSzPct val="90000"/>
              <a:buFont typeface="Arial"/>
              <a:buChar char="•"/>
            </a:pPr>
            <a:r>
              <a:rPr lang="en-US" dirty="0">
                <a:solidFill>
                  <a:srgbClr val="FFFFFF"/>
                </a:solidFill>
                <a:latin typeface="Cambria"/>
              </a:rPr>
              <a:t> </a:t>
            </a:r>
            <a:r>
              <a:rPr lang="en-US" strike="noStrike" dirty="0" smtClean="0">
                <a:solidFill>
                  <a:srgbClr val="FFFFFF"/>
                </a:solidFill>
                <a:latin typeface="Cambria"/>
              </a:rPr>
              <a:t>Network effect</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Unification </a:t>
            </a:r>
            <a:endParaRPr dirty="0"/>
          </a:p>
          <a:p>
            <a:pPr>
              <a:lnSpc>
                <a:spcPct val="100000"/>
              </a:lnSpc>
              <a:buSzPct val="90000"/>
              <a:buFont typeface="Arial"/>
              <a:buChar char="•"/>
            </a:pPr>
            <a:r>
              <a:rPr lang="en-US" sz="2000" strike="noStrike" dirty="0">
                <a:solidFill>
                  <a:srgbClr val="FFFFFF"/>
                </a:solidFill>
                <a:latin typeface="Cambria"/>
              </a:rPr>
              <a:t>Social </a:t>
            </a:r>
            <a:r>
              <a:rPr lang="en-US" sz="2000" strike="noStrike" dirty="0" smtClean="0">
                <a:solidFill>
                  <a:srgbClr val="FFFFFF"/>
                </a:solidFill>
                <a:latin typeface="Cambria"/>
              </a:rPr>
              <a:t>organization</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Ease </a:t>
            </a:r>
            <a:r>
              <a:rPr lang="en-US" strike="noStrike" dirty="0">
                <a:solidFill>
                  <a:srgbClr val="FFFFFF"/>
                </a:solidFill>
                <a:latin typeface="Cambria"/>
              </a:rPr>
              <a:t>of </a:t>
            </a:r>
            <a:r>
              <a:rPr lang="en-US" strike="noStrike" dirty="0" smtClean="0">
                <a:solidFill>
                  <a:srgbClr val="FFFFFF"/>
                </a:solidFill>
                <a:latin typeface="Cambria"/>
              </a:rPr>
              <a:t>use</a:t>
            </a:r>
            <a:endParaRPr lang="en-US" dirty="0"/>
          </a:p>
          <a:p>
            <a:pPr lvl="1">
              <a:buSzPct val="90000"/>
              <a:buFont typeface="Arial"/>
              <a:buChar char="•"/>
            </a:pPr>
            <a:r>
              <a:rPr lang="en-US" strike="noStrike" dirty="0">
                <a:solidFill>
                  <a:srgbClr val="FFFFFF"/>
                </a:solidFill>
                <a:latin typeface="Cambria"/>
              </a:rPr>
              <a:t> </a:t>
            </a:r>
            <a:r>
              <a:rPr lang="en-US" strike="noStrike" dirty="0" smtClean="0">
                <a:solidFill>
                  <a:srgbClr val="FFFFFF"/>
                </a:solidFill>
                <a:latin typeface="Cambria"/>
              </a:rPr>
              <a:t>Dependence</a:t>
            </a:r>
            <a:endParaRPr dirty="0"/>
          </a:p>
          <a:p>
            <a:pPr>
              <a:lnSpc>
                <a:spcPct val="100000"/>
              </a:lnSpc>
              <a:buSzPct val="90000"/>
              <a:buFont typeface="Arial"/>
              <a:buChar char="•"/>
            </a:pPr>
            <a:r>
              <a:rPr lang="en-US" sz="2000" strike="noStrike" dirty="0" smtClean="0">
                <a:solidFill>
                  <a:srgbClr val="FFFFFF"/>
                </a:solidFill>
                <a:latin typeface="Cambria"/>
              </a:rPr>
              <a:t>Example</a:t>
            </a:r>
            <a:endParaRPr lang="en-US" dirty="0"/>
          </a:p>
          <a:p>
            <a:pPr lvl="1">
              <a:buSzPct val="90000"/>
              <a:buFont typeface="Arial"/>
              <a:buChar char="•"/>
            </a:pPr>
            <a:r>
              <a:rPr lang="en-US" sz="2000" dirty="0">
                <a:solidFill>
                  <a:srgbClr val="FFFFFF"/>
                </a:solidFill>
                <a:latin typeface="Cambria"/>
              </a:rPr>
              <a:t> </a:t>
            </a:r>
            <a:r>
              <a:rPr lang="en-US" sz="2000" strike="noStrike" dirty="0" smtClean="0">
                <a:solidFill>
                  <a:srgbClr val="FFFFFF"/>
                </a:solidFill>
                <a:latin typeface="Cambria"/>
              </a:rPr>
              <a:t>Newsfeeds </a:t>
            </a:r>
            <a:r>
              <a:rPr lang="en-US" sz="2000" strike="noStrike" dirty="0">
                <a:solidFill>
                  <a:srgbClr val="FFFFFF"/>
                </a:solidFill>
                <a:latin typeface="Cambria"/>
              </a:rPr>
              <a:t>hurt lives[5]</a:t>
            </a:r>
            <a:endParaRPr dirty="0"/>
          </a:p>
        </p:txBody>
      </p:sp>
      <p:sp>
        <p:nvSpPr>
          <p:cNvPr id="155" name="TextShape 3"/>
          <p:cNvSpPr txBox="1"/>
          <p:nvPr/>
        </p:nvSpPr>
        <p:spPr>
          <a:xfrm>
            <a:off x="4678920" y="4256280"/>
            <a:ext cx="4099320" cy="590040"/>
          </a:xfrm>
          <a:prstGeom prst="rect">
            <a:avLst/>
          </a:prstGeom>
          <a:noFill/>
          <a:ln>
            <a:noFill/>
          </a:ln>
        </p:spPr>
        <p:txBody>
          <a:bodyPr anchor="ctr"/>
          <a:lstStyle/>
          <a:p>
            <a:pPr algn="ctr">
              <a:lnSpc>
                <a:spcPct val="100000"/>
              </a:lnSpc>
            </a:pPr>
            <a:r>
              <a:rPr lang="en-US" sz="1600" dirty="0" smtClean="0"/>
              <a:t>XKCD “Research Ethics”[9]</a:t>
            </a:r>
            <a:endParaRPr sz="1600" dirty="0"/>
          </a:p>
        </p:txBody>
      </p:sp>
      <p:sp>
        <p:nvSpPr>
          <p:cNvPr id="157" name="TextShape 5"/>
          <p:cNvSpPr txBox="1"/>
          <p:nvPr/>
        </p:nvSpPr>
        <p:spPr>
          <a:xfrm>
            <a:off x="8519040" y="4997160"/>
            <a:ext cx="624600" cy="145800"/>
          </a:xfrm>
          <a:prstGeom prst="rect">
            <a:avLst/>
          </a:prstGeom>
          <a:noFill/>
          <a:ln>
            <a:noFill/>
          </a:ln>
        </p:spPr>
        <p:txBody>
          <a:bodyPr anchor="ctr"/>
          <a:lstStyle/>
          <a:p>
            <a:pPr algn="r">
              <a:lnSpc>
                <a:spcPct val="100000"/>
              </a:lnSpc>
            </a:pPr>
            <a:fld id="{17C72645-B73E-40FE-B250-AC34D6F4C9C2}" type="slidenum">
              <a:rPr lang="en-US" sz="900" strike="noStrike">
                <a:solidFill>
                  <a:srgbClr val="FFFFFF"/>
                </a:solidFill>
                <a:latin typeface="Cambria"/>
              </a:rPr>
              <a:t>16</a:t>
            </a:fld>
            <a:endParaRPr/>
          </a:p>
        </p:txBody>
      </p:sp>
      <p:sp>
        <p:nvSpPr>
          <p:cNvPr id="158" name="CustomShape 6"/>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a:solidFill>
                  <a:srgbClr val="FFFFFF"/>
                </a:solidFill>
                <a:latin typeface="Cambria"/>
              </a:rPr>
              <a:t>Michael Andrews</a:t>
            </a:r>
            <a:endParaRPr/>
          </a:p>
        </p:txBody>
      </p:sp>
      <p:sp>
        <p:nvSpPr>
          <p:cNvPr id="159" name="CustomShape 7"/>
          <p:cNvSpPr/>
          <p:nvPr/>
        </p:nvSpPr>
        <p:spPr>
          <a:xfrm>
            <a:off x="0" y="4726800"/>
            <a:ext cx="9143640" cy="272880"/>
          </a:xfrm>
          <a:prstGeom prst="rect">
            <a:avLst/>
          </a:prstGeom>
          <a:noFill/>
          <a:ln>
            <a:noFill/>
          </a:ln>
        </p:spPr>
        <p:style>
          <a:lnRef idx="0">
            <a:scrgbClr r="0" g="0" b="0"/>
          </a:lnRef>
          <a:fillRef idx="0">
            <a:scrgbClr r="0" g="0" b="0"/>
          </a:fillRef>
          <a:effectRef idx="0">
            <a:scrgbClr r="0" g="0" b="0"/>
          </a:effectRef>
          <a:fontRef idx="minor"/>
        </p:style>
      </p:sp>
      <p:pic>
        <p:nvPicPr>
          <p:cNvPr id="160" name="Picture 159"/>
          <p:cNvPicPr/>
          <p:nvPr/>
        </p:nvPicPr>
        <p:blipFill>
          <a:blip r:embed="rId3"/>
          <a:stretch/>
        </p:blipFill>
        <p:spPr>
          <a:xfrm>
            <a:off x="5394960" y="675720"/>
            <a:ext cx="2651760" cy="3560760"/>
          </a:xfrm>
          <a:prstGeom prst="rect">
            <a:avLst/>
          </a:prstGeom>
          <a:ln>
            <a:noFill/>
          </a:ln>
        </p:spPr>
      </p:pic>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43006067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 name="TextShape 1"/>
          <p:cNvSpPr txBox="1"/>
          <p:nvPr/>
        </p:nvSpPr>
        <p:spPr>
          <a:xfrm>
            <a:off x="685800" y="361800"/>
            <a:ext cx="7772040" cy="914040"/>
          </a:xfrm>
          <a:prstGeom prst="rect">
            <a:avLst/>
          </a:prstGeom>
          <a:noFill/>
          <a:ln>
            <a:noFill/>
          </a:ln>
        </p:spPr>
        <p:txBody>
          <a:bodyPr anchor="ctr"/>
          <a:lstStyle/>
          <a:p>
            <a:r>
              <a:rPr lang="en-US" sz="2600" dirty="0" smtClean="0">
                <a:latin typeface="Cambria"/>
              </a:rPr>
              <a:t>In Conclusion</a:t>
            </a:r>
            <a:endParaRPr dirty="0"/>
          </a:p>
        </p:txBody>
      </p:sp>
      <p:sp>
        <p:nvSpPr>
          <p:cNvPr id="163" name="TextShape 3"/>
          <p:cNvSpPr txBox="1"/>
          <p:nvPr/>
        </p:nvSpPr>
        <p:spPr>
          <a:xfrm>
            <a:off x="8519040" y="4997160"/>
            <a:ext cx="624600" cy="145800"/>
          </a:xfrm>
          <a:prstGeom prst="rect">
            <a:avLst/>
          </a:prstGeom>
          <a:noFill/>
          <a:ln>
            <a:noFill/>
          </a:ln>
        </p:spPr>
        <p:txBody>
          <a:bodyPr anchor="ctr"/>
          <a:lstStyle/>
          <a:p>
            <a:pPr algn="r">
              <a:lnSpc>
                <a:spcPct val="100000"/>
              </a:lnSpc>
            </a:pPr>
            <a:fld id="{5E5E066E-2F21-4672-A00C-4BC5A0593CD9}" type="slidenum">
              <a:rPr lang="en-US" sz="900" strike="noStrike">
                <a:solidFill>
                  <a:srgbClr val="FFFFFF"/>
                </a:solidFill>
                <a:latin typeface="Cambria"/>
              </a:rPr>
              <a:t>17</a:t>
            </a:fld>
            <a:endParaRPr/>
          </a:p>
        </p:txBody>
      </p:sp>
      <p:sp>
        <p:nvSpPr>
          <p:cNvPr id="164" name="CustomShape 4"/>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a:solidFill>
                  <a:srgbClr val="FFFFFF"/>
                </a:solidFill>
                <a:latin typeface="Cambria"/>
              </a:rPr>
              <a:t>Michael Andrews</a:t>
            </a:r>
            <a:endParaRPr/>
          </a:p>
        </p:txBody>
      </p:sp>
      <p:sp>
        <p:nvSpPr>
          <p:cNvPr id="3" name="TextBox 2"/>
          <p:cNvSpPr txBox="1"/>
          <p:nvPr/>
        </p:nvSpPr>
        <p:spPr>
          <a:xfrm>
            <a:off x="762000" y="1275840"/>
            <a:ext cx="6934200" cy="230832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000" dirty="0" smtClean="0"/>
              <a:t>Utility outweighs cost</a:t>
            </a:r>
          </a:p>
          <a:p>
            <a:pPr marL="457200" indent="-457200">
              <a:lnSpc>
                <a:spcPct val="90000"/>
              </a:lnSpc>
              <a:buFont typeface="Arial" panose="020B0604020202020204" pitchFamily="34" charset="0"/>
              <a:buChar char="•"/>
            </a:pPr>
            <a:r>
              <a:rPr lang="en-US" sz="2000" dirty="0" smtClean="0"/>
              <a:t>Reasonable privacy compromise for 21</a:t>
            </a:r>
            <a:r>
              <a:rPr lang="en-US" sz="2000" baseline="30000" dirty="0" smtClean="0"/>
              <a:t>st</a:t>
            </a:r>
            <a:r>
              <a:rPr lang="en-US" sz="2000" dirty="0" smtClean="0"/>
              <a:t> century</a:t>
            </a:r>
          </a:p>
          <a:p>
            <a:pPr marL="457200" indent="-457200">
              <a:lnSpc>
                <a:spcPct val="90000"/>
              </a:lnSpc>
              <a:buFont typeface="Arial" panose="020B0604020202020204" pitchFamily="34" charset="0"/>
              <a:buChar char="•"/>
            </a:pPr>
            <a:r>
              <a:rPr lang="en-US" sz="2000" dirty="0" smtClean="0"/>
              <a:t>Technical dependence inevitable </a:t>
            </a:r>
          </a:p>
          <a:p>
            <a:pPr>
              <a:lnSpc>
                <a:spcPct val="90000"/>
              </a:lnSpc>
            </a:pPr>
            <a:endParaRPr lang="en-US" sz="2000" dirty="0"/>
          </a:p>
          <a:p>
            <a:pPr>
              <a:lnSpc>
                <a:spcPct val="90000"/>
              </a:lnSpc>
            </a:pPr>
            <a:r>
              <a:rPr lang="en-US" sz="2000" dirty="0" smtClean="0"/>
              <a:t>Any questions?</a:t>
            </a:r>
          </a:p>
          <a:p>
            <a:pPr marL="457200" indent="-457200">
              <a:lnSpc>
                <a:spcPct val="90000"/>
              </a:lnSpc>
              <a:buFont typeface="Arial" panose="020B0604020202020204" pitchFamily="34" charset="0"/>
              <a:buChar char="•"/>
            </a:pPr>
            <a:endParaRPr lang="en-US" sz="2000" dirty="0" smtClean="0"/>
          </a:p>
          <a:p>
            <a:pPr marL="457200" indent="-457200">
              <a:lnSpc>
                <a:spcPct val="90000"/>
              </a:lnSpc>
              <a:buFont typeface="Arial" panose="020B0604020202020204" pitchFamily="34" charset="0"/>
              <a:buChar char="•"/>
            </a:pPr>
            <a:endParaRPr lang="en-US" sz="2000" dirty="0" smtClean="0"/>
          </a:p>
          <a:p>
            <a:pPr marL="457200" indent="-457200">
              <a:lnSpc>
                <a:spcPct val="90000"/>
              </a:lnSpc>
              <a:buFont typeface="Arial" panose="020B0604020202020204" pitchFamily="34" charset="0"/>
              <a:buChar char="•"/>
            </a:pPr>
            <a:endParaRPr lang="en-US" sz="2000"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4" name="Slide Number Placeholder 3"/>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81589725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 name="TextShape 1"/>
          <p:cNvSpPr txBox="1"/>
          <p:nvPr/>
        </p:nvSpPr>
        <p:spPr>
          <a:xfrm>
            <a:off x="685800" y="361800"/>
            <a:ext cx="7772040" cy="914040"/>
          </a:xfrm>
          <a:prstGeom prst="rect">
            <a:avLst/>
          </a:prstGeom>
          <a:noFill/>
          <a:ln>
            <a:noFill/>
          </a:ln>
        </p:spPr>
        <p:txBody>
          <a:bodyPr anchor="ctr"/>
          <a:lstStyle/>
          <a:p>
            <a:pPr>
              <a:lnSpc>
                <a:spcPct val="80000"/>
              </a:lnSpc>
            </a:pPr>
            <a:r>
              <a:rPr lang="en-US" sz="2400" strike="noStrike" cap="all">
                <a:solidFill>
                  <a:srgbClr val="FFFFFF"/>
                </a:solidFill>
                <a:latin typeface="Cambria"/>
              </a:rPr>
              <a:t>References</a:t>
            </a:r>
            <a:endParaRPr/>
          </a:p>
        </p:txBody>
      </p:sp>
      <p:sp>
        <p:nvSpPr>
          <p:cNvPr id="166" name="TextShape 2"/>
          <p:cNvSpPr txBox="1"/>
          <p:nvPr/>
        </p:nvSpPr>
        <p:spPr>
          <a:xfrm>
            <a:off x="685800" y="1275840"/>
            <a:ext cx="7772040" cy="3352320"/>
          </a:xfrm>
          <a:prstGeom prst="rect">
            <a:avLst/>
          </a:prstGeom>
          <a:noFill/>
          <a:ln>
            <a:noFill/>
          </a:ln>
        </p:spPr>
        <p:txBody>
          <a:bodyPr/>
          <a:lstStyle/>
          <a:p>
            <a:pPr>
              <a:lnSpc>
                <a:spcPct val="100000"/>
              </a:lnSpc>
            </a:pPr>
            <a:r>
              <a:rPr lang="en-US" sz="1400" strike="noStrike" dirty="0">
                <a:solidFill>
                  <a:srgbClr val="FFFFFF"/>
                </a:solidFill>
                <a:latin typeface="Cambria"/>
              </a:rPr>
              <a:t>[1] Drew </a:t>
            </a:r>
            <a:r>
              <a:rPr lang="en-US" sz="1400" strike="noStrike" dirty="0" err="1">
                <a:solidFill>
                  <a:srgbClr val="FFFFFF"/>
                </a:solidFill>
                <a:latin typeface="Cambria"/>
              </a:rPr>
              <a:t>Olanoff</a:t>
            </a:r>
            <a:r>
              <a:rPr lang="en-US" sz="1400" strike="noStrike" dirty="0">
                <a:solidFill>
                  <a:srgbClr val="FFFFFF"/>
                </a:solidFill>
                <a:latin typeface="Cambria"/>
              </a:rPr>
              <a:t>, “Facebook announces its third </a:t>
            </a:r>
            <a:r>
              <a:rPr lang="en-US" sz="1400" strike="noStrike" dirty="0" err="1">
                <a:solidFill>
                  <a:srgbClr val="FFFFFF"/>
                </a:solidFill>
                <a:latin typeface="Cambria"/>
              </a:rPr>
              <a:t>pirral</a:t>
            </a:r>
            <a:r>
              <a:rPr lang="en-US" sz="1400" strike="noStrike" dirty="0">
                <a:solidFill>
                  <a:srgbClr val="FFFFFF"/>
                </a:solidFill>
                <a:latin typeface="Cambria"/>
              </a:rPr>
              <a:t> 'Graph Search' that gives you answers, not links like google.”, http://techcrunch.com/2013/01/15/facebook-announces-its-third-pillar-graph-search/ (May 28, 2015) </a:t>
            </a:r>
            <a:endParaRPr dirty="0"/>
          </a:p>
          <a:p>
            <a:pPr>
              <a:lnSpc>
                <a:spcPct val="100000"/>
              </a:lnSpc>
            </a:pPr>
            <a:r>
              <a:rPr lang="en-US" sz="1400" strike="noStrike" dirty="0">
                <a:solidFill>
                  <a:srgbClr val="FFFFFF"/>
                </a:solidFill>
                <a:latin typeface="Cambria"/>
              </a:rPr>
              <a:t>[2] Alexis </a:t>
            </a:r>
            <a:r>
              <a:rPr lang="en-US" sz="1400" strike="noStrike" dirty="0" err="1">
                <a:solidFill>
                  <a:srgbClr val="FFFFFF"/>
                </a:solidFill>
                <a:latin typeface="Cambria"/>
              </a:rPr>
              <a:t>Kleinman</a:t>
            </a:r>
            <a:r>
              <a:rPr lang="en-US" sz="1400" strike="noStrike" dirty="0">
                <a:solidFill>
                  <a:srgbClr val="FFFFFF"/>
                </a:solidFill>
                <a:latin typeface="Cambria"/>
              </a:rPr>
              <a:t>, “Facebook accused of reading private messages, selling data”, http://www.huffingtonpost.com/2014/01/03/facebook-lawsuit-private-messages_n_4536154.html (May 29, 2015)</a:t>
            </a:r>
            <a:endParaRPr dirty="0"/>
          </a:p>
          <a:p>
            <a:pPr>
              <a:lnSpc>
                <a:spcPct val="100000"/>
              </a:lnSpc>
            </a:pPr>
            <a:r>
              <a:rPr lang="en-US" sz="1400" strike="noStrike" dirty="0">
                <a:solidFill>
                  <a:srgbClr val="FFFFFF"/>
                </a:solidFill>
                <a:latin typeface="Cambria"/>
              </a:rPr>
              <a:t>[3] Nicholas Carlson, “How does Facebook make money?”, http://www.businessinsider.com/how-does-facebook-make-money-2010-5?op=1 (May 30, 2015)</a:t>
            </a:r>
            <a:endParaRPr dirty="0"/>
          </a:p>
          <a:p>
            <a:pPr>
              <a:lnSpc>
                <a:spcPct val="100000"/>
              </a:lnSpc>
            </a:pPr>
            <a:r>
              <a:rPr lang="en-US" sz="1400" strike="noStrike" dirty="0">
                <a:solidFill>
                  <a:srgbClr val="FFFFFF"/>
                </a:solidFill>
                <a:latin typeface="Cambria"/>
              </a:rPr>
              <a:t>[4] World Geographic Regions, “Facebook users in the world”, http://www.internetworldstats.com/facebook.htm (May 29, 2015)</a:t>
            </a:r>
            <a:endParaRPr dirty="0"/>
          </a:p>
          <a:p>
            <a:pPr>
              <a:lnSpc>
                <a:spcPct val="100000"/>
              </a:lnSpc>
            </a:pPr>
            <a:r>
              <a:rPr lang="en-US" sz="1400" strike="noStrike" dirty="0">
                <a:solidFill>
                  <a:srgbClr val="FFFFFF"/>
                </a:solidFill>
                <a:latin typeface="Cambria"/>
              </a:rPr>
              <a:t>[5] </a:t>
            </a:r>
            <a:r>
              <a:rPr lang="en-US" sz="1400" strike="noStrike" dirty="0" err="1">
                <a:solidFill>
                  <a:srgbClr val="FFFFFF"/>
                </a:solidFill>
                <a:latin typeface="Cambria"/>
              </a:rPr>
              <a:t>Chenda</a:t>
            </a:r>
            <a:r>
              <a:rPr lang="en-US" sz="1400" strike="noStrike" dirty="0">
                <a:solidFill>
                  <a:srgbClr val="FFFFFF"/>
                </a:solidFill>
                <a:latin typeface="Cambria"/>
              </a:rPr>
              <a:t> </a:t>
            </a:r>
            <a:r>
              <a:rPr lang="en-US" sz="1400" strike="noStrike" dirty="0" err="1">
                <a:solidFill>
                  <a:srgbClr val="FFFFFF"/>
                </a:solidFill>
                <a:latin typeface="Cambria"/>
              </a:rPr>
              <a:t>Ngak</a:t>
            </a:r>
            <a:r>
              <a:rPr lang="en-US" sz="1400" strike="noStrike" dirty="0">
                <a:solidFill>
                  <a:srgbClr val="FFFFFF"/>
                </a:solidFill>
                <a:latin typeface="Cambria"/>
              </a:rPr>
              <a:t>, “Emotions spread through Facebook are contagious, study says”, http://www.cbsnews.com/news/emotions-spread-through-facebook-are-contagious-study-says/ (May 29, </a:t>
            </a:r>
            <a:r>
              <a:rPr lang="en-US" sz="1400" strike="noStrike" dirty="0" smtClean="0">
                <a:solidFill>
                  <a:srgbClr val="FFFFFF"/>
                </a:solidFill>
                <a:latin typeface="Cambria"/>
              </a:rPr>
              <a:t>2015)</a:t>
            </a:r>
            <a:endParaRPr dirty="0"/>
          </a:p>
        </p:txBody>
      </p:sp>
      <p:sp>
        <p:nvSpPr>
          <p:cNvPr id="168" name="TextShape 4"/>
          <p:cNvSpPr txBox="1"/>
          <p:nvPr/>
        </p:nvSpPr>
        <p:spPr>
          <a:xfrm>
            <a:off x="8519040" y="4997160"/>
            <a:ext cx="624600" cy="145800"/>
          </a:xfrm>
          <a:prstGeom prst="rect">
            <a:avLst/>
          </a:prstGeom>
          <a:noFill/>
          <a:ln>
            <a:noFill/>
          </a:ln>
        </p:spPr>
        <p:txBody>
          <a:bodyPr anchor="ctr"/>
          <a:lstStyle/>
          <a:p>
            <a:pPr algn="r">
              <a:lnSpc>
                <a:spcPct val="100000"/>
              </a:lnSpc>
            </a:pPr>
            <a:fld id="{0190ACD4-6B2F-4139-BB86-991E46195B20}" type="slidenum">
              <a:rPr lang="en-US" sz="900" strike="noStrike">
                <a:solidFill>
                  <a:srgbClr val="FFFFFF"/>
                </a:solidFill>
                <a:latin typeface="Cambria"/>
              </a:rPr>
              <a:t>18</a:t>
            </a:fld>
            <a:endParaRPr/>
          </a:p>
        </p:txBody>
      </p:sp>
      <p:sp>
        <p:nvSpPr>
          <p:cNvPr id="169"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dirty="0" smtClean="0">
                <a:solidFill>
                  <a:srgbClr val="FFFFFF"/>
                </a:solidFill>
                <a:latin typeface="Cambria"/>
              </a:rPr>
              <a:t>Michael Andrews</a:t>
            </a:r>
            <a:endParaRPr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14473645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 name="TextShape 1"/>
          <p:cNvSpPr txBox="1"/>
          <p:nvPr/>
        </p:nvSpPr>
        <p:spPr>
          <a:xfrm>
            <a:off x="685800" y="361800"/>
            <a:ext cx="7772040" cy="914040"/>
          </a:xfrm>
          <a:prstGeom prst="rect">
            <a:avLst/>
          </a:prstGeom>
          <a:noFill/>
          <a:ln>
            <a:noFill/>
          </a:ln>
        </p:spPr>
        <p:txBody>
          <a:bodyPr anchor="ctr"/>
          <a:lstStyle/>
          <a:p>
            <a:pPr>
              <a:lnSpc>
                <a:spcPct val="80000"/>
              </a:lnSpc>
            </a:pPr>
            <a:r>
              <a:rPr lang="en-US" sz="2400" strike="noStrike" cap="all">
                <a:solidFill>
                  <a:srgbClr val="FFFFFF"/>
                </a:solidFill>
                <a:latin typeface="Cambria"/>
              </a:rPr>
              <a:t>References</a:t>
            </a:r>
            <a:endParaRPr/>
          </a:p>
        </p:txBody>
      </p:sp>
      <p:sp>
        <p:nvSpPr>
          <p:cNvPr id="166" name="TextShape 2"/>
          <p:cNvSpPr txBox="1"/>
          <p:nvPr/>
        </p:nvSpPr>
        <p:spPr>
          <a:xfrm>
            <a:off x="685800" y="1275840"/>
            <a:ext cx="7772040" cy="3352320"/>
          </a:xfrm>
          <a:prstGeom prst="rect">
            <a:avLst/>
          </a:prstGeom>
          <a:noFill/>
          <a:ln>
            <a:noFill/>
          </a:ln>
        </p:spPr>
        <p:txBody>
          <a:bodyPr/>
          <a:lstStyle/>
          <a:p>
            <a:r>
              <a:rPr lang="en-US" sz="1600" strike="noStrike" dirty="0" smtClean="0">
                <a:solidFill>
                  <a:srgbClr val="FFFFFF"/>
                </a:solidFill>
                <a:latin typeface="Cambria"/>
              </a:rPr>
              <a:t>[</a:t>
            </a:r>
            <a:r>
              <a:rPr lang="en-US" sz="1600" dirty="0">
                <a:solidFill>
                  <a:srgbClr val="FFFFFF"/>
                </a:solidFill>
                <a:latin typeface="Cambria"/>
              </a:rPr>
              <a:t>6</a:t>
            </a:r>
            <a:r>
              <a:rPr lang="en-US" sz="1600" strike="noStrike" dirty="0" smtClean="0">
                <a:solidFill>
                  <a:srgbClr val="FFFFFF"/>
                </a:solidFill>
                <a:latin typeface="Cambria"/>
              </a:rPr>
              <a:t>] </a:t>
            </a:r>
            <a:r>
              <a:rPr lang="en-US" sz="1600" dirty="0" smtClean="0">
                <a:latin typeface="Arial"/>
              </a:rPr>
              <a:t>http://2.bp.blogspot.com/-tvmgENfHanM/U-kriCleTNI/AAAAAAAABvs/Yb5VeHaIgPU/s1600/facebook+logo+vector.png</a:t>
            </a:r>
            <a:r>
              <a:rPr lang="en-US" sz="1600" dirty="0" smtClean="0"/>
              <a:t> (May 30, 2015)</a:t>
            </a:r>
          </a:p>
          <a:p>
            <a:r>
              <a:rPr lang="en-US" sz="1600" dirty="0" smtClean="0"/>
              <a:t>[7]</a:t>
            </a:r>
            <a:r>
              <a:rPr lang="en-US" sz="1600" dirty="0">
                <a:solidFill>
                  <a:srgbClr val="FFFFFF"/>
                </a:solidFill>
              </a:rPr>
              <a:t> https://</a:t>
            </a:r>
            <a:r>
              <a:rPr lang="en-US" sz="1600" dirty="0" smtClean="0">
                <a:solidFill>
                  <a:srgbClr val="FFFFFF"/>
                </a:solidFill>
              </a:rPr>
              <a:t>commons.wikimedia.org/wiki/File:Facebook_like_thumb.png  (May 30, 2015)</a:t>
            </a:r>
            <a:endParaRPr lang="en-US" sz="1600" dirty="0" smtClean="0"/>
          </a:p>
          <a:p>
            <a:r>
              <a:rPr lang="en-US" sz="1600" dirty="0" smtClean="0"/>
              <a:t>[8] </a:t>
            </a:r>
            <a:r>
              <a:rPr lang="en-US" sz="1600" dirty="0"/>
              <a:t>http://</a:t>
            </a:r>
            <a:r>
              <a:rPr lang="en-US" sz="1600" dirty="0" smtClean="0"/>
              <a:t>www.2dayblog.com/images/2011/november/550x-facebook-privacy-like.jpg (May 30, 2015)</a:t>
            </a:r>
          </a:p>
          <a:p>
            <a:r>
              <a:rPr lang="en-US" sz="1600" dirty="0" smtClean="0"/>
              <a:t>[9]</a:t>
            </a:r>
            <a:r>
              <a:rPr lang="en-US" sz="1600" dirty="0">
                <a:solidFill>
                  <a:srgbClr val="FFFFFF"/>
                </a:solidFill>
              </a:rPr>
              <a:t> https://</a:t>
            </a:r>
            <a:r>
              <a:rPr lang="en-US" sz="1600" dirty="0" smtClean="0">
                <a:solidFill>
                  <a:srgbClr val="FFFFFF"/>
                </a:solidFill>
              </a:rPr>
              <a:t>imgs.xkcd.com/comics/research_ethics.png</a:t>
            </a:r>
            <a:r>
              <a:rPr lang="en-US" sz="1600" dirty="0"/>
              <a:t> </a:t>
            </a:r>
            <a:r>
              <a:rPr lang="en-US" sz="1600" dirty="0" smtClean="0"/>
              <a:t>(May 30, 2015)</a:t>
            </a:r>
          </a:p>
          <a:p>
            <a:endParaRPr lang="en-US" dirty="0" smtClean="0"/>
          </a:p>
        </p:txBody>
      </p:sp>
      <p:sp>
        <p:nvSpPr>
          <p:cNvPr id="168" name="TextShape 4"/>
          <p:cNvSpPr txBox="1"/>
          <p:nvPr/>
        </p:nvSpPr>
        <p:spPr>
          <a:xfrm>
            <a:off x="8519040" y="4997160"/>
            <a:ext cx="624600" cy="145800"/>
          </a:xfrm>
          <a:prstGeom prst="rect">
            <a:avLst/>
          </a:prstGeom>
          <a:noFill/>
          <a:ln>
            <a:noFill/>
          </a:ln>
        </p:spPr>
        <p:txBody>
          <a:bodyPr anchor="ctr"/>
          <a:lstStyle/>
          <a:p>
            <a:pPr algn="r">
              <a:lnSpc>
                <a:spcPct val="100000"/>
              </a:lnSpc>
            </a:pPr>
            <a:fld id="{0190ACD4-6B2F-4139-BB86-991E46195B20}" type="slidenum">
              <a:rPr lang="en-US" sz="900" strike="noStrike">
                <a:solidFill>
                  <a:srgbClr val="FFFFFF"/>
                </a:solidFill>
                <a:latin typeface="Cambria"/>
              </a:rPr>
              <a:t>19</a:t>
            </a:fld>
            <a:endParaRPr/>
          </a:p>
        </p:txBody>
      </p:sp>
      <p:sp>
        <p:nvSpPr>
          <p:cNvPr id="169" name="CustomShape 5"/>
          <p:cNvSpPr/>
          <p:nvPr/>
        </p:nvSpPr>
        <p:spPr>
          <a:xfrm>
            <a:off x="6847200" y="372240"/>
            <a:ext cx="2179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strike="noStrike" dirty="0" smtClean="0">
                <a:solidFill>
                  <a:srgbClr val="FFFFFF"/>
                </a:solidFill>
                <a:latin typeface="Cambria"/>
              </a:rPr>
              <a:t>Michael Andrews</a:t>
            </a:r>
            <a:endParaRPr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326087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a:t>We need Groups to volunteer to present </a:t>
            </a:r>
            <a:r>
              <a:rPr lang="en-US" dirty="0" smtClean="0"/>
              <a:t>Friday</a:t>
            </a:r>
            <a:r>
              <a:rPr lang="en-US" dirty="0"/>
              <a:t/>
            </a:r>
            <a:br>
              <a:rPr lang="en-US" dirty="0"/>
            </a:br>
            <a:r>
              <a:rPr lang="en-US" dirty="0" smtClean="0"/>
              <a:t>2015-04-28. </a:t>
            </a:r>
            <a:r>
              <a:rPr lang="en-US" dirty="0"/>
              <a:t>The first </a:t>
            </a:r>
            <a:r>
              <a:rPr lang="en-US" dirty="0" smtClean="0"/>
              <a:t>3 </a:t>
            </a:r>
            <a:r>
              <a:rPr lang="en-US" dirty="0"/>
              <a:t>to send the </a:t>
            </a:r>
            <a:r>
              <a:rPr lang="en-US" dirty="0" smtClean="0"/>
              <a:t>course staff</a:t>
            </a:r>
            <a:r>
              <a:rPr lang="en-US" dirty="0" smtClean="0"/>
              <a:t> </a:t>
            </a:r>
            <a:r>
              <a:rPr lang="en-US" dirty="0"/>
              <a:t>email win.</a:t>
            </a:r>
          </a:p>
          <a:p>
            <a:r>
              <a:rPr lang="en-US" dirty="0" smtClean="0"/>
              <a:t>Send me group web </a:t>
            </a:r>
            <a:r>
              <a:rPr lang="en-US" dirty="0"/>
              <a:t>site location</a:t>
            </a:r>
          </a:p>
          <a:p>
            <a:r>
              <a:rPr lang="en-US" dirty="0" smtClean="0"/>
              <a:t>Address email </a:t>
            </a:r>
            <a:r>
              <a:rPr lang="en-US" dirty="0"/>
              <a:t>to </a:t>
            </a:r>
            <a:r>
              <a:rPr lang="en-US" dirty="0" smtClean="0"/>
              <a:t>entire course staff for </a:t>
            </a:r>
            <a:r>
              <a:rPr lang="en-US" dirty="0"/>
              <a:t>quickest response time</a:t>
            </a:r>
          </a:p>
          <a:p>
            <a:r>
              <a:rPr lang="en-US" dirty="0"/>
              <a:t>Presentations are due 24 hours before class</a:t>
            </a:r>
          </a:p>
          <a:p>
            <a:r>
              <a:rPr lang="en-US" dirty="0"/>
              <a:t>Use Presentation Guidelines on course web </a:t>
            </a:r>
            <a:r>
              <a:rPr lang="en-US" dirty="0" smtClean="0"/>
              <a:t>site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Monetizing your personal data</a:t>
            </a:r>
            <a:endParaRPr lang="en-US" dirty="0"/>
          </a:p>
        </p:txBody>
      </p:sp>
      <p:sp>
        <p:nvSpPr>
          <p:cNvPr id="3" name="Content Placeholder 2"/>
          <p:cNvSpPr>
            <a:spLocks noGrp="1"/>
          </p:cNvSpPr>
          <p:nvPr>
            <p:ph sz="half" idx="1"/>
          </p:nvPr>
        </p:nvSpPr>
        <p:spPr/>
        <p:txBody>
          <a:bodyPr/>
          <a:lstStyle/>
          <a:p>
            <a:r>
              <a:rPr lang="en-US" dirty="0" smtClean="0"/>
              <a:t>Reward the content creators</a:t>
            </a:r>
          </a:p>
          <a:p>
            <a:r>
              <a:rPr lang="en-US" dirty="0" smtClean="0"/>
              <a:t>Raise awareness of privacy issues</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http://www.psfk.com/2014/02/datacoup-sell-personal-</a:t>
            </a:r>
            <a:r>
              <a:rPr lang="en-US" sz="1200" dirty="0" smtClean="0">
                <a:hlinkClick r:id="rId3"/>
              </a:rPr>
              <a:t>data.html</a:t>
            </a:r>
            <a:r>
              <a:rPr lang="en-US" sz="1200" dirty="0" smtClean="0"/>
              <a:t> (4/2/15)</a:t>
            </a:r>
            <a:endParaRPr lang="en-US" sz="1200" dirty="0">
              <a:solidFill>
                <a:schemeClr val="tx1"/>
              </a:solidFill>
            </a:endParaRPr>
          </a:p>
        </p:txBody>
      </p:sp>
      <p:pic>
        <p:nvPicPr>
          <p:cNvPr id="9" name="Picture 8"/>
          <p:cNvPicPr>
            <a:picLocks noChangeAspect="1"/>
          </p:cNvPicPr>
          <p:nvPr/>
        </p:nvPicPr>
        <p:blipFill>
          <a:blip r:embed="rId4"/>
          <a:stretch>
            <a:fillRect/>
          </a:stretch>
        </p:blipFill>
        <p:spPr>
          <a:xfrm>
            <a:off x="4599643" y="1470461"/>
            <a:ext cx="4427153" cy="2266702"/>
          </a:xfrm>
          <a:prstGeom prst="rect">
            <a:avLst/>
          </a:prstGeom>
        </p:spPr>
      </p:pic>
    </p:spTree>
    <p:extLst>
      <p:ext uri="{BB962C8B-B14F-4D97-AF65-F5344CB8AC3E}">
        <p14:creationId xmlns:p14="http://schemas.microsoft.com/office/powerpoint/2010/main" val="362475204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for a firm to make money online</a:t>
            </a:r>
            <a:endParaRPr lang="en-US" dirty="0"/>
          </a:p>
        </p:txBody>
      </p:sp>
      <p:sp>
        <p:nvSpPr>
          <p:cNvPr id="3" name="Content Placeholder 2"/>
          <p:cNvSpPr>
            <a:spLocks noGrp="1"/>
          </p:cNvSpPr>
          <p:nvPr>
            <p:ph sz="half" idx="1"/>
          </p:nvPr>
        </p:nvSpPr>
        <p:spPr/>
        <p:txBody>
          <a:bodyPr/>
          <a:lstStyle/>
          <a:p>
            <a:r>
              <a:rPr lang="en-US" dirty="0" smtClean="0"/>
              <a:t>E-commerce – provide a product</a:t>
            </a:r>
          </a:p>
          <a:p>
            <a:r>
              <a:rPr lang="en-US" dirty="0" smtClean="0"/>
              <a:t>Sell ad space [1]</a:t>
            </a:r>
          </a:p>
          <a:p>
            <a:r>
              <a:rPr lang="en-US" dirty="0" smtClean="0"/>
              <a:t>Sell user information to advertising companies</a:t>
            </a:r>
          </a:p>
          <a:p>
            <a:r>
              <a:rPr lang="en-US" dirty="0" smtClean="0"/>
              <a:t>A study </a:t>
            </a:r>
            <a:r>
              <a:rPr lang="en-US" dirty="0"/>
              <a:t>by JPMorgan Chase found that each unique user is worth approximately $4 to Facebook and $24 to Google</a:t>
            </a:r>
            <a:r>
              <a:rPr lang="en-US" dirty="0" smtClean="0"/>
              <a:t>.[2]</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http://xkcd.com/792</a:t>
            </a:r>
            <a:r>
              <a:rPr lang="en-US" sz="1200" dirty="0" smtClean="0">
                <a:hlinkClick r:id="rId3"/>
              </a:rPr>
              <a:t>/</a:t>
            </a:r>
            <a:r>
              <a:rPr lang="en-US" sz="1200" dirty="0" smtClean="0"/>
              <a:t> (4/3/15)</a:t>
            </a:r>
            <a:endParaRPr lang="en-US" sz="1200" dirty="0">
              <a:solidFill>
                <a:schemeClr val="tx1"/>
              </a:solidFill>
            </a:endParaRPr>
          </a:p>
        </p:txBody>
      </p:sp>
      <p:pic>
        <p:nvPicPr>
          <p:cNvPr id="9" name="Picture 8"/>
          <p:cNvPicPr>
            <a:picLocks noChangeAspect="1"/>
          </p:cNvPicPr>
          <p:nvPr/>
        </p:nvPicPr>
        <p:blipFill>
          <a:blip r:embed="rId4"/>
          <a:stretch>
            <a:fillRect/>
          </a:stretch>
        </p:blipFill>
        <p:spPr>
          <a:xfrm>
            <a:off x="5562600" y="1199371"/>
            <a:ext cx="2552700" cy="3327400"/>
          </a:xfrm>
          <a:prstGeom prst="rect">
            <a:avLst/>
          </a:prstGeom>
        </p:spPr>
      </p:pic>
    </p:spTree>
    <p:extLst>
      <p:ext uri="{BB962C8B-B14F-4D97-AF65-F5344CB8AC3E}">
        <p14:creationId xmlns:p14="http://schemas.microsoft.com/office/powerpoint/2010/main" val="257918197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unfair system</a:t>
            </a:r>
            <a:endParaRPr lang="en-US" dirty="0"/>
          </a:p>
        </p:txBody>
      </p:sp>
      <p:sp>
        <p:nvSpPr>
          <p:cNvPr id="3" name="Content Placeholder 2"/>
          <p:cNvSpPr>
            <a:spLocks noGrp="1"/>
          </p:cNvSpPr>
          <p:nvPr>
            <p:ph sz="half" idx="1"/>
          </p:nvPr>
        </p:nvSpPr>
        <p:spPr/>
        <p:txBody>
          <a:bodyPr/>
          <a:lstStyle/>
          <a:p>
            <a:r>
              <a:rPr lang="en-US" dirty="0" smtClean="0"/>
              <a:t>Companies like Facebook and YouTube profit from its user’s information</a:t>
            </a:r>
          </a:p>
          <a:p>
            <a:r>
              <a:rPr lang="en-US" dirty="0" smtClean="0"/>
              <a:t>Users add value to a social media site, but are not compensated</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https://www.facebook.com/advertising/</a:t>
            </a:r>
            <a:r>
              <a:rPr lang="en-US" sz="1200" dirty="0" smtClean="0">
                <a:hlinkClick r:id="rId3"/>
              </a:rPr>
              <a:t>solutions</a:t>
            </a:r>
            <a:r>
              <a:rPr lang="en-US" sz="1200" dirty="0" smtClean="0"/>
              <a:t> (4/2/15)</a:t>
            </a:r>
            <a:endParaRPr lang="en-US" sz="1200" dirty="0">
              <a:solidFill>
                <a:schemeClr val="tx1"/>
              </a:solidFill>
            </a:endParaRPr>
          </a:p>
        </p:txBody>
      </p:sp>
      <p:pic>
        <p:nvPicPr>
          <p:cNvPr id="12" name="Picture 11"/>
          <p:cNvPicPr>
            <a:picLocks noChangeAspect="1"/>
          </p:cNvPicPr>
          <p:nvPr/>
        </p:nvPicPr>
        <p:blipFill>
          <a:blip r:embed="rId4"/>
          <a:stretch>
            <a:fillRect/>
          </a:stretch>
        </p:blipFill>
        <p:spPr>
          <a:xfrm>
            <a:off x="4291282" y="2060232"/>
            <a:ext cx="4633605" cy="1257825"/>
          </a:xfrm>
          <a:prstGeom prst="rect">
            <a:avLst/>
          </a:prstGeom>
        </p:spPr>
      </p:pic>
    </p:spTree>
    <p:extLst>
      <p:ext uri="{BB962C8B-B14F-4D97-AF65-F5344CB8AC3E}">
        <p14:creationId xmlns:p14="http://schemas.microsoft.com/office/powerpoint/2010/main" val="267959041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the scales</a:t>
            </a:r>
            <a:endParaRPr lang="en-US" dirty="0"/>
          </a:p>
        </p:txBody>
      </p:sp>
      <p:sp>
        <p:nvSpPr>
          <p:cNvPr id="3" name="Content Placeholder 2"/>
          <p:cNvSpPr>
            <a:spLocks noGrp="1"/>
          </p:cNvSpPr>
          <p:nvPr>
            <p:ph sz="half" idx="1"/>
          </p:nvPr>
        </p:nvSpPr>
        <p:spPr/>
        <p:txBody>
          <a:bodyPr/>
          <a:lstStyle/>
          <a:p>
            <a:r>
              <a:rPr lang="en-US" dirty="0" smtClean="0"/>
              <a:t>Users should receive a portion of advertising profits [3]</a:t>
            </a:r>
          </a:p>
          <a:p>
            <a:r>
              <a:rPr lang="en-US" dirty="0" smtClean="0"/>
              <a:t>Users should be able to choose what information they sell and to whom they sell it</a:t>
            </a:r>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https://datacoup.com/docs#</a:t>
            </a:r>
            <a:r>
              <a:rPr lang="en-US" sz="1200" dirty="0" smtClean="0">
                <a:hlinkClick r:id="rId3"/>
              </a:rPr>
              <a:t>faq</a:t>
            </a:r>
            <a:r>
              <a:rPr lang="en-US" sz="1200" dirty="0" smtClean="0"/>
              <a:t> (4/2/15)</a:t>
            </a:r>
            <a:endParaRPr lang="en-US" sz="1200" dirty="0">
              <a:solidFill>
                <a:schemeClr val="tx1"/>
              </a:solidFill>
            </a:endParaRPr>
          </a:p>
        </p:txBody>
      </p:sp>
      <p:pic>
        <p:nvPicPr>
          <p:cNvPr id="9" name="Picture 8"/>
          <p:cNvPicPr>
            <a:picLocks noChangeAspect="1"/>
          </p:cNvPicPr>
          <p:nvPr/>
        </p:nvPicPr>
        <p:blipFill>
          <a:blip r:embed="rId4"/>
          <a:stretch>
            <a:fillRect/>
          </a:stretch>
        </p:blipFill>
        <p:spPr>
          <a:xfrm>
            <a:off x="4877040" y="759845"/>
            <a:ext cx="3447651" cy="1991019"/>
          </a:xfrm>
          <a:prstGeom prst="rect">
            <a:avLst/>
          </a:prstGeom>
        </p:spPr>
      </p:pic>
      <p:pic>
        <p:nvPicPr>
          <p:cNvPr id="10" name="Picture 9"/>
          <p:cNvPicPr>
            <a:picLocks noChangeAspect="1"/>
          </p:cNvPicPr>
          <p:nvPr/>
        </p:nvPicPr>
        <p:blipFill>
          <a:blip r:embed="rId5"/>
          <a:stretch>
            <a:fillRect/>
          </a:stretch>
        </p:blipFill>
        <p:spPr>
          <a:xfrm>
            <a:off x="4998343" y="2750865"/>
            <a:ext cx="3091125" cy="1785124"/>
          </a:xfrm>
          <a:prstGeom prst="rect">
            <a:avLst/>
          </a:prstGeom>
        </p:spPr>
      </p:pic>
    </p:spTree>
    <p:extLst>
      <p:ext uri="{BB962C8B-B14F-4D97-AF65-F5344CB8AC3E}">
        <p14:creationId xmlns:p14="http://schemas.microsoft.com/office/powerpoint/2010/main" val="12941661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half" idx="1"/>
          </p:nvPr>
        </p:nvSpPr>
        <p:spPr/>
        <p:txBody>
          <a:bodyPr/>
          <a:lstStyle/>
          <a:p>
            <a:r>
              <a:rPr lang="en-US" dirty="0" smtClean="0"/>
              <a:t>Users become more aware of how their personal information is shared</a:t>
            </a:r>
          </a:p>
          <a:p>
            <a:r>
              <a:rPr lang="en-US" dirty="0" smtClean="0"/>
              <a:t>Users may share more of their information</a:t>
            </a:r>
          </a:p>
          <a:p>
            <a:r>
              <a:rPr lang="en-US" dirty="0" smtClean="0"/>
              <a:t>Users may come to expect compensation for their data</a:t>
            </a:r>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http://xkcd.com/596</a:t>
            </a:r>
            <a:r>
              <a:rPr lang="en-US" sz="1200" dirty="0" smtClean="0">
                <a:hlinkClick r:id="rId3"/>
              </a:rPr>
              <a:t>/</a:t>
            </a:r>
            <a:r>
              <a:rPr lang="en-US" sz="1200" dirty="0" smtClean="0"/>
              <a:t> (4/3/15)</a:t>
            </a:r>
            <a:endParaRPr lang="en-US" sz="1200" dirty="0">
              <a:solidFill>
                <a:schemeClr val="tx1"/>
              </a:solidFill>
            </a:endParaRPr>
          </a:p>
        </p:txBody>
      </p:sp>
      <p:pic>
        <p:nvPicPr>
          <p:cNvPr id="9" name="Picture 8"/>
          <p:cNvPicPr>
            <a:picLocks noChangeAspect="1"/>
          </p:cNvPicPr>
          <p:nvPr/>
        </p:nvPicPr>
        <p:blipFill>
          <a:blip r:embed="rId4"/>
          <a:stretch>
            <a:fillRect/>
          </a:stretch>
        </p:blipFill>
        <p:spPr>
          <a:xfrm>
            <a:off x="4419600" y="1352551"/>
            <a:ext cx="4607196" cy="2894710"/>
          </a:xfrm>
          <a:prstGeom prst="rect">
            <a:avLst/>
          </a:prstGeom>
        </p:spPr>
      </p:pic>
    </p:spTree>
    <p:extLst>
      <p:ext uri="{BB962C8B-B14F-4D97-AF65-F5344CB8AC3E}">
        <p14:creationId xmlns:p14="http://schemas.microsoft.com/office/powerpoint/2010/main" val="415197670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half" idx="1"/>
          </p:nvPr>
        </p:nvSpPr>
        <p:spPr/>
        <p:txBody>
          <a:bodyPr/>
          <a:lstStyle/>
          <a:p>
            <a:r>
              <a:rPr lang="en-US" dirty="0" smtClean="0"/>
              <a:t>The Respect Network [4]</a:t>
            </a:r>
          </a:p>
          <a:p>
            <a:r>
              <a:rPr lang="en-US" dirty="0" smtClean="0"/>
              <a:t>Google’s </a:t>
            </a:r>
            <a:r>
              <a:rPr lang="en-US" dirty="0" err="1"/>
              <a:t>Screenwise</a:t>
            </a:r>
            <a:r>
              <a:rPr lang="en-US" dirty="0"/>
              <a:t> Trends </a:t>
            </a:r>
            <a:r>
              <a:rPr lang="en-US" dirty="0" smtClean="0"/>
              <a:t>Panel [5]</a:t>
            </a:r>
          </a:p>
          <a:p>
            <a:r>
              <a:rPr lang="en-US" dirty="0" err="1" smtClean="0"/>
              <a:t>Datacoup</a:t>
            </a:r>
            <a:r>
              <a:rPr lang="en-US" dirty="0" smtClean="0"/>
              <a:t> [6]</a:t>
            </a:r>
            <a:endParaRPr lang="en-US" dirty="0"/>
          </a:p>
          <a:p>
            <a:pPr marL="0" indent="0">
              <a:buNone/>
            </a:pPr>
            <a:endParaRPr lang="en-US" dirty="0" smtClean="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a:t>
            </a:r>
            <a:r>
              <a:rPr lang="en-US" sz="1200" dirty="0" smtClean="0">
                <a:hlinkClick r:id="rId3"/>
              </a:rPr>
              <a:t>www.screenwisetrends.com</a:t>
            </a:r>
            <a:r>
              <a:rPr lang="en-US" sz="1200" dirty="0" smtClean="0"/>
              <a:t> (4/2/15)</a:t>
            </a:r>
            <a:endParaRPr lang="en-US" sz="1200" dirty="0">
              <a:solidFill>
                <a:schemeClr val="tx1"/>
              </a:solidFill>
            </a:endParaRPr>
          </a:p>
        </p:txBody>
      </p:sp>
      <p:pic>
        <p:nvPicPr>
          <p:cNvPr id="10" name="Picture 9"/>
          <p:cNvPicPr>
            <a:picLocks noChangeAspect="1"/>
          </p:cNvPicPr>
          <p:nvPr/>
        </p:nvPicPr>
        <p:blipFill>
          <a:blip r:embed="rId4"/>
          <a:stretch>
            <a:fillRect/>
          </a:stretch>
        </p:blipFill>
        <p:spPr>
          <a:xfrm>
            <a:off x="4672270" y="1352551"/>
            <a:ext cx="4349687" cy="2851812"/>
          </a:xfrm>
          <a:prstGeom prst="rect">
            <a:avLst/>
          </a:prstGeom>
        </p:spPr>
      </p:pic>
    </p:spTree>
    <p:extLst>
      <p:ext uri="{BB962C8B-B14F-4D97-AF65-F5344CB8AC3E}">
        <p14:creationId xmlns:p14="http://schemas.microsoft.com/office/powerpoint/2010/main" val="346523962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sz="half" idx="1"/>
          </p:nvPr>
        </p:nvSpPr>
        <p:spPr/>
        <p:txBody>
          <a:bodyPr/>
          <a:lstStyle/>
          <a:p>
            <a:r>
              <a:rPr lang="en-US" dirty="0" smtClean="0"/>
              <a:t>A paradigm shift must occur</a:t>
            </a:r>
          </a:p>
          <a:p>
            <a:r>
              <a:rPr lang="en-US" dirty="0" smtClean="0"/>
              <a:t>None of these solutions can shift the paradigm without a critical mass of users</a:t>
            </a:r>
          </a:p>
          <a:p>
            <a:r>
              <a:rPr lang="en-US" dirty="0" smtClean="0"/>
              <a:t>This is a option worth exploring</a:t>
            </a:r>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Spurgeon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a:t>
            </a:r>
            <a:r>
              <a:rPr lang="en-US" sz="1200" dirty="0" smtClean="0">
                <a:hlinkClick r:id="rId3"/>
              </a:rPr>
              <a:t>www.screenwisetrends.com</a:t>
            </a:r>
            <a:r>
              <a:rPr lang="en-US" sz="1200" dirty="0" smtClean="0"/>
              <a:t> (4/2/15)</a:t>
            </a:r>
            <a:endParaRPr lang="en-US" sz="1200" dirty="0">
              <a:solidFill>
                <a:schemeClr val="tx1"/>
              </a:solidFill>
            </a:endParaRPr>
          </a:p>
        </p:txBody>
      </p:sp>
      <p:pic>
        <p:nvPicPr>
          <p:cNvPr id="9" name="Picture 8"/>
          <p:cNvPicPr>
            <a:picLocks noChangeAspect="1"/>
          </p:cNvPicPr>
          <p:nvPr/>
        </p:nvPicPr>
        <p:blipFill>
          <a:blip r:embed="rId4"/>
          <a:stretch>
            <a:fillRect/>
          </a:stretch>
        </p:blipFill>
        <p:spPr>
          <a:xfrm>
            <a:off x="4469923" y="1352551"/>
            <a:ext cx="4453196" cy="3126150"/>
          </a:xfrm>
          <a:prstGeom prst="rect">
            <a:avLst/>
          </a:prstGeom>
        </p:spPr>
      </p:pic>
    </p:spTree>
    <p:extLst>
      <p:ext uri="{BB962C8B-B14F-4D97-AF65-F5344CB8AC3E}">
        <p14:creationId xmlns:p14="http://schemas.microsoft.com/office/powerpoint/2010/main" val="341920229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a:t>
            </a:r>
            <a:r>
              <a:rPr lang="en-US" dirty="0"/>
              <a:t>] </a:t>
            </a:r>
            <a:r>
              <a:rPr lang="en-US" dirty="0" smtClean="0"/>
              <a:t>Anya </a:t>
            </a:r>
            <a:r>
              <a:rPr lang="en-US" dirty="0" err="1" smtClean="0"/>
              <a:t>Kamenetz</a:t>
            </a:r>
            <a:r>
              <a:rPr lang="en-US" dirty="0" smtClean="0"/>
              <a:t>, </a:t>
            </a:r>
            <a:r>
              <a:rPr lang="en-US" dirty="0"/>
              <a:t>Yes, You Can Monetize Your Own Social Data—Here's </a:t>
            </a:r>
            <a:r>
              <a:rPr lang="en-US" dirty="0" smtClean="0"/>
              <a:t>How. (</a:t>
            </a:r>
            <a:r>
              <a:rPr lang="en-US" dirty="0" smtClean="0">
                <a:hlinkClick r:id="rId2"/>
              </a:rPr>
              <a:t>http</a:t>
            </a:r>
            <a:r>
              <a:rPr lang="en-US" dirty="0">
                <a:hlinkClick r:id="rId2"/>
              </a:rPr>
              <a:t>://www.fastcolabs.com/3015091/yes-you-can-monetize-your-own-social-data-heres-</a:t>
            </a:r>
            <a:r>
              <a:rPr lang="en-US" dirty="0" smtClean="0">
                <a:hlinkClick r:id="rId2"/>
              </a:rPr>
              <a:t>how</a:t>
            </a:r>
            <a:r>
              <a:rPr lang="en-US" dirty="0" smtClean="0"/>
              <a:t>, 4/2/15)</a:t>
            </a:r>
          </a:p>
          <a:p>
            <a:pPr marL="0" indent="0">
              <a:buNone/>
            </a:pPr>
            <a:r>
              <a:rPr lang="en-US" dirty="0" smtClean="0"/>
              <a:t>[2] </a:t>
            </a:r>
            <a:r>
              <a:rPr lang="en-US" dirty="0"/>
              <a:t>Chao Li, Daniel Yang Li, Gerome </a:t>
            </a:r>
            <a:r>
              <a:rPr lang="en-US" dirty="0" err="1"/>
              <a:t>Miklau</a:t>
            </a:r>
            <a:r>
              <a:rPr lang="en-US" dirty="0"/>
              <a:t>, Dan </a:t>
            </a:r>
            <a:r>
              <a:rPr lang="en-US" dirty="0" err="1"/>
              <a:t>Suciu</a:t>
            </a:r>
            <a:r>
              <a:rPr lang="en-US" dirty="0"/>
              <a:t>. A Theory of Pricing Private Data. (</a:t>
            </a:r>
            <a:r>
              <a:rPr lang="en-US" dirty="0" smtClean="0">
                <a:hlinkClick r:id="rId3"/>
              </a:rPr>
              <a:t>http</a:t>
            </a:r>
            <a:r>
              <a:rPr lang="en-US" dirty="0">
                <a:hlinkClick r:id="rId3"/>
              </a:rPr>
              <a:t>://cloud-data-pricing.cs.washington.edu/p33-</a:t>
            </a:r>
            <a:r>
              <a:rPr lang="en-US" dirty="0" smtClean="0">
                <a:hlinkClick r:id="rId3"/>
              </a:rPr>
              <a:t>li.pdf</a:t>
            </a:r>
            <a:r>
              <a:rPr lang="en-US" dirty="0" smtClean="0"/>
              <a:t>, 4/2/15)</a:t>
            </a:r>
          </a:p>
          <a:p>
            <a:pPr marL="0" indent="0">
              <a:buNone/>
            </a:pPr>
            <a:r>
              <a:rPr lang="en-US" dirty="0" smtClean="0"/>
              <a:t>[3] </a:t>
            </a:r>
            <a:r>
              <a:rPr lang="en-US" dirty="0"/>
              <a:t>Lanier, </a:t>
            </a:r>
            <a:r>
              <a:rPr lang="en-US" dirty="0" err="1"/>
              <a:t>Jaron</a:t>
            </a:r>
            <a:r>
              <a:rPr lang="en-US" dirty="0"/>
              <a:t>. </a:t>
            </a:r>
            <a:r>
              <a:rPr lang="en-US" i="1" dirty="0"/>
              <a:t>Who Owns the Future?</a:t>
            </a:r>
            <a:r>
              <a:rPr lang="en-US" dirty="0"/>
              <a:t> Simon &amp; Schuster Trade Paperback ed. Print.</a:t>
            </a:r>
          </a:p>
          <a:p>
            <a:pPr marL="0" indent="0">
              <a:buNone/>
            </a:pPr>
            <a:r>
              <a:rPr lang="en-US" dirty="0" smtClean="0"/>
              <a:t>[4] Respect Network</a:t>
            </a:r>
            <a:r>
              <a:rPr lang="en-US" dirty="0"/>
              <a:t>. (</a:t>
            </a:r>
            <a:r>
              <a:rPr lang="en-US" dirty="0">
                <a:hlinkClick r:id="rId4"/>
              </a:rPr>
              <a:t>https://www.respectnetwork.com/business-model</a:t>
            </a:r>
            <a:r>
              <a:rPr lang="en-US" dirty="0" smtClean="0">
                <a:hlinkClick r:id="rId4"/>
              </a:rPr>
              <a:t>/</a:t>
            </a:r>
            <a:r>
              <a:rPr lang="en-US" dirty="0" smtClean="0"/>
              <a:t>, 4/2/15)</a:t>
            </a:r>
          </a:p>
          <a:p>
            <a:pPr marL="0" indent="0">
              <a:buNone/>
            </a:pPr>
            <a:r>
              <a:rPr lang="en-US" dirty="0" smtClean="0"/>
              <a:t>[5] </a:t>
            </a:r>
            <a:r>
              <a:rPr lang="en-US" dirty="0"/>
              <a:t>Google Inc</a:t>
            </a:r>
            <a:r>
              <a:rPr lang="en-US" dirty="0" smtClean="0"/>
              <a:t>. (https</a:t>
            </a:r>
            <a:r>
              <a:rPr lang="en-US" dirty="0"/>
              <a:t>://</a:t>
            </a:r>
            <a:r>
              <a:rPr lang="en-US" dirty="0" err="1" smtClean="0"/>
              <a:t>www.screenwisetrends.com</a:t>
            </a:r>
            <a:r>
              <a:rPr lang="en-US" dirty="0" smtClean="0"/>
              <a:t> , 4/2/15)</a:t>
            </a:r>
          </a:p>
          <a:p>
            <a:pPr marL="0" indent="0">
              <a:buNone/>
            </a:pPr>
            <a:r>
              <a:rPr lang="en-US" dirty="0" smtClean="0"/>
              <a:t>[6] </a:t>
            </a:r>
            <a:r>
              <a:rPr lang="en-US" dirty="0" err="1" smtClean="0"/>
              <a:t>Datacoup</a:t>
            </a:r>
            <a:r>
              <a:rPr lang="en-US" dirty="0" smtClean="0"/>
              <a:t>, (</a:t>
            </a:r>
            <a:r>
              <a:rPr lang="en-US" dirty="0" smtClean="0">
                <a:hlinkClick r:id="rId5"/>
              </a:rPr>
              <a:t>https</a:t>
            </a:r>
            <a:r>
              <a:rPr lang="en-US" dirty="0">
                <a:hlinkClick r:id="rId5"/>
              </a:rPr>
              <a:t>://datacoup.com/docs#how-it-</a:t>
            </a:r>
            <a:r>
              <a:rPr lang="en-US" dirty="0" smtClean="0">
                <a:hlinkClick r:id="rId5"/>
              </a:rPr>
              <a:t>works</a:t>
            </a:r>
            <a:r>
              <a:rPr lang="en-US" dirty="0" smtClean="0"/>
              <a:t>, 4/2/15)</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Will Spurgeon</a:t>
            </a:r>
          </a:p>
        </p:txBody>
      </p:sp>
    </p:spTree>
    <p:extLst>
      <p:ext uri="{BB962C8B-B14F-4D97-AF65-F5344CB8AC3E}">
        <p14:creationId xmlns:p14="http://schemas.microsoft.com/office/powerpoint/2010/main" val="5399144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Facebook Privacy - My </a:t>
            </a:r>
            <a:r>
              <a:rPr lang="en-US" dirty="0" smtClean="0"/>
              <a:t>conclusions</a:t>
            </a:r>
            <a:endParaRPr lang="en-US" dirty="0"/>
          </a:p>
        </p:txBody>
      </p:sp>
      <p:sp>
        <p:nvSpPr>
          <p:cNvPr id="10" name="Content Placeholder 9"/>
          <p:cNvSpPr>
            <a:spLocks noGrp="1"/>
          </p:cNvSpPr>
          <p:nvPr>
            <p:ph idx="1"/>
          </p:nvPr>
        </p:nvSpPr>
        <p:spPr>
          <a:xfrm>
            <a:off x="685800" y="1143000"/>
            <a:ext cx="7833360" cy="3486150"/>
          </a:xfrm>
        </p:spPr>
        <p:txBody>
          <a:bodyPr>
            <a:noAutofit/>
          </a:bodyPr>
          <a:lstStyle/>
          <a:p>
            <a:pPr marL="342900" indent="-342900">
              <a:lnSpc>
                <a:spcPct val="100000"/>
              </a:lnSpc>
              <a:spcBef>
                <a:spcPts val="0"/>
              </a:spcBef>
              <a:buFont typeface="+mj-lt"/>
              <a:buAutoNum type="arabicPeriod"/>
            </a:pPr>
            <a:endParaRPr lang="en-US" sz="1500" dirty="0"/>
          </a:p>
          <a:p>
            <a:pPr marL="342900" indent="-342900">
              <a:lnSpc>
                <a:spcPct val="100000"/>
              </a:lnSpc>
              <a:spcBef>
                <a:spcPts val="0"/>
              </a:spcBef>
              <a:buFont typeface="+mj-lt"/>
              <a:buAutoNum type="arabicPeriod"/>
            </a:pPr>
            <a:endParaRPr lang="en-US" sz="1500" dirty="0"/>
          </a:p>
          <a:p>
            <a:pPr marL="342900" indent="-342900">
              <a:lnSpc>
                <a:spcPct val="100000"/>
              </a:lnSpc>
              <a:spcBef>
                <a:spcPts val="0"/>
              </a:spcBef>
              <a:buFont typeface="+mj-lt"/>
              <a:buAutoNum type="arabicPeriod"/>
            </a:pPr>
            <a:r>
              <a:rPr lang="en-US" sz="2000" dirty="0"/>
              <a:t>By using Facebook, you are agreeing to give up your privacy </a:t>
            </a:r>
            <a:r>
              <a:rPr lang="en-US" sz="2000" dirty="0" smtClean="0"/>
              <a:t>online</a:t>
            </a:r>
          </a:p>
          <a:p>
            <a:pPr marL="342900" indent="-342900">
              <a:lnSpc>
                <a:spcPct val="100000"/>
              </a:lnSpc>
              <a:spcBef>
                <a:spcPts val="0"/>
              </a:spcBef>
              <a:buFont typeface="+mj-lt"/>
              <a:buAutoNum type="arabicPeriod"/>
            </a:pPr>
            <a:endParaRPr lang="en-US" sz="2000" dirty="0"/>
          </a:p>
          <a:p>
            <a:pPr marL="342900" indent="-342900">
              <a:lnSpc>
                <a:spcPct val="100000"/>
              </a:lnSpc>
              <a:spcBef>
                <a:spcPts val="0"/>
              </a:spcBef>
              <a:buFont typeface="+mj-lt"/>
              <a:buAutoNum type="arabicPeriod"/>
            </a:pPr>
            <a:endParaRPr lang="en-US" sz="2000" dirty="0" smtClean="0"/>
          </a:p>
          <a:p>
            <a:pPr marL="342900" indent="-342900">
              <a:lnSpc>
                <a:spcPct val="100000"/>
              </a:lnSpc>
              <a:spcBef>
                <a:spcPts val="0"/>
              </a:spcBef>
              <a:buFont typeface="+mj-lt"/>
              <a:buAutoNum type="arabicPeriod"/>
            </a:pPr>
            <a:endParaRPr lang="en-US" sz="2000" dirty="0"/>
          </a:p>
          <a:p>
            <a:pPr marL="342900" indent="-342900">
              <a:lnSpc>
                <a:spcPct val="100000"/>
              </a:lnSpc>
              <a:spcBef>
                <a:spcPts val="0"/>
              </a:spcBef>
              <a:buFont typeface="+mj-lt"/>
              <a:buAutoNum type="arabicPeriod"/>
            </a:pPr>
            <a:r>
              <a:rPr lang="en-US" sz="2000" dirty="0" smtClean="0"/>
              <a:t>Facebook </a:t>
            </a:r>
            <a:r>
              <a:rPr lang="en-US" sz="2000" dirty="0"/>
              <a:t>knows </a:t>
            </a:r>
            <a:r>
              <a:rPr lang="en-US" sz="2000" dirty="0" smtClean="0"/>
              <a:t>a lot about you</a:t>
            </a:r>
            <a:endParaRPr lang="en-US" sz="2000" dirty="0"/>
          </a:p>
          <a:p>
            <a:pPr marL="342900" indent="-342900">
              <a:lnSpc>
                <a:spcPct val="100000"/>
              </a:lnSpc>
              <a:spcBef>
                <a:spcPts val="0"/>
              </a:spcBef>
              <a:buFont typeface="+mj-lt"/>
              <a:buAutoNum type="arabicPeriod"/>
            </a:pPr>
            <a:endParaRPr lang="en-US" sz="2000" dirty="0"/>
          </a:p>
          <a:p>
            <a:pPr marL="342900" indent="-342900">
              <a:lnSpc>
                <a:spcPct val="100000"/>
              </a:lnSpc>
              <a:spcBef>
                <a:spcPts val="0"/>
              </a:spcBef>
              <a:buFont typeface="+mj-lt"/>
              <a:buAutoNum type="arabicPeriod"/>
            </a:pPr>
            <a:endParaRPr lang="en-US" sz="2000" dirty="0"/>
          </a:p>
          <a:p>
            <a:pPr marL="342900" indent="-342900">
              <a:lnSpc>
                <a:spcPct val="100000"/>
              </a:lnSpc>
              <a:spcBef>
                <a:spcPts val="0"/>
              </a:spcBef>
              <a:buFont typeface="+mj-lt"/>
              <a:buAutoNum type="arabicPeriod"/>
            </a:pPr>
            <a:endParaRPr lang="en-US" sz="2000" dirty="0"/>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28</a:t>
            </a:fld>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2764663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Terms &amp; Conditions</a:t>
            </a:r>
            <a:endParaRPr lang="en-US" dirty="0"/>
          </a:p>
        </p:txBody>
      </p:sp>
      <p:sp>
        <p:nvSpPr>
          <p:cNvPr id="10" name="Content Placeholder 9"/>
          <p:cNvSpPr>
            <a:spLocks noGrp="1"/>
          </p:cNvSpPr>
          <p:nvPr>
            <p:ph sz="half" idx="1"/>
          </p:nvPr>
        </p:nvSpPr>
        <p:spPr>
          <a:xfrm>
            <a:off x="685800" y="1007995"/>
            <a:ext cx="3733800" cy="3352800"/>
          </a:xfrm>
        </p:spPr>
        <p:txBody>
          <a:bodyPr>
            <a:noAutofit/>
          </a:bodyPr>
          <a:lstStyle/>
          <a:p>
            <a:pPr>
              <a:lnSpc>
                <a:spcPct val="100000"/>
              </a:lnSpc>
              <a:spcBef>
                <a:spcPts val="0"/>
              </a:spcBef>
            </a:pPr>
            <a:r>
              <a:rPr lang="en-US" sz="300" dirty="0"/>
              <a:t>This agreement was written in English (US). To the extent any translated version of this agreement conflicts with the English version, the English version controls.  Please note that Section 16 contains certain changes to the general terms for users outside the United States.</a:t>
            </a:r>
          </a:p>
          <a:p>
            <a:pPr>
              <a:lnSpc>
                <a:spcPct val="100000"/>
              </a:lnSpc>
              <a:spcBef>
                <a:spcPts val="0"/>
              </a:spcBef>
            </a:pPr>
            <a:r>
              <a:rPr lang="en-US" sz="300" dirty="0"/>
              <a:t>Date of Last Revision: January 30, 2015 </a:t>
            </a:r>
          </a:p>
          <a:p>
            <a:pPr>
              <a:lnSpc>
                <a:spcPct val="100000"/>
              </a:lnSpc>
              <a:spcBef>
                <a:spcPts val="0"/>
              </a:spcBef>
            </a:pPr>
            <a:r>
              <a:rPr lang="en-US" sz="300" b="1" dirty="0"/>
              <a:t>Statement of Rights and Responsibilities</a:t>
            </a:r>
            <a:r>
              <a:rPr lang="en-US" sz="300" dirty="0"/>
              <a:t/>
            </a:r>
            <a:br>
              <a:rPr lang="en-US" sz="300" dirty="0"/>
            </a:br>
            <a:r>
              <a:rPr lang="en-US" sz="300" dirty="0"/>
              <a:t>This Statement of Rights and Responsibilities ("Statement," "Terms," or "SRR") derives from the</a:t>
            </a:r>
            <a:r>
              <a:rPr lang="en-US" sz="300" dirty="0">
                <a:hlinkClick r:id="rId3"/>
              </a:rPr>
              <a:t> Facebook Principles</a:t>
            </a:r>
            <a:r>
              <a:rPr lang="en-US" sz="300" dirty="0"/>
              <a:t>, and is our terms of service that governs our relationship with users and others who interact with Facebook, as well as Facebook brands, products and services, which we call the </a:t>
            </a:r>
            <a:r>
              <a:rPr lang="en-US" sz="300" dirty="0">
                <a:hlinkClick r:id="rId4"/>
              </a:rPr>
              <a:t>“Facebook Services” or “Services”</a:t>
            </a:r>
            <a:r>
              <a:rPr lang="en-US" sz="300" dirty="0"/>
              <a:t>. By using or accessing the Facebook Services, you agree to this Statement, as updated from time to time in accordance with Section 13 below. Additionally, you will find resources at the end of this document that help you understand how Facebook works. </a:t>
            </a:r>
          </a:p>
          <a:p>
            <a:pPr>
              <a:lnSpc>
                <a:spcPct val="100000"/>
              </a:lnSpc>
              <a:spcBef>
                <a:spcPts val="0"/>
              </a:spcBef>
            </a:pPr>
            <a:r>
              <a:rPr lang="en-US" sz="300" dirty="0"/>
              <a:t>Because Facebook provides a wide range of </a:t>
            </a:r>
            <a:r>
              <a:rPr lang="en-US" sz="300" dirty="0">
                <a:hlinkClick r:id="rId4"/>
              </a:rPr>
              <a:t>Services</a:t>
            </a:r>
            <a:r>
              <a:rPr lang="en-US" sz="300" dirty="0"/>
              <a:t>, we may ask you to review and accept supplemental terms that apply to your interaction with a specific app, product, or service. To the extent those supplemental terms conflict with this SRR, the supplemental terms associated with the app, product, or service govern with respect to your use of such app, product or service to the extent of the conflict. </a:t>
            </a:r>
          </a:p>
          <a:p>
            <a:pPr>
              <a:lnSpc>
                <a:spcPct val="100000"/>
              </a:lnSpc>
              <a:spcBef>
                <a:spcPts val="0"/>
              </a:spcBef>
            </a:pPr>
            <a:r>
              <a:rPr lang="en-US" sz="300" b="1" dirty="0"/>
              <a:t>Privacy</a:t>
            </a:r>
            <a:r>
              <a:rPr lang="en-US" sz="300" dirty="0"/>
              <a:t/>
            </a:r>
            <a:br>
              <a:rPr lang="en-US" sz="300" dirty="0"/>
            </a:br>
            <a:r>
              <a:rPr lang="en-US" sz="300" dirty="0">
                <a:solidFill>
                  <a:srgbClr val="00B050"/>
                </a:solidFill>
              </a:rPr>
              <a:t>Your privacy is very important to us. We designed our </a:t>
            </a:r>
            <a:r>
              <a:rPr lang="en-US" sz="300" dirty="0">
                <a:solidFill>
                  <a:srgbClr val="00B050"/>
                </a:solidFill>
                <a:hlinkClick r:id="rId5"/>
              </a:rPr>
              <a:t>Data Policy</a:t>
            </a:r>
            <a:r>
              <a:rPr lang="en-US" sz="300" dirty="0">
                <a:solidFill>
                  <a:srgbClr val="00B050"/>
                </a:solidFill>
              </a:rPr>
              <a:t> to make important disclosures about how you can use Facebook to share with others and how we collect and can use your content and information. We encourage you to read the </a:t>
            </a:r>
            <a:r>
              <a:rPr lang="en-US" sz="300" dirty="0">
                <a:solidFill>
                  <a:srgbClr val="00B050"/>
                </a:solidFill>
                <a:hlinkClick r:id="rId5"/>
              </a:rPr>
              <a:t>Data Policy</a:t>
            </a:r>
            <a:r>
              <a:rPr lang="en-US" sz="300" dirty="0">
                <a:solidFill>
                  <a:srgbClr val="00B050"/>
                </a:solidFill>
              </a:rPr>
              <a:t>, and to use it to help you make informed decisions. </a:t>
            </a:r>
            <a:r>
              <a:rPr lang="en-US" sz="300" dirty="0"/>
              <a:t/>
            </a:r>
            <a:br>
              <a:rPr lang="en-US" sz="300" dirty="0"/>
            </a:br>
            <a:r>
              <a:rPr lang="en-US" sz="300" dirty="0"/>
              <a:t> </a:t>
            </a:r>
          </a:p>
          <a:p>
            <a:pPr>
              <a:lnSpc>
                <a:spcPct val="100000"/>
              </a:lnSpc>
              <a:spcBef>
                <a:spcPts val="0"/>
              </a:spcBef>
            </a:pPr>
            <a:r>
              <a:rPr lang="en-US" sz="300" b="1" dirty="0"/>
              <a:t>Sharing Your Content and Information</a:t>
            </a:r>
            <a:r>
              <a:rPr lang="en-US" sz="300" dirty="0"/>
              <a:t/>
            </a:r>
            <a:br>
              <a:rPr lang="en-US" sz="300" dirty="0"/>
            </a:br>
            <a:r>
              <a:rPr lang="en-US" sz="300" dirty="0"/>
              <a:t>You own all of the content and information you post on Facebook, and you can control how it is shared through your </a:t>
            </a:r>
            <a:r>
              <a:rPr lang="en-US" sz="300" dirty="0">
                <a:hlinkClick r:id="rId6"/>
              </a:rPr>
              <a:t>privacy</a:t>
            </a:r>
            <a:r>
              <a:rPr lang="en-US" sz="300" dirty="0"/>
              <a:t> and </a:t>
            </a:r>
            <a:r>
              <a:rPr lang="en-US" sz="300" dirty="0">
                <a:hlinkClick r:id="rId7"/>
              </a:rPr>
              <a:t>application settings</a:t>
            </a:r>
            <a:r>
              <a:rPr lang="en-US" sz="300" dirty="0"/>
              <a:t>. In addition: </a:t>
            </a:r>
          </a:p>
          <a:p>
            <a:pPr lvl="1">
              <a:lnSpc>
                <a:spcPct val="100000"/>
              </a:lnSpc>
              <a:spcBef>
                <a:spcPts val="0"/>
              </a:spcBef>
            </a:pPr>
            <a:r>
              <a:rPr lang="en-US" sz="300" dirty="0"/>
              <a:t>For content that is covered by intellectual property rights, like photos and videos (IP content), you specifically give us the following permission, subject to your </a:t>
            </a:r>
            <a:r>
              <a:rPr lang="en-US" sz="300" dirty="0">
                <a:hlinkClick r:id="rId8"/>
              </a:rPr>
              <a:t>privacy</a:t>
            </a:r>
            <a:r>
              <a:rPr lang="en-US" sz="300" dirty="0"/>
              <a:t> and </a:t>
            </a:r>
            <a:r>
              <a:rPr lang="en-US" sz="300" dirty="0">
                <a:hlinkClick r:id="rId7"/>
              </a:rPr>
              <a:t>application settings</a:t>
            </a:r>
            <a:r>
              <a:rPr lang="en-US" sz="300" dirty="0"/>
              <a:t>: you grant us a non-exclusive, transferable, sub-licensable, royalty-free, worldwide license to use any IP content that you post on or in connection with Facebook (IP License). This IP License ends when you delete your IP content or your account unless your content has been shared with others, and they have not deleted it. </a:t>
            </a:r>
          </a:p>
          <a:p>
            <a:pPr lvl="1">
              <a:lnSpc>
                <a:spcPct val="100000"/>
              </a:lnSpc>
              <a:spcBef>
                <a:spcPts val="0"/>
              </a:spcBef>
            </a:pPr>
            <a:r>
              <a:rPr lang="en-US" sz="300" dirty="0"/>
              <a:t>When you delete IP content, it is deleted in a manner similar to emptying the recycle bin on a computer. However, you understand that removed content may persist in backup copies for a reasonable period of time (but will not be available to others).</a:t>
            </a:r>
          </a:p>
          <a:p>
            <a:pPr lvl="1">
              <a:lnSpc>
                <a:spcPct val="100000"/>
              </a:lnSpc>
              <a:spcBef>
                <a:spcPts val="0"/>
              </a:spcBef>
            </a:pPr>
            <a:r>
              <a:rPr lang="en-US" sz="300" dirty="0"/>
              <a:t>When you use an application, the application may ask for your permission to access your content and information as well as content and information that others have shared with you.  We require applications to respect your privacy, and your agreement with that application will control how the application can use, store, and transfer that content and information.  (To learn more about Platform, including how you can control what information other people may share with applications, read our </a:t>
            </a:r>
            <a:r>
              <a:rPr lang="en-US" sz="300" dirty="0">
                <a:hlinkClick r:id="rId5"/>
              </a:rPr>
              <a:t>Data Policy</a:t>
            </a:r>
            <a:r>
              <a:rPr lang="en-US" sz="300" dirty="0"/>
              <a:t> and </a:t>
            </a:r>
            <a:r>
              <a:rPr lang="en-US" sz="300" dirty="0">
                <a:hlinkClick r:id="rId9"/>
              </a:rPr>
              <a:t>Platform Page</a:t>
            </a:r>
            <a:r>
              <a:rPr lang="en-US" sz="300" dirty="0"/>
              <a:t>.)</a:t>
            </a:r>
          </a:p>
          <a:p>
            <a:pPr lvl="1">
              <a:lnSpc>
                <a:spcPct val="100000"/>
              </a:lnSpc>
              <a:spcBef>
                <a:spcPts val="0"/>
              </a:spcBef>
            </a:pPr>
            <a:r>
              <a:rPr lang="en-US" sz="300" dirty="0"/>
              <a:t>When you publish content or information using the Public setting, it means that you are allowing everyone, including people off of Facebook, to access and use that information, and to associate it with you (i.e., your name and profile picture).</a:t>
            </a:r>
          </a:p>
          <a:p>
            <a:pPr lvl="1">
              <a:lnSpc>
                <a:spcPct val="100000"/>
              </a:lnSpc>
              <a:spcBef>
                <a:spcPts val="0"/>
              </a:spcBef>
            </a:pPr>
            <a:r>
              <a:rPr lang="en-US" sz="300" dirty="0"/>
              <a:t>We always appreciate your feedback or other suggestions about Facebook, but you understand that we may use your feedback or suggestions without any obligation to compensate you for them (just as you have no obligation to offer them).</a:t>
            </a:r>
            <a:br>
              <a:rPr lang="en-US" sz="300" dirty="0"/>
            </a:br>
            <a:r>
              <a:rPr lang="en-US" sz="300" dirty="0"/>
              <a:t> </a:t>
            </a:r>
          </a:p>
          <a:p>
            <a:pPr>
              <a:lnSpc>
                <a:spcPct val="100000"/>
              </a:lnSpc>
              <a:spcBef>
                <a:spcPts val="0"/>
              </a:spcBef>
            </a:pPr>
            <a:r>
              <a:rPr lang="en-US" sz="300" b="1" dirty="0"/>
              <a:t>Safety</a:t>
            </a:r>
            <a:r>
              <a:rPr lang="en-US" sz="300" dirty="0"/>
              <a:t/>
            </a:r>
            <a:br>
              <a:rPr lang="en-US" sz="300" dirty="0"/>
            </a:br>
            <a:r>
              <a:rPr lang="en-US" sz="300" dirty="0"/>
              <a:t>We do our best to keep Facebook safe, but we cannot guarantee it. We need your help to keep Facebook safe, which includes the following commitments by you: </a:t>
            </a:r>
          </a:p>
          <a:p>
            <a:pPr lvl="1">
              <a:lnSpc>
                <a:spcPct val="100000"/>
              </a:lnSpc>
              <a:spcBef>
                <a:spcPts val="0"/>
              </a:spcBef>
            </a:pPr>
            <a:r>
              <a:rPr lang="en-US" sz="300" dirty="0"/>
              <a:t>You will not post unauthorized commercial communications (such as spam) on Facebook.</a:t>
            </a:r>
          </a:p>
          <a:p>
            <a:pPr lvl="1">
              <a:lnSpc>
                <a:spcPct val="100000"/>
              </a:lnSpc>
              <a:spcBef>
                <a:spcPts val="0"/>
              </a:spcBef>
            </a:pPr>
            <a:r>
              <a:rPr lang="en-US" sz="300" dirty="0"/>
              <a:t>You will not collect users' content or information, or otherwise access Facebook, using automated means (such as harvesting bots, robots, spiders, or scrapers) without our prior permission.</a:t>
            </a:r>
          </a:p>
          <a:p>
            <a:pPr lvl="1">
              <a:lnSpc>
                <a:spcPct val="100000"/>
              </a:lnSpc>
              <a:spcBef>
                <a:spcPts val="0"/>
              </a:spcBef>
            </a:pPr>
            <a:r>
              <a:rPr lang="en-US" sz="300" dirty="0"/>
              <a:t>You will not engage in unlawful multi-level marketing, such as a pyramid scheme, on Facebook.</a:t>
            </a:r>
          </a:p>
          <a:p>
            <a:pPr lvl="1">
              <a:lnSpc>
                <a:spcPct val="100000"/>
              </a:lnSpc>
              <a:spcBef>
                <a:spcPts val="0"/>
              </a:spcBef>
            </a:pPr>
            <a:r>
              <a:rPr lang="en-US" sz="300" dirty="0"/>
              <a:t>You will not upload viruses or other malicious code.</a:t>
            </a:r>
          </a:p>
          <a:p>
            <a:pPr lvl="1">
              <a:lnSpc>
                <a:spcPct val="100000"/>
              </a:lnSpc>
              <a:spcBef>
                <a:spcPts val="0"/>
              </a:spcBef>
            </a:pPr>
            <a:r>
              <a:rPr lang="en-US" sz="300" dirty="0"/>
              <a:t>You will not solicit login information or access an account belonging to someone else.</a:t>
            </a:r>
          </a:p>
          <a:p>
            <a:pPr lvl="1">
              <a:lnSpc>
                <a:spcPct val="100000"/>
              </a:lnSpc>
              <a:spcBef>
                <a:spcPts val="0"/>
              </a:spcBef>
            </a:pPr>
            <a:r>
              <a:rPr lang="en-US" sz="300" dirty="0"/>
              <a:t>You will not bully, intimidate, or harass any user.</a:t>
            </a:r>
          </a:p>
          <a:p>
            <a:pPr lvl="1">
              <a:lnSpc>
                <a:spcPct val="100000"/>
              </a:lnSpc>
              <a:spcBef>
                <a:spcPts val="0"/>
              </a:spcBef>
            </a:pPr>
            <a:r>
              <a:rPr lang="en-US" sz="300" dirty="0"/>
              <a:t>You will not post content that: is hate speech, threatening, or pornographic; incites violence; or contains nudity or graphic or gratuitous violence.</a:t>
            </a:r>
          </a:p>
          <a:p>
            <a:pPr lvl="1">
              <a:lnSpc>
                <a:spcPct val="100000"/>
              </a:lnSpc>
              <a:spcBef>
                <a:spcPts val="0"/>
              </a:spcBef>
            </a:pPr>
            <a:r>
              <a:rPr lang="en-US" sz="300" dirty="0"/>
              <a:t>You will not develop or operate a third-party application containing alcohol-related, dating or other mature content (including advertisements) without appropriate age-based restrictions.</a:t>
            </a:r>
          </a:p>
          <a:p>
            <a:pPr lvl="1">
              <a:lnSpc>
                <a:spcPct val="100000"/>
              </a:lnSpc>
              <a:spcBef>
                <a:spcPts val="0"/>
              </a:spcBef>
            </a:pPr>
            <a:r>
              <a:rPr lang="en-US" sz="300" dirty="0"/>
              <a:t>You will not use Facebook to do anything unlawful, misleading, malicious, or discriminatory.</a:t>
            </a:r>
          </a:p>
          <a:p>
            <a:pPr lvl="1">
              <a:lnSpc>
                <a:spcPct val="100000"/>
              </a:lnSpc>
              <a:spcBef>
                <a:spcPts val="0"/>
              </a:spcBef>
            </a:pPr>
            <a:r>
              <a:rPr lang="en-US" sz="300" dirty="0"/>
              <a:t>You will not do anything that could disable, overburden, or impair the proper working or appearance of Facebook, such as a denial of service attack or interference with page rendering or other Facebook functionality.</a:t>
            </a:r>
          </a:p>
          <a:p>
            <a:pPr lvl="1">
              <a:lnSpc>
                <a:spcPct val="100000"/>
              </a:lnSpc>
              <a:spcBef>
                <a:spcPts val="0"/>
              </a:spcBef>
            </a:pPr>
            <a:r>
              <a:rPr lang="en-US" sz="300" dirty="0"/>
              <a:t>You will not facilitate or encourage any violations of this Statement or our policies.</a:t>
            </a:r>
            <a:br>
              <a:rPr lang="en-US" sz="300" dirty="0"/>
            </a:br>
            <a:r>
              <a:rPr lang="en-US" sz="300" dirty="0"/>
              <a:t> </a:t>
            </a:r>
          </a:p>
          <a:p>
            <a:pPr>
              <a:lnSpc>
                <a:spcPct val="100000"/>
              </a:lnSpc>
              <a:spcBef>
                <a:spcPts val="0"/>
              </a:spcBef>
            </a:pPr>
            <a:r>
              <a:rPr lang="en-US" sz="300" b="1" dirty="0"/>
              <a:t>Registration and Account Security</a:t>
            </a:r>
            <a:r>
              <a:rPr lang="en-US" sz="300" dirty="0"/>
              <a:t/>
            </a:r>
            <a:br>
              <a:rPr lang="en-US" sz="300" dirty="0"/>
            </a:br>
            <a:r>
              <a:rPr lang="en-US" sz="300" dirty="0"/>
              <a:t>Facebook users provide their real names and information, and we need your help to keep it that way. Here are some commitments you make to us relating to registering and maintaining the security of your account: </a:t>
            </a:r>
          </a:p>
          <a:p>
            <a:pPr lvl="1">
              <a:lnSpc>
                <a:spcPct val="100000"/>
              </a:lnSpc>
              <a:spcBef>
                <a:spcPts val="0"/>
              </a:spcBef>
            </a:pPr>
            <a:r>
              <a:rPr lang="en-US" sz="300" dirty="0"/>
              <a:t>You will not provide any false personal information on Facebook, or create an account for anyone other than yourself without permission.</a:t>
            </a:r>
          </a:p>
          <a:p>
            <a:pPr lvl="1">
              <a:lnSpc>
                <a:spcPct val="100000"/>
              </a:lnSpc>
              <a:spcBef>
                <a:spcPts val="0"/>
              </a:spcBef>
            </a:pPr>
            <a:r>
              <a:rPr lang="en-US" sz="300" dirty="0"/>
              <a:t>You will not create more than one personal account.</a:t>
            </a:r>
          </a:p>
          <a:p>
            <a:pPr lvl="1">
              <a:lnSpc>
                <a:spcPct val="100000"/>
              </a:lnSpc>
              <a:spcBef>
                <a:spcPts val="0"/>
              </a:spcBef>
            </a:pPr>
            <a:r>
              <a:rPr lang="en-US" sz="300" dirty="0"/>
              <a:t>If we disable your account, you will not create another one without our permission.</a:t>
            </a:r>
          </a:p>
          <a:p>
            <a:pPr lvl="1">
              <a:lnSpc>
                <a:spcPct val="100000"/>
              </a:lnSpc>
              <a:spcBef>
                <a:spcPts val="0"/>
              </a:spcBef>
            </a:pPr>
            <a:r>
              <a:rPr lang="en-US" sz="300" dirty="0"/>
              <a:t>You will not use your personal timeline primarily for your own commercial gain, and will use a Facebook Page for such purposes.</a:t>
            </a:r>
          </a:p>
          <a:p>
            <a:pPr lvl="1">
              <a:lnSpc>
                <a:spcPct val="100000"/>
              </a:lnSpc>
              <a:spcBef>
                <a:spcPts val="0"/>
              </a:spcBef>
            </a:pPr>
            <a:r>
              <a:rPr lang="en-US" sz="300" dirty="0"/>
              <a:t>You will not use Facebook if you are under 13.</a:t>
            </a:r>
          </a:p>
          <a:p>
            <a:pPr lvl="1">
              <a:lnSpc>
                <a:spcPct val="100000"/>
              </a:lnSpc>
              <a:spcBef>
                <a:spcPts val="0"/>
              </a:spcBef>
            </a:pPr>
            <a:r>
              <a:rPr lang="en-US" sz="300" dirty="0"/>
              <a:t>You will not use Facebook if you are a convicted sex offender.</a:t>
            </a:r>
          </a:p>
          <a:p>
            <a:pPr lvl="1">
              <a:lnSpc>
                <a:spcPct val="100000"/>
              </a:lnSpc>
              <a:spcBef>
                <a:spcPts val="0"/>
              </a:spcBef>
            </a:pPr>
            <a:r>
              <a:rPr lang="en-US" sz="300" dirty="0"/>
              <a:t>You will keep your contact information accurate and up-to-date.</a:t>
            </a:r>
          </a:p>
          <a:p>
            <a:pPr lvl="1">
              <a:lnSpc>
                <a:spcPct val="100000"/>
              </a:lnSpc>
              <a:spcBef>
                <a:spcPts val="0"/>
              </a:spcBef>
            </a:pPr>
            <a:r>
              <a:rPr lang="en-US" sz="300" dirty="0"/>
              <a:t>You will not share your password (or in the case of developers, your secret key), let anyone else access your account, or do anything else that might jeopardize the security of your account.</a:t>
            </a:r>
          </a:p>
          <a:p>
            <a:pPr lvl="1">
              <a:lnSpc>
                <a:spcPct val="100000"/>
              </a:lnSpc>
              <a:spcBef>
                <a:spcPts val="0"/>
              </a:spcBef>
            </a:pPr>
            <a:r>
              <a:rPr lang="en-US" sz="300" dirty="0"/>
              <a:t>You will not transfer your account (including any Page or application you administer) to anyone without first getting our written permission.</a:t>
            </a:r>
          </a:p>
          <a:p>
            <a:pPr lvl="1">
              <a:lnSpc>
                <a:spcPct val="100000"/>
              </a:lnSpc>
              <a:spcBef>
                <a:spcPts val="0"/>
              </a:spcBef>
            </a:pPr>
            <a:r>
              <a:rPr lang="en-US" sz="300" dirty="0"/>
              <a:t>If you select a username or similar identifier for your account or Page, we reserve the right to remove or reclaim it if we believe it is appropriate (such as when a trademark owner complains about a username that does not closely relate to a user's actual name).</a:t>
            </a:r>
            <a:br>
              <a:rPr lang="en-US" sz="300" dirty="0"/>
            </a:br>
            <a:r>
              <a:rPr lang="en-US" sz="300" dirty="0"/>
              <a:t> </a:t>
            </a:r>
          </a:p>
          <a:p>
            <a:pPr>
              <a:lnSpc>
                <a:spcPct val="100000"/>
              </a:lnSpc>
              <a:spcBef>
                <a:spcPts val="0"/>
              </a:spcBef>
            </a:pPr>
            <a:r>
              <a:rPr lang="en-US" sz="300" b="1" dirty="0"/>
              <a:t>Protecting Other People's Rights</a:t>
            </a:r>
            <a:r>
              <a:rPr lang="en-US" sz="300" dirty="0"/>
              <a:t/>
            </a:r>
            <a:br>
              <a:rPr lang="en-US" sz="300" dirty="0"/>
            </a:br>
            <a:r>
              <a:rPr lang="en-US" sz="300" dirty="0"/>
              <a:t>We respect other people's rights, and expect you to do the same. </a:t>
            </a:r>
          </a:p>
          <a:p>
            <a:pPr lvl="1">
              <a:lnSpc>
                <a:spcPct val="100000"/>
              </a:lnSpc>
              <a:spcBef>
                <a:spcPts val="0"/>
              </a:spcBef>
            </a:pPr>
            <a:r>
              <a:rPr lang="en-US" sz="300" dirty="0"/>
              <a:t>You will not post content or take any action on Facebook that infringes or violates someone else's rights or otherwise violates the law.</a:t>
            </a:r>
          </a:p>
          <a:p>
            <a:pPr lvl="1">
              <a:lnSpc>
                <a:spcPct val="100000"/>
              </a:lnSpc>
              <a:spcBef>
                <a:spcPts val="0"/>
              </a:spcBef>
            </a:pPr>
            <a:r>
              <a:rPr lang="en-US" sz="300" dirty="0"/>
              <a:t>We can remove any content or information you post on Facebook if we believe that it violates this Statement or our policies.</a:t>
            </a:r>
          </a:p>
          <a:p>
            <a:pPr lvl="1">
              <a:lnSpc>
                <a:spcPct val="100000"/>
              </a:lnSpc>
              <a:spcBef>
                <a:spcPts val="0"/>
              </a:spcBef>
            </a:pPr>
            <a:r>
              <a:rPr lang="en-US" sz="300" dirty="0"/>
              <a:t>We provide you with tools to help you protect your intellectual property rights. To learn more, visit our </a:t>
            </a:r>
            <a:r>
              <a:rPr lang="en-US" sz="300" dirty="0">
                <a:hlinkClick r:id="rId10"/>
              </a:rPr>
              <a:t>How to Report Claims of Intellectual Property Infringement</a:t>
            </a:r>
            <a:r>
              <a:rPr lang="en-US" sz="300" dirty="0"/>
              <a:t> page.</a:t>
            </a:r>
          </a:p>
          <a:p>
            <a:pPr lvl="1">
              <a:lnSpc>
                <a:spcPct val="100000"/>
              </a:lnSpc>
              <a:spcBef>
                <a:spcPts val="0"/>
              </a:spcBef>
            </a:pPr>
            <a:r>
              <a:rPr lang="en-US" sz="300" dirty="0"/>
              <a:t>If we remove your content for infringing someone else's copyright, and you believe we removed it by mistake, we will provide you with an opportunity to appeal.</a:t>
            </a:r>
          </a:p>
          <a:p>
            <a:pPr lvl="1">
              <a:lnSpc>
                <a:spcPct val="100000"/>
              </a:lnSpc>
              <a:spcBef>
                <a:spcPts val="0"/>
              </a:spcBef>
            </a:pPr>
            <a:r>
              <a:rPr lang="en-US" sz="300" dirty="0"/>
              <a:t>If you repeatedly infringe other people's intellectual property rights, we will disable your account when appropriate.</a:t>
            </a:r>
          </a:p>
          <a:p>
            <a:pPr lvl="1">
              <a:lnSpc>
                <a:spcPct val="100000"/>
              </a:lnSpc>
              <a:spcBef>
                <a:spcPts val="0"/>
              </a:spcBef>
            </a:pPr>
            <a:r>
              <a:rPr lang="en-US" sz="300" dirty="0"/>
              <a:t>You will not use our copyrights or Trademarks or any confusingly similar marks, except as expressly permitted by our Brand Usage Guidelines or with our prior written permission.</a:t>
            </a:r>
          </a:p>
          <a:p>
            <a:pPr lvl="1">
              <a:lnSpc>
                <a:spcPct val="100000"/>
              </a:lnSpc>
              <a:spcBef>
                <a:spcPts val="0"/>
              </a:spcBef>
            </a:pPr>
            <a:r>
              <a:rPr lang="en-US" sz="300" dirty="0"/>
              <a:t>If you collect information from users, you will: obtain their consent, make it clear you (and not Facebook) are the one collecting their information, and post a privacy policy explaining what information you collect and how you will use it.</a:t>
            </a:r>
          </a:p>
          <a:p>
            <a:pPr lvl="1">
              <a:lnSpc>
                <a:spcPct val="100000"/>
              </a:lnSpc>
              <a:spcBef>
                <a:spcPts val="0"/>
              </a:spcBef>
            </a:pPr>
            <a:r>
              <a:rPr lang="en-US" sz="300" dirty="0"/>
              <a:t>You will not post anyone's identification documents or sensitive financial information on Facebook.</a:t>
            </a:r>
          </a:p>
          <a:p>
            <a:pPr lvl="1">
              <a:lnSpc>
                <a:spcPct val="100000"/>
              </a:lnSpc>
              <a:spcBef>
                <a:spcPts val="0"/>
              </a:spcBef>
            </a:pPr>
            <a:r>
              <a:rPr lang="en-US" sz="300" dirty="0"/>
              <a:t>You will not tag users or send email invitations to non-users without their consent. Facebook offers social reporting tools to enable users to provide feedback about tagging.</a:t>
            </a:r>
          </a:p>
          <a:p>
            <a:pPr>
              <a:lnSpc>
                <a:spcPct val="100000"/>
              </a:lnSpc>
              <a:spcBef>
                <a:spcPts val="0"/>
              </a:spcBef>
            </a:pPr>
            <a:r>
              <a:rPr lang="en-US" sz="300" b="1" dirty="0"/>
              <a:t>Mobile and Other Devices</a:t>
            </a:r>
            <a:endParaRPr lang="en-US" sz="300" dirty="0"/>
          </a:p>
          <a:p>
            <a:pPr lvl="1">
              <a:lnSpc>
                <a:spcPct val="100000"/>
              </a:lnSpc>
              <a:spcBef>
                <a:spcPts val="0"/>
              </a:spcBef>
            </a:pPr>
            <a:r>
              <a:rPr lang="en-US" sz="300" dirty="0"/>
              <a:t>We currently provide our mobile services for free, but please be aware that your carrier's normal rates and fees, such as text messaging and data charges, will still apply.</a:t>
            </a:r>
          </a:p>
          <a:p>
            <a:pPr lvl="1">
              <a:lnSpc>
                <a:spcPct val="100000"/>
              </a:lnSpc>
              <a:spcBef>
                <a:spcPts val="0"/>
              </a:spcBef>
            </a:pPr>
            <a:r>
              <a:rPr lang="en-US" sz="300" dirty="0"/>
              <a:t>In the event you change or deactivate your mobile telephone number, you will update your account information on Facebook within 48 hours to ensure that your messages are not sent to the person who acquires your old number.</a:t>
            </a:r>
          </a:p>
          <a:p>
            <a:pPr lvl="1">
              <a:lnSpc>
                <a:spcPct val="100000"/>
              </a:lnSpc>
              <a:spcBef>
                <a:spcPts val="0"/>
              </a:spcBef>
            </a:pPr>
            <a:r>
              <a:rPr lang="en-US" sz="300" dirty="0"/>
              <a:t>You provide consent and all rights necessary to enable users to sync (including through an application) their devices with any information that is visible to them on Facebook.</a:t>
            </a:r>
          </a:p>
          <a:p>
            <a:pPr>
              <a:lnSpc>
                <a:spcPct val="100000"/>
              </a:lnSpc>
              <a:spcBef>
                <a:spcPts val="0"/>
              </a:spcBef>
            </a:pPr>
            <a:r>
              <a:rPr lang="en-US" sz="300" b="1" dirty="0"/>
              <a:t>Payments</a:t>
            </a:r>
            <a:r>
              <a:rPr lang="en-US" sz="300" dirty="0"/>
              <a:t/>
            </a:r>
            <a:br>
              <a:rPr lang="en-US" sz="300" dirty="0"/>
            </a:br>
            <a:r>
              <a:rPr lang="en-US" sz="300" dirty="0"/>
              <a:t>If you make a payment on Facebook, you agree to our </a:t>
            </a:r>
            <a:r>
              <a:rPr lang="en-US" sz="300" dirty="0">
                <a:hlinkClick r:id="rId11"/>
              </a:rPr>
              <a:t>Payments Terms</a:t>
            </a:r>
            <a:r>
              <a:rPr lang="en-US" sz="300" dirty="0"/>
              <a:t> unless it is stated that other terms apply.</a:t>
            </a:r>
          </a:p>
          <a:p>
            <a:pPr>
              <a:lnSpc>
                <a:spcPct val="100000"/>
              </a:lnSpc>
              <a:spcBef>
                <a:spcPts val="0"/>
              </a:spcBef>
            </a:pPr>
            <a:r>
              <a:rPr lang="en-US" sz="300" b="1" dirty="0"/>
              <a:t>Special Provisions Applicable to Developers/Operators of Applications and Websites</a:t>
            </a:r>
          </a:p>
          <a:p>
            <a:pPr marL="0" indent="0">
              <a:lnSpc>
                <a:spcPct val="100000"/>
              </a:lnSpc>
              <a:spcBef>
                <a:spcPts val="0"/>
              </a:spcBef>
              <a:buNone/>
            </a:pPr>
            <a:r>
              <a:rPr lang="en-US" sz="300" dirty="0"/>
              <a:t>If you are a developer or operator of a Platform application or website or if you use Social Plugins, you must comply with the </a:t>
            </a:r>
            <a:r>
              <a:rPr lang="en-US" sz="300" dirty="0">
                <a:hlinkClick r:id="rId12"/>
              </a:rPr>
              <a:t>Facebook Platform Policy</a:t>
            </a:r>
            <a:r>
              <a:rPr lang="en-US" sz="300" dirty="0"/>
              <a:t>. </a:t>
            </a:r>
          </a:p>
          <a:p>
            <a:pPr>
              <a:lnSpc>
                <a:spcPct val="100000"/>
              </a:lnSpc>
              <a:spcBef>
                <a:spcPts val="0"/>
              </a:spcBef>
            </a:pPr>
            <a:r>
              <a:rPr lang="en-US" sz="300" b="1" dirty="0"/>
              <a:t>About Advertisements and Other Commercial Content Served or Enhanced by Facebook</a:t>
            </a:r>
            <a:r>
              <a:rPr lang="en-US" sz="300" dirty="0"/>
              <a:t/>
            </a:r>
            <a:br>
              <a:rPr lang="en-US" sz="300" dirty="0"/>
            </a:br>
            <a:r>
              <a:rPr lang="en-US" sz="300" dirty="0"/>
              <a:t>Our goal is to deliver advertising and other commercial or sponsored content that is valuable to our users and advertisers. In order to help us do that, you agree to the following: You give us permission to use your name, profile picture, content, and information in connection with commercial, sponsored, or related content (such as a brand you like) served or enhanced by us. This means, for example, that you permit a business or other entity to pay us to display your name and/or profile picture with your content or information, without any compensation to you. If you have selected a specific audience for your content or information, we will respect your choice when we use it. </a:t>
            </a:r>
          </a:p>
          <a:p>
            <a:pPr>
              <a:lnSpc>
                <a:spcPct val="100000"/>
              </a:lnSpc>
              <a:spcBef>
                <a:spcPts val="0"/>
              </a:spcBef>
            </a:pPr>
            <a:r>
              <a:rPr lang="en-US" sz="300" dirty="0"/>
              <a:t>We do not give your content or information to advertisers without your consent.</a:t>
            </a:r>
          </a:p>
          <a:p>
            <a:pPr>
              <a:lnSpc>
                <a:spcPct val="100000"/>
              </a:lnSpc>
              <a:spcBef>
                <a:spcPts val="0"/>
              </a:spcBef>
            </a:pPr>
            <a:r>
              <a:rPr lang="en-US" sz="300" dirty="0"/>
              <a:t>You understand that we may not always identify paid services and communications as such.</a:t>
            </a:r>
          </a:p>
        </p:txBody>
      </p:sp>
      <p:sp>
        <p:nvSpPr>
          <p:cNvPr id="11" name="Content Placeholder 10"/>
          <p:cNvSpPr>
            <a:spLocks noGrp="1"/>
          </p:cNvSpPr>
          <p:nvPr>
            <p:ph sz="half" idx="2"/>
          </p:nvPr>
        </p:nvSpPr>
        <p:spPr>
          <a:xfrm>
            <a:off x="4724400" y="807174"/>
            <a:ext cx="3733800" cy="3352800"/>
          </a:xfrm>
        </p:spPr>
        <p:txBody>
          <a:bodyPr>
            <a:noAutofit/>
          </a:bodyPr>
          <a:lstStyle/>
          <a:p>
            <a:pPr marL="0" indent="0">
              <a:lnSpc>
                <a:spcPct val="100000"/>
              </a:lnSpc>
              <a:spcBef>
                <a:spcPts val="0"/>
              </a:spcBef>
              <a:buNone/>
            </a:pPr>
            <a:r>
              <a:rPr lang="en-US" sz="300" b="1" dirty="0"/>
              <a:t>Special Provisions Applicable to Advertisers </a:t>
            </a:r>
            <a:r>
              <a:rPr lang="en-US" sz="300" dirty="0"/>
              <a:t/>
            </a:r>
            <a:br>
              <a:rPr lang="en-US" sz="300" dirty="0"/>
            </a:br>
            <a:r>
              <a:rPr lang="en-US" sz="300" dirty="0"/>
              <a:t>If you use our self-service advertising creation interfaces for creation, submission and/or delivery of any advertising or other commercial or sponsored activity or content (collectively, the “Self-Serve Ad Interfaces”), you agree to our </a:t>
            </a:r>
            <a:r>
              <a:rPr lang="en-US" sz="300" dirty="0">
                <a:hlinkClick r:id="rId13"/>
              </a:rPr>
              <a:t>Self-Serve Ad Terms</a:t>
            </a:r>
            <a:r>
              <a:rPr lang="en-US" sz="300" dirty="0"/>
              <a:t>. In addition, your advertising or other commercial or sponsored activity or content placed on Facebook or our publisher network will comply with our </a:t>
            </a:r>
            <a:r>
              <a:rPr lang="en-US" sz="300" dirty="0">
                <a:hlinkClick r:id="rId14"/>
              </a:rPr>
              <a:t>Advertising Guidelines</a:t>
            </a:r>
            <a:r>
              <a:rPr lang="en-US" sz="300" dirty="0"/>
              <a:t>. </a:t>
            </a:r>
          </a:p>
          <a:p>
            <a:pPr>
              <a:lnSpc>
                <a:spcPct val="100000"/>
              </a:lnSpc>
              <a:spcBef>
                <a:spcPts val="0"/>
              </a:spcBef>
            </a:pPr>
            <a:r>
              <a:rPr lang="en-US" sz="300" b="1" dirty="0"/>
              <a:t>Special Provisions Applicable to Pages</a:t>
            </a:r>
            <a:r>
              <a:rPr lang="en-US" sz="300" dirty="0"/>
              <a:t/>
            </a:r>
            <a:br>
              <a:rPr lang="en-US" sz="300" dirty="0"/>
            </a:br>
            <a:r>
              <a:rPr lang="en-US" sz="300" dirty="0"/>
              <a:t>If you create or administer a Page on Facebook, or run a promotion or an offer from your Page, you agree to our </a:t>
            </a:r>
            <a:r>
              <a:rPr lang="en-US" sz="300" dirty="0">
                <a:hlinkClick r:id="rId15"/>
              </a:rPr>
              <a:t>Pages Terms</a:t>
            </a:r>
            <a:r>
              <a:rPr lang="en-US" sz="300" dirty="0"/>
              <a:t>.</a:t>
            </a:r>
          </a:p>
          <a:p>
            <a:pPr>
              <a:lnSpc>
                <a:spcPct val="100000"/>
              </a:lnSpc>
              <a:spcBef>
                <a:spcPts val="0"/>
              </a:spcBef>
            </a:pPr>
            <a:r>
              <a:rPr lang="en-US" sz="300" b="1" dirty="0"/>
              <a:t>Special Provisions Applicable to Software</a:t>
            </a:r>
            <a:endParaRPr lang="en-US" sz="300" dirty="0"/>
          </a:p>
          <a:p>
            <a:pPr lvl="1">
              <a:lnSpc>
                <a:spcPct val="100000"/>
              </a:lnSpc>
              <a:spcBef>
                <a:spcPts val="0"/>
              </a:spcBef>
            </a:pPr>
            <a:r>
              <a:rPr lang="en-US" sz="300" dirty="0"/>
              <a:t>If you download or use our software, such as a stand-alone software product, an app, or a browser plugin, you agree that from time to time, the software may download and install upgrades, updates and additional features from us in order to improve, enhance, and further develop the software.</a:t>
            </a:r>
          </a:p>
          <a:p>
            <a:pPr lvl="1">
              <a:lnSpc>
                <a:spcPct val="100000"/>
              </a:lnSpc>
              <a:spcBef>
                <a:spcPts val="0"/>
              </a:spcBef>
            </a:pPr>
            <a:r>
              <a:rPr lang="en-US" sz="300" dirty="0"/>
              <a:t>You will not modify, create derivative works of, decompile, or otherwise attempt to extract source code from us, unless you are expressly permitted to do so under an open source license, or we give you express written permission.</a:t>
            </a:r>
          </a:p>
          <a:p>
            <a:pPr>
              <a:lnSpc>
                <a:spcPct val="100000"/>
              </a:lnSpc>
              <a:spcBef>
                <a:spcPts val="0"/>
              </a:spcBef>
            </a:pPr>
            <a:r>
              <a:rPr lang="en-US" sz="300" b="1" dirty="0"/>
              <a:t>Amendments</a:t>
            </a:r>
            <a:endParaRPr lang="en-US" sz="300" dirty="0"/>
          </a:p>
          <a:p>
            <a:pPr lvl="1">
              <a:lnSpc>
                <a:spcPct val="100000"/>
              </a:lnSpc>
              <a:spcBef>
                <a:spcPts val="0"/>
              </a:spcBef>
            </a:pPr>
            <a:r>
              <a:rPr lang="en-US" sz="300" dirty="0"/>
              <a:t>We’ll notify you before we make changes to these terms and give you the opportunity to review and comment on the revised terms before continuing to use our Services.</a:t>
            </a:r>
          </a:p>
          <a:p>
            <a:pPr lvl="1">
              <a:lnSpc>
                <a:spcPct val="100000"/>
              </a:lnSpc>
              <a:spcBef>
                <a:spcPts val="0"/>
              </a:spcBef>
            </a:pPr>
            <a:r>
              <a:rPr lang="en-US" sz="300" dirty="0"/>
              <a:t>If we make changes to policies, guidelines or other terms referenced in or incorporated by this Statement, we may provide notice on the Site Governance Page.</a:t>
            </a:r>
          </a:p>
          <a:p>
            <a:pPr lvl="1">
              <a:lnSpc>
                <a:spcPct val="100000"/>
              </a:lnSpc>
              <a:spcBef>
                <a:spcPts val="0"/>
              </a:spcBef>
            </a:pPr>
            <a:r>
              <a:rPr lang="en-US" sz="300" dirty="0"/>
              <a:t>Your continued use of the Facebook Services, following notice of the changes to our terms, policies or guidelines, constitutes your acceptance of our amended terms, policies or guidelines. </a:t>
            </a:r>
          </a:p>
          <a:p>
            <a:pPr>
              <a:lnSpc>
                <a:spcPct val="100000"/>
              </a:lnSpc>
              <a:spcBef>
                <a:spcPts val="0"/>
              </a:spcBef>
            </a:pPr>
            <a:r>
              <a:rPr lang="en-US" sz="300" b="1" dirty="0"/>
              <a:t>Termination</a:t>
            </a:r>
            <a:r>
              <a:rPr lang="en-US" sz="300" dirty="0"/>
              <a:t/>
            </a:r>
            <a:br>
              <a:rPr lang="en-US" sz="300" dirty="0"/>
            </a:br>
            <a:r>
              <a:rPr lang="en-US" sz="300" dirty="0"/>
              <a:t>If you violate the letter or spirit of this Statement, or otherwise create risk or possible legal exposure for us, we can stop providing all or part of Facebook to you. We will notify you by email or at the next time you attempt to access your account. You may also delete your account or disable your application at any time. In all such cases, this Statement shall terminate, but the following provisions will still apply: 2.2, 2.4, 3-5, 9.3, and 14-18. </a:t>
            </a:r>
          </a:p>
          <a:p>
            <a:pPr>
              <a:lnSpc>
                <a:spcPct val="100000"/>
              </a:lnSpc>
              <a:spcBef>
                <a:spcPts val="0"/>
              </a:spcBef>
            </a:pPr>
            <a:r>
              <a:rPr lang="en-US" sz="300" b="1" dirty="0"/>
              <a:t>Disputes</a:t>
            </a:r>
            <a:endParaRPr lang="en-US" sz="300" dirty="0"/>
          </a:p>
          <a:p>
            <a:pPr lvl="1">
              <a:lnSpc>
                <a:spcPct val="100000"/>
              </a:lnSpc>
              <a:spcBef>
                <a:spcPts val="0"/>
              </a:spcBef>
            </a:pPr>
            <a:r>
              <a:rPr lang="en-US" sz="300" dirty="0"/>
              <a:t>You will resolve any claim, cause of action or dispute (claim) you have with us arising out of or relating to this Statement or Facebook exclusively in the U.S. District Court for the Northern District of California or a state court located in San Mateo County, and you agree to submit to the personal jurisdiction of such courts for the purpose of litigating all such claims. The laws of the State of California will govern this Statement, as well as any claim that might arise between you and us, without regard to conflict of law provisions. </a:t>
            </a:r>
          </a:p>
          <a:p>
            <a:pPr lvl="1">
              <a:lnSpc>
                <a:spcPct val="100000"/>
              </a:lnSpc>
              <a:spcBef>
                <a:spcPts val="0"/>
              </a:spcBef>
            </a:pPr>
            <a:r>
              <a:rPr lang="en-US" sz="300" dirty="0"/>
              <a:t>If anyone brings a claim against us related to your actions, content or information on Facebook, you will indemnify and hold us harmless from and against all damages, losses, and expenses of any kind (including reasonable legal fees and costs) related to such claim. Although we provide rules for user conduct, we do not control or direct users' actions on Facebook and are not responsible for the content or information users transmit or share on Facebook. We are not responsible for any offensive, inappropriate, obscene, unlawful or otherwise objectionable content or information you may encounter on Facebook. We are not responsible for the conduct, whether online or offline, of any user of Facebook. </a:t>
            </a:r>
          </a:p>
          <a:p>
            <a:pPr lvl="1">
              <a:lnSpc>
                <a:spcPct val="100000"/>
              </a:lnSpc>
              <a:spcBef>
                <a:spcPts val="0"/>
              </a:spcBef>
            </a:pPr>
            <a:r>
              <a:rPr lang="en-US" sz="300" dirty="0"/>
              <a:t>WE TRY TO KEEP FACEBOOK UP, BUG-FREE, AND SAFE, BUT YOU USE IT AT YOUR OWN RISK. WE ARE PROVIDING FACEBOOK AS IS WITHOUT ANY EXPRESS OR IMPLIED WARRANTIES INCLUDING, BUT NOT LIMITED TO, IMPLIED WARRANTIES OF MERCHANTABILITY, FITNESS FOR A PARTICULAR PURPOSE, AND NON-INFRINGEMENT. WE DO NOT GUARANTEE THAT FACEBOOK WILL ALWAYS BE SAFE, SECURE OR ERROR-FREE OR THAT FACEBOOK WILL ALWAYS FUNCTION WITHOUT DISRUPTIONS, DELAYS OR IMPERFECTIONS. FACEBOOK IS NOT RESPONSIBLE FOR THE ACTIONS, CONTENT, INFORMATION, OR DATA OF THIRD PARTIES, AND YOU RELEASE US, OUR DIRECTORS, OFFICERS, EMPLOYEES, AND AGENTS FROM ANY CLAIMS AND DAMAGES, KNOWN AND UNKNOWN, ARISING OUT OF OR IN ANY WAY CONNECTED WITH ANY CLAIM YOU HAVE AGAINST ANY SUCH THIRD PARTIES. IF YOU ARE A CALIFORNIA RESIDENT, YOU WAIVE CALIFORNIA CIVIL CODE §1542, WHICH SAYS: A GENERAL RELEASE DOES NOT EXTEND TO CLAIMS WHICH THE CREDITOR DOES NOT KNOW OR SUSPECT TO EXIST IN HIS OR HER FAVOR AT THE TIME OF EXECUTING THE RELEASE, WHICH IF KNOWN BY HIM OR HER MUST HAVE MATERIALLY AFFECTED HIS OR HER SETTLEMENT WITH THE DEBTOR. WE WILL NOT BE LIABLE TO YOU FOR ANY LOST PROFITS OR OTHER CONSEQUENTIAL, SPECIAL, INDIRECT, OR INCIDENTAL DAMAGES ARISING OUT OF OR IN CONNECTION WITH THIS STATEMENT OR FACEBOOK, EVEN IF WE HAVE BEEN ADVISED OF THE POSSIBILITY OF SUCH DAMAGES. OUR AGGREGATE LIABILITY ARISING OUT OF THIS STATEMENT OR FACEBOOK WILL NOT EXCEED THE GREATER OF ONE HUNDRED DOLLARS ($100) OR THE AMOUNT YOU HAVE PAID US IN THE PAST TWELVE MONTHS. APPLICABLE LAW MAY NOT ALLOW THE LIMITATION OR EXCLUSION OF LIABILITY OR INCIDENTAL OR CONSEQUENTIAL DAMAGES, SO THE ABOVE LIMITATION OR EXCLUSION MAY NOT APPLY TO YOU. IN SUCH CASES, FACEBOOK'S LIABILITY WILL BE LIMITED TO THE FULLEST EXTENT PERMITTED BY APPLICABLE LAW </a:t>
            </a:r>
          </a:p>
          <a:p>
            <a:pPr>
              <a:lnSpc>
                <a:spcPct val="100000"/>
              </a:lnSpc>
              <a:spcBef>
                <a:spcPts val="0"/>
              </a:spcBef>
            </a:pPr>
            <a:r>
              <a:rPr lang="en-US" sz="300" b="1" dirty="0"/>
              <a:t>Special Provisions Applicable to Users Outside the United States</a:t>
            </a:r>
            <a:r>
              <a:rPr lang="en-US" sz="300" dirty="0"/>
              <a:t/>
            </a:r>
            <a:br>
              <a:rPr lang="en-US" sz="300" dirty="0"/>
            </a:br>
            <a:r>
              <a:rPr lang="en-US" sz="300" dirty="0"/>
              <a:t>We strive to create a global community with consistent standards for everyone, but we also strive to respect local laws. The following provisions apply to users and non-users who interact with Facebook outside the United States: </a:t>
            </a:r>
          </a:p>
          <a:p>
            <a:pPr lvl="1">
              <a:lnSpc>
                <a:spcPct val="100000"/>
              </a:lnSpc>
              <a:spcBef>
                <a:spcPts val="0"/>
              </a:spcBef>
            </a:pPr>
            <a:r>
              <a:rPr lang="en-US" sz="300" dirty="0"/>
              <a:t>You consent to having your personal data transferred to and processed in the United States.</a:t>
            </a:r>
          </a:p>
          <a:p>
            <a:pPr lvl="1">
              <a:lnSpc>
                <a:spcPct val="100000"/>
              </a:lnSpc>
              <a:spcBef>
                <a:spcPts val="0"/>
              </a:spcBef>
            </a:pPr>
            <a:r>
              <a:rPr lang="en-US" sz="300" dirty="0"/>
              <a:t>If you are located in a country embargoed by the United States, or are on the U.S. Treasury Department's list of Specially Designated Nationals you will not engage in commercial activities on Facebook (such as advertising or payments) or operate a Platform application or website. You will not use Facebook if you are prohibited from receiving products, services, or software originating from the United States.</a:t>
            </a:r>
          </a:p>
          <a:p>
            <a:pPr lvl="1">
              <a:lnSpc>
                <a:spcPct val="100000"/>
              </a:lnSpc>
              <a:spcBef>
                <a:spcPts val="0"/>
              </a:spcBef>
            </a:pPr>
            <a:r>
              <a:rPr lang="en-US" sz="300" dirty="0"/>
              <a:t>Certain specific terms that apply only for German users are available </a:t>
            </a:r>
            <a:r>
              <a:rPr lang="en-US" sz="300" dirty="0">
                <a:hlinkClick r:id="rId16"/>
              </a:rPr>
              <a:t>here</a:t>
            </a:r>
            <a:r>
              <a:rPr lang="en-US" sz="300" dirty="0"/>
              <a:t>. </a:t>
            </a:r>
          </a:p>
          <a:p>
            <a:pPr>
              <a:lnSpc>
                <a:spcPct val="100000"/>
              </a:lnSpc>
              <a:spcBef>
                <a:spcPts val="0"/>
              </a:spcBef>
            </a:pPr>
            <a:r>
              <a:rPr lang="en-US" sz="300" b="1" dirty="0"/>
              <a:t>Definitions</a:t>
            </a:r>
            <a:endParaRPr lang="en-US" sz="300" dirty="0"/>
          </a:p>
          <a:p>
            <a:pPr lvl="1">
              <a:lnSpc>
                <a:spcPct val="100000"/>
              </a:lnSpc>
              <a:spcBef>
                <a:spcPts val="0"/>
              </a:spcBef>
            </a:pPr>
            <a:r>
              <a:rPr lang="en-US" sz="300" dirty="0"/>
              <a:t>By "Facebook" or” Facebook Services” we mean the features and services we make available, including through (a) our website at www.facebook.com and any other Facebook branded or co-branded websites (including sub-domains, international versions, widgets, and mobile versions); (b) our Platform; (c) social plugins such as the Like button, the Share button and other similar offerings; and (d) other media, brands, products, services, software (such as a toolbar), devices, or networks now existing or later developed. Facebook reserves the right to designate, in its sole discretion, that certain of our brands, products, or services are governed by separate terms and not this SRR.</a:t>
            </a:r>
          </a:p>
          <a:p>
            <a:pPr lvl="1">
              <a:lnSpc>
                <a:spcPct val="100000"/>
              </a:lnSpc>
              <a:spcBef>
                <a:spcPts val="0"/>
              </a:spcBef>
            </a:pPr>
            <a:r>
              <a:rPr lang="en-US" sz="300" dirty="0"/>
              <a:t>By "Platform" we mean a set of APIs and services (such as content) that enable others, including application developers and website operators, to retrieve data from Facebook or provide data to us.</a:t>
            </a:r>
          </a:p>
          <a:p>
            <a:pPr lvl="1">
              <a:lnSpc>
                <a:spcPct val="100000"/>
              </a:lnSpc>
              <a:spcBef>
                <a:spcPts val="0"/>
              </a:spcBef>
            </a:pPr>
            <a:r>
              <a:rPr lang="en-US" sz="300" dirty="0"/>
              <a:t>By "information" we mean facts and other information about you, including actions taken by users and non-users who interact with Facebook.</a:t>
            </a:r>
          </a:p>
          <a:p>
            <a:pPr lvl="1">
              <a:lnSpc>
                <a:spcPct val="100000"/>
              </a:lnSpc>
              <a:spcBef>
                <a:spcPts val="0"/>
              </a:spcBef>
            </a:pPr>
            <a:r>
              <a:rPr lang="en-US" sz="300" dirty="0"/>
              <a:t>By "content" we mean anything you or other users post, provide or share using Facebook Services.</a:t>
            </a:r>
          </a:p>
          <a:p>
            <a:pPr lvl="1">
              <a:lnSpc>
                <a:spcPct val="100000"/>
              </a:lnSpc>
              <a:spcBef>
                <a:spcPts val="0"/>
              </a:spcBef>
            </a:pPr>
            <a:r>
              <a:rPr lang="en-US" sz="300" dirty="0"/>
              <a:t>By "data" or "user data" or "user's data" we mean any data, including a user's content or information that you or third parties can retrieve from Facebook or provide to Facebook through Platform.</a:t>
            </a:r>
          </a:p>
          <a:p>
            <a:pPr lvl="1">
              <a:lnSpc>
                <a:spcPct val="100000"/>
              </a:lnSpc>
              <a:spcBef>
                <a:spcPts val="0"/>
              </a:spcBef>
            </a:pPr>
            <a:r>
              <a:rPr lang="en-US" sz="300" dirty="0"/>
              <a:t>By "post" we mean post on Facebook or otherwise make available by using Facebook.</a:t>
            </a:r>
          </a:p>
          <a:p>
            <a:pPr lvl="1">
              <a:lnSpc>
                <a:spcPct val="100000"/>
              </a:lnSpc>
              <a:spcBef>
                <a:spcPts val="0"/>
              </a:spcBef>
            </a:pPr>
            <a:r>
              <a:rPr lang="en-US" sz="300" dirty="0"/>
              <a:t>By "use" we mean use, run, copy, publicly perform or display, distribute, modify, translate, and create derivative works of.</a:t>
            </a:r>
          </a:p>
          <a:p>
            <a:pPr lvl="1">
              <a:lnSpc>
                <a:spcPct val="100000"/>
              </a:lnSpc>
              <a:spcBef>
                <a:spcPts val="0"/>
              </a:spcBef>
            </a:pPr>
            <a:r>
              <a:rPr lang="en-US" sz="300" dirty="0"/>
              <a:t>By "application" we mean any application or website that uses or accesses Platform, as well as anything else that receives or has received data from us.  If you no longer access Platform but have not deleted all data from us, the term application will apply until you delete the data.</a:t>
            </a:r>
          </a:p>
          <a:p>
            <a:pPr lvl="1">
              <a:lnSpc>
                <a:spcPct val="100000"/>
              </a:lnSpc>
              <a:spcBef>
                <a:spcPts val="0"/>
              </a:spcBef>
            </a:pPr>
            <a:r>
              <a:rPr lang="en-US" sz="300" dirty="0"/>
              <a:t>By “Trademarks” we mean the list of trademarks provided </a:t>
            </a:r>
            <a:r>
              <a:rPr lang="en-US" sz="300" dirty="0">
                <a:hlinkClick r:id="rId17"/>
              </a:rPr>
              <a:t>here</a:t>
            </a:r>
            <a:r>
              <a:rPr lang="en-US" sz="300" dirty="0"/>
              <a:t>.  </a:t>
            </a:r>
          </a:p>
          <a:p>
            <a:pPr>
              <a:lnSpc>
                <a:spcPct val="100000"/>
              </a:lnSpc>
              <a:spcBef>
                <a:spcPts val="0"/>
              </a:spcBef>
            </a:pPr>
            <a:r>
              <a:rPr lang="en-US" sz="300" b="1" dirty="0"/>
              <a:t>Other</a:t>
            </a:r>
            <a:endParaRPr lang="en-US" sz="300" dirty="0"/>
          </a:p>
          <a:p>
            <a:pPr lvl="1">
              <a:lnSpc>
                <a:spcPct val="100000"/>
              </a:lnSpc>
              <a:spcBef>
                <a:spcPts val="0"/>
              </a:spcBef>
            </a:pPr>
            <a:r>
              <a:rPr lang="en-US" sz="300" dirty="0"/>
              <a:t>If you are a resident of or have your principal place of business in the US or Canada, this Statement is an agreement between you and Facebook, Inc.  Otherwise, this Statement is an agreement between you and Facebook Ireland Limited.  References to “us,” “we,” and “our” mean either Facebook, Inc. or Facebook Ireland Limited, as appropriate.</a:t>
            </a:r>
          </a:p>
          <a:p>
            <a:pPr lvl="1">
              <a:lnSpc>
                <a:spcPct val="100000"/>
              </a:lnSpc>
              <a:spcBef>
                <a:spcPts val="0"/>
              </a:spcBef>
            </a:pPr>
            <a:r>
              <a:rPr lang="en-US" sz="300" dirty="0"/>
              <a:t>This Statement makes up the entire agreement between the parties regarding Facebook, and supersedes any prior agreements.</a:t>
            </a:r>
          </a:p>
          <a:p>
            <a:pPr lvl="1">
              <a:lnSpc>
                <a:spcPct val="100000"/>
              </a:lnSpc>
              <a:spcBef>
                <a:spcPts val="0"/>
              </a:spcBef>
            </a:pPr>
            <a:r>
              <a:rPr lang="en-US" sz="300" dirty="0"/>
              <a:t>If any portion of this Statement is found to be unenforceable, the remaining portion will remain in full force and effect.</a:t>
            </a:r>
          </a:p>
          <a:p>
            <a:pPr lvl="1">
              <a:lnSpc>
                <a:spcPct val="100000"/>
              </a:lnSpc>
              <a:spcBef>
                <a:spcPts val="0"/>
              </a:spcBef>
            </a:pPr>
            <a:r>
              <a:rPr lang="en-US" sz="300" dirty="0"/>
              <a:t>If we fail to enforce any of this Statement, it will not be considered a waiver.</a:t>
            </a:r>
          </a:p>
          <a:p>
            <a:pPr lvl="1">
              <a:lnSpc>
                <a:spcPct val="100000"/>
              </a:lnSpc>
              <a:spcBef>
                <a:spcPts val="0"/>
              </a:spcBef>
            </a:pPr>
            <a:r>
              <a:rPr lang="en-US" sz="300" dirty="0"/>
              <a:t>Any amendment to or waiver of this Statement must be made in writing and signed by us.</a:t>
            </a:r>
          </a:p>
          <a:p>
            <a:pPr lvl="1">
              <a:lnSpc>
                <a:spcPct val="100000"/>
              </a:lnSpc>
              <a:spcBef>
                <a:spcPts val="0"/>
              </a:spcBef>
            </a:pPr>
            <a:r>
              <a:rPr lang="en-US" sz="300" dirty="0"/>
              <a:t>You will not transfer any of your rights or obligations under this Statement to anyone else without our consent.</a:t>
            </a:r>
          </a:p>
          <a:p>
            <a:pPr lvl="1">
              <a:lnSpc>
                <a:spcPct val="100000"/>
              </a:lnSpc>
              <a:spcBef>
                <a:spcPts val="0"/>
              </a:spcBef>
            </a:pPr>
            <a:r>
              <a:rPr lang="en-US" sz="300" dirty="0"/>
              <a:t>All of our rights and obligations under this Statement are freely assignable by us in connection with a merger, acquisition, or sale of assets, or by operation of law or otherwise.</a:t>
            </a:r>
          </a:p>
          <a:p>
            <a:pPr lvl="1">
              <a:lnSpc>
                <a:spcPct val="100000"/>
              </a:lnSpc>
              <a:spcBef>
                <a:spcPts val="0"/>
              </a:spcBef>
            </a:pPr>
            <a:r>
              <a:rPr lang="en-US" sz="300" dirty="0"/>
              <a:t>Nothing in this Statement shall prevent us from complying with the law.</a:t>
            </a:r>
          </a:p>
          <a:p>
            <a:pPr lvl="1">
              <a:lnSpc>
                <a:spcPct val="100000"/>
              </a:lnSpc>
              <a:spcBef>
                <a:spcPts val="0"/>
              </a:spcBef>
            </a:pPr>
            <a:r>
              <a:rPr lang="en-US" sz="300" dirty="0"/>
              <a:t>This Statement does not confer any third party beneficiary rights.</a:t>
            </a:r>
          </a:p>
          <a:p>
            <a:pPr lvl="1">
              <a:lnSpc>
                <a:spcPct val="100000"/>
              </a:lnSpc>
              <a:spcBef>
                <a:spcPts val="0"/>
              </a:spcBef>
            </a:pPr>
            <a:r>
              <a:rPr lang="en-US" sz="300" dirty="0"/>
              <a:t>We reserve all rights not expressly granted to you.</a:t>
            </a:r>
          </a:p>
          <a:p>
            <a:pPr lvl="1">
              <a:lnSpc>
                <a:spcPct val="100000"/>
              </a:lnSpc>
              <a:spcBef>
                <a:spcPts val="0"/>
              </a:spcBef>
            </a:pPr>
            <a:r>
              <a:rPr lang="en-US" sz="300" dirty="0"/>
              <a:t>You will comply with all applicable laws when using or accessing Facebook.</a:t>
            </a:r>
          </a:p>
          <a:p>
            <a:pPr>
              <a:lnSpc>
                <a:spcPct val="100000"/>
              </a:lnSpc>
              <a:spcBef>
                <a:spcPts val="0"/>
              </a:spcBef>
            </a:pPr>
            <a:r>
              <a:rPr lang="en-US" sz="300" b="1" dirty="0"/>
              <a:t/>
            </a:r>
            <a:br>
              <a:rPr lang="en-US" sz="300" b="1" dirty="0"/>
            </a:br>
            <a:r>
              <a:rPr lang="en-US" sz="300" b="1" dirty="0"/>
              <a:t>By using or accessing Facebook Services, you agree that we can collect and use such content and information in accordance with the </a:t>
            </a:r>
            <a:r>
              <a:rPr lang="en-US" sz="300" b="1" dirty="0">
                <a:hlinkClick r:id="rId5"/>
              </a:rPr>
              <a:t>Data Policy</a:t>
            </a:r>
            <a:r>
              <a:rPr lang="en-US" sz="300" b="1" dirty="0"/>
              <a:t> as amended from time to time. You may also want to review the following documents, which provide additional information about your use of Facebook:</a:t>
            </a:r>
            <a:endParaRPr lang="en-US" sz="300" dirty="0"/>
          </a:p>
          <a:p>
            <a:pPr>
              <a:lnSpc>
                <a:spcPct val="100000"/>
              </a:lnSpc>
              <a:spcBef>
                <a:spcPts val="0"/>
              </a:spcBef>
            </a:pPr>
            <a:r>
              <a:rPr lang="en-US" sz="300" dirty="0">
                <a:hlinkClick r:id="rId11"/>
              </a:rPr>
              <a:t>Payment Terms</a:t>
            </a:r>
            <a:r>
              <a:rPr lang="en-US" sz="300" dirty="0"/>
              <a:t>: These additional terms apply to all payments made on or through Facebook, unless it is stated that other terms apply.</a:t>
            </a:r>
          </a:p>
          <a:p>
            <a:pPr>
              <a:lnSpc>
                <a:spcPct val="100000"/>
              </a:lnSpc>
              <a:spcBef>
                <a:spcPts val="0"/>
              </a:spcBef>
            </a:pPr>
            <a:r>
              <a:rPr lang="en-US" sz="300" dirty="0">
                <a:hlinkClick r:id="rId18"/>
              </a:rPr>
              <a:t>Platform Page</a:t>
            </a:r>
            <a:r>
              <a:rPr lang="en-US" sz="300" dirty="0"/>
              <a:t>: This page helps you better understand what happens when you add a third-party application or use Facebook Connect, including how they may access and use your data.</a:t>
            </a:r>
          </a:p>
          <a:p>
            <a:pPr>
              <a:lnSpc>
                <a:spcPct val="100000"/>
              </a:lnSpc>
              <a:spcBef>
                <a:spcPts val="0"/>
              </a:spcBef>
            </a:pPr>
            <a:r>
              <a:rPr lang="en-US" sz="300" dirty="0">
                <a:hlinkClick r:id="rId19"/>
              </a:rPr>
              <a:t>Facebook Platform Policies</a:t>
            </a:r>
            <a:r>
              <a:rPr lang="en-US" sz="300" dirty="0"/>
              <a:t>: These guidelines outline the policies that apply to applications, including Connect sites.</a:t>
            </a:r>
          </a:p>
          <a:p>
            <a:pPr>
              <a:lnSpc>
                <a:spcPct val="100000"/>
              </a:lnSpc>
              <a:spcBef>
                <a:spcPts val="0"/>
              </a:spcBef>
            </a:pPr>
            <a:r>
              <a:rPr lang="en-US" sz="300" dirty="0">
                <a:hlinkClick r:id="rId14"/>
              </a:rPr>
              <a:t>Advertising Guidelines</a:t>
            </a:r>
            <a:r>
              <a:rPr lang="en-US" sz="300" dirty="0"/>
              <a:t>: These guidelines outline the policies that apply to advertisements placed on Facebook.</a:t>
            </a:r>
          </a:p>
          <a:p>
            <a:pPr>
              <a:lnSpc>
                <a:spcPct val="100000"/>
              </a:lnSpc>
              <a:spcBef>
                <a:spcPts val="0"/>
              </a:spcBef>
            </a:pPr>
            <a:r>
              <a:rPr lang="en-US" sz="300" dirty="0">
                <a:hlinkClick r:id="rId13"/>
              </a:rPr>
              <a:t>Self-Serve Ad Terms</a:t>
            </a:r>
            <a:r>
              <a:rPr lang="en-US" sz="300" dirty="0"/>
              <a:t>: These terms apply when you use the Self-Serve Ad Interfaces to create, submit, or deliver any advertising or other commercial or sponsored activity or content. </a:t>
            </a:r>
          </a:p>
          <a:p>
            <a:pPr>
              <a:lnSpc>
                <a:spcPct val="100000"/>
              </a:lnSpc>
              <a:spcBef>
                <a:spcPts val="0"/>
              </a:spcBef>
            </a:pPr>
            <a:r>
              <a:rPr lang="en-US" sz="300" dirty="0">
                <a:hlinkClick r:id="rId20"/>
              </a:rPr>
              <a:t>Promotions Guidelines</a:t>
            </a:r>
            <a:r>
              <a:rPr lang="en-US" sz="300" dirty="0"/>
              <a:t>: These guidelines outline the policies that apply if you offer contests, sweepstakes, and other types of promotions on Facebook.</a:t>
            </a:r>
          </a:p>
          <a:p>
            <a:pPr>
              <a:lnSpc>
                <a:spcPct val="100000"/>
              </a:lnSpc>
              <a:spcBef>
                <a:spcPts val="0"/>
              </a:spcBef>
            </a:pPr>
            <a:r>
              <a:rPr lang="en-US" sz="300" dirty="0">
                <a:hlinkClick r:id="rId21"/>
              </a:rPr>
              <a:t>Facebook Brand Resources</a:t>
            </a:r>
            <a:r>
              <a:rPr lang="en-US" sz="300" dirty="0"/>
              <a:t>: These guidelines outline the policies that apply to use of Facebook trademarks, logos and screenshots.</a:t>
            </a:r>
          </a:p>
          <a:p>
            <a:pPr>
              <a:lnSpc>
                <a:spcPct val="100000"/>
              </a:lnSpc>
              <a:spcBef>
                <a:spcPts val="0"/>
              </a:spcBef>
            </a:pPr>
            <a:r>
              <a:rPr lang="en-US" sz="300" dirty="0">
                <a:hlinkClick r:id="rId10"/>
              </a:rPr>
              <a:t>How to Report Claims of Intellectual Property Infringement</a:t>
            </a:r>
            <a:endParaRPr lang="en-US" sz="300" dirty="0"/>
          </a:p>
          <a:p>
            <a:pPr>
              <a:lnSpc>
                <a:spcPct val="100000"/>
              </a:lnSpc>
              <a:spcBef>
                <a:spcPts val="0"/>
              </a:spcBef>
            </a:pPr>
            <a:r>
              <a:rPr lang="en-US" sz="300" dirty="0">
                <a:hlinkClick r:id="rId15"/>
              </a:rPr>
              <a:t>Pages Terms</a:t>
            </a:r>
            <a:r>
              <a:rPr lang="en-US" sz="300" dirty="0"/>
              <a:t>: These guidelines apply to your use of Facebook Pages.</a:t>
            </a:r>
          </a:p>
          <a:p>
            <a:pPr>
              <a:lnSpc>
                <a:spcPct val="100000"/>
              </a:lnSpc>
              <a:spcBef>
                <a:spcPts val="0"/>
              </a:spcBef>
            </a:pPr>
            <a:r>
              <a:rPr lang="en-US" sz="300" dirty="0">
                <a:hlinkClick r:id="rId22"/>
              </a:rPr>
              <a:t>Community Standards</a:t>
            </a:r>
            <a:r>
              <a:rPr lang="en-US" sz="300" dirty="0"/>
              <a:t>: These guidelines outline our expectations regarding the content you post to Facebook and your activity on Facebook.</a:t>
            </a:r>
          </a:p>
          <a:p>
            <a:pPr>
              <a:lnSpc>
                <a:spcPct val="100000"/>
              </a:lnSpc>
              <a:spcBef>
                <a:spcPts val="0"/>
              </a:spcBef>
            </a:pPr>
            <a:r>
              <a:rPr lang="en-US" sz="300" dirty="0"/>
              <a:t>To access the Statement of Rights and Responsibilities in several different languages, change the language setting for your Facebook session by clicking on the language link in the left corner of most pages.  If the Statement is not available in the language you select, we will default to the English version. </a:t>
            </a:r>
          </a:p>
        </p:txBody>
      </p:sp>
      <p:sp>
        <p:nvSpPr>
          <p:cNvPr id="5" name="Slide Number Placeholder 4"/>
          <p:cNvSpPr>
            <a:spLocks noGrp="1"/>
          </p:cNvSpPr>
          <p:nvPr>
            <p:ph type="sldNum" sz="quarter" idx="12"/>
          </p:nvPr>
        </p:nvSpPr>
        <p:spPr/>
        <p:txBody>
          <a:bodyPr/>
          <a:lstStyle/>
          <a:p>
            <a:fld id="{BFEBEB0A-9E3D-4B14-9782-E2AE3DA60D96}" type="slidenum">
              <a:rPr lang="en-US" smtClean="0"/>
              <a:pPr/>
              <a:t>29</a:t>
            </a:fld>
            <a:endParaRPr lang="en-US" dirty="0"/>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25565118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dirty="0"/>
              <a:t>Terms &amp; </a:t>
            </a:r>
            <a:r>
              <a:rPr lang="en-US" dirty="0" smtClean="0"/>
              <a:t>Conditions </a:t>
            </a:r>
            <a:endParaRPr lang="en-US" dirty="0"/>
          </a:p>
        </p:txBody>
      </p:sp>
      <p:sp>
        <p:nvSpPr>
          <p:cNvPr id="499719" name="Rectangle 7"/>
          <p:cNvSpPr>
            <a:spLocks noGrp="1" noChangeArrowheads="1"/>
          </p:cNvSpPr>
          <p:nvPr>
            <p:ph idx="1"/>
          </p:nvPr>
        </p:nvSpPr>
        <p:spPr/>
        <p:txBody>
          <a:bodyPr>
            <a:normAutofit/>
          </a:bodyPr>
          <a:lstStyle/>
          <a:p>
            <a:pPr marL="0" indent="0">
              <a:buNone/>
            </a:pPr>
            <a:r>
              <a:rPr lang="en-US" sz="2400" dirty="0">
                <a:latin typeface="+mj-lt"/>
              </a:rPr>
              <a:t>Privacy</a:t>
            </a:r>
          </a:p>
          <a:p>
            <a:r>
              <a:rPr lang="en-US" dirty="0" smtClean="0">
                <a:latin typeface="+mj-lt"/>
              </a:rPr>
              <a:t>“Your </a:t>
            </a:r>
            <a:r>
              <a:rPr lang="en-US" dirty="0">
                <a:latin typeface="+mj-lt"/>
              </a:rPr>
              <a:t>privacy is very important to us. We designed our Data Policy to make important disclosures about how you can use Facebook to share with others and how we collect and can use your content and information. We encourage you to read the </a:t>
            </a:r>
            <a:r>
              <a:rPr lang="en-US" dirty="0">
                <a:latin typeface="+mj-lt"/>
                <a:hlinkClick r:id="rId3"/>
              </a:rPr>
              <a:t>Data Policy</a:t>
            </a:r>
            <a:r>
              <a:rPr lang="en-US" dirty="0">
                <a:latin typeface="+mj-lt"/>
              </a:rPr>
              <a:t>, and to use it to help you make informed decisions</a:t>
            </a:r>
            <a:r>
              <a:rPr lang="en-US" dirty="0" smtClean="0">
                <a:latin typeface="+mj-lt"/>
              </a:rPr>
              <a:t>.”</a:t>
            </a:r>
            <a:endParaRPr lang="en-US" dirty="0">
              <a:latin typeface="+mj-lt"/>
            </a:endParaRPr>
          </a:p>
        </p:txBody>
      </p:sp>
      <p:sp>
        <p:nvSpPr>
          <p:cNvPr id="2" name="Footer Placeholder 1"/>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30</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1016540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Policy</a:t>
            </a:r>
            <a:endParaRPr lang="en-US" dirty="0"/>
          </a:p>
        </p:txBody>
      </p:sp>
      <p:sp>
        <p:nvSpPr>
          <p:cNvPr id="3" name="Content Placeholder 2"/>
          <p:cNvSpPr>
            <a:spLocks noGrp="1"/>
          </p:cNvSpPr>
          <p:nvPr>
            <p:ph sz="half" idx="1"/>
          </p:nvPr>
        </p:nvSpPr>
        <p:spPr/>
        <p:txBody>
          <a:bodyPr>
            <a:noAutofit/>
          </a:bodyPr>
          <a:lstStyle/>
          <a:p>
            <a:pPr>
              <a:lnSpc>
                <a:spcPct val="120000"/>
              </a:lnSpc>
              <a:spcBef>
                <a:spcPts val="0"/>
              </a:spcBef>
            </a:pPr>
            <a:r>
              <a:rPr lang="en-US" sz="300" b="1" dirty="0"/>
              <a:t>What kinds of information do we collect? </a:t>
            </a:r>
          </a:p>
          <a:p>
            <a:pPr>
              <a:lnSpc>
                <a:spcPct val="120000"/>
              </a:lnSpc>
              <a:spcBef>
                <a:spcPts val="0"/>
              </a:spcBef>
            </a:pPr>
            <a:r>
              <a:rPr lang="en-US" sz="300" dirty="0"/>
              <a:t>Depending on which Services you use, we collect different kinds of information from or about you. </a:t>
            </a:r>
          </a:p>
          <a:p>
            <a:pPr>
              <a:lnSpc>
                <a:spcPct val="120000"/>
              </a:lnSpc>
              <a:spcBef>
                <a:spcPts val="0"/>
              </a:spcBef>
            </a:pPr>
            <a:r>
              <a:rPr lang="en-US" sz="300" dirty="0"/>
              <a:t>Things you do and information you provide.</a:t>
            </a:r>
          </a:p>
          <a:p>
            <a:pPr>
              <a:lnSpc>
                <a:spcPct val="120000"/>
              </a:lnSpc>
              <a:spcBef>
                <a:spcPts val="0"/>
              </a:spcBef>
            </a:pPr>
            <a:r>
              <a:rPr lang="en-US" sz="300" dirty="0"/>
              <a:t>We collect the content and other information you provide when you use our Services, including when you sign up for an account, create or share, and message or communicate with others. This can include information in or about the content you provide, such as the location of a photo or the date a file was created. We also collect information about how you use our Services, such as the types of content you view or engage with or the frequency and duration of your activities. </a:t>
            </a:r>
          </a:p>
          <a:p>
            <a:pPr>
              <a:lnSpc>
                <a:spcPct val="120000"/>
              </a:lnSpc>
              <a:spcBef>
                <a:spcPts val="0"/>
              </a:spcBef>
            </a:pPr>
            <a:r>
              <a:rPr lang="en-US" sz="300" dirty="0"/>
              <a:t>Things others do and information they provide.</a:t>
            </a:r>
          </a:p>
          <a:p>
            <a:pPr>
              <a:lnSpc>
                <a:spcPct val="120000"/>
              </a:lnSpc>
              <a:spcBef>
                <a:spcPts val="0"/>
              </a:spcBef>
            </a:pPr>
            <a:r>
              <a:rPr lang="en-US" sz="300" dirty="0"/>
              <a:t>We also collect content and information that other people provide when they use our Services, including information about you, such as when they share a photo of you, send a message to you, or upload, sync or import your contact information. </a:t>
            </a:r>
          </a:p>
          <a:p>
            <a:pPr>
              <a:lnSpc>
                <a:spcPct val="120000"/>
              </a:lnSpc>
              <a:spcBef>
                <a:spcPts val="0"/>
              </a:spcBef>
            </a:pPr>
            <a:r>
              <a:rPr lang="en-US" sz="300" dirty="0"/>
              <a:t>Your networks and connections.</a:t>
            </a:r>
          </a:p>
          <a:p>
            <a:pPr>
              <a:lnSpc>
                <a:spcPct val="120000"/>
              </a:lnSpc>
              <a:spcBef>
                <a:spcPts val="0"/>
              </a:spcBef>
            </a:pPr>
            <a:r>
              <a:rPr lang="en-US" sz="300" dirty="0"/>
              <a:t>We collect information about the people and groups you are connected to and how you interact with them, such as the people you communicate with the most or the groups you like to share with. We also collect contact information you provide if you upload, sync or import this information (such as an address book) from a device. </a:t>
            </a:r>
          </a:p>
          <a:p>
            <a:pPr>
              <a:lnSpc>
                <a:spcPct val="120000"/>
              </a:lnSpc>
              <a:spcBef>
                <a:spcPts val="0"/>
              </a:spcBef>
            </a:pPr>
            <a:r>
              <a:rPr lang="en-US" sz="300" dirty="0"/>
              <a:t>Information about payments.</a:t>
            </a:r>
          </a:p>
          <a:p>
            <a:pPr>
              <a:lnSpc>
                <a:spcPct val="120000"/>
              </a:lnSpc>
              <a:spcBef>
                <a:spcPts val="0"/>
              </a:spcBef>
            </a:pPr>
            <a:r>
              <a:rPr lang="en-US" sz="300" dirty="0"/>
              <a:t>If you use our Services for purchases or financial transactions (like when you buy something on Facebook, make a purchase in a game, or make a donation), we collect information about the purchase or transaction. This includes your payment information, such as your credit or debit card number and other card information, and other account and authentication information, as well as billing, shipping and contact details. </a:t>
            </a:r>
          </a:p>
          <a:p>
            <a:pPr>
              <a:lnSpc>
                <a:spcPct val="120000"/>
              </a:lnSpc>
              <a:spcBef>
                <a:spcPts val="0"/>
              </a:spcBef>
            </a:pPr>
            <a:r>
              <a:rPr lang="en-US" sz="300" dirty="0"/>
              <a:t>Device information.</a:t>
            </a:r>
          </a:p>
          <a:p>
            <a:pPr>
              <a:lnSpc>
                <a:spcPct val="120000"/>
              </a:lnSpc>
              <a:spcBef>
                <a:spcPts val="0"/>
              </a:spcBef>
            </a:pPr>
            <a:r>
              <a:rPr lang="en-US" sz="300" dirty="0"/>
              <a:t>We collect information from or about the computers, phones, or other devices where you install or access our Services, depending on the permissions you’ve granted. We may associate the information we collect from your different devices, which helps us provide consistent Services across your devices. Here are some examples of the device information we collect: </a:t>
            </a:r>
            <a:br>
              <a:rPr lang="en-US" sz="300" dirty="0"/>
            </a:br>
            <a:r>
              <a:rPr lang="en-US" sz="300" dirty="0"/>
              <a:t/>
            </a:r>
            <a:br>
              <a:rPr lang="en-US" sz="300" dirty="0"/>
            </a:br>
            <a:r>
              <a:rPr lang="en-US" sz="300" dirty="0"/>
              <a:t>Attributes such as the operating system, hardware version, device settings, file and software names and types, battery and signal strength, and device identifiers.</a:t>
            </a:r>
          </a:p>
          <a:p>
            <a:pPr>
              <a:lnSpc>
                <a:spcPct val="120000"/>
              </a:lnSpc>
              <a:spcBef>
                <a:spcPts val="0"/>
              </a:spcBef>
            </a:pPr>
            <a:r>
              <a:rPr lang="en-US" sz="300" dirty="0"/>
              <a:t>Device locations, including specific geographic locations, such as through GPS, Bluetooth, or </a:t>
            </a:r>
            <a:r>
              <a:rPr lang="en-US" sz="300" dirty="0" err="1"/>
              <a:t>WiFi</a:t>
            </a:r>
            <a:r>
              <a:rPr lang="en-US" sz="300" dirty="0"/>
              <a:t> signals.</a:t>
            </a:r>
          </a:p>
          <a:p>
            <a:pPr>
              <a:lnSpc>
                <a:spcPct val="120000"/>
              </a:lnSpc>
              <a:spcBef>
                <a:spcPts val="0"/>
              </a:spcBef>
            </a:pPr>
            <a:r>
              <a:rPr lang="en-US" sz="300" dirty="0"/>
              <a:t>Connection information such as the name of your mobile operator or ISP, browser type, language and time zone, mobile phone number and IP address.</a:t>
            </a:r>
          </a:p>
          <a:p>
            <a:pPr>
              <a:lnSpc>
                <a:spcPct val="120000"/>
              </a:lnSpc>
              <a:spcBef>
                <a:spcPts val="0"/>
              </a:spcBef>
            </a:pPr>
            <a:r>
              <a:rPr lang="en-US" sz="300" dirty="0"/>
              <a:t>Information from websites and apps that use our Services.</a:t>
            </a:r>
          </a:p>
          <a:p>
            <a:pPr>
              <a:lnSpc>
                <a:spcPct val="120000"/>
              </a:lnSpc>
              <a:spcBef>
                <a:spcPts val="0"/>
              </a:spcBef>
            </a:pPr>
            <a:r>
              <a:rPr lang="en-US" sz="300" dirty="0"/>
              <a:t>We collect information when you visit or use third-party websites and apps that use our Services (like when they offer our Like button or Facebook Log In or use our measurement and advertising services). This includes information about the websites and apps you visit, your use of our Services on those websites and apps, as well as information the developer or publisher of the app or website provides to you or us. </a:t>
            </a:r>
          </a:p>
          <a:p>
            <a:pPr>
              <a:lnSpc>
                <a:spcPct val="120000"/>
              </a:lnSpc>
              <a:spcBef>
                <a:spcPts val="0"/>
              </a:spcBef>
            </a:pPr>
            <a:r>
              <a:rPr lang="en-US" sz="300" dirty="0"/>
              <a:t>Information from third-party partners.</a:t>
            </a:r>
          </a:p>
          <a:p>
            <a:pPr>
              <a:lnSpc>
                <a:spcPct val="120000"/>
              </a:lnSpc>
              <a:spcBef>
                <a:spcPts val="0"/>
              </a:spcBef>
            </a:pPr>
            <a:r>
              <a:rPr lang="en-US" sz="300" dirty="0"/>
              <a:t>We receive information about you and your activities on and off Facebook from third-party partners, such as information from a partner when we jointly offer services or from an advertiser about your experiences or interactions with them. </a:t>
            </a:r>
          </a:p>
          <a:p>
            <a:pPr>
              <a:lnSpc>
                <a:spcPct val="120000"/>
              </a:lnSpc>
              <a:spcBef>
                <a:spcPts val="0"/>
              </a:spcBef>
            </a:pPr>
            <a:r>
              <a:rPr lang="en-US" sz="300" dirty="0"/>
              <a:t>Facebook companies.</a:t>
            </a:r>
          </a:p>
          <a:p>
            <a:pPr>
              <a:lnSpc>
                <a:spcPct val="120000"/>
              </a:lnSpc>
              <a:spcBef>
                <a:spcPts val="0"/>
              </a:spcBef>
            </a:pPr>
            <a:r>
              <a:rPr lang="en-US" sz="300" dirty="0"/>
              <a:t>We receive information about you from companies that are owned or operated by Facebook, in accordance with their terms and policies. </a:t>
            </a:r>
            <a:r>
              <a:rPr lang="en-US" sz="300" dirty="0">
                <a:hlinkClick r:id="rId3"/>
              </a:rPr>
              <a:t>Learn more</a:t>
            </a:r>
            <a:r>
              <a:rPr lang="en-US" sz="300" dirty="0"/>
              <a:t> about these companies and their privacy policies. </a:t>
            </a:r>
          </a:p>
          <a:p>
            <a:pPr>
              <a:lnSpc>
                <a:spcPct val="120000"/>
              </a:lnSpc>
              <a:spcBef>
                <a:spcPts val="0"/>
              </a:spcBef>
            </a:pPr>
            <a:r>
              <a:rPr lang="en-US" sz="300" dirty="0">
                <a:hlinkClick r:id="rId4"/>
              </a:rPr>
              <a:t>Return to top</a:t>
            </a:r>
          </a:p>
          <a:p>
            <a:pPr>
              <a:lnSpc>
                <a:spcPct val="120000"/>
              </a:lnSpc>
              <a:spcBef>
                <a:spcPts val="0"/>
              </a:spcBef>
            </a:pPr>
            <a:r>
              <a:rPr lang="en-US" sz="300" b="1" dirty="0"/>
              <a:t>How do we use this information? </a:t>
            </a:r>
          </a:p>
          <a:p>
            <a:pPr>
              <a:lnSpc>
                <a:spcPct val="120000"/>
              </a:lnSpc>
              <a:spcBef>
                <a:spcPts val="0"/>
              </a:spcBef>
            </a:pPr>
            <a:r>
              <a:rPr lang="en-US" sz="300" dirty="0"/>
              <a:t>We are passionate about creating engaging and customized experiences for people. We use all of the information we have to help us provide and support our Services. Here’s how: </a:t>
            </a:r>
          </a:p>
          <a:p>
            <a:pPr>
              <a:lnSpc>
                <a:spcPct val="120000"/>
              </a:lnSpc>
              <a:spcBef>
                <a:spcPts val="0"/>
              </a:spcBef>
            </a:pPr>
            <a:r>
              <a:rPr lang="en-US" sz="300" dirty="0"/>
              <a:t>Provide, improve and develop Services.</a:t>
            </a:r>
          </a:p>
          <a:p>
            <a:pPr>
              <a:lnSpc>
                <a:spcPct val="120000"/>
              </a:lnSpc>
              <a:spcBef>
                <a:spcPts val="0"/>
              </a:spcBef>
            </a:pPr>
            <a:r>
              <a:rPr lang="en-US" sz="300" dirty="0"/>
              <a:t>We are able to deliver our Services, personalize content, and make suggestions for you by using this information to understand how you use and interact with our Services and the people or things you’re connected to and interested in on and off our Services. </a:t>
            </a:r>
            <a:br>
              <a:rPr lang="en-US" sz="300" dirty="0"/>
            </a:br>
            <a:r>
              <a:rPr lang="en-US" sz="300" dirty="0"/>
              <a:t/>
            </a:r>
            <a:br>
              <a:rPr lang="en-US" sz="300" dirty="0"/>
            </a:br>
            <a:r>
              <a:rPr lang="en-US" sz="300" dirty="0"/>
              <a:t>We also use information we have to provide shortcuts and suggestions to you. For example, we are able to suggest that your friend tag you in a picture by comparing your friend's pictures to information we've put together from your profile pictures and the other photos in which you've been tagged. If this feature is enabled for you, you can control whether we suggest that another user tag you in a photo using the “Timeline and Tagging” settings. </a:t>
            </a:r>
            <a:br>
              <a:rPr lang="en-US" sz="300" dirty="0"/>
            </a:br>
            <a:r>
              <a:rPr lang="en-US" sz="300" dirty="0"/>
              <a:t/>
            </a:r>
            <a:br>
              <a:rPr lang="en-US" sz="300" dirty="0"/>
            </a:br>
            <a:r>
              <a:rPr lang="en-US" sz="300" dirty="0"/>
              <a:t>When we have location information, we use it to tailor our Services for you and others, like helping you to check-in and find local events or offers in your area or tell your friends that you are nearby. </a:t>
            </a:r>
            <a:br>
              <a:rPr lang="en-US" sz="300" dirty="0"/>
            </a:br>
            <a:r>
              <a:rPr lang="en-US" sz="300" dirty="0"/>
              <a:t/>
            </a:r>
            <a:br>
              <a:rPr lang="en-US" sz="300" dirty="0"/>
            </a:br>
            <a:r>
              <a:rPr lang="en-US" sz="300" dirty="0"/>
              <a:t>We conduct surveys and </a:t>
            </a:r>
            <a:r>
              <a:rPr lang="en-US" sz="300" dirty="0">
                <a:hlinkClick r:id="rId5"/>
              </a:rPr>
              <a:t>research</a:t>
            </a:r>
            <a:r>
              <a:rPr lang="en-US" sz="300" dirty="0"/>
              <a:t>, test features in development, and analyze the information we have to evaluate and improve products and services, develop new products or features, and conduct audits and troubleshooting activities. </a:t>
            </a:r>
          </a:p>
          <a:p>
            <a:pPr>
              <a:lnSpc>
                <a:spcPct val="120000"/>
              </a:lnSpc>
              <a:spcBef>
                <a:spcPts val="0"/>
              </a:spcBef>
            </a:pPr>
            <a:r>
              <a:rPr lang="en-US" sz="300" dirty="0"/>
              <a:t>Communicate with you.</a:t>
            </a:r>
          </a:p>
          <a:p>
            <a:pPr>
              <a:lnSpc>
                <a:spcPct val="120000"/>
              </a:lnSpc>
              <a:spcBef>
                <a:spcPts val="0"/>
              </a:spcBef>
            </a:pPr>
            <a:r>
              <a:rPr lang="en-US" sz="300" dirty="0"/>
              <a:t>We use your information to send you marketing communications, communicate with you about our Services and let you know about our policies and terms. We also use your information to respond to you when you contact us. </a:t>
            </a:r>
          </a:p>
          <a:p>
            <a:pPr>
              <a:lnSpc>
                <a:spcPct val="120000"/>
              </a:lnSpc>
              <a:spcBef>
                <a:spcPts val="0"/>
              </a:spcBef>
            </a:pPr>
            <a:r>
              <a:rPr lang="en-US" sz="300" dirty="0"/>
              <a:t>Show and measure ads and services.</a:t>
            </a:r>
          </a:p>
          <a:p>
            <a:pPr>
              <a:lnSpc>
                <a:spcPct val="120000"/>
              </a:lnSpc>
              <a:spcBef>
                <a:spcPts val="0"/>
              </a:spcBef>
            </a:pPr>
            <a:r>
              <a:rPr lang="en-US" sz="300" dirty="0"/>
              <a:t>We use the </a:t>
            </a:r>
            <a:r>
              <a:rPr lang="en-US" sz="300" dirty="0">
                <a:hlinkClick r:id="rId6"/>
              </a:rPr>
              <a:t>information we have</a:t>
            </a:r>
            <a:r>
              <a:rPr lang="en-US" sz="300" dirty="0"/>
              <a:t> to improve our advertising and measurement systems so we can show you relevant ads on and off our Services and measure the effectiveness and reach of ads and services. </a:t>
            </a:r>
            <a:r>
              <a:rPr lang="en-US" sz="300" dirty="0">
                <a:hlinkClick r:id="rId7"/>
              </a:rPr>
              <a:t>Learn more</a:t>
            </a:r>
            <a:r>
              <a:rPr lang="en-US" sz="300" dirty="0"/>
              <a:t> about advertising on our Services and how you can </a:t>
            </a:r>
            <a:r>
              <a:rPr lang="en-US" sz="300" dirty="0">
                <a:hlinkClick r:id="rId8"/>
              </a:rPr>
              <a:t>control</a:t>
            </a:r>
            <a:r>
              <a:rPr lang="en-US" sz="300" dirty="0"/>
              <a:t> how information about you is used to personalize the ads you see. </a:t>
            </a:r>
          </a:p>
          <a:p>
            <a:pPr>
              <a:lnSpc>
                <a:spcPct val="120000"/>
              </a:lnSpc>
              <a:spcBef>
                <a:spcPts val="0"/>
              </a:spcBef>
            </a:pPr>
            <a:r>
              <a:rPr lang="en-US" sz="300" dirty="0"/>
              <a:t>Promote safety and security.</a:t>
            </a:r>
          </a:p>
          <a:p>
            <a:pPr>
              <a:lnSpc>
                <a:spcPct val="120000"/>
              </a:lnSpc>
              <a:spcBef>
                <a:spcPts val="0"/>
              </a:spcBef>
            </a:pPr>
            <a:r>
              <a:rPr lang="en-US" sz="300" dirty="0"/>
              <a:t>We use the information we have to help verify accounts and activity, and to promote safety and security on and off of our Services, such as by investigating suspicious activity or violations of our terms or policies. We work hard to protect your account using teams of engineers, automated systems, and advanced technology such as encryption and machine learning. We also offer easy-to-use security tools that add an extra layer of security to your account. For more information about promoting safety on Facebook, visit the </a:t>
            </a:r>
            <a:r>
              <a:rPr lang="en-US" sz="300" dirty="0">
                <a:hlinkClick r:id="rId9"/>
              </a:rPr>
              <a:t>Facebook Security Help Center</a:t>
            </a:r>
            <a:r>
              <a:rPr lang="en-US" sz="300" dirty="0"/>
              <a:t>. </a:t>
            </a:r>
          </a:p>
          <a:p>
            <a:pPr>
              <a:lnSpc>
                <a:spcPct val="120000"/>
              </a:lnSpc>
              <a:spcBef>
                <a:spcPts val="0"/>
              </a:spcBef>
            </a:pPr>
            <a:r>
              <a:rPr lang="en-US" sz="300" dirty="0"/>
              <a:t>We use cookies and similar technologies to provide and support our Services and each of the uses outlined and described in this section of our policy. Read our </a:t>
            </a:r>
            <a:r>
              <a:rPr lang="en-US" sz="300" dirty="0">
                <a:hlinkClick r:id="rId10"/>
              </a:rPr>
              <a:t>Cookie Policy</a:t>
            </a:r>
            <a:r>
              <a:rPr lang="en-US" sz="300" dirty="0"/>
              <a:t> to learn more. </a:t>
            </a:r>
          </a:p>
          <a:p>
            <a:pPr>
              <a:lnSpc>
                <a:spcPct val="120000"/>
              </a:lnSpc>
              <a:spcBef>
                <a:spcPts val="0"/>
              </a:spcBef>
            </a:pPr>
            <a:r>
              <a:rPr lang="en-US" sz="300" dirty="0">
                <a:hlinkClick r:id="rId4"/>
              </a:rPr>
              <a:t>Return to top</a:t>
            </a:r>
          </a:p>
          <a:p>
            <a:pPr>
              <a:lnSpc>
                <a:spcPct val="120000"/>
              </a:lnSpc>
              <a:spcBef>
                <a:spcPts val="0"/>
              </a:spcBef>
            </a:pPr>
            <a:r>
              <a:rPr lang="en-US" sz="300" b="1" dirty="0"/>
              <a:t>How is this information shared? </a:t>
            </a:r>
          </a:p>
          <a:p>
            <a:pPr>
              <a:lnSpc>
                <a:spcPct val="120000"/>
              </a:lnSpc>
              <a:spcBef>
                <a:spcPts val="0"/>
              </a:spcBef>
            </a:pPr>
            <a:r>
              <a:rPr lang="en-US" sz="300" dirty="0"/>
              <a:t>Sharing On Our Services</a:t>
            </a:r>
          </a:p>
          <a:p>
            <a:pPr>
              <a:lnSpc>
                <a:spcPct val="120000"/>
              </a:lnSpc>
              <a:spcBef>
                <a:spcPts val="0"/>
              </a:spcBef>
            </a:pPr>
            <a:r>
              <a:rPr lang="en-US" sz="300" dirty="0"/>
              <a:t>People use our Services to connect and share with others. We make this possible by sharing your information in the following ways: </a:t>
            </a:r>
          </a:p>
          <a:p>
            <a:pPr>
              <a:lnSpc>
                <a:spcPct val="120000"/>
              </a:lnSpc>
              <a:spcBef>
                <a:spcPts val="0"/>
              </a:spcBef>
            </a:pPr>
            <a:r>
              <a:rPr lang="en-US" sz="300" dirty="0"/>
              <a:t>People you share and communicate with.</a:t>
            </a:r>
          </a:p>
          <a:p>
            <a:pPr>
              <a:lnSpc>
                <a:spcPct val="120000"/>
              </a:lnSpc>
              <a:spcBef>
                <a:spcPts val="0"/>
              </a:spcBef>
            </a:pPr>
            <a:r>
              <a:rPr lang="en-US" sz="300" dirty="0"/>
              <a:t>When you share and communicate using our Services, you choose the audience who can see what you share. For example, when you post on Facebook, you select the audience for the post, such as a customized group of individuals, all of your Friends, or members of a Group. Likewise, when you use Messenger, you also choose the people you send photos to or message. </a:t>
            </a:r>
            <a:br>
              <a:rPr lang="en-US" sz="300" dirty="0"/>
            </a:br>
            <a:r>
              <a:rPr lang="en-US" sz="300" dirty="0"/>
              <a:t/>
            </a:r>
            <a:br>
              <a:rPr lang="en-US" sz="300" dirty="0"/>
            </a:br>
            <a:endParaRPr lang="en-US" sz="300" dirty="0"/>
          </a:p>
        </p:txBody>
      </p:sp>
      <p:sp>
        <p:nvSpPr>
          <p:cNvPr id="6" name="Content Placeholder 5"/>
          <p:cNvSpPr>
            <a:spLocks noGrp="1"/>
          </p:cNvSpPr>
          <p:nvPr>
            <p:ph sz="half" idx="2"/>
          </p:nvPr>
        </p:nvSpPr>
        <p:spPr/>
        <p:txBody>
          <a:bodyPr>
            <a:normAutofit fontScale="25000" lnSpcReduction="20000"/>
          </a:bodyPr>
          <a:lstStyle/>
          <a:p>
            <a:pPr>
              <a:lnSpc>
                <a:spcPct val="120000"/>
              </a:lnSpc>
              <a:spcBef>
                <a:spcPts val="0"/>
              </a:spcBef>
            </a:pPr>
            <a:r>
              <a:rPr lang="en-US" sz="1200" dirty="0">
                <a:hlinkClick r:id="rId11"/>
              </a:rPr>
              <a:t>Public information</a:t>
            </a:r>
            <a:r>
              <a:rPr lang="en-US" sz="1200" dirty="0"/>
              <a:t> is any information you share with a public audience, as well as information in your </a:t>
            </a:r>
            <a:r>
              <a:rPr lang="en-US" sz="1200" dirty="0">
                <a:hlinkClick r:id="rId11"/>
              </a:rPr>
              <a:t>Public Profile</a:t>
            </a:r>
            <a:r>
              <a:rPr lang="en-US" sz="1200" dirty="0"/>
              <a:t>, or content you share on a Facebook Page or another public forum. Public information is available to anyone on or off our Services and can be seen or accessed through online search engines, APIs, and offline media, such as on TV. </a:t>
            </a:r>
            <a:br>
              <a:rPr lang="en-US" sz="1200" dirty="0"/>
            </a:br>
            <a:r>
              <a:rPr lang="en-US" sz="1200" dirty="0"/>
              <a:t/>
            </a:r>
            <a:br>
              <a:rPr lang="en-US" sz="1200" dirty="0"/>
            </a:br>
            <a:r>
              <a:rPr lang="en-US" sz="1200" dirty="0"/>
              <a:t>In some cases, people you share and communicate with may download or re-share this content with others on and off our Services. When you comment on another person’s post or like their content on Facebook, that person decides the audience who can see your comment or like. If their audience is public, your comment will also be public. </a:t>
            </a:r>
          </a:p>
          <a:p>
            <a:pPr>
              <a:lnSpc>
                <a:spcPct val="120000"/>
              </a:lnSpc>
              <a:spcBef>
                <a:spcPts val="0"/>
              </a:spcBef>
            </a:pPr>
            <a:r>
              <a:rPr lang="en-US" sz="1200" dirty="0"/>
              <a:t>People that see content others share about you.</a:t>
            </a:r>
          </a:p>
          <a:p>
            <a:pPr>
              <a:lnSpc>
                <a:spcPct val="120000"/>
              </a:lnSpc>
              <a:spcBef>
                <a:spcPts val="0"/>
              </a:spcBef>
            </a:pPr>
            <a:r>
              <a:rPr lang="en-US" sz="1200" dirty="0"/>
              <a:t>Other people may use our Services to share content about you with the audience they choose. For example, people may share a photo of you, mention or tag you at a location in a post, or share information about you that you shared with them. If you have concerns with someone’s post, social reporting is a way for people to quickly and easily ask for help from someone they trust. </a:t>
            </a:r>
            <a:r>
              <a:rPr lang="en-US" sz="1200" dirty="0">
                <a:hlinkClick r:id="rId12"/>
              </a:rPr>
              <a:t>Learn More</a:t>
            </a:r>
            <a:r>
              <a:rPr lang="en-US" sz="1200" dirty="0"/>
              <a:t>. </a:t>
            </a:r>
          </a:p>
          <a:p>
            <a:pPr>
              <a:lnSpc>
                <a:spcPct val="120000"/>
              </a:lnSpc>
              <a:spcBef>
                <a:spcPts val="0"/>
              </a:spcBef>
            </a:pPr>
            <a:r>
              <a:rPr lang="en-US" sz="1200" dirty="0"/>
              <a:t>Apps, websites and third-party integrations on or using our Services.</a:t>
            </a:r>
          </a:p>
          <a:p>
            <a:pPr>
              <a:lnSpc>
                <a:spcPct val="120000"/>
              </a:lnSpc>
              <a:spcBef>
                <a:spcPts val="0"/>
              </a:spcBef>
            </a:pPr>
            <a:r>
              <a:rPr lang="en-US" sz="1200" dirty="0"/>
              <a:t>When you use third-party apps, websites or other services that use, or are integrated with, our Services, they may receive information about what you post or share. For example, when you play a game with your Facebook friends or use the Facebook Comment or Share button on a website, the game developer or website may get information about your activities in the game or receive a comment or link that you share from their website on Facebook. In addition, when you download or use such third-party services, they can access your </a:t>
            </a:r>
            <a:r>
              <a:rPr lang="en-US" sz="1200" dirty="0">
                <a:hlinkClick r:id="rId11"/>
              </a:rPr>
              <a:t>Public Profile</a:t>
            </a:r>
            <a:r>
              <a:rPr lang="en-US" sz="1200" dirty="0"/>
              <a:t>, which includes your </a:t>
            </a:r>
            <a:r>
              <a:rPr lang="en-US" sz="1200" dirty="0">
                <a:hlinkClick r:id="rId13"/>
              </a:rPr>
              <a:t>username or user ID</a:t>
            </a:r>
            <a:r>
              <a:rPr lang="en-US" sz="1200" dirty="0"/>
              <a:t>, your age range and country/language, your list of friends, as well as any information that you share with them. Information collected by these apps, websites or integrated services is subject to their own terms and policies. </a:t>
            </a:r>
            <a:br>
              <a:rPr lang="en-US" sz="1200" dirty="0"/>
            </a:br>
            <a:r>
              <a:rPr lang="en-US" sz="1200" dirty="0"/>
              <a:t/>
            </a:r>
            <a:br>
              <a:rPr lang="en-US" sz="1200" dirty="0"/>
            </a:br>
            <a:r>
              <a:rPr lang="en-US" sz="1200" dirty="0">
                <a:hlinkClick r:id="rId14"/>
              </a:rPr>
              <a:t>Learn more</a:t>
            </a:r>
            <a:r>
              <a:rPr lang="en-US" sz="1200" dirty="0"/>
              <a:t> about how you can control the information about you that you or others share with these apps and websites. </a:t>
            </a:r>
          </a:p>
          <a:p>
            <a:pPr>
              <a:lnSpc>
                <a:spcPct val="120000"/>
              </a:lnSpc>
              <a:spcBef>
                <a:spcPts val="0"/>
              </a:spcBef>
            </a:pPr>
            <a:r>
              <a:rPr lang="en-US" sz="1200" dirty="0"/>
              <a:t>Sharing within Facebook companies.</a:t>
            </a:r>
          </a:p>
          <a:p>
            <a:pPr>
              <a:lnSpc>
                <a:spcPct val="120000"/>
              </a:lnSpc>
              <a:spcBef>
                <a:spcPts val="0"/>
              </a:spcBef>
            </a:pPr>
            <a:r>
              <a:rPr lang="en-US" sz="1200" dirty="0"/>
              <a:t>We share information we have about you within the family of companies that are part of Facebook. </a:t>
            </a:r>
            <a:r>
              <a:rPr lang="en-US" sz="1200" dirty="0">
                <a:hlinkClick r:id="rId3"/>
              </a:rPr>
              <a:t>Learn more</a:t>
            </a:r>
            <a:r>
              <a:rPr lang="en-US" sz="1200" dirty="0"/>
              <a:t> about our companies. </a:t>
            </a:r>
          </a:p>
          <a:p>
            <a:pPr>
              <a:lnSpc>
                <a:spcPct val="120000"/>
              </a:lnSpc>
              <a:spcBef>
                <a:spcPts val="0"/>
              </a:spcBef>
            </a:pPr>
            <a:r>
              <a:rPr lang="en-US" sz="1200" dirty="0"/>
              <a:t>New owner.</a:t>
            </a:r>
          </a:p>
          <a:p>
            <a:pPr>
              <a:lnSpc>
                <a:spcPct val="120000"/>
              </a:lnSpc>
              <a:spcBef>
                <a:spcPts val="0"/>
              </a:spcBef>
            </a:pPr>
            <a:r>
              <a:rPr lang="en-US" sz="1200" dirty="0"/>
              <a:t>If the ownership or control of all or part of our Services or their assets changes, we may transfer your information to the new owner. </a:t>
            </a:r>
            <a:br>
              <a:rPr lang="en-US" sz="1200" dirty="0"/>
            </a:br>
            <a:r>
              <a:rPr lang="en-US" sz="1200" dirty="0"/>
              <a:t/>
            </a:r>
            <a:br>
              <a:rPr lang="en-US" sz="1200" dirty="0"/>
            </a:br>
            <a:endParaRPr lang="en-US" sz="1200" dirty="0"/>
          </a:p>
          <a:p>
            <a:pPr>
              <a:lnSpc>
                <a:spcPct val="120000"/>
              </a:lnSpc>
              <a:spcBef>
                <a:spcPts val="0"/>
              </a:spcBef>
            </a:pPr>
            <a:r>
              <a:rPr lang="en-US" sz="1200" dirty="0"/>
              <a:t>Sharing With Third-Party Partners and Customers</a:t>
            </a:r>
          </a:p>
          <a:p>
            <a:pPr>
              <a:lnSpc>
                <a:spcPct val="120000"/>
              </a:lnSpc>
              <a:spcBef>
                <a:spcPts val="0"/>
              </a:spcBef>
            </a:pPr>
            <a:r>
              <a:rPr lang="en-US" sz="1200" dirty="0"/>
              <a:t>We work with third party companies who help us provide and improve our Services or who use advertising or related products, which makes it possible to operate our companies and provide free services to people around the world. </a:t>
            </a:r>
            <a:br>
              <a:rPr lang="en-US" sz="1200" dirty="0"/>
            </a:br>
            <a:r>
              <a:rPr lang="en-US" sz="1200" dirty="0"/>
              <a:t/>
            </a:r>
            <a:br>
              <a:rPr lang="en-US" sz="1200" dirty="0"/>
            </a:br>
            <a:r>
              <a:rPr lang="en-US" sz="1200" dirty="0"/>
              <a:t>Here are the types of third parties we can share information with about you: </a:t>
            </a:r>
          </a:p>
          <a:p>
            <a:pPr>
              <a:lnSpc>
                <a:spcPct val="120000"/>
              </a:lnSpc>
              <a:spcBef>
                <a:spcPts val="0"/>
              </a:spcBef>
            </a:pPr>
            <a:r>
              <a:rPr lang="en-US" sz="1200" dirty="0"/>
              <a:t>Advertising, Measurement and Analytics Services (Non-Personally Identifiable Information Only).</a:t>
            </a:r>
          </a:p>
          <a:p>
            <a:pPr>
              <a:lnSpc>
                <a:spcPct val="120000"/>
              </a:lnSpc>
              <a:spcBef>
                <a:spcPts val="0"/>
              </a:spcBef>
            </a:pPr>
            <a:r>
              <a:rPr lang="en-US" sz="1200" dirty="0"/>
              <a:t>We want our advertising to be as relevant and interesting as the other information you find on our Services. With this in mind, we use all of the information we have about you to show you relevant ads. We do not share information that personally identifies you (personally identifiable information is information like name or email address that can by itself be used to contact you or identifies who you are) with advertising, measurement or analytics partners unless you give us permission. We may provide these partners with information about the reach and effectiveness of their advertising without providing information that personally identifies you, or if we have aggregated the information so that it does not personally identify you. For example, we may tell an advertiser how its ads performed, or how many people viewed their ads or installed an app after seeing an ad, or provide non-personally identifying demographic information (such as 25 year old female, in Madrid, who likes software engineering) to these partners to help them understand their audience or customers, but only after the advertiser has agreed to abide by our </a:t>
            </a:r>
            <a:r>
              <a:rPr lang="en-US" sz="1200" dirty="0">
                <a:hlinkClick r:id="rId15"/>
              </a:rPr>
              <a:t>advertiser guidelines</a:t>
            </a:r>
            <a:r>
              <a:rPr lang="en-US" sz="1200" dirty="0"/>
              <a:t>. </a:t>
            </a:r>
            <a:br>
              <a:rPr lang="en-US" sz="1200" dirty="0"/>
            </a:br>
            <a:r>
              <a:rPr lang="en-US" sz="1200" dirty="0"/>
              <a:t/>
            </a:r>
            <a:br>
              <a:rPr lang="en-US" sz="1200" dirty="0"/>
            </a:br>
            <a:r>
              <a:rPr lang="en-US" sz="1200" dirty="0"/>
              <a:t>Please review your </a:t>
            </a:r>
            <a:r>
              <a:rPr lang="en-US" sz="1200" dirty="0">
                <a:hlinkClick r:id="rId7"/>
              </a:rPr>
              <a:t>advertising preferences</a:t>
            </a:r>
            <a:r>
              <a:rPr lang="en-US" sz="1200" dirty="0"/>
              <a:t> to understand why you’re seeing a particular ad on Facebook. You can adjust your ad preferences if you want to control and manage your ad experience on Facebook. </a:t>
            </a:r>
          </a:p>
          <a:p>
            <a:pPr>
              <a:lnSpc>
                <a:spcPct val="120000"/>
              </a:lnSpc>
              <a:spcBef>
                <a:spcPts val="0"/>
              </a:spcBef>
            </a:pPr>
            <a:r>
              <a:rPr lang="en-US" sz="1200" dirty="0"/>
              <a:t>Vendors, service providers and other partners.</a:t>
            </a:r>
          </a:p>
          <a:p>
            <a:pPr>
              <a:lnSpc>
                <a:spcPct val="120000"/>
              </a:lnSpc>
              <a:spcBef>
                <a:spcPts val="0"/>
              </a:spcBef>
            </a:pPr>
            <a:r>
              <a:rPr lang="en-US" sz="1200" dirty="0"/>
              <a:t>We transfer information to vendors, service providers, and other partners who globally support our business, such as providing technical infrastructure services, analyzing how our Services are used, measuring the effectiveness of ads and services, providing customer service, facilitating payments, or conducting academic research and surveys. These partners must adhere to strict confidentiality obligations in a way that is consistent with this Data Policy and the agreements we enter into with them. </a:t>
            </a:r>
          </a:p>
          <a:p>
            <a:pPr>
              <a:lnSpc>
                <a:spcPct val="120000"/>
              </a:lnSpc>
              <a:spcBef>
                <a:spcPts val="0"/>
              </a:spcBef>
            </a:pPr>
            <a:r>
              <a:rPr lang="en-US" sz="1200" dirty="0">
                <a:hlinkClick r:id="rId4"/>
              </a:rPr>
              <a:t>Return to top</a:t>
            </a:r>
          </a:p>
          <a:p>
            <a:pPr>
              <a:lnSpc>
                <a:spcPct val="120000"/>
              </a:lnSpc>
              <a:spcBef>
                <a:spcPts val="0"/>
              </a:spcBef>
            </a:pPr>
            <a:r>
              <a:rPr lang="en-US" sz="1200" b="1" dirty="0"/>
              <a:t>How can I manage or delete information about me? </a:t>
            </a:r>
          </a:p>
          <a:p>
            <a:pPr>
              <a:lnSpc>
                <a:spcPct val="120000"/>
              </a:lnSpc>
              <a:spcBef>
                <a:spcPts val="0"/>
              </a:spcBef>
            </a:pPr>
            <a:r>
              <a:rPr lang="en-US" sz="1200" dirty="0"/>
              <a:t>You can manage the content and information you share when you use Facebook through the </a:t>
            </a:r>
            <a:r>
              <a:rPr lang="en-US" sz="1200" dirty="0">
                <a:hlinkClick r:id="rId16"/>
              </a:rPr>
              <a:t>Activity Log tool</a:t>
            </a:r>
            <a:r>
              <a:rPr lang="en-US" sz="1200" dirty="0"/>
              <a:t>. You can also download information associated with your Facebook account through our </a:t>
            </a:r>
            <a:r>
              <a:rPr lang="en-US" sz="1200" dirty="0">
                <a:hlinkClick r:id="rId17"/>
              </a:rPr>
              <a:t>Download Your Information tool</a:t>
            </a:r>
            <a:r>
              <a:rPr lang="en-US" sz="1200" dirty="0"/>
              <a:t>. </a:t>
            </a:r>
            <a:br>
              <a:rPr lang="en-US" sz="1200" dirty="0"/>
            </a:br>
            <a:r>
              <a:rPr lang="en-US" sz="1200" dirty="0"/>
              <a:t/>
            </a:r>
            <a:br>
              <a:rPr lang="en-US" sz="1200" dirty="0"/>
            </a:br>
            <a:r>
              <a:rPr lang="en-US" sz="1200" dirty="0"/>
              <a:t>We store data for as long as it is necessary to provide products and services to you and others, including those described above. Information associated with your account will be kept until your account is deleted, unless we no longer need the data to provide products and services. </a:t>
            </a:r>
            <a:br>
              <a:rPr lang="en-US" sz="1200" dirty="0"/>
            </a:br>
            <a:r>
              <a:rPr lang="en-US" sz="1200" dirty="0"/>
              <a:t/>
            </a:r>
            <a:br>
              <a:rPr lang="en-US" sz="1200" dirty="0"/>
            </a:br>
            <a:r>
              <a:rPr lang="en-US" sz="1200" dirty="0"/>
              <a:t>You can delete your account any time. When you delete your account, we delete things you have posted, such as your photos and status updates. If you do not want to delete your account, but want to temporarily stop using Facebook, you may deactivate your account instead. To learn more about deactivating or deleting your account, click </a:t>
            </a:r>
            <a:r>
              <a:rPr lang="en-US" sz="1200" dirty="0">
                <a:hlinkClick r:id="rId18"/>
              </a:rPr>
              <a:t>here</a:t>
            </a:r>
            <a:r>
              <a:rPr lang="en-US" sz="1200" dirty="0"/>
              <a:t>. Keep in mind that information that others have shared about you is not part of your account and will not be deleted when you delete your account. </a:t>
            </a:r>
          </a:p>
          <a:p>
            <a:pPr>
              <a:lnSpc>
                <a:spcPct val="120000"/>
              </a:lnSpc>
              <a:spcBef>
                <a:spcPts val="0"/>
              </a:spcBef>
            </a:pPr>
            <a:r>
              <a:rPr lang="en-US" sz="1200" dirty="0">
                <a:hlinkClick r:id="rId4"/>
              </a:rPr>
              <a:t>Return to top</a:t>
            </a:r>
          </a:p>
          <a:p>
            <a:pPr>
              <a:lnSpc>
                <a:spcPct val="120000"/>
              </a:lnSpc>
              <a:spcBef>
                <a:spcPts val="0"/>
              </a:spcBef>
            </a:pPr>
            <a:r>
              <a:rPr lang="en-US" sz="1200" b="1" dirty="0"/>
              <a:t>How do we respond to legal requests or prevent harm? </a:t>
            </a:r>
          </a:p>
          <a:p>
            <a:pPr>
              <a:lnSpc>
                <a:spcPct val="120000"/>
              </a:lnSpc>
              <a:spcBef>
                <a:spcPts val="0"/>
              </a:spcBef>
            </a:pPr>
            <a:r>
              <a:rPr lang="en-US" sz="1200" dirty="0"/>
              <a:t>We may access, preserve and share your information in response to a legal request (like a search warrant, court order or subpoena) if we have a good faith belief that the law requires us to do so. This may include responding to legal requests from jurisdictions outside of the United States where we have a good faith belief that the response is required by law in that jurisdiction, affects users in that jurisdiction, and is consistent with internationally recognized standards. We may also access, preserve and share information when we have a good faith belief it is necessary to: detect, prevent and address fraud and other illegal activity; to protect ourselves, you and others, including as part of investigations; or to prevent death or imminent bodily harm. For example, we may provide information to third-party partners about the reliability of your account to prevent fraud and abuse on and off of our Services. Information we receive about you, including financial transaction data related to purchases made with Facebook, may be accessed, processed and retained for an extended period of time when it is the subject of a legal request or obligation, governmental investigation, or investigations concerning possible violations of our terms or policies, or otherwise to prevent harm. We also may retain information from accounts disabled for violations of our terms for at least a year to prevent repeat abuse or other violations of our terms. </a:t>
            </a:r>
          </a:p>
          <a:p>
            <a:pPr>
              <a:lnSpc>
                <a:spcPct val="120000"/>
              </a:lnSpc>
              <a:spcBef>
                <a:spcPts val="0"/>
              </a:spcBef>
            </a:pPr>
            <a:r>
              <a:rPr lang="en-US" sz="1200" dirty="0">
                <a:hlinkClick r:id="rId4"/>
              </a:rPr>
              <a:t>Return to top</a:t>
            </a:r>
          </a:p>
          <a:p>
            <a:pPr>
              <a:lnSpc>
                <a:spcPct val="120000"/>
              </a:lnSpc>
              <a:spcBef>
                <a:spcPts val="0"/>
              </a:spcBef>
            </a:pPr>
            <a:r>
              <a:rPr lang="en-US" sz="1200" b="1" dirty="0"/>
              <a:t>How our global services operate </a:t>
            </a:r>
          </a:p>
          <a:p>
            <a:pPr>
              <a:lnSpc>
                <a:spcPct val="120000"/>
              </a:lnSpc>
              <a:spcBef>
                <a:spcPts val="0"/>
              </a:spcBef>
            </a:pPr>
            <a:r>
              <a:rPr lang="en-US" sz="1200" dirty="0"/>
              <a:t>Facebook, Inc. complies with the US-EU and US-Swiss Safe Harbor framework for the collection, use and retention of information from the European Union and Switzerland, as set out by the Department of Commerce. To view our certification, visit the </a:t>
            </a:r>
            <a:r>
              <a:rPr lang="en-US" sz="1200" dirty="0">
                <a:hlinkClick r:id="rId19"/>
              </a:rPr>
              <a:t>Safe Harbor website</a:t>
            </a:r>
            <a:r>
              <a:rPr lang="en-US" sz="1200" dirty="0"/>
              <a:t>. </a:t>
            </a:r>
            <a:br>
              <a:rPr lang="en-US" sz="1200" dirty="0"/>
            </a:br>
            <a:r>
              <a:rPr lang="en-US" sz="1200" dirty="0"/>
              <a:t/>
            </a:r>
            <a:br>
              <a:rPr lang="en-US" sz="1200" dirty="0"/>
            </a:br>
            <a:r>
              <a:rPr lang="en-US" sz="1200" dirty="0"/>
              <a:t>As part of our participation in the Safe Harbor program, we will resolve disputes you have with us in connection with our policies and practices through </a:t>
            </a:r>
            <a:r>
              <a:rPr lang="en-US" sz="1200" dirty="0" err="1"/>
              <a:t>TRUSTe</a:t>
            </a:r>
            <a:r>
              <a:rPr lang="en-US" sz="1200" dirty="0"/>
              <a:t>. You can contact </a:t>
            </a:r>
            <a:r>
              <a:rPr lang="en-US" sz="1200" dirty="0" err="1"/>
              <a:t>TRUSTe</a:t>
            </a:r>
            <a:r>
              <a:rPr lang="en-US" sz="1200" dirty="0"/>
              <a:t> through </a:t>
            </a:r>
            <a:r>
              <a:rPr lang="en-US" sz="1200" dirty="0">
                <a:hlinkClick r:id="rId20"/>
              </a:rPr>
              <a:t>their website</a:t>
            </a:r>
            <a:r>
              <a:rPr lang="en-US" sz="1200" dirty="0"/>
              <a:t>. </a:t>
            </a:r>
            <a:br>
              <a:rPr lang="en-US" sz="1200" dirty="0"/>
            </a:br>
            <a:r>
              <a:rPr lang="en-US" sz="1200" dirty="0"/>
              <a:t/>
            </a:r>
            <a:br>
              <a:rPr lang="en-US" sz="1200" dirty="0"/>
            </a:br>
            <a:r>
              <a:rPr lang="en-US" sz="1200" dirty="0"/>
              <a:t>Facebook may share information internally within our family of companies or with third parties for purposes described in this policy. Information collected within the European Economic Area (“EEA”) may, for example, be transferred to countries outside of the EEA for the purposes as described in this policy. </a:t>
            </a:r>
          </a:p>
          <a:p>
            <a:pPr>
              <a:lnSpc>
                <a:spcPct val="120000"/>
              </a:lnSpc>
              <a:spcBef>
                <a:spcPts val="0"/>
              </a:spcBef>
            </a:pPr>
            <a:r>
              <a:rPr lang="en-US" sz="1200" dirty="0">
                <a:hlinkClick r:id="rId4"/>
              </a:rPr>
              <a:t>Return to top</a:t>
            </a:r>
          </a:p>
          <a:p>
            <a:pPr>
              <a:lnSpc>
                <a:spcPct val="120000"/>
              </a:lnSpc>
              <a:spcBef>
                <a:spcPts val="0"/>
              </a:spcBef>
            </a:pPr>
            <a:r>
              <a:rPr lang="en-US" sz="1200" b="1" dirty="0"/>
              <a:t>How will we notify you of changes to this policy? </a:t>
            </a:r>
          </a:p>
          <a:p>
            <a:pPr>
              <a:lnSpc>
                <a:spcPct val="120000"/>
              </a:lnSpc>
              <a:spcBef>
                <a:spcPts val="0"/>
              </a:spcBef>
            </a:pPr>
            <a:r>
              <a:rPr lang="en-US" sz="1200" dirty="0"/>
              <a:t>We’ll notify you before we make changes to this policy and give you the opportunity to review and comment on the revised policy before continuing to use our Services. </a:t>
            </a:r>
          </a:p>
          <a:p>
            <a:pPr>
              <a:lnSpc>
                <a:spcPct val="120000"/>
              </a:lnSpc>
              <a:spcBef>
                <a:spcPts val="0"/>
              </a:spcBef>
            </a:pPr>
            <a:r>
              <a:rPr lang="en-US" sz="1200" dirty="0">
                <a:hlinkClick r:id="rId4"/>
              </a:rPr>
              <a:t>Return to top</a:t>
            </a:r>
          </a:p>
          <a:p>
            <a:pPr>
              <a:lnSpc>
                <a:spcPct val="120000"/>
              </a:lnSpc>
              <a:spcBef>
                <a:spcPts val="0"/>
              </a:spcBef>
            </a:pPr>
            <a:r>
              <a:rPr lang="en-US" sz="1200" b="1" dirty="0"/>
              <a:t>How to contact Facebook with questions </a:t>
            </a:r>
          </a:p>
          <a:p>
            <a:pPr>
              <a:lnSpc>
                <a:spcPct val="120000"/>
              </a:lnSpc>
              <a:spcBef>
                <a:spcPts val="0"/>
              </a:spcBef>
            </a:pPr>
            <a:r>
              <a:rPr lang="en-US" sz="1200" dirty="0"/>
              <a:t>To learn more about how privacy works on Facebook, please check out </a:t>
            </a:r>
            <a:r>
              <a:rPr lang="en-US" sz="1200" dirty="0">
                <a:hlinkClick r:id="rId21"/>
              </a:rPr>
              <a:t>Privacy Basics</a:t>
            </a:r>
            <a:r>
              <a:rPr lang="en-US" sz="1200" dirty="0"/>
              <a:t>. If you have questions about this policy, here’s how you can reach us: </a:t>
            </a:r>
          </a:p>
          <a:p>
            <a:pPr>
              <a:lnSpc>
                <a:spcPct val="120000"/>
              </a:lnSpc>
              <a:spcBef>
                <a:spcPts val="0"/>
              </a:spcBef>
            </a:pPr>
            <a:endParaRPr lang="en-US" sz="600"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31</a:t>
            </a:fld>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4026031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Facebook collects</a:t>
            </a:r>
            <a:endParaRPr lang="en-US" dirty="0"/>
          </a:p>
        </p:txBody>
      </p:sp>
      <p:sp>
        <p:nvSpPr>
          <p:cNvPr id="11" name="Content Placeholder 10"/>
          <p:cNvSpPr>
            <a:spLocks noGrp="1"/>
          </p:cNvSpPr>
          <p:nvPr>
            <p:ph sz="half" idx="1"/>
          </p:nvPr>
        </p:nvSpPr>
        <p:spPr/>
        <p:txBody>
          <a:bodyPr>
            <a:normAutofit/>
          </a:bodyPr>
          <a:lstStyle/>
          <a:p>
            <a:r>
              <a:rPr lang="en-US" dirty="0" smtClean="0">
                <a:latin typeface="+mj-lt"/>
              </a:rPr>
              <a:t>Account details</a:t>
            </a:r>
          </a:p>
          <a:p>
            <a:r>
              <a:rPr lang="en-US" dirty="0" smtClean="0">
                <a:latin typeface="+mj-lt"/>
              </a:rPr>
              <a:t>Liked pages</a:t>
            </a:r>
          </a:p>
          <a:p>
            <a:r>
              <a:rPr lang="en-US" dirty="0" smtClean="0">
                <a:latin typeface="+mj-lt"/>
              </a:rPr>
              <a:t>Things you post</a:t>
            </a:r>
          </a:p>
          <a:p>
            <a:r>
              <a:rPr lang="en-US" dirty="0" smtClean="0">
                <a:latin typeface="+mj-lt"/>
              </a:rPr>
              <a:t>Pages you view</a:t>
            </a:r>
          </a:p>
          <a:p>
            <a:r>
              <a:rPr lang="en-US" dirty="0" smtClean="0">
                <a:latin typeface="+mj-lt"/>
              </a:rPr>
              <a:t>Pages your friends like/view</a:t>
            </a:r>
          </a:p>
          <a:p>
            <a:r>
              <a:rPr lang="en-US" dirty="0" smtClean="0">
                <a:latin typeface="+mj-lt"/>
              </a:rPr>
              <a:t>Frequency or duration of use</a:t>
            </a:r>
          </a:p>
          <a:p>
            <a:r>
              <a:rPr lang="en-US" dirty="0" smtClean="0">
                <a:latin typeface="+mj-lt"/>
              </a:rPr>
              <a:t>Messages you send</a:t>
            </a:r>
          </a:p>
          <a:p>
            <a:r>
              <a:rPr lang="en-US" dirty="0" smtClean="0">
                <a:latin typeface="+mj-lt"/>
              </a:rPr>
              <a:t>Contact information</a:t>
            </a:r>
          </a:p>
        </p:txBody>
      </p:sp>
      <p:sp>
        <p:nvSpPr>
          <p:cNvPr id="3" name="Content Placeholder 2"/>
          <p:cNvSpPr>
            <a:spLocks noGrp="1"/>
          </p:cNvSpPr>
          <p:nvPr>
            <p:ph sz="half" idx="2"/>
          </p:nvPr>
        </p:nvSpPr>
        <p:spPr/>
        <p:txBody>
          <a:bodyPr>
            <a:normAutofit/>
          </a:bodyPr>
          <a:lstStyle/>
          <a:p>
            <a:endParaRPr lang="en-US" dirty="0" smtClean="0"/>
          </a:p>
          <a:p>
            <a:r>
              <a:rPr lang="en-US" b="1" dirty="0" smtClean="0">
                <a:solidFill>
                  <a:srgbClr val="FFFF00"/>
                </a:solidFill>
              </a:rPr>
              <a:t>What </a:t>
            </a:r>
            <a:r>
              <a:rPr lang="en-US" b="1" dirty="0">
                <a:solidFill>
                  <a:srgbClr val="FFFF00"/>
                </a:solidFill>
              </a:rPr>
              <a:t>you look </a:t>
            </a:r>
            <a:r>
              <a:rPr lang="en-US" b="1" dirty="0" smtClean="0">
                <a:solidFill>
                  <a:srgbClr val="FFFF00"/>
                </a:solidFill>
              </a:rPr>
              <a:t>like</a:t>
            </a:r>
          </a:p>
          <a:p>
            <a:r>
              <a:rPr lang="en-US" dirty="0" smtClean="0"/>
              <a:t>How often you interact with your friends</a:t>
            </a:r>
          </a:p>
          <a:p>
            <a:r>
              <a:rPr lang="en-US" dirty="0" smtClean="0"/>
              <a:t>Info about your computer/devices</a:t>
            </a:r>
          </a:p>
          <a:p>
            <a:r>
              <a:rPr lang="en-US" dirty="0" smtClean="0"/>
              <a:t>Location and ISP</a:t>
            </a:r>
          </a:p>
          <a:p>
            <a:r>
              <a:rPr lang="en-US" b="1" dirty="0" smtClean="0">
                <a:solidFill>
                  <a:srgbClr val="FFFF00"/>
                </a:solidFill>
              </a:rPr>
              <a:t>Information about your activity off of Facebook</a:t>
            </a:r>
          </a:p>
          <a:p>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32</a:t>
            </a:fld>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2960975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Pixels</a:t>
            </a:r>
            <a:endParaRPr lang="en-US" dirty="0"/>
          </a:p>
        </p:txBody>
      </p:sp>
      <p:sp>
        <p:nvSpPr>
          <p:cNvPr id="11" name="Content Placeholder 10"/>
          <p:cNvSpPr>
            <a:spLocks noGrp="1"/>
          </p:cNvSpPr>
          <p:nvPr>
            <p:ph sz="half" idx="1"/>
          </p:nvPr>
        </p:nvSpPr>
        <p:spPr/>
        <p:txBody>
          <a:bodyPr>
            <a:normAutofit/>
          </a:bodyPr>
          <a:lstStyle/>
          <a:p>
            <a:r>
              <a:rPr lang="en-US" sz="2000" dirty="0" smtClean="0">
                <a:latin typeface="+mj-lt"/>
              </a:rPr>
              <a:t>Embedded 1x1 gif image</a:t>
            </a:r>
          </a:p>
          <a:p>
            <a:endParaRPr lang="en-US" sz="2000" dirty="0" smtClean="0">
              <a:latin typeface="+mj-lt"/>
            </a:endParaRPr>
          </a:p>
          <a:p>
            <a:r>
              <a:rPr lang="en-US" sz="2000" dirty="0" smtClean="0">
                <a:latin typeface="+mj-lt"/>
              </a:rPr>
              <a:t>Sends information to Facebook about your visit on third party websites</a:t>
            </a:r>
          </a:p>
          <a:p>
            <a:endParaRPr lang="en-US" sz="2000" dirty="0">
              <a:latin typeface="+mj-lt"/>
            </a:endParaRPr>
          </a:p>
          <a:p>
            <a:r>
              <a:rPr lang="en-US" sz="2000" dirty="0" smtClean="0">
                <a:latin typeface="+mj-lt"/>
              </a:rPr>
              <a:t>New as of 2014</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49" y="1228318"/>
            <a:ext cx="3629025" cy="2756876"/>
          </a:xfrm>
        </p:spPr>
      </p:pic>
      <p:sp>
        <p:nvSpPr>
          <p:cNvPr id="5" name="Slide Number Placeholder 4"/>
          <p:cNvSpPr>
            <a:spLocks noGrp="1"/>
          </p:cNvSpPr>
          <p:nvPr>
            <p:ph type="sldNum" sz="quarter" idx="12"/>
          </p:nvPr>
        </p:nvSpPr>
        <p:spPr/>
        <p:txBody>
          <a:bodyPr/>
          <a:lstStyle/>
          <a:p>
            <a:fld id="{963B0023-0CED-47F7-85AE-654F0B232C29}" type="slidenum">
              <a:rPr lang="en-US" smtClean="0"/>
              <a:pPr/>
              <a:t>33</a:t>
            </a:fld>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8" name="TextBox 7"/>
          <p:cNvSpPr txBox="1"/>
          <p:nvPr/>
        </p:nvSpPr>
        <p:spPr>
          <a:xfrm>
            <a:off x="4186236" y="3985194"/>
            <a:ext cx="4514850" cy="685800"/>
          </a:xfrm>
          <a:prstGeom prst="rect">
            <a:avLst/>
          </a:prstGeom>
          <a:noFill/>
        </p:spPr>
        <p:txBody>
          <a:bodyPr wrap="none" rtlCol="0">
            <a:noAutofit/>
          </a:bodyPr>
          <a:lstStyle/>
          <a:p>
            <a:pPr algn="ctr"/>
            <a:r>
              <a:rPr lang="en-US" sz="825" dirty="0"/>
              <a:t>Source: https://www.facebook.com/help/435189689870514/</a:t>
            </a: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1466824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Facebook do with the data</a:t>
            </a:r>
            <a:endParaRPr lang="en-US" dirty="0"/>
          </a:p>
        </p:txBody>
      </p:sp>
      <p:sp>
        <p:nvSpPr>
          <p:cNvPr id="11" name="Content Placeholder 10"/>
          <p:cNvSpPr>
            <a:spLocks noGrp="1"/>
          </p:cNvSpPr>
          <p:nvPr>
            <p:ph idx="1"/>
          </p:nvPr>
        </p:nvSpPr>
        <p:spPr>
          <a:xfrm>
            <a:off x="685800" y="1107281"/>
            <a:ext cx="4343400" cy="3486150"/>
          </a:xfrm>
        </p:spPr>
        <p:txBody>
          <a:bodyPr>
            <a:normAutofit lnSpcReduction="10000"/>
          </a:bodyPr>
          <a:lstStyle/>
          <a:p>
            <a:pPr marL="457200" indent="-457200">
              <a:buFont typeface="+mj-lt"/>
              <a:buAutoNum type="arabicPeriod"/>
            </a:pPr>
            <a:r>
              <a:rPr lang="en-US" dirty="0" smtClean="0">
                <a:latin typeface="+mj-lt"/>
              </a:rPr>
              <a:t>Provide, improve, and develop services</a:t>
            </a:r>
          </a:p>
          <a:p>
            <a:pPr marL="342900" indent="-342900">
              <a:buFont typeface="+mj-lt"/>
              <a:buAutoNum type="arabicPeriod"/>
            </a:pPr>
            <a:endParaRPr lang="en-US" dirty="0" smtClean="0">
              <a:latin typeface="+mj-lt"/>
            </a:endParaRPr>
          </a:p>
          <a:p>
            <a:pPr marL="342900" indent="-342900">
              <a:buFont typeface="+mj-lt"/>
              <a:buAutoNum type="arabicPeriod"/>
            </a:pPr>
            <a:r>
              <a:rPr lang="en-US" dirty="0" smtClean="0">
                <a:latin typeface="+mj-lt"/>
              </a:rPr>
              <a:t>Communicate with you</a:t>
            </a:r>
          </a:p>
          <a:p>
            <a:pPr marL="342900" indent="-342900">
              <a:buFont typeface="+mj-lt"/>
              <a:buAutoNum type="arabicPeriod"/>
            </a:pPr>
            <a:endParaRPr lang="en-US" dirty="0" smtClean="0">
              <a:latin typeface="+mj-lt"/>
            </a:endParaRPr>
          </a:p>
          <a:p>
            <a:pPr marL="342900" indent="-342900">
              <a:buFont typeface="+mj-lt"/>
              <a:buAutoNum type="arabicPeriod"/>
            </a:pPr>
            <a:r>
              <a:rPr lang="en-US" dirty="0" smtClean="0">
                <a:latin typeface="+mj-lt"/>
              </a:rPr>
              <a:t>Promote safety and security</a:t>
            </a:r>
          </a:p>
          <a:p>
            <a:pPr marL="342900" indent="-342900">
              <a:buFont typeface="+mj-lt"/>
              <a:buAutoNum type="arabicPeriod"/>
            </a:pPr>
            <a:endParaRPr lang="en-US" dirty="0" smtClean="0">
              <a:latin typeface="+mj-lt"/>
            </a:endParaRPr>
          </a:p>
          <a:p>
            <a:pPr marL="342900" indent="-342900">
              <a:buFont typeface="+mj-lt"/>
              <a:buAutoNum type="arabicPeriod"/>
            </a:pPr>
            <a:r>
              <a:rPr lang="en-US" b="1" dirty="0" smtClean="0">
                <a:solidFill>
                  <a:srgbClr val="FFFF00"/>
                </a:solidFill>
                <a:latin typeface="+mj-lt"/>
              </a:rPr>
              <a:t>Show and measure ads and services</a:t>
            </a:r>
            <a:endParaRPr lang="en-US" b="1" dirty="0">
              <a:solidFill>
                <a:srgbClr val="FFFF00"/>
              </a:solidFill>
              <a:latin typeface="+mj-lt"/>
            </a:endParaRPr>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1071562"/>
            <a:ext cx="1885950" cy="3557588"/>
          </a:xfrm>
          <a:prstGeom prst="rect">
            <a:avLst/>
          </a:prstGeom>
        </p:spPr>
      </p:pic>
      <p:sp>
        <p:nvSpPr>
          <p:cNvPr id="7" name="TextBox 6"/>
          <p:cNvSpPr txBox="1"/>
          <p:nvPr/>
        </p:nvSpPr>
        <p:spPr>
          <a:xfrm>
            <a:off x="6429375" y="4629150"/>
            <a:ext cx="685800" cy="685800"/>
          </a:xfrm>
          <a:prstGeom prst="rect">
            <a:avLst/>
          </a:prstGeom>
          <a:noFill/>
        </p:spPr>
        <p:txBody>
          <a:bodyPr wrap="none" rtlCol="0">
            <a:noAutofit/>
          </a:bodyPr>
          <a:lstStyle/>
          <a:p>
            <a:pPr algn="ctr"/>
            <a:r>
              <a:rPr lang="en-US" sz="825" dirty="0"/>
              <a:t>Source: https://www.facebook.com/</a:t>
            </a:r>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3180420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sp>
        <p:nvSpPr>
          <p:cNvPr id="11" name="Content Placeholder 10"/>
          <p:cNvSpPr>
            <a:spLocks noGrp="1"/>
          </p:cNvSpPr>
          <p:nvPr>
            <p:ph idx="1"/>
          </p:nvPr>
        </p:nvSpPr>
        <p:spPr>
          <a:xfrm>
            <a:off x="685800" y="1143000"/>
            <a:ext cx="5143500" cy="3486150"/>
          </a:xfrm>
        </p:spPr>
        <p:txBody>
          <a:bodyPr>
            <a:normAutofit lnSpcReduction="10000"/>
          </a:bodyPr>
          <a:lstStyle/>
          <a:p>
            <a:pPr marL="0" indent="0">
              <a:buNone/>
            </a:pPr>
            <a:r>
              <a:rPr lang="en-US" dirty="0" smtClean="0">
                <a:latin typeface="+mj-lt"/>
              </a:rPr>
              <a:t>Here are your options</a:t>
            </a:r>
          </a:p>
          <a:p>
            <a:pPr marL="0" indent="0">
              <a:buNone/>
            </a:pPr>
            <a:endParaRPr lang="en-US" dirty="0" smtClean="0">
              <a:latin typeface="+mj-lt"/>
            </a:endParaRPr>
          </a:p>
          <a:p>
            <a:pPr marL="342900" indent="-342900">
              <a:buFont typeface="+mj-lt"/>
              <a:buAutoNum type="arabicPeriod"/>
            </a:pPr>
            <a:r>
              <a:rPr lang="en-US" dirty="0" smtClean="0">
                <a:latin typeface="+mj-lt"/>
              </a:rPr>
              <a:t>Quit Facebook</a:t>
            </a:r>
          </a:p>
          <a:p>
            <a:pPr marL="342900" indent="-342900">
              <a:buFont typeface="+mj-lt"/>
              <a:buAutoNum type="arabicPeriod"/>
            </a:pPr>
            <a:endParaRPr lang="en-US" dirty="0" smtClean="0">
              <a:latin typeface="+mj-lt"/>
            </a:endParaRPr>
          </a:p>
          <a:p>
            <a:pPr marL="342900" indent="-342900">
              <a:buFont typeface="+mj-lt"/>
              <a:buAutoNum type="arabicPeriod"/>
            </a:pPr>
            <a:r>
              <a:rPr lang="en-US" dirty="0" smtClean="0">
                <a:latin typeface="+mj-lt"/>
              </a:rPr>
              <a:t>Complain loudly, but do nothing</a:t>
            </a:r>
          </a:p>
          <a:p>
            <a:pPr marL="342900" indent="-342900">
              <a:buFont typeface="+mj-lt"/>
              <a:buAutoNum type="arabicPeriod"/>
            </a:pPr>
            <a:endParaRPr lang="en-US" dirty="0">
              <a:latin typeface="+mj-lt"/>
            </a:endParaRPr>
          </a:p>
          <a:p>
            <a:pPr marL="342900" indent="-342900">
              <a:buFont typeface="+mj-lt"/>
              <a:buAutoNum type="arabicPeriod"/>
            </a:pPr>
            <a:r>
              <a:rPr lang="en-US" dirty="0" smtClean="0">
                <a:latin typeface="+mj-lt"/>
              </a:rPr>
              <a:t>Go to the Digital Advertising Alliance website and apply a no-tracking cookie to your browser</a:t>
            </a:r>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35</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2243364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Advertising Alliance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36</a:t>
            </a:fld>
            <a:endParaRPr lang="en-US" dirty="0"/>
          </a:p>
        </p:txBody>
      </p:sp>
      <p:sp>
        <p:nvSpPr>
          <p:cNvPr id="7" name="TextBox 6"/>
          <p:cNvSpPr txBox="1"/>
          <p:nvPr/>
        </p:nvSpPr>
        <p:spPr>
          <a:xfrm>
            <a:off x="4304873" y="4648069"/>
            <a:ext cx="685800" cy="685800"/>
          </a:xfrm>
          <a:prstGeom prst="rect">
            <a:avLst/>
          </a:prstGeom>
          <a:noFill/>
        </p:spPr>
        <p:txBody>
          <a:bodyPr wrap="none" rtlCol="0">
            <a:noAutofit/>
          </a:bodyPr>
          <a:lstStyle/>
          <a:p>
            <a:pPr algn="ctr"/>
            <a:r>
              <a:rPr lang="en-US" sz="825" dirty="0"/>
              <a:t>Source: www.aboutads.info/choices/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1002924"/>
            <a:ext cx="5470989" cy="3645145"/>
          </a:xfrm>
          <a:prstGeom prst="rect">
            <a:avLst/>
          </a:prstGeom>
        </p:spPr>
      </p:pic>
    </p:spTree>
    <p:extLst>
      <p:ext uri="{BB962C8B-B14F-4D97-AF65-F5344CB8AC3E}">
        <p14:creationId xmlns:p14="http://schemas.microsoft.com/office/powerpoint/2010/main" val="3896078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r>
              <a:rPr lang="en-US" dirty="0" smtClean="0"/>
              <a:t>Facebook is tracking you</a:t>
            </a:r>
          </a:p>
          <a:p>
            <a:endParaRPr lang="en-US" dirty="0"/>
          </a:p>
          <a:p>
            <a:r>
              <a:rPr lang="en-US" dirty="0" smtClean="0"/>
              <a:t>You signed up for it</a:t>
            </a:r>
          </a:p>
          <a:p>
            <a:endParaRPr lang="en-US" dirty="0"/>
          </a:p>
          <a:p>
            <a:r>
              <a:rPr lang="en-US" dirty="0" smtClean="0"/>
              <a:t>It may be creepy, but it is legal</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37</a:t>
            </a:fld>
            <a:endParaRPr lang="en-US" dirty="0"/>
          </a:p>
        </p:txBody>
      </p:sp>
    </p:spTree>
    <p:extLst>
      <p:ext uri="{BB962C8B-B14F-4D97-AF65-F5344CB8AC3E}">
        <p14:creationId xmlns:p14="http://schemas.microsoft.com/office/powerpoint/2010/main" val="183775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11" name="Content Placeholder 10"/>
          <p:cNvSpPr>
            <a:spLocks noGrp="1"/>
          </p:cNvSpPr>
          <p:nvPr>
            <p:ph idx="1"/>
          </p:nvPr>
        </p:nvSpPr>
        <p:spPr/>
        <p:txBody>
          <a:bodyPr>
            <a:normAutofit fontScale="62500" lnSpcReduction="20000"/>
          </a:bodyPr>
          <a:lstStyle/>
          <a:p>
            <a:pPr marL="0" indent="0">
              <a:buNone/>
            </a:pPr>
            <a:r>
              <a:rPr lang="en-US" dirty="0" smtClean="0"/>
              <a:t>[1] https</a:t>
            </a:r>
            <a:r>
              <a:rPr lang="en-US" dirty="0"/>
              <a:t>://www.facebook.com/business/a/online-sales/conversion-tracking</a:t>
            </a:r>
          </a:p>
          <a:p>
            <a:pPr marL="0" indent="0">
              <a:buNone/>
            </a:pPr>
            <a:r>
              <a:rPr lang="en-US" dirty="0" smtClean="0"/>
              <a:t>[2] http</a:t>
            </a:r>
            <a:r>
              <a:rPr lang="en-US" dirty="0"/>
              <a:t>://adage.com/article/digital/facebook-web-browsing-history-ad-targeting/293656/</a:t>
            </a:r>
          </a:p>
          <a:p>
            <a:pPr marL="0" indent="0">
              <a:buNone/>
            </a:pPr>
            <a:r>
              <a:rPr lang="en-US" dirty="0" smtClean="0"/>
              <a:t>[3] http</a:t>
            </a:r>
            <a:r>
              <a:rPr lang="en-US" dirty="0"/>
              <a:t>://www.aboutads.info/choices/</a:t>
            </a:r>
          </a:p>
          <a:p>
            <a:pPr marL="0" indent="0">
              <a:buNone/>
            </a:pPr>
            <a:r>
              <a:rPr lang="en-US" dirty="0" smtClean="0"/>
              <a:t>[4] https</a:t>
            </a:r>
            <a:r>
              <a:rPr lang="en-US" dirty="0"/>
              <a:t>://www.facebook.com/settings?tab=ads</a:t>
            </a:r>
          </a:p>
          <a:p>
            <a:pPr marL="0" indent="0">
              <a:buNone/>
            </a:pPr>
            <a:r>
              <a:rPr lang="en-US" dirty="0" smtClean="0"/>
              <a:t>[5] http</a:t>
            </a:r>
            <a:r>
              <a:rPr lang="en-US" dirty="0"/>
              <a:t>://www.propublica.org/article/its-complicated-facebooks-history-of-tracking-you</a:t>
            </a:r>
          </a:p>
          <a:p>
            <a:pPr marL="0" indent="0">
              <a:buNone/>
            </a:pPr>
            <a:r>
              <a:rPr lang="en-US" dirty="0" smtClean="0"/>
              <a:t>[6] http</a:t>
            </a:r>
            <a:r>
              <a:rPr lang="en-US" dirty="0"/>
              <a:t>://www.wsj.com/articles/what-you-can-do-about-facebook-tracking-1407263246</a:t>
            </a:r>
          </a:p>
          <a:p>
            <a:pPr marL="0" indent="0">
              <a:buNone/>
            </a:pPr>
            <a:r>
              <a:rPr lang="en-US" dirty="0" smtClean="0"/>
              <a:t>[7] http</a:t>
            </a:r>
            <a:r>
              <a:rPr lang="en-US" dirty="0"/>
              <a:t>://venturebeat.com/2014/10/06/the-cookie-is-dead-heres-how-facebook-google-and-apple-are-tracking-you-now/</a:t>
            </a:r>
          </a:p>
          <a:p>
            <a:pPr marL="0" indent="0">
              <a:buNone/>
            </a:pPr>
            <a:r>
              <a:rPr lang="en-US" dirty="0" smtClean="0"/>
              <a:t>[8] https</a:t>
            </a:r>
            <a:r>
              <a:rPr lang="en-US" dirty="0"/>
              <a:t>://www.abine.com/blog/2014/facebook-tracking-browsing</a:t>
            </a:r>
            <a:r>
              <a:rPr lang="en-US" dirty="0" smtClean="0"/>
              <a:t>/</a:t>
            </a:r>
          </a:p>
          <a:p>
            <a:pPr marL="0" indent="0">
              <a:buNone/>
            </a:pPr>
            <a:r>
              <a:rPr lang="en-US" dirty="0" smtClean="0"/>
              <a:t>[9] </a:t>
            </a:r>
            <a:r>
              <a:rPr lang="en-US" dirty="0" smtClean="0">
                <a:hlinkClick r:id="rId3"/>
              </a:rPr>
              <a:t>https</a:t>
            </a:r>
            <a:r>
              <a:rPr lang="en-US" dirty="0">
                <a:hlinkClick r:id="rId3"/>
              </a:rPr>
              <a:t>://</a:t>
            </a:r>
            <a:r>
              <a:rPr lang="en-US" dirty="0" smtClean="0">
                <a:hlinkClick r:id="rId3"/>
              </a:rPr>
              <a:t>www.facebook.com/policy.php</a:t>
            </a:r>
            <a:endParaRPr lang="en-US" dirty="0" smtClean="0"/>
          </a:p>
          <a:p>
            <a:pPr marL="0" indent="0">
              <a:buNone/>
            </a:pPr>
            <a:r>
              <a:rPr lang="en-US" dirty="0" smtClean="0"/>
              <a:t>[10] http</a:t>
            </a:r>
            <a:r>
              <a:rPr lang="en-US" dirty="0"/>
              <a:t>://support.hasoffers.com/hc/en-us/articles/202266873-Pixel-Tracking</a:t>
            </a:r>
            <a:endParaRPr lang="en-US" dirty="0" smtClean="0"/>
          </a:p>
          <a:p>
            <a:pPr marL="0" indent="0">
              <a:buNone/>
            </a:pPr>
            <a:r>
              <a:rPr lang="en-US" dirty="0" smtClean="0"/>
              <a:t>All references were accessed on April 1st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963B0023-0CED-47F7-85AE-654F0B232C29}" type="slidenum">
              <a:rPr lang="en-US" smtClean="0"/>
              <a:pPr/>
              <a:t>38</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Joshua Morse</a:t>
            </a:r>
            <a:endParaRPr lang="en-US" sz="1400" dirty="0">
              <a:solidFill>
                <a:schemeClr val="tx1"/>
              </a:solidFill>
              <a:latin typeface="+mj-lt"/>
            </a:endParaRPr>
          </a:p>
        </p:txBody>
      </p:sp>
    </p:spTree>
    <p:extLst>
      <p:ext uri="{BB962C8B-B14F-4D97-AF65-F5344CB8AC3E}">
        <p14:creationId xmlns:p14="http://schemas.microsoft.com/office/powerpoint/2010/main" val="2375890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Gaming privacy</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 Hanna</a:t>
            </a:r>
            <a:endParaRPr lang="en-US" sz="1400" dirty="0">
              <a:solidFill>
                <a:schemeClr val="tx1"/>
              </a:solidFill>
              <a:latin typeface="+mj-lt"/>
            </a:endParaRPr>
          </a:p>
        </p:txBody>
      </p:sp>
      <p:sp>
        <p:nvSpPr>
          <p:cNvPr id="8" name="TextBox 7"/>
          <p:cNvSpPr txBox="1"/>
          <p:nvPr/>
        </p:nvSpPr>
        <p:spPr>
          <a:xfrm>
            <a:off x="4042537" y="4591718"/>
            <a:ext cx="1439925" cy="276999"/>
          </a:xfrm>
          <a:prstGeom prst="rect">
            <a:avLst/>
          </a:prstGeom>
          <a:noFill/>
        </p:spPr>
        <p:txBody>
          <a:bodyPr wrap="square" rtlCol="0">
            <a:spAutoFit/>
          </a:bodyPr>
          <a:lstStyle/>
          <a:p>
            <a:pPr algn="r"/>
            <a:r>
              <a:rPr lang="en-US" sz="1200" dirty="0"/>
              <a:t>Penny </a:t>
            </a:r>
            <a:r>
              <a:rPr lang="en-US" sz="1200" dirty="0" smtClean="0"/>
              <a:t>Arcade [0]</a:t>
            </a:r>
            <a:endParaRPr lang="en-US" sz="120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667" y="1083816"/>
            <a:ext cx="7069667" cy="3507902"/>
          </a:xfrm>
          <a:prstGeom prst="rect">
            <a:avLst/>
          </a:prstGeom>
        </p:spPr>
      </p:pic>
    </p:spTree>
    <p:extLst>
      <p:ext uri="{BB962C8B-B14F-4D97-AF65-F5344CB8AC3E}">
        <p14:creationId xmlns:p14="http://schemas.microsoft.com/office/powerpoint/2010/main" val="3303599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231 Moral capitol – 1984?</a:t>
            </a:r>
          </a:p>
          <a:p>
            <a:r>
              <a:rPr lang="en-US" dirty="0" smtClean="0"/>
              <a:t>pp. 237 “…privacy…in their own homes…” != nanny to expect privacy “…when… insides </a:t>
            </a:r>
            <a:r>
              <a:rPr lang="en-US" dirty="0" err="1" smtClean="0"/>
              <a:t>Sullivans</a:t>
            </a:r>
            <a:r>
              <a:rPr lang="en-US" dirty="0" smtClean="0"/>
              <a:t> home.</a:t>
            </a:r>
          </a:p>
          <a:p>
            <a:r>
              <a:rPr lang="en-US" dirty="0" smtClean="0"/>
              <a:t>pp. 245 Web Browsers put cookies on on your hard drive, not Web Servers.</a:t>
            </a:r>
          </a:p>
          <a:p>
            <a:r>
              <a:rPr lang="en-US" dirty="0" smtClean="0"/>
              <a:t>pp. 249 why is assumption flawed?</a:t>
            </a:r>
          </a:p>
        </p:txBody>
      </p:sp>
      <p:sp>
        <p:nvSpPr>
          <p:cNvPr id="11" name="Content Placeholder 10"/>
          <p:cNvSpPr>
            <a:spLocks noGrp="1"/>
          </p:cNvSpPr>
          <p:nvPr>
            <p:ph sz="half" idx="2"/>
          </p:nvPr>
        </p:nvSpPr>
        <p:spPr/>
        <p:txBody>
          <a:bodyPr>
            <a:normAutofit/>
          </a:bodyPr>
          <a:lstStyle/>
          <a:p>
            <a:r>
              <a:rPr lang="en-US" dirty="0"/>
              <a:t>pp. 251 Are call records really a “social network”?</a:t>
            </a:r>
          </a:p>
          <a:p>
            <a:r>
              <a:rPr lang="en-US" dirty="0" smtClean="0"/>
              <a:t>pp</a:t>
            </a:r>
            <a:r>
              <a:rPr lang="en-US" dirty="0"/>
              <a:t>. 255 Why does Apple not enforce policy of asking permission in the API?</a:t>
            </a:r>
          </a:p>
          <a:p>
            <a:r>
              <a:rPr lang="en-US" dirty="0" smtClean="0"/>
              <a:t>pp. 256 5. 2003 is a while ago.</a:t>
            </a:r>
          </a:p>
          <a:p>
            <a:r>
              <a:rPr lang="en-US" dirty="0" smtClean="0"/>
              <a:t>pp. 267 Does not answer first question.</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and What is at risk?</a:t>
            </a:r>
            <a:endParaRPr lang="en-US" dirty="0"/>
          </a:p>
        </p:txBody>
      </p:sp>
      <p:sp>
        <p:nvSpPr>
          <p:cNvPr id="3" name="Content Placeholder 2"/>
          <p:cNvSpPr>
            <a:spLocks noGrp="1"/>
          </p:cNvSpPr>
          <p:nvPr>
            <p:ph sz="half" idx="1"/>
          </p:nvPr>
        </p:nvSpPr>
        <p:spPr/>
        <p:txBody>
          <a:bodyPr/>
          <a:lstStyle/>
          <a:p>
            <a:r>
              <a:rPr lang="en-US" dirty="0" smtClean="0"/>
              <a:t>60% of Americans are Gamers [1]</a:t>
            </a:r>
          </a:p>
          <a:p>
            <a:r>
              <a:rPr lang="en-US" dirty="0" smtClean="0"/>
              <a:t>Their privacy is at risk!</a:t>
            </a:r>
          </a:p>
          <a:p>
            <a:pPr lvl="1"/>
            <a:r>
              <a:rPr lang="en-US" dirty="0" smtClean="0"/>
              <a:t>Physical location</a:t>
            </a:r>
          </a:p>
          <a:p>
            <a:pPr lvl="1"/>
            <a:r>
              <a:rPr lang="en-US" dirty="0" smtClean="0"/>
              <a:t>Personal Information</a:t>
            </a:r>
          </a:p>
          <a:p>
            <a:pPr lvl="2"/>
            <a:r>
              <a:rPr lang="en-US" dirty="0" smtClean="0"/>
              <a:t>Name</a:t>
            </a:r>
          </a:p>
          <a:p>
            <a:pPr lvl="2"/>
            <a:r>
              <a:rPr lang="en-US" dirty="0" smtClean="0"/>
              <a:t>Address</a:t>
            </a:r>
          </a:p>
          <a:p>
            <a:pPr lvl="2"/>
            <a:r>
              <a:rPr lang="en-US" dirty="0" smtClean="0"/>
              <a:t>Email</a:t>
            </a:r>
          </a:p>
          <a:p>
            <a:pPr lvl="2"/>
            <a:r>
              <a:rPr lang="en-US" dirty="0" smtClean="0"/>
              <a:t>Credit Card</a:t>
            </a:r>
          </a:p>
          <a:p>
            <a:pPr lvl="2"/>
            <a:r>
              <a:rPr lang="en-US" dirty="0" smtClean="0"/>
              <a:t>Passwords</a:t>
            </a:r>
          </a:p>
          <a:p>
            <a:pPr lvl="2"/>
            <a:r>
              <a:rPr lang="en-US" dirty="0" smtClean="0"/>
              <a:t>Data</a:t>
            </a:r>
          </a:p>
          <a:p>
            <a:pPr lvl="2"/>
            <a:endParaRPr lang="en-US" dirty="0"/>
          </a:p>
        </p:txBody>
      </p:sp>
      <p:sp>
        <p:nvSpPr>
          <p:cNvPr id="4" name="Content Placeholder 3"/>
          <p:cNvSpPr>
            <a:spLocks noGrp="1"/>
          </p:cNvSpPr>
          <p:nvPr>
            <p:ph sz="half" idx="2"/>
          </p:nvPr>
        </p:nvSpPr>
        <p:spPr>
          <a:xfrm rot="368160">
            <a:off x="4724400" y="1352551"/>
            <a:ext cx="3733800" cy="3352800"/>
          </a:xfrm>
          <a:ln>
            <a:noFill/>
          </a:ln>
        </p:spPr>
        <p:txBody>
          <a:bodyPr anchor="ctr">
            <a:noAutofit/>
          </a:bodyPr>
          <a:lstStyle/>
          <a:p>
            <a:pPr marL="0" indent="0" algn="ctr">
              <a:buNone/>
            </a:pPr>
            <a:r>
              <a:rPr lang="en-US" sz="19900" dirty="0" smtClean="0">
                <a:effectLst>
                  <a:outerShdw blurRad="50800" dist="38100" dir="2700000" algn="tl" rotWithShape="0">
                    <a:prstClr val="black">
                      <a:alpha val="40000"/>
                    </a:prstClr>
                  </a:outerShdw>
                </a:effectLst>
              </a:rPr>
              <a:t>?</a:t>
            </a:r>
            <a:endParaRPr lang="en-US" sz="19900" dirty="0">
              <a:effectLst>
                <a:outerShdw blurRad="50800" dist="38100" dir="2700000" algn="tl" rotWithShape="0">
                  <a:prstClr val="black">
                    <a:alpha val="40000"/>
                  </a:prstClr>
                </a:outerShdw>
              </a:effectLst>
            </a:endParaRP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 Hanna</a:t>
            </a:r>
            <a:endParaRPr lang="en-US" sz="1400" dirty="0">
              <a:solidFill>
                <a:schemeClr val="tx1"/>
              </a:solidFill>
              <a:latin typeface="+mj-lt"/>
            </a:endParaRPr>
          </a:p>
        </p:txBody>
      </p:sp>
    </p:spTree>
    <p:extLst>
      <p:ext uri="{BB962C8B-B14F-4D97-AF65-F5344CB8AC3E}">
        <p14:creationId xmlns:p14="http://schemas.microsoft.com/office/powerpoint/2010/main" val="3627661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preying upon us gamers?</a:t>
            </a:r>
            <a:endParaRPr lang="en-US" dirty="0"/>
          </a:p>
        </p:txBody>
      </p:sp>
      <p:sp>
        <p:nvSpPr>
          <p:cNvPr id="3" name="Content Placeholder 2"/>
          <p:cNvSpPr>
            <a:spLocks noGrp="1"/>
          </p:cNvSpPr>
          <p:nvPr>
            <p:ph sz="half" idx="1"/>
          </p:nvPr>
        </p:nvSpPr>
        <p:spPr/>
        <p:txBody>
          <a:bodyPr/>
          <a:lstStyle/>
          <a:p>
            <a:r>
              <a:rPr lang="en-US" dirty="0" smtClean="0"/>
              <a:t>Hacker Groups</a:t>
            </a:r>
            <a:br>
              <a:rPr lang="en-US" dirty="0" smtClean="0"/>
            </a:br>
            <a:r>
              <a:rPr lang="en-US" dirty="0" smtClean="0"/>
              <a:t/>
            </a:r>
            <a:br>
              <a:rPr lang="en-US" dirty="0" smtClean="0"/>
            </a:br>
            <a:endParaRPr lang="en-US" dirty="0" smtClean="0"/>
          </a:p>
          <a:p>
            <a:r>
              <a:rPr lang="en-US" dirty="0" smtClean="0"/>
              <a:t>Game Producers</a:t>
            </a:r>
            <a:br>
              <a:rPr lang="en-US" dirty="0" smtClean="0"/>
            </a:br>
            <a:r>
              <a:rPr lang="en-US" dirty="0" smtClean="0"/>
              <a:t/>
            </a:r>
            <a:br>
              <a:rPr lang="en-US" dirty="0" smtClean="0"/>
            </a:br>
            <a:endParaRPr lang="en-US" dirty="0" smtClean="0"/>
          </a:p>
          <a:p>
            <a:r>
              <a:rPr lang="en-US" dirty="0" smtClean="0"/>
              <a:t>Other Gamers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474" y="3162252"/>
            <a:ext cx="1614993" cy="907822"/>
          </a:xfrm>
          <a:prstGeom prst="rect">
            <a:avLst/>
          </a:prstGeom>
          <a:ln w="22225">
            <a:solidFill>
              <a:schemeClr val="bg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168" y="1126977"/>
            <a:ext cx="994053" cy="1125965"/>
          </a:xfrm>
          <a:prstGeom prst="rect">
            <a:avLst/>
          </a:prstGeom>
          <a:ln w="22225">
            <a:solidFill>
              <a:schemeClr val="bg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2477" y="2346763"/>
            <a:ext cx="1705437" cy="654850"/>
          </a:xfrm>
          <a:prstGeom prst="rect">
            <a:avLst/>
          </a:prstGeom>
          <a:ln w="22225">
            <a:solidFill>
              <a:schemeClr val="bg1"/>
            </a:solidFill>
          </a:ln>
        </p:spPr>
      </p:pic>
    </p:spTree>
    <p:extLst>
      <p:ext uri="{BB962C8B-B14F-4D97-AF65-F5344CB8AC3E}">
        <p14:creationId xmlns:p14="http://schemas.microsoft.com/office/powerpoint/2010/main" val="2872483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anything serious happened?</a:t>
            </a:r>
            <a:endParaRPr lang="en-US" dirty="0"/>
          </a:p>
        </p:txBody>
      </p:sp>
      <p:sp>
        <p:nvSpPr>
          <p:cNvPr id="3" name="Content Placeholder 2"/>
          <p:cNvSpPr>
            <a:spLocks noGrp="1"/>
          </p:cNvSpPr>
          <p:nvPr>
            <p:ph sz="half" idx="1"/>
          </p:nvPr>
        </p:nvSpPr>
        <p:spPr>
          <a:xfrm>
            <a:off x="685799" y="1352551"/>
            <a:ext cx="4250268" cy="3352800"/>
          </a:xfrm>
        </p:spPr>
        <p:txBody>
          <a:bodyPr/>
          <a:lstStyle/>
          <a:p>
            <a:pPr marL="205768" lvl="1" indent="0">
              <a:buNone/>
            </a:pPr>
            <a:r>
              <a:rPr lang="en-US" sz="1600" dirty="0" smtClean="0"/>
              <a:t>Sadly, yes.</a:t>
            </a:r>
            <a:r>
              <a:rPr lang="en-US" sz="1600" dirty="0"/>
              <a:t> </a:t>
            </a:r>
            <a:r>
              <a:rPr lang="en-US" sz="1600" dirty="0" smtClean="0"/>
              <a:t>Quite a lot of things.</a:t>
            </a:r>
          </a:p>
          <a:p>
            <a:endParaRPr lang="en-US" dirty="0"/>
          </a:p>
          <a:p>
            <a:r>
              <a:rPr lang="en-US" dirty="0" smtClean="0"/>
              <a:t>Massive hacks from Anon and </a:t>
            </a:r>
            <a:r>
              <a:rPr lang="en-US" dirty="0" err="1" smtClean="0"/>
              <a:t>Lulzsec</a:t>
            </a:r>
            <a:endParaRPr lang="en-US" dirty="0" smtClean="0"/>
          </a:p>
          <a:p>
            <a:r>
              <a:rPr lang="en-US" dirty="0" smtClean="0"/>
              <a:t>Alarming software bugs</a:t>
            </a:r>
          </a:p>
          <a:p>
            <a:r>
              <a:rPr lang="en-US" dirty="0" smtClean="0"/>
              <a:t>Sinister ELUA and suspicious software</a:t>
            </a:r>
          </a:p>
          <a:p>
            <a:r>
              <a:rPr lang="en-US" dirty="0" smtClean="0"/>
              <a:t>Rage filled acts of aggression</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sp>
        <p:nvSpPr>
          <p:cNvPr id="10" name="Content Placeholder 3"/>
          <p:cNvSpPr>
            <a:spLocks noGrp="1"/>
          </p:cNvSpPr>
          <p:nvPr>
            <p:ph sz="half" idx="2"/>
          </p:nvPr>
        </p:nvSpPr>
        <p:spPr>
          <a:xfrm rot="368160">
            <a:off x="4724400" y="1352551"/>
            <a:ext cx="3733800" cy="3352800"/>
          </a:xfrm>
          <a:ln>
            <a:noFill/>
          </a:ln>
        </p:spPr>
        <p:txBody>
          <a:bodyPr anchor="ctr">
            <a:noAutofit/>
          </a:bodyPr>
          <a:lstStyle/>
          <a:p>
            <a:pPr marL="0" indent="0" algn="ctr">
              <a:buNone/>
            </a:pPr>
            <a:r>
              <a:rPr lang="en-US" sz="19900" b="1" dirty="0" smtClean="0">
                <a:solidFill>
                  <a:srgbClr val="FFC000"/>
                </a:solidFill>
                <a:effectLst>
                  <a:outerShdw blurRad="50800" dist="38100" dir="2700000" algn="tl" rotWithShape="0">
                    <a:prstClr val="black">
                      <a:alpha val="40000"/>
                    </a:prstClr>
                  </a:outerShdw>
                </a:effectLst>
              </a:rPr>
              <a:t>!!!</a:t>
            </a:r>
            <a:endParaRPr lang="en-US" sz="19900" b="1" dirty="0">
              <a:solidFill>
                <a:srgbClr val="FFC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186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Hackers leak data</a:t>
            </a:r>
            <a:endParaRPr lang="en-US" dirty="0"/>
          </a:p>
        </p:txBody>
      </p:sp>
      <p:sp>
        <p:nvSpPr>
          <p:cNvPr id="3" name="Content Placeholder 2"/>
          <p:cNvSpPr>
            <a:spLocks noGrp="1"/>
          </p:cNvSpPr>
          <p:nvPr>
            <p:ph sz="half" idx="1"/>
          </p:nvPr>
        </p:nvSpPr>
        <p:spPr>
          <a:xfrm>
            <a:off x="685798" y="1352551"/>
            <a:ext cx="7653869" cy="3352800"/>
          </a:xfrm>
        </p:spPr>
        <p:txBody>
          <a:bodyPr>
            <a:normAutofit/>
          </a:bodyPr>
          <a:lstStyle/>
          <a:p>
            <a:r>
              <a:rPr lang="en-US" dirty="0" smtClean="0"/>
              <a:t>2011</a:t>
            </a:r>
            <a:br>
              <a:rPr lang="en-US" dirty="0" smtClean="0"/>
            </a:br>
            <a:r>
              <a:rPr lang="en-US" dirty="0" err="1" smtClean="0"/>
              <a:t>Lulzsec</a:t>
            </a:r>
            <a:r>
              <a:rPr lang="en-US" dirty="0" smtClean="0"/>
              <a:t> brings down PSN for over 3 weeks [2]</a:t>
            </a:r>
          </a:p>
          <a:p>
            <a:pPr lvl="1"/>
            <a:r>
              <a:rPr lang="en-US" dirty="0" smtClean="0"/>
              <a:t>Affects around 77 million users</a:t>
            </a:r>
            <a:br>
              <a:rPr lang="en-US" dirty="0" smtClean="0"/>
            </a:br>
            <a:endParaRPr lang="en-US" dirty="0" smtClean="0"/>
          </a:p>
          <a:p>
            <a:r>
              <a:rPr lang="en-US" dirty="0" smtClean="0"/>
              <a:t>2012</a:t>
            </a:r>
            <a:br>
              <a:rPr lang="en-US" dirty="0" smtClean="0"/>
            </a:br>
            <a:r>
              <a:rPr lang="en-US" dirty="0" smtClean="0"/>
              <a:t>Hackers break into Blizzard, stealing personal data [3]</a:t>
            </a:r>
            <a:br>
              <a:rPr lang="en-US" dirty="0" smtClean="0"/>
            </a:br>
            <a:endParaRPr lang="en-US" dirty="0" smtClean="0"/>
          </a:p>
          <a:p>
            <a:r>
              <a:rPr lang="en-US" dirty="0" smtClean="0"/>
              <a:t>2014</a:t>
            </a:r>
            <a:br>
              <a:rPr lang="en-US" dirty="0" smtClean="0"/>
            </a:br>
            <a:r>
              <a:rPr lang="en-US" dirty="0" smtClean="0"/>
              <a:t>Anonymous releases login credentials and credit card info for a variety of services, including several video games [4]</a:t>
            </a:r>
          </a:p>
          <a:p>
            <a:pPr lvl="1"/>
            <a:r>
              <a:rPr lang="en-US" dirty="0" smtClean="0"/>
              <a:t>Over 13,000 credentials shared</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spTree>
    <p:extLst>
      <p:ext uri="{BB962C8B-B14F-4D97-AF65-F5344CB8AC3E}">
        <p14:creationId xmlns:p14="http://schemas.microsoft.com/office/powerpoint/2010/main" val="14153431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bugs</a:t>
            </a:r>
            <a:endParaRPr lang="en-US" dirty="0"/>
          </a:p>
        </p:txBody>
      </p:sp>
      <p:sp>
        <p:nvSpPr>
          <p:cNvPr id="3" name="Content Placeholder 2"/>
          <p:cNvSpPr>
            <a:spLocks noGrp="1"/>
          </p:cNvSpPr>
          <p:nvPr>
            <p:ph sz="half" idx="1"/>
          </p:nvPr>
        </p:nvSpPr>
        <p:spPr>
          <a:xfrm>
            <a:off x="685799" y="1352551"/>
            <a:ext cx="4250268" cy="3352800"/>
          </a:xfrm>
        </p:spPr>
        <p:txBody>
          <a:bodyPr>
            <a:normAutofit fontScale="92500" lnSpcReduction="10000"/>
          </a:bodyPr>
          <a:lstStyle/>
          <a:p>
            <a:r>
              <a:rPr lang="en-US" dirty="0" smtClean="0"/>
              <a:t>Bugs are what leave software vulnerable to hackers</a:t>
            </a:r>
          </a:p>
          <a:p>
            <a:endParaRPr lang="en-US" dirty="0"/>
          </a:p>
          <a:p>
            <a:r>
              <a:rPr lang="en-US" dirty="0" smtClean="0"/>
              <a:t>Origin </a:t>
            </a:r>
            <a:r>
              <a:rPr lang="en-US" dirty="0"/>
              <a:t>is </a:t>
            </a:r>
            <a:r>
              <a:rPr lang="en-US" dirty="0" smtClean="0"/>
              <a:t>unintentionally spying on you [8]</a:t>
            </a:r>
          </a:p>
          <a:p>
            <a:endParaRPr lang="en-US" dirty="0"/>
          </a:p>
          <a:p>
            <a:r>
              <a:rPr lang="en-US" dirty="0" smtClean="0"/>
              <a:t>URI Handlers can be twisted to launch malicious code on an unsuspecting users [5]</a:t>
            </a:r>
          </a:p>
          <a:p>
            <a:pPr lvl="1"/>
            <a:r>
              <a:rPr lang="en-US" dirty="0" smtClean="0"/>
              <a:t>Steam:// or origin:// addresses </a:t>
            </a:r>
          </a:p>
          <a:p>
            <a:pPr lvl="1"/>
            <a:r>
              <a:rPr lang="en-US" dirty="0" smtClean="0"/>
              <a:t>Crash your computer, run a random DLL, collect your data</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502" y="2064320"/>
            <a:ext cx="3101951" cy="1929262"/>
          </a:xfrm>
          <a:prstGeom prst="rect">
            <a:avLst/>
          </a:prstGeom>
        </p:spPr>
      </p:pic>
      <p:sp>
        <p:nvSpPr>
          <p:cNvPr id="9" name="TextBox 8"/>
          <p:cNvSpPr txBox="1"/>
          <p:nvPr/>
        </p:nvSpPr>
        <p:spPr>
          <a:xfrm>
            <a:off x="5812433" y="3993582"/>
            <a:ext cx="1872000" cy="276999"/>
          </a:xfrm>
          <a:prstGeom prst="rect">
            <a:avLst/>
          </a:prstGeom>
          <a:noFill/>
        </p:spPr>
        <p:txBody>
          <a:bodyPr wrap="square" rtlCol="0">
            <a:spAutoFit/>
          </a:bodyPr>
          <a:lstStyle/>
          <a:p>
            <a:pPr algn="r"/>
            <a:r>
              <a:rPr lang="en-US" sz="1200" dirty="0" err="1" smtClean="0"/>
              <a:t>ReVuln</a:t>
            </a:r>
            <a:r>
              <a:rPr lang="en-US" sz="1200" dirty="0" smtClean="0"/>
              <a:t> [5]</a:t>
            </a:r>
            <a:endParaRPr lang="en-US" sz="1200" dirty="0">
              <a:solidFill>
                <a:schemeClr val="tx1"/>
              </a:solidFill>
            </a:endParaRPr>
          </a:p>
        </p:txBody>
      </p:sp>
    </p:spTree>
    <p:extLst>
      <p:ext uri="{BB962C8B-B14F-4D97-AF65-F5344CB8AC3E}">
        <p14:creationId xmlns:p14="http://schemas.microsoft.com/office/powerpoint/2010/main" val="603588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“Features”</a:t>
            </a:r>
            <a:endParaRPr lang="en-US" dirty="0"/>
          </a:p>
        </p:txBody>
      </p:sp>
      <p:sp>
        <p:nvSpPr>
          <p:cNvPr id="3" name="Content Placeholder 2"/>
          <p:cNvSpPr>
            <a:spLocks noGrp="1"/>
          </p:cNvSpPr>
          <p:nvPr>
            <p:ph sz="half" idx="1"/>
          </p:nvPr>
        </p:nvSpPr>
        <p:spPr>
          <a:xfrm>
            <a:off x="685799" y="1352551"/>
            <a:ext cx="4250268" cy="3352800"/>
          </a:xfrm>
        </p:spPr>
        <p:txBody>
          <a:bodyPr>
            <a:normAutofit/>
          </a:bodyPr>
          <a:lstStyle/>
          <a:p>
            <a:r>
              <a:rPr lang="en-US" dirty="0" smtClean="0"/>
              <a:t>Blizzard Real ID [6]</a:t>
            </a:r>
            <a:endParaRPr lang="en-US" dirty="0"/>
          </a:p>
          <a:p>
            <a:pPr lvl="1"/>
            <a:r>
              <a:rPr lang="en-US" dirty="0"/>
              <a:t>Lets Starcraft2 players import their </a:t>
            </a:r>
            <a:r>
              <a:rPr lang="en-US" dirty="0" err="1"/>
              <a:t>FaceBook</a:t>
            </a:r>
            <a:r>
              <a:rPr lang="en-US" dirty="0"/>
              <a:t> friends straight into </a:t>
            </a:r>
            <a:r>
              <a:rPr lang="en-US" dirty="0" smtClean="0"/>
              <a:t>Battle.NET</a:t>
            </a:r>
            <a:br>
              <a:rPr lang="en-US" dirty="0" smtClean="0"/>
            </a:br>
            <a:endParaRPr lang="en-US" dirty="0" smtClean="0"/>
          </a:p>
          <a:p>
            <a:r>
              <a:rPr lang="en-US" dirty="0" smtClean="0"/>
              <a:t>XBOX Kinect ‘Always On’ [7]</a:t>
            </a:r>
          </a:p>
          <a:p>
            <a:pPr lvl="1"/>
            <a:r>
              <a:rPr lang="en-US" dirty="0" smtClean="0"/>
              <a:t>Allows users to issue voice commands all the time</a:t>
            </a:r>
            <a:br>
              <a:rPr lang="en-US" dirty="0" smtClean="0"/>
            </a:br>
            <a:endParaRPr lang="en-US" dirty="0" smtClean="0"/>
          </a:p>
          <a:p>
            <a:r>
              <a:rPr lang="en-US" dirty="0"/>
              <a:t>Blizzard </a:t>
            </a:r>
            <a:r>
              <a:rPr lang="en-US" dirty="0" smtClean="0"/>
              <a:t>Warden [9]</a:t>
            </a:r>
            <a:endParaRPr lang="en-US" dirty="0"/>
          </a:p>
          <a:p>
            <a:pPr lvl="1"/>
            <a:r>
              <a:rPr lang="en-US" dirty="0"/>
              <a:t>Monitors your RAM whilst you play games</a:t>
            </a:r>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067" y="1352551"/>
            <a:ext cx="2832733" cy="2832733"/>
          </a:xfrm>
          <a:prstGeom prst="rect">
            <a:avLst/>
          </a:prstGeom>
        </p:spPr>
      </p:pic>
      <p:sp>
        <p:nvSpPr>
          <p:cNvPr id="9" name="TextBox 8"/>
          <p:cNvSpPr txBox="1"/>
          <p:nvPr/>
        </p:nvSpPr>
        <p:spPr>
          <a:xfrm>
            <a:off x="5812433" y="4185284"/>
            <a:ext cx="1872000" cy="276999"/>
          </a:xfrm>
          <a:prstGeom prst="rect">
            <a:avLst/>
          </a:prstGeom>
          <a:noFill/>
        </p:spPr>
        <p:txBody>
          <a:bodyPr wrap="square" rtlCol="0">
            <a:spAutoFit/>
          </a:bodyPr>
          <a:lstStyle/>
          <a:p>
            <a:pPr algn="r"/>
            <a:r>
              <a:rPr lang="en-US" sz="1200" dirty="0" smtClean="0">
                <a:solidFill>
                  <a:schemeClr val="tx1"/>
                </a:solidFill>
              </a:rPr>
              <a:t>2001 A Space Odyssey </a:t>
            </a:r>
            <a:endParaRPr lang="en-US" sz="1200" dirty="0">
              <a:solidFill>
                <a:schemeClr val="tx1"/>
              </a:solidFill>
            </a:endParaRPr>
          </a:p>
        </p:txBody>
      </p:sp>
    </p:spTree>
    <p:extLst>
      <p:ext uri="{BB962C8B-B14F-4D97-AF65-F5344CB8AC3E}">
        <p14:creationId xmlns:p14="http://schemas.microsoft.com/office/powerpoint/2010/main" val="2811807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Sinister Companies </a:t>
            </a:r>
            <a:endParaRPr lang="en-US" dirty="0"/>
          </a:p>
        </p:txBody>
      </p:sp>
      <p:sp>
        <p:nvSpPr>
          <p:cNvPr id="3" name="Content Placeholder 2"/>
          <p:cNvSpPr>
            <a:spLocks noGrp="1"/>
          </p:cNvSpPr>
          <p:nvPr>
            <p:ph sz="half" idx="1"/>
          </p:nvPr>
        </p:nvSpPr>
        <p:spPr>
          <a:xfrm>
            <a:off x="685798" y="1352551"/>
            <a:ext cx="8340998" cy="3352800"/>
          </a:xfrm>
        </p:spPr>
        <p:txBody>
          <a:bodyPr>
            <a:normAutofit/>
          </a:bodyPr>
          <a:lstStyle/>
          <a:p>
            <a:r>
              <a:rPr lang="en-US" dirty="0"/>
              <a:t>“</a:t>
            </a:r>
            <a:r>
              <a:rPr lang="en-US" i="1" dirty="0"/>
              <a:t>WHEN RUNNING, THE GAME MAY MONITOR YOUR COMPUTER'S RANDOM ACCESS MEMORY (RAM) AND/OR CPU </a:t>
            </a:r>
            <a:r>
              <a:rPr lang="en-US" i="1" dirty="0" smtClean="0"/>
              <a:t>PROCESSES</a:t>
            </a:r>
            <a:r>
              <a:rPr lang="en-US" dirty="0" smtClean="0"/>
              <a:t>” – Blizzard [9]</a:t>
            </a:r>
          </a:p>
          <a:p>
            <a:pPr marL="0" indent="0">
              <a:buNone/>
            </a:pPr>
            <a:endParaRPr lang="en-US" dirty="0"/>
          </a:p>
          <a:p>
            <a:r>
              <a:rPr lang="en-US" dirty="0" smtClean="0"/>
              <a:t>“</a:t>
            </a:r>
            <a:r>
              <a:rPr lang="en-US" i="1" dirty="0" smtClean="0"/>
              <a:t>Valve </a:t>
            </a:r>
            <a:r>
              <a:rPr lang="en-US" i="1" dirty="0"/>
              <a:t>may share anonymous data, aggregated or not, with third parties</a:t>
            </a:r>
            <a:r>
              <a:rPr lang="en-US" i="1" dirty="0" smtClean="0"/>
              <a:t>.</a:t>
            </a:r>
            <a:r>
              <a:rPr lang="en-US" dirty="0" smtClean="0"/>
              <a:t>” – Steam [10]</a:t>
            </a:r>
            <a:br>
              <a:rPr lang="en-US" dirty="0" smtClean="0"/>
            </a:br>
            <a:endParaRPr lang="en-US" dirty="0" smtClean="0"/>
          </a:p>
          <a:p>
            <a:r>
              <a:rPr lang="en-US" dirty="0" smtClean="0"/>
              <a:t>“</a:t>
            </a:r>
            <a:r>
              <a:rPr lang="en-US" i="1" dirty="0" smtClean="0"/>
              <a:t>EA may collect</a:t>
            </a:r>
            <a:r>
              <a:rPr lang="en-US" i="1" dirty="0"/>
              <a:t>, use, store and transmit technical and related information that identifies your computer, operating system, Application usage (including but not limited to successful installation and/or removal), software, software usage and peripheral hardware</a:t>
            </a:r>
            <a:r>
              <a:rPr lang="en-US" i="1" dirty="0" smtClean="0"/>
              <a:t>.</a:t>
            </a:r>
            <a:r>
              <a:rPr lang="en-US" dirty="0" smtClean="0"/>
              <a:t>” – EA Origin [11]</a:t>
            </a:r>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spTree>
    <p:extLst>
      <p:ext uri="{BB962C8B-B14F-4D97-AF65-F5344CB8AC3E}">
        <p14:creationId xmlns:p14="http://schemas.microsoft.com/office/powerpoint/2010/main" val="29711993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Crazy people from the internet</a:t>
            </a:r>
            <a:endParaRPr lang="en-US" dirty="0"/>
          </a:p>
        </p:txBody>
      </p:sp>
      <p:sp>
        <p:nvSpPr>
          <p:cNvPr id="3" name="Content Placeholder 2"/>
          <p:cNvSpPr>
            <a:spLocks noGrp="1"/>
          </p:cNvSpPr>
          <p:nvPr>
            <p:ph sz="half" idx="1"/>
          </p:nvPr>
        </p:nvSpPr>
        <p:spPr>
          <a:xfrm>
            <a:off x="685798" y="1352551"/>
            <a:ext cx="5002201" cy="3352800"/>
          </a:xfrm>
        </p:spPr>
        <p:txBody>
          <a:bodyPr/>
          <a:lstStyle/>
          <a:p>
            <a:r>
              <a:rPr lang="en-US" dirty="0" smtClean="0"/>
              <a:t>IP Address Tracking</a:t>
            </a:r>
          </a:p>
          <a:p>
            <a:pPr lvl="1"/>
            <a:r>
              <a:rPr lang="en-US" dirty="0" smtClean="0"/>
              <a:t>130.215.24.224 = RTR-CORE-FULLER.INF.WPI.EDU</a:t>
            </a:r>
            <a:br>
              <a:rPr lang="en-US" dirty="0" smtClean="0"/>
            </a:br>
            <a:endParaRPr lang="en-US" dirty="0" smtClean="0"/>
          </a:p>
          <a:p>
            <a:r>
              <a:rPr lang="en-US" dirty="0" smtClean="0"/>
              <a:t>Julien </a:t>
            </a:r>
            <a:r>
              <a:rPr lang="en-US" dirty="0" err="1" smtClean="0"/>
              <a:t>Barreaux</a:t>
            </a:r>
            <a:r>
              <a:rPr lang="en-US" dirty="0" smtClean="0"/>
              <a:t> [12]</a:t>
            </a:r>
            <a:endParaRPr lang="en-US" dirty="0"/>
          </a:p>
          <a:p>
            <a:pPr lvl="1"/>
            <a:r>
              <a:rPr lang="en-US" dirty="0" smtClean="0"/>
              <a:t>Tracked and stabbed a man who bested him in </a:t>
            </a:r>
            <a:r>
              <a:rPr lang="en-US" dirty="0" err="1" smtClean="0"/>
              <a:t>CounterStrike</a:t>
            </a:r>
            <a:r>
              <a:rPr lang="en-US" dirty="0" smtClean="0"/>
              <a:t> </a:t>
            </a:r>
            <a:br>
              <a:rPr lang="en-US" dirty="0" smtClean="0"/>
            </a:br>
            <a:endParaRPr lang="en-US" dirty="0" smtClean="0"/>
          </a:p>
          <a:p>
            <a:r>
              <a:rPr lang="en-US" dirty="0" smtClean="0"/>
              <a:t>Paul Horner [13]</a:t>
            </a:r>
          </a:p>
          <a:p>
            <a:pPr lvl="1"/>
            <a:r>
              <a:rPr lang="en-US" dirty="0" smtClean="0"/>
              <a:t>First person convicted of </a:t>
            </a:r>
            <a:r>
              <a:rPr lang="en-US" i="1" dirty="0" smtClean="0"/>
              <a:t>swatting</a:t>
            </a:r>
            <a:r>
              <a:rPr lang="en-US" dirty="0" smtClean="0"/>
              <a:t>.</a:t>
            </a:r>
          </a:p>
          <a:p>
            <a:pPr lvl="1"/>
            <a:r>
              <a:rPr lang="en-US" dirty="0" smtClean="0"/>
              <a:t>25 years in prison</a:t>
            </a:r>
          </a:p>
          <a:p>
            <a:pPr lvl="1"/>
            <a:r>
              <a:rPr lang="en-US" dirty="0" smtClean="0"/>
              <a:t>15 years old</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237" y="2113867"/>
            <a:ext cx="2657645" cy="2045813"/>
          </a:xfrm>
          <a:prstGeom prst="rect">
            <a:avLst/>
          </a:prstGeom>
          <a:ln w="19050">
            <a:solidFill>
              <a:schemeClr val="bg1"/>
            </a:solidFill>
          </a:ln>
        </p:spPr>
      </p:pic>
      <p:sp>
        <p:nvSpPr>
          <p:cNvPr id="8" name="TextBox 7"/>
          <p:cNvSpPr txBox="1"/>
          <p:nvPr/>
        </p:nvSpPr>
        <p:spPr>
          <a:xfrm>
            <a:off x="7160342" y="4159680"/>
            <a:ext cx="990058" cy="276999"/>
          </a:xfrm>
          <a:prstGeom prst="rect">
            <a:avLst/>
          </a:prstGeom>
          <a:noFill/>
        </p:spPr>
        <p:txBody>
          <a:bodyPr wrap="square" rtlCol="0">
            <a:spAutoFit/>
          </a:bodyPr>
          <a:lstStyle/>
          <a:p>
            <a:pPr algn="r"/>
            <a:r>
              <a:rPr lang="en-US" sz="1200" dirty="0" smtClean="0">
                <a:solidFill>
                  <a:schemeClr val="tx1"/>
                </a:solidFill>
              </a:rPr>
              <a:t>South Park</a:t>
            </a:r>
            <a:endParaRPr lang="en-US" sz="1200" dirty="0">
              <a:solidFill>
                <a:schemeClr val="tx1"/>
              </a:solidFill>
            </a:endParaRPr>
          </a:p>
        </p:txBody>
      </p:sp>
    </p:spTree>
    <p:extLst>
      <p:ext uri="{BB962C8B-B14F-4D97-AF65-F5344CB8AC3E}">
        <p14:creationId xmlns:p14="http://schemas.microsoft.com/office/powerpoint/2010/main" val="2437588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a:t>
            </a:r>
            <a:br>
              <a:rPr lang="en-US" dirty="0" smtClean="0"/>
            </a:br>
            <a:r>
              <a:rPr lang="en-US" i="1" dirty="0" smtClean="0"/>
              <a:t>Brace yourselves, winter is coming</a:t>
            </a:r>
            <a:endParaRPr lang="en-US" i="1" dirty="0"/>
          </a:p>
        </p:txBody>
      </p:sp>
      <p:sp>
        <p:nvSpPr>
          <p:cNvPr id="3" name="Content Placeholder 2"/>
          <p:cNvSpPr>
            <a:spLocks noGrp="1"/>
          </p:cNvSpPr>
          <p:nvPr>
            <p:ph sz="half" idx="1"/>
          </p:nvPr>
        </p:nvSpPr>
        <p:spPr>
          <a:xfrm>
            <a:off x="685799" y="1352551"/>
            <a:ext cx="4250268" cy="3352800"/>
          </a:xfrm>
        </p:spPr>
        <p:txBody>
          <a:bodyPr/>
          <a:lstStyle/>
          <a:p>
            <a:r>
              <a:rPr lang="en-US" dirty="0" smtClean="0"/>
              <a:t>The video game industry is worth over 111 Billion dollars [14]</a:t>
            </a:r>
          </a:p>
          <a:p>
            <a:r>
              <a:rPr lang="en-US" dirty="0" smtClean="0"/>
              <a:t>Players are a huge part of that</a:t>
            </a:r>
          </a:p>
          <a:p>
            <a:r>
              <a:rPr lang="en-US" dirty="0" smtClean="0"/>
              <a:t>Personal data leakage has been increasing over the years</a:t>
            </a:r>
          </a:p>
          <a:p>
            <a:endParaRPr lang="en-US" dirty="0"/>
          </a:p>
          <a:p>
            <a:endParaRPr lang="en-US" dirty="0" smtClean="0"/>
          </a:p>
          <a:p>
            <a:r>
              <a:rPr lang="en-US" dirty="0" smtClean="0"/>
              <a:t>Its only going to get worse.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 Hanna</a:t>
            </a:r>
            <a:endParaRPr lang="en-US" sz="1400" dirty="0">
              <a:solidFill>
                <a:schemeClr val="tx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013" y="1921145"/>
            <a:ext cx="3175731" cy="2431256"/>
          </a:xfrm>
          <a:prstGeom prst="rect">
            <a:avLst/>
          </a:prstGeom>
        </p:spPr>
      </p:pic>
      <p:sp>
        <p:nvSpPr>
          <p:cNvPr id="10" name="TextBox 9"/>
          <p:cNvSpPr txBox="1"/>
          <p:nvPr/>
        </p:nvSpPr>
        <p:spPr>
          <a:xfrm>
            <a:off x="6847114" y="4352401"/>
            <a:ext cx="1303286" cy="276999"/>
          </a:xfrm>
          <a:prstGeom prst="rect">
            <a:avLst/>
          </a:prstGeom>
          <a:noFill/>
        </p:spPr>
        <p:txBody>
          <a:bodyPr wrap="square" rtlCol="0">
            <a:spAutoFit/>
          </a:bodyPr>
          <a:lstStyle/>
          <a:p>
            <a:pPr algn="r"/>
            <a:r>
              <a:rPr lang="en-US" sz="1200" dirty="0" smtClean="0">
                <a:solidFill>
                  <a:schemeClr val="tx1"/>
                </a:solidFill>
              </a:rPr>
              <a:t>Game of Thrones</a:t>
            </a:r>
            <a:endParaRPr lang="en-US" sz="1200" dirty="0">
              <a:solidFill>
                <a:schemeClr val="tx1"/>
              </a:solidFill>
            </a:endParaRPr>
          </a:p>
        </p:txBody>
      </p:sp>
    </p:spTree>
    <p:extLst>
      <p:ext uri="{BB962C8B-B14F-4D97-AF65-F5344CB8AC3E}">
        <p14:creationId xmlns:p14="http://schemas.microsoft.com/office/powerpoint/2010/main" val="26029959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904672"/>
            <a:ext cx="8340996" cy="3800679"/>
          </a:xfrm>
        </p:spPr>
        <p:txBody>
          <a:bodyPr>
            <a:normAutofit fontScale="40000" lnSpcReduction="20000"/>
          </a:bodyPr>
          <a:lstStyle/>
          <a:p>
            <a:pPr marL="0" indent="0">
              <a:buNone/>
            </a:pPr>
            <a:r>
              <a:rPr lang="en-US" dirty="0" smtClean="0"/>
              <a:t>[0] </a:t>
            </a:r>
            <a:r>
              <a:rPr lang="en-US" sz="2400" dirty="0">
                <a:hlinkClick r:id="rId2"/>
              </a:rPr>
              <a:t>http://</a:t>
            </a:r>
            <a:r>
              <a:rPr lang="en-US" sz="2400" dirty="0" smtClean="0">
                <a:hlinkClick r:id="rId2"/>
              </a:rPr>
              <a:t>art.penny-arcade.com/photos/215109257_DUbv4/0/1050x10000/215109257_DUbv4-1050x10000.jpg</a:t>
            </a:r>
            <a:r>
              <a:rPr lang="en-US" sz="2400" dirty="0" smtClean="0"/>
              <a:t> </a:t>
            </a:r>
            <a:endParaRPr lang="en-US" dirty="0" smtClean="0"/>
          </a:p>
          <a:p>
            <a:pPr marL="0" indent="0">
              <a:buNone/>
            </a:pPr>
            <a:r>
              <a:rPr lang="en-US" dirty="0" smtClean="0"/>
              <a:t>[1] </a:t>
            </a:r>
            <a:r>
              <a:rPr lang="en-US" dirty="0">
                <a:hlinkClick r:id="rId3"/>
              </a:rPr>
              <a:t>http://</a:t>
            </a:r>
            <a:r>
              <a:rPr lang="en-US" dirty="0" smtClean="0">
                <a:hlinkClick r:id="rId3"/>
              </a:rPr>
              <a:t>www.theesa.com/wp-content/uploads/2014/10/ESA_EF_2014.pdf</a:t>
            </a:r>
            <a:endParaRPr lang="en-US" dirty="0" smtClean="0"/>
          </a:p>
          <a:p>
            <a:pPr marL="0" indent="0">
              <a:buNone/>
            </a:pPr>
            <a:r>
              <a:rPr lang="en-US" dirty="0" smtClean="0"/>
              <a:t>[</a:t>
            </a:r>
            <a:r>
              <a:rPr lang="en-US" dirty="0"/>
              <a:t>2</a:t>
            </a:r>
            <a:r>
              <a:rPr lang="en-US" dirty="0" smtClean="0"/>
              <a:t>] </a:t>
            </a:r>
            <a:r>
              <a:rPr lang="en-US" dirty="0">
                <a:hlinkClick r:id="rId4"/>
              </a:rPr>
              <a:t>http://</a:t>
            </a:r>
            <a:r>
              <a:rPr lang="en-US" dirty="0" smtClean="0">
                <a:hlinkClick r:id="rId4"/>
              </a:rPr>
              <a:t>www.extremetech.com/gaming/84218-how-the-playstation-network-was-hacked</a:t>
            </a:r>
            <a:endParaRPr lang="en-US" dirty="0" smtClean="0"/>
          </a:p>
          <a:p>
            <a:pPr marL="0" indent="0">
              <a:buNone/>
            </a:pPr>
            <a:r>
              <a:rPr lang="en-US" dirty="0"/>
              <a:t>[3] </a:t>
            </a:r>
            <a:r>
              <a:rPr lang="en-US" dirty="0">
                <a:hlinkClick r:id="rId5"/>
              </a:rPr>
              <a:t>https://</a:t>
            </a:r>
            <a:r>
              <a:rPr lang="en-US" dirty="0" smtClean="0">
                <a:hlinkClick r:id="rId5"/>
              </a:rPr>
              <a:t>blog.spideroak.com/20131205164417-security-concerns-with-online-gaming</a:t>
            </a:r>
            <a:r>
              <a:rPr lang="en-US" dirty="0" smtClean="0"/>
              <a:t> </a:t>
            </a:r>
          </a:p>
          <a:p>
            <a:pPr marL="0" indent="0">
              <a:buNone/>
            </a:pPr>
            <a:r>
              <a:rPr lang="en-US" dirty="0" smtClean="0"/>
              <a:t>[4] </a:t>
            </a:r>
            <a:r>
              <a:rPr lang="en-US" dirty="0">
                <a:hlinkClick r:id="rId6"/>
              </a:rPr>
              <a:t>http://www.dailydot.com/politics/anonymous-lulzxmas-passwords-credit-cards</a:t>
            </a:r>
            <a:r>
              <a:rPr lang="en-US" dirty="0" smtClean="0">
                <a:hlinkClick r:id="rId6"/>
              </a:rPr>
              <a:t>/</a:t>
            </a:r>
            <a:r>
              <a:rPr lang="en-US" dirty="0" smtClean="0"/>
              <a:t> </a:t>
            </a:r>
            <a:endParaRPr lang="en-US" dirty="0"/>
          </a:p>
          <a:p>
            <a:pPr marL="0" indent="0">
              <a:buNone/>
            </a:pPr>
            <a:r>
              <a:rPr lang="en-US" dirty="0" smtClean="0"/>
              <a:t>[5] </a:t>
            </a:r>
            <a:r>
              <a:rPr lang="en-US" dirty="0">
                <a:hlinkClick r:id="rId7"/>
              </a:rPr>
              <a:t>http://</a:t>
            </a:r>
            <a:r>
              <a:rPr lang="en-US" dirty="0" smtClean="0">
                <a:hlinkClick r:id="rId7"/>
              </a:rPr>
              <a:t>www.revuln.com/files/ReVuln_EA_Origin_Insecurity.pdf</a:t>
            </a:r>
            <a:endParaRPr lang="en-US" dirty="0" smtClean="0"/>
          </a:p>
          <a:p>
            <a:pPr marL="0" indent="0">
              <a:buNone/>
            </a:pPr>
            <a:r>
              <a:rPr lang="en-US" dirty="0" smtClean="0"/>
              <a:t>[6</a:t>
            </a:r>
            <a:r>
              <a:rPr lang="en-US" dirty="0"/>
              <a:t>] </a:t>
            </a:r>
            <a:r>
              <a:rPr lang="en-US" dirty="0">
                <a:hlinkClick r:id="rId8"/>
              </a:rPr>
              <a:t>http://</a:t>
            </a:r>
            <a:r>
              <a:rPr lang="en-US" dirty="0" smtClean="0">
                <a:hlinkClick r:id="rId8"/>
              </a:rPr>
              <a:t>www.economist.com/blogs/babbage/2010/07/online_gaming</a:t>
            </a:r>
            <a:endParaRPr lang="en-US" dirty="0" smtClean="0"/>
          </a:p>
          <a:p>
            <a:pPr marL="0" indent="0">
              <a:buNone/>
            </a:pPr>
            <a:r>
              <a:rPr lang="en-US" dirty="0" smtClean="0"/>
              <a:t>[7</a:t>
            </a:r>
            <a:r>
              <a:rPr lang="en-US" dirty="0"/>
              <a:t>] </a:t>
            </a:r>
            <a:r>
              <a:rPr lang="en-US" dirty="0">
                <a:hlinkClick r:id="rId9"/>
              </a:rPr>
              <a:t>http://</a:t>
            </a:r>
            <a:r>
              <a:rPr lang="en-US" dirty="0" smtClean="0">
                <a:hlinkClick r:id="rId9"/>
              </a:rPr>
              <a:t>www.xbox.com/en-US/kinect/privacyandonlinesafety</a:t>
            </a:r>
            <a:r>
              <a:rPr lang="en-US" dirty="0" smtClean="0"/>
              <a:t> </a:t>
            </a:r>
          </a:p>
          <a:p>
            <a:pPr marL="0" indent="0">
              <a:buNone/>
            </a:pPr>
            <a:r>
              <a:rPr lang="en-US" dirty="0" smtClean="0"/>
              <a:t>[8</a:t>
            </a:r>
            <a:r>
              <a:rPr lang="en-US" dirty="0"/>
              <a:t>] </a:t>
            </a:r>
            <a:r>
              <a:rPr lang="en-US" dirty="0">
                <a:hlinkClick r:id="rId10"/>
              </a:rPr>
              <a:t>http://www.eteknix.com/investigation-started-after-ea-caught-spying-via-origin-client</a:t>
            </a:r>
            <a:r>
              <a:rPr lang="en-US" dirty="0" smtClean="0">
                <a:hlinkClick r:id="rId10"/>
              </a:rPr>
              <a:t>/</a:t>
            </a:r>
            <a:r>
              <a:rPr lang="en-US" dirty="0" smtClean="0"/>
              <a:t> </a:t>
            </a:r>
          </a:p>
          <a:p>
            <a:pPr marL="0" indent="0">
              <a:buNone/>
            </a:pPr>
            <a:r>
              <a:rPr lang="en-US" dirty="0"/>
              <a:t>[9] </a:t>
            </a:r>
            <a:r>
              <a:rPr lang="en-US" dirty="0">
                <a:hlinkClick r:id="rId11"/>
              </a:rPr>
              <a:t>http://</a:t>
            </a:r>
            <a:r>
              <a:rPr lang="en-US" dirty="0" smtClean="0">
                <a:hlinkClick r:id="rId11"/>
              </a:rPr>
              <a:t>us.blizzard.com/en-us/company/legal/wow_tou.html</a:t>
            </a:r>
            <a:r>
              <a:rPr lang="en-US" dirty="0" smtClean="0"/>
              <a:t> </a:t>
            </a:r>
          </a:p>
          <a:p>
            <a:pPr marL="0" indent="0">
              <a:buNone/>
            </a:pPr>
            <a:r>
              <a:rPr lang="en-US" dirty="0"/>
              <a:t>[10] </a:t>
            </a:r>
            <a:r>
              <a:rPr lang="en-US" dirty="0">
                <a:hlinkClick r:id="rId12"/>
              </a:rPr>
              <a:t>http://store.steampowered.com/privacy_agreement</a:t>
            </a:r>
            <a:r>
              <a:rPr lang="en-US" dirty="0" smtClean="0">
                <a:hlinkClick r:id="rId12"/>
              </a:rPr>
              <a:t>/</a:t>
            </a:r>
            <a:r>
              <a:rPr lang="en-US" dirty="0" smtClean="0"/>
              <a:t> </a:t>
            </a:r>
          </a:p>
          <a:p>
            <a:pPr marL="0" indent="0">
              <a:buNone/>
            </a:pPr>
            <a:r>
              <a:rPr lang="en-US" dirty="0"/>
              <a:t>[11] </a:t>
            </a:r>
            <a:r>
              <a:rPr lang="en-US" dirty="0">
                <a:hlinkClick r:id="rId13"/>
              </a:rPr>
              <a:t>http://www.rockpapershotgun.com/2011/08/24/eas-origin-eula-proves-even-more-sinister</a:t>
            </a:r>
            <a:r>
              <a:rPr lang="en-US" dirty="0" smtClean="0">
                <a:hlinkClick r:id="rId13"/>
              </a:rPr>
              <a:t>/</a:t>
            </a:r>
            <a:endParaRPr lang="en-US" dirty="0" smtClean="0"/>
          </a:p>
          <a:p>
            <a:pPr marL="0" indent="0">
              <a:buNone/>
            </a:pPr>
            <a:r>
              <a:rPr lang="en-US" dirty="0"/>
              <a:t>[</a:t>
            </a:r>
            <a:r>
              <a:rPr lang="en-US" dirty="0" smtClean="0"/>
              <a:t>12] </a:t>
            </a:r>
            <a:r>
              <a:rPr lang="en-US" dirty="0">
                <a:hlinkClick r:id="rId14"/>
              </a:rPr>
              <a:t>http://</a:t>
            </a:r>
            <a:r>
              <a:rPr lang="en-US" dirty="0" smtClean="0">
                <a:hlinkClick r:id="rId14"/>
              </a:rPr>
              <a:t>www.telegraph.co.uk/news/worldnews/europe/france/7771505/Video-game-fanatic-hunts-down-and-stabs-rival-player-who-killed-character-online.html</a:t>
            </a:r>
            <a:r>
              <a:rPr lang="en-US" dirty="0" smtClean="0"/>
              <a:t>  </a:t>
            </a:r>
          </a:p>
          <a:p>
            <a:pPr marL="0" indent="0">
              <a:buNone/>
            </a:pPr>
            <a:r>
              <a:rPr lang="en-US" dirty="0"/>
              <a:t>[13] </a:t>
            </a:r>
            <a:r>
              <a:rPr lang="en-US" dirty="0">
                <a:hlinkClick r:id="rId15"/>
              </a:rPr>
              <a:t>http://nationalreport.net/15-year-old-swatted-domestic-terrorism</a:t>
            </a:r>
            <a:r>
              <a:rPr lang="en-US" dirty="0" smtClean="0">
                <a:hlinkClick r:id="rId15"/>
              </a:rPr>
              <a:t>/</a:t>
            </a:r>
            <a:r>
              <a:rPr lang="en-US" dirty="0" smtClean="0"/>
              <a:t> </a:t>
            </a:r>
          </a:p>
          <a:p>
            <a:pPr marL="0" indent="0">
              <a:buNone/>
            </a:pPr>
            <a:r>
              <a:rPr lang="en-US" dirty="0" smtClean="0"/>
              <a:t>[14] </a:t>
            </a:r>
            <a:r>
              <a:rPr lang="en-US" dirty="0" smtClean="0">
                <a:hlinkClick r:id="rId16"/>
              </a:rPr>
              <a:t>http</a:t>
            </a:r>
            <a:r>
              <a:rPr lang="en-US" dirty="0">
                <a:hlinkClick r:id="rId16"/>
              </a:rPr>
              <a:t>://</a:t>
            </a:r>
            <a:r>
              <a:rPr lang="en-US" dirty="0" smtClean="0">
                <a:hlinkClick r:id="rId16"/>
              </a:rPr>
              <a:t>www.gartner.com/newsroom/id/2614915</a:t>
            </a:r>
            <a:r>
              <a:rPr lang="en-US" dirty="0" smtClean="0"/>
              <a:t> </a:t>
            </a:r>
          </a:p>
          <a:p>
            <a:pPr marL="0" indent="0">
              <a:buNone/>
            </a:pPr>
            <a:r>
              <a:rPr lang="en-US" dirty="0" smtClean="0"/>
              <a:t>All sites accessed between March 30</a:t>
            </a:r>
            <a:r>
              <a:rPr lang="en-US" baseline="30000" dirty="0" smtClean="0"/>
              <a:t>th</a:t>
            </a:r>
            <a:r>
              <a:rPr lang="en-US" dirty="0" smtClean="0"/>
              <a:t>  - April 2</a:t>
            </a:r>
            <a:r>
              <a:rPr lang="en-US" baseline="30000" dirty="0" smtClean="0"/>
              <a:t>nd</a:t>
            </a:r>
            <a:r>
              <a:rPr lang="en-US" dirty="0" smtClean="0"/>
              <a:t>, 2015</a:t>
            </a:r>
            <a:endParaRPr lang="en-US" dirty="0"/>
          </a:p>
        </p:txBody>
      </p:sp>
      <p:sp>
        <p:nvSpPr>
          <p:cNvPr id="4" name="Footer Placeholder 3"/>
          <p:cNvSpPr>
            <a:spLocks noGrp="1"/>
          </p:cNvSpPr>
          <p:nvPr>
            <p:ph type="ftr" sz="quarter" idx="11"/>
          </p:nvPr>
        </p:nvSpPr>
        <p:spPr/>
        <p:txBody>
          <a:bodyPr/>
          <a:lstStyle/>
          <a:p>
            <a:r>
              <a:rPr lang="en-US" dirty="0" smtClean="0"/>
              <a:t>© 2015 Keith A. </a:t>
            </a:r>
            <a:r>
              <a:rPr lang="en-US" smtClean="0"/>
              <a:t>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 Hanna</a:t>
            </a:r>
            <a:endParaRPr lang="en-US" sz="1400" dirty="0">
              <a:solidFill>
                <a:schemeClr val="tx1"/>
              </a:solidFill>
              <a:latin typeface="+mj-lt"/>
            </a:endParaRPr>
          </a:p>
        </p:txBody>
      </p:sp>
    </p:spTree>
    <p:extLst>
      <p:ext uri="{BB962C8B-B14F-4D97-AF65-F5344CB8AC3E}">
        <p14:creationId xmlns:p14="http://schemas.microsoft.com/office/powerpoint/2010/main" val="1924843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One Page Paper</a:t>
            </a:r>
            <a:endParaRPr lang="en-US" dirty="0"/>
          </a:p>
        </p:txBody>
      </p:sp>
      <p:sp>
        <p:nvSpPr>
          <p:cNvPr id="3" name="Content Placeholder 2"/>
          <p:cNvSpPr>
            <a:spLocks noGrp="1"/>
          </p:cNvSpPr>
          <p:nvPr>
            <p:ph idx="1"/>
          </p:nvPr>
        </p:nvSpPr>
        <p:spPr/>
        <p:txBody>
          <a:bodyPr>
            <a:normAutofit/>
          </a:bodyPr>
          <a:lstStyle/>
          <a:p>
            <a:r>
              <a:rPr lang="en-US" dirty="0" smtClean="0"/>
              <a:t>Would </a:t>
            </a:r>
            <a:r>
              <a:rPr lang="en-US" dirty="0"/>
              <a:t>a National ID System be a good thing?</a:t>
            </a:r>
          </a:p>
          <a:p>
            <a:pPr lvl="1"/>
            <a:r>
              <a:rPr lang="en-US" dirty="0"/>
              <a:t>One acceptable approach is to show the argument in the book for the position opposite to your conclusion is a weak argument.</a:t>
            </a:r>
          </a:p>
          <a:p>
            <a:pPr lvl="1"/>
            <a:r>
              <a:rPr lang="en-US" dirty="0"/>
              <a:t>Feel free to reference or build upon your self search work if it helps your argument.</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 Right to privacy as it relates to Search Engines</a:t>
            </a:r>
            <a:endParaRPr lang="en-US" sz="24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pic>
        <p:nvPicPr>
          <p:cNvPr id="12" name="Picture 11" descr="google-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174" y="1002902"/>
            <a:ext cx="5289826" cy="2058073"/>
          </a:xfrm>
          <a:prstGeom prst="rect">
            <a:avLst/>
          </a:prstGeom>
        </p:spPr>
      </p:pic>
      <p:sp>
        <p:nvSpPr>
          <p:cNvPr id="13" name="Rectangle 12"/>
          <p:cNvSpPr/>
          <p:nvPr/>
        </p:nvSpPr>
        <p:spPr>
          <a:xfrm>
            <a:off x="5665304" y="2852290"/>
            <a:ext cx="3180522" cy="215444"/>
          </a:xfrm>
          <a:prstGeom prst="rect">
            <a:avLst/>
          </a:prstGeom>
        </p:spPr>
        <p:txBody>
          <a:bodyPr wrap="square">
            <a:spAutoFit/>
          </a:bodyPr>
          <a:lstStyle/>
          <a:p>
            <a:r>
              <a:rPr lang="en-US" sz="800" dirty="0">
                <a:solidFill>
                  <a:schemeClr val="tx1">
                    <a:lumMod val="65000"/>
                  </a:schemeClr>
                </a:solidFill>
              </a:rPr>
              <a:t>http://</a:t>
            </a:r>
            <a:r>
              <a:rPr lang="en-US" sz="800" dirty="0" err="1">
                <a:solidFill>
                  <a:schemeClr val="tx1">
                    <a:lumMod val="65000"/>
                  </a:schemeClr>
                </a:solidFill>
              </a:rPr>
              <a:t>setuserv.com</a:t>
            </a:r>
            <a:r>
              <a:rPr lang="en-US" sz="800" dirty="0">
                <a:solidFill>
                  <a:schemeClr val="tx1">
                    <a:lumMod val="65000"/>
                  </a:schemeClr>
                </a:solidFill>
              </a:rPr>
              <a:t>/</a:t>
            </a:r>
            <a:r>
              <a:rPr lang="en-US" sz="800" dirty="0" err="1">
                <a:solidFill>
                  <a:schemeClr val="tx1">
                    <a:lumMod val="65000"/>
                  </a:schemeClr>
                </a:solidFill>
              </a:rPr>
              <a:t>wp</a:t>
            </a:r>
            <a:r>
              <a:rPr lang="en-US" sz="800" dirty="0">
                <a:solidFill>
                  <a:schemeClr val="tx1">
                    <a:lumMod val="65000"/>
                  </a:schemeClr>
                </a:solidFill>
              </a:rPr>
              <a:t>-content/uploads/2014/05/</a:t>
            </a:r>
            <a:r>
              <a:rPr lang="en-US" sz="800" dirty="0" err="1">
                <a:solidFill>
                  <a:schemeClr val="tx1">
                    <a:lumMod val="65000"/>
                  </a:schemeClr>
                </a:solidFill>
              </a:rPr>
              <a:t>google-logo.png</a:t>
            </a:r>
            <a:endParaRPr lang="en-US" sz="800" dirty="0">
              <a:solidFill>
                <a:schemeClr val="tx1">
                  <a:lumMod val="65000"/>
                </a:schemeClr>
              </a:solidFill>
            </a:endParaRPr>
          </a:p>
        </p:txBody>
      </p:sp>
    </p:spTree>
    <p:extLst>
      <p:ext uri="{BB962C8B-B14F-4D97-AF65-F5344CB8AC3E}">
        <p14:creationId xmlns:p14="http://schemas.microsoft.com/office/powerpoint/2010/main" val="2643202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 Right to privacy as it relates to Search Engines</a:t>
            </a:r>
            <a:endParaRPr lang="en-US" sz="2400" dirty="0"/>
          </a:p>
        </p:txBody>
      </p:sp>
      <p:sp>
        <p:nvSpPr>
          <p:cNvPr id="3" name="Content Placeholder 2"/>
          <p:cNvSpPr>
            <a:spLocks noGrp="1"/>
          </p:cNvSpPr>
          <p:nvPr>
            <p:ph sz="half" idx="1"/>
          </p:nvPr>
        </p:nvSpPr>
        <p:spPr>
          <a:xfrm>
            <a:off x="685800" y="1352551"/>
            <a:ext cx="3389243" cy="3352800"/>
          </a:xfrm>
        </p:spPr>
        <p:txBody>
          <a:bodyPr/>
          <a:lstStyle/>
          <a:p>
            <a:r>
              <a:rPr lang="en-US" dirty="0" smtClean="0"/>
              <a:t>“You, the individual, have some control over what the world can know about you.”</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[2]</a:t>
            </a:r>
            <a:endParaRPr lang="en-US" sz="1200" dirty="0">
              <a:solidFill>
                <a:schemeClr val="tx1"/>
              </a:solidFill>
            </a:endParaRPr>
          </a:p>
        </p:txBody>
      </p:sp>
      <p:pic>
        <p:nvPicPr>
          <p:cNvPr id="12" name="Picture 11" descr="google-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174" y="1002902"/>
            <a:ext cx="5289826" cy="2058073"/>
          </a:xfrm>
          <a:prstGeom prst="rect">
            <a:avLst/>
          </a:prstGeom>
        </p:spPr>
      </p:pic>
      <p:sp>
        <p:nvSpPr>
          <p:cNvPr id="13" name="Rectangle 12"/>
          <p:cNvSpPr/>
          <p:nvPr/>
        </p:nvSpPr>
        <p:spPr>
          <a:xfrm>
            <a:off x="5665304" y="2852290"/>
            <a:ext cx="3180522" cy="215444"/>
          </a:xfrm>
          <a:prstGeom prst="rect">
            <a:avLst/>
          </a:prstGeom>
        </p:spPr>
        <p:txBody>
          <a:bodyPr wrap="square">
            <a:spAutoFit/>
          </a:bodyPr>
          <a:lstStyle/>
          <a:p>
            <a:r>
              <a:rPr lang="en-US" sz="800" dirty="0">
                <a:solidFill>
                  <a:schemeClr val="tx1">
                    <a:lumMod val="65000"/>
                  </a:schemeClr>
                </a:solidFill>
              </a:rPr>
              <a:t>http://</a:t>
            </a:r>
            <a:r>
              <a:rPr lang="en-US" sz="800" dirty="0" err="1">
                <a:solidFill>
                  <a:schemeClr val="tx1">
                    <a:lumMod val="65000"/>
                  </a:schemeClr>
                </a:solidFill>
              </a:rPr>
              <a:t>setuserv.com</a:t>
            </a:r>
            <a:r>
              <a:rPr lang="en-US" sz="800" dirty="0">
                <a:solidFill>
                  <a:schemeClr val="tx1">
                    <a:lumMod val="65000"/>
                  </a:schemeClr>
                </a:solidFill>
              </a:rPr>
              <a:t>/</a:t>
            </a:r>
            <a:r>
              <a:rPr lang="en-US" sz="800" dirty="0" err="1">
                <a:solidFill>
                  <a:schemeClr val="tx1">
                    <a:lumMod val="65000"/>
                  </a:schemeClr>
                </a:solidFill>
              </a:rPr>
              <a:t>wp</a:t>
            </a:r>
            <a:r>
              <a:rPr lang="en-US" sz="800" dirty="0">
                <a:solidFill>
                  <a:schemeClr val="tx1">
                    <a:lumMod val="65000"/>
                  </a:schemeClr>
                </a:solidFill>
              </a:rPr>
              <a:t>-content/uploads/2014/05/</a:t>
            </a:r>
            <a:r>
              <a:rPr lang="en-US" sz="800" dirty="0" err="1">
                <a:solidFill>
                  <a:schemeClr val="tx1">
                    <a:lumMod val="65000"/>
                  </a:schemeClr>
                </a:solidFill>
              </a:rPr>
              <a:t>google-logo.png</a:t>
            </a:r>
            <a:endParaRPr lang="en-US" sz="800" dirty="0">
              <a:solidFill>
                <a:schemeClr val="tx1">
                  <a:lumMod val="65000"/>
                </a:schemeClr>
              </a:solidFill>
            </a:endParaRPr>
          </a:p>
        </p:txBody>
      </p:sp>
    </p:spTree>
    <p:extLst>
      <p:ext uri="{BB962C8B-B14F-4D97-AF65-F5344CB8AC3E}">
        <p14:creationId xmlns:p14="http://schemas.microsoft.com/office/powerpoint/2010/main" val="3429958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 Right to privacy as it relates to Search Engines</a:t>
            </a:r>
            <a:endParaRPr lang="en-US" sz="2400" dirty="0"/>
          </a:p>
        </p:txBody>
      </p:sp>
      <p:sp>
        <p:nvSpPr>
          <p:cNvPr id="3" name="Content Placeholder 2"/>
          <p:cNvSpPr>
            <a:spLocks noGrp="1"/>
          </p:cNvSpPr>
          <p:nvPr>
            <p:ph sz="half" idx="1"/>
          </p:nvPr>
        </p:nvSpPr>
        <p:spPr>
          <a:xfrm>
            <a:off x="685800" y="1352551"/>
            <a:ext cx="3477591" cy="3352800"/>
          </a:xfrm>
        </p:spPr>
        <p:txBody>
          <a:bodyPr/>
          <a:lstStyle/>
          <a:p>
            <a:r>
              <a:rPr lang="en-US" dirty="0" smtClean="0"/>
              <a:t>2010 – A Spain citizen had a negative (but technically truthful) article written about him</a:t>
            </a:r>
          </a:p>
          <a:p>
            <a:r>
              <a:rPr lang="en-US" dirty="0" smtClean="0"/>
              <a:t>Google linked to the article when his name was searched</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sp>
        <p:nvSpPr>
          <p:cNvPr id="10" name="Rectangle 9"/>
          <p:cNvSpPr/>
          <p:nvPr/>
        </p:nvSpPr>
        <p:spPr>
          <a:xfrm>
            <a:off x="4848443" y="4279876"/>
            <a:ext cx="4075851" cy="276999"/>
          </a:xfrm>
          <a:prstGeom prst="rect">
            <a:avLst/>
          </a:prstGeom>
        </p:spPr>
        <p:txBody>
          <a:bodyPr wrap="square">
            <a:spAutoFit/>
          </a:bodyPr>
          <a:lstStyle/>
          <a:p>
            <a:r>
              <a:rPr lang="en-US" sz="600" dirty="0">
                <a:solidFill>
                  <a:schemeClr val="tx1">
                    <a:lumMod val="65000"/>
                  </a:schemeClr>
                </a:solidFill>
              </a:rPr>
              <a:t>http://</a:t>
            </a:r>
            <a:r>
              <a:rPr lang="en-US" sz="600" dirty="0" err="1">
                <a:solidFill>
                  <a:schemeClr val="tx1">
                    <a:lumMod val="65000"/>
                  </a:schemeClr>
                </a:solidFill>
              </a:rPr>
              <a:t>upload.wikimedia.org</a:t>
            </a:r>
            <a:r>
              <a:rPr lang="en-US" sz="600" dirty="0">
                <a:solidFill>
                  <a:schemeClr val="tx1">
                    <a:lumMod val="65000"/>
                  </a:schemeClr>
                </a:solidFill>
              </a:rPr>
              <a:t>/</a:t>
            </a:r>
            <a:r>
              <a:rPr lang="en-US" sz="600" dirty="0" err="1">
                <a:solidFill>
                  <a:schemeClr val="tx1">
                    <a:lumMod val="65000"/>
                  </a:schemeClr>
                </a:solidFill>
              </a:rPr>
              <a:t>wikipedia</a:t>
            </a:r>
            <a:r>
              <a:rPr lang="en-US" sz="600" dirty="0">
                <a:solidFill>
                  <a:schemeClr val="tx1">
                    <a:lumMod val="65000"/>
                  </a:schemeClr>
                </a:solidFill>
              </a:rPr>
              <a:t>/commons/thumb/a/a6/</a:t>
            </a:r>
            <a:r>
              <a:rPr lang="en-US" sz="600" dirty="0" err="1">
                <a:solidFill>
                  <a:schemeClr val="tx1">
                    <a:lumMod val="65000"/>
                  </a:schemeClr>
                </a:solidFill>
              </a:rPr>
              <a:t>Flag_map_of_Spain.svg</a:t>
            </a:r>
            <a:r>
              <a:rPr lang="en-US" sz="600" dirty="0">
                <a:solidFill>
                  <a:schemeClr val="tx1">
                    <a:lumMod val="65000"/>
                  </a:schemeClr>
                </a:solidFill>
              </a:rPr>
              <a:t>/749px-Flag_map_of_Spain.svg.png</a:t>
            </a:r>
          </a:p>
        </p:txBody>
      </p:sp>
      <p:pic>
        <p:nvPicPr>
          <p:cNvPr id="4" name="Picture 3"/>
          <p:cNvPicPr>
            <a:picLocks noChangeAspect="1"/>
          </p:cNvPicPr>
          <p:nvPr/>
        </p:nvPicPr>
        <p:blipFill>
          <a:blip r:embed="rId3"/>
          <a:stretch>
            <a:fillRect/>
          </a:stretch>
        </p:blipFill>
        <p:spPr>
          <a:xfrm>
            <a:off x="4525107" y="948479"/>
            <a:ext cx="4165637" cy="3331397"/>
          </a:xfrm>
          <a:prstGeom prst="rect">
            <a:avLst/>
          </a:prstGeom>
        </p:spPr>
      </p:pic>
    </p:spTree>
    <p:extLst>
      <p:ext uri="{BB962C8B-B14F-4D97-AF65-F5344CB8AC3E}">
        <p14:creationId xmlns:p14="http://schemas.microsoft.com/office/powerpoint/2010/main" val="133932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 Right to privacy as it relates to Search Engines</a:t>
            </a:r>
            <a:endParaRPr lang="en-US" sz="2400" dirty="0"/>
          </a:p>
        </p:txBody>
      </p:sp>
      <p:sp>
        <p:nvSpPr>
          <p:cNvPr id="3" name="Content Placeholder 2"/>
          <p:cNvSpPr>
            <a:spLocks noGrp="1"/>
          </p:cNvSpPr>
          <p:nvPr>
            <p:ph sz="half" idx="1"/>
          </p:nvPr>
        </p:nvSpPr>
        <p:spPr>
          <a:xfrm>
            <a:off x="685800" y="1352551"/>
            <a:ext cx="3477591" cy="3352800"/>
          </a:xfrm>
        </p:spPr>
        <p:txBody>
          <a:bodyPr/>
          <a:lstStyle/>
          <a:p>
            <a:r>
              <a:rPr lang="en-US" dirty="0" smtClean="0"/>
              <a:t>2010 – A Spain citizen had a negative (but technically truthful) article written about him</a:t>
            </a:r>
          </a:p>
          <a:p>
            <a:r>
              <a:rPr lang="en-US" dirty="0" smtClean="0"/>
              <a:t>Google linked to the article when his name was searched</a:t>
            </a:r>
          </a:p>
          <a:p>
            <a:r>
              <a:rPr lang="en-US" dirty="0" smtClean="0"/>
              <a:t>Journalistic work already had protection under the EU’s Data Protection Act</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3]</a:t>
            </a:r>
            <a:endParaRPr lang="en-US" sz="1200" dirty="0">
              <a:solidFill>
                <a:schemeClr val="tx1"/>
              </a:solidFill>
            </a:endParaRPr>
          </a:p>
        </p:txBody>
      </p:sp>
      <p:sp>
        <p:nvSpPr>
          <p:cNvPr id="10" name="Rectangle 9"/>
          <p:cNvSpPr/>
          <p:nvPr/>
        </p:nvSpPr>
        <p:spPr>
          <a:xfrm>
            <a:off x="4848443" y="4279876"/>
            <a:ext cx="4075851" cy="276999"/>
          </a:xfrm>
          <a:prstGeom prst="rect">
            <a:avLst/>
          </a:prstGeom>
        </p:spPr>
        <p:txBody>
          <a:bodyPr wrap="square">
            <a:spAutoFit/>
          </a:bodyPr>
          <a:lstStyle/>
          <a:p>
            <a:r>
              <a:rPr lang="en-US" sz="600" dirty="0">
                <a:solidFill>
                  <a:schemeClr val="tx1">
                    <a:lumMod val="65000"/>
                  </a:schemeClr>
                </a:solidFill>
              </a:rPr>
              <a:t>http://</a:t>
            </a:r>
            <a:r>
              <a:rPr lang="en-US" sz="600" dirty="0" err="1">
                <a:solidFill>
                  <a:schemeClr val="tx1">
                    <a:lumMod val="65000"/>
                  </a:schemeClr>
                </a:solidFill>
              </a:rPr>
              <a:t>upload.wikimedia.org</a:t>
            </a:r>
            <a:r>
              <a:rPr lang="en-US" sz="600" dirty="0">
                <a:solidFill>
                  <a:schemeClr val="tx1">
                    <a:lumMod val="65000"/>
                  </a:schemeClr>
                </a:solidFill>
              </a:rPr>
              <a:t>/</a:t>
            </a:r>
            <a:r>
              <a:rPr lang="en-US" sz="600" dirty="0" err="1">
                <a:solidFill>
                  <a:schemeClr val="tx1">
                    <a:lumMod val="65000"/>
                  </a:schemeClr>
                </a:solidFill>
              </a:rPr>
              <a:t>wikipedia</a:t>
            </a:r>
            <a:r>
              <a:rPr lang="en-US" sz="600" dirty="0">
                <a:solidFill>
                  <a:schemeClr val="tx1">
                    <a:lumMod val="65000"/>
                  </a:schemeClr>
                </a:solidFill>
              </a:rPr>
              <a:t>/commons/thumb/a/a6/</a:t>
            </a:r>
            <a:r>
              <a:rPr lang="en-US" sz="600" dirty="0" err="1">
                <a:solidFill>
                  <a:schemeClr val="tx1">
                    <a:lumMod val="65000"/>
                  </a:schemeClr>
                </a:solidFill>
              </a:rPr>
              <a:t>Flag_map_of_Spain.svg</a:t>
            </a:r>
            <a:r>
              <a:rPr lang="en-US" sz="600" dirty="0">
                <a:solidFill>
                  <a:schemeClr val="tx1">
                    <a:lumMod val="65000"/>
                  </a:schemeClr>
                </a:solidFill>
              </a:rPr>
              <a:t>/749px-Flag_map_of_Spain.svg.png</a:t>
            </a:r>
          </a:p>
        </p:txBody>
      </p:sp>
      <p:pic>
        <p:nvPicPr>
          <p:cNvPr id="4" name="Picture 3"/>
          <p:cNvPicPr>
            <a:picLocks noChangeAspect="1"/>
          </p:cNvPicPr>
          <p:nvPr/>
        </p:nvPicPr>
        <p:blipFill>
          <a:blip r:embed="rId3"/>
          <a:stretch>
            <a:fillRect/>
          </a:stretch>
        </p:blipFill>
        <p:spPr>
          <a:xfrm>
            <a:off x="4525107" y="948479"/>
            <a:ext cx="4165637" cy="3331397"/>
          </a:xfrm>
          <a:prstGeom prst="rect">
            <a:avLst/>
          </a:prstGeom>
        </p:spPr>
      </p:pic>
    </p:spTree>
    <p:extLst>
      <p:ext uri="{BB962C8B-B14F-4D97-AF65-F5344CB8AC3E}">
        <p14:creationId xmlns:p14="http://schemas.microsoft.com/office/powerpoint/2010/main" val="3839393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“Right to be forgotten”</a:t>
            </a:r>
            <a:endParaRPr lang="en-US" sz="2400" dirty="0"/>
          </a:p>
        </p:txBody>
      </p:sp>
      <p:sp>
        <p:nvSpPr>
          <p:cNvPr id="3" name="Content Placeholder 2"/>
          <p:cNvSpPr>
            <a:spLocks noGrp="1"/>
          </p:cNvSpPr>
          <p:nvPr>
            <p:ph sz="half" idx="1"/>
          </p:nvPr>
        </p:nvSpPr>
        <p:spPr>
          <a:xfrm>
            <a:off x="685801" y="1352551"/>
            <a:ext cx="3168374" cy="3352800"/>
          </a:xfrm>
        </p:spPr>
        <p:txBody>
          <a:bodyPr/>
          <a:lstStyle/>
          <a:p>
            <a:r>
              <a:rPr lang="en-US" dirty="0" smtClean="0"/>
              <a:t>“Individuals have the right, under certain conditions, to ask search engines to remove links with personal data.”</a:t>
            </a:r>
          </a:p>
          <a:p>
            <a:r>
              <a:rPr lang="en-US" dirty="0" smtClean="0"/>
              <a:t>“Inaccurate, inadequate, irrelevant, or excessive”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4]</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243496" y="1653609"/>
            <a:ext cx="4900504" cy="1833578"/>
          </a:xfrm>
          <a:prstGeom prst="rect">
            <a:avLst/>
          </a:prstGeom>
        </p:spPr>
      </p:pic>
    </p:spTree>
    <p:extLst>
      <p:ext uri="{BB962C8B-B14F-4D97-AF65-F5344CB8AC3E}">
        <p14:creationId xmlns:p14="http://schemas.microsoft.com/office/powerpoint/2010/main" val="3626427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“Right to be forgotten”</a:t>
            </a:r>
            <a:endParaRPr lang="en-US" sz="2400" dirty="0"/>
          </a:p>
        </p:txBody>
      </p:sp>
      <p:sp>
        <p:nvSpPr>
          <p:cNvPr id="3" name="Content Placeholder 2"/>
          <p:cNvSpPr>
            <a:spLocks noGrp="1"/>
          </p:cNvSpPr>
          <p:nvPr>
            <p:ph sz="half" idx="1"/>
          </p:nvPr>
        </p:nvSpPr>
        <p:spPr>
          <a:xfrm>
            <a:off x="685801" y="1352551"/>
            <a:ext cx="3168374" cy="3352800"/>
          </a:xfrm>
        </p:spPr>
        <p:txBody>
          <a:bodyPr/>
          <a:lstStyle/>
          <a:p>
            <a:r>
              <a:rPr lang="en-US" dirty="0" smtClean="0"/>
              <a:t>“Individuals have the right, under certain conditions, to ask search engines to remove links with personal data.”</a:t>
            </a:r>
          </a:p>
          <a:p>
            <a:r>
              <a:rPr lang="en-US" dirty="0" smtClean="0"/>
              <a:t>“Inaccurate, inadequate, irrelevant, or excessive”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243496" y="1653609"/>
            <a:ext cx="4900504" cy="1833578"/>
          </a:xfrm>
          <a:prstGeom prst="rect">
            <a:avLst/>
          </a:prstGeom>
        </p:spPr>
      </p:pic>
    </p:spTree>
    <p:extLst>
      <p:ext uri="{BB962C8B-B14F-4D97-AF65-F5344CB8AC3E}">
        <p14:creationId xmlns:p14="http://schemas.microsoft.com/office/powerpoint/2010/main" val="140618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83" y="361950"/>
            <a:ext cx="8005417" cy="914400"/>
          </a:xfrm>
        </p:spPr>
        <p:txBody>
          <a:bodyPr>
            <a:normAutofit/>
          </a:bodyPr>
          <a:lstStyle/>
          <a:p>
            <a:r>
              <a:rPr lang="en-US" sz="2400" dirty="0" smtClean="0"/>
              <a:t>Conclusion</a:t>
            </a:r>
            <a:endParaRPr lang="en-US" sz="2400" dirty="0"/>
          </a:p>
        </p:txBody>
      </p:sp>
      <p:sp>
        <p:nvSpPr>
          <p:cNvPr id="3" name="Content Placeholder 2"/>
          <p:cNvSpPr>
            <a:spLocks noGrp="1"/>
          </p:cNvSpPr>
          <p:nvPr>
            <p:ph sz="half" idx="1"/>
          </p:nvPr>
        </p:nvSpPr>
        <p:spPr>
          <a:xfrm>
            <a:off x="685801" y="1352551"/>
            <a:ext cx="3168374" cy="3352800"/>
          </a:xfrm>
        </p:spPr>
        <p:txBody>
          <a:bodyPr/>
          <a:lstStyle/>
          <a:p>
            <a:r>
              <a:rPr lang="en-US" dirty="0" smtClean="0"/>
              <a:t>Not reasonable or feasible within the context of the Internet</a:t>
            </a:r>
          </a:p>
          <a:p>
            <a:r>
              <a:rPr lang="en-US" dirty="0" smtClean="0"/>
              <a:t>More direct and strict language must be used</a:t>
            </a:r>
          </a:p>
          <a:p>
            <a:r>
              <a:rPr lang="en-US" dirty="0" smtClean="0"/>
              <a:t>Target the websites, </a:t>
            </a:r>
            <a:r>
              <a:rPr lang="en-US" smtClean="0"/>
              <a:t>not Google</a:t>
            </a:r>
          </a:p>
          <a:p>
            <a:pPr marL="0" indent="0">
              <a:buNone/>
            </a:pPr>
            <a:r>
              <a:rPr lang="en-US" smtClean="0"/>
              <a:t> </a:t>
            </a:r>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a:t>
            </a:r>
            <a:endParaRPr lang="en-US" sz="1200" dirty="0">
              <a:solidFill>
                <a:schemeClr val="tx1"/>
              </a:solidFill>
            </a:endParaRPr>
          </a:p>
        </p:txBody>
      </p:sp>
      <p:pic>
        <p:nvPicPr>
          <p:cNvPr id="10" name="Picture 9" descr="google-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174" y="1002902"/>
            <a:ext cx="5289826" cy="2058073"/>
          </a:xfrm>
          <a:prstGeom prst="rect">
            <a:avLst/>
          </a:prstGeom>
        </p:spPr>
      </p:pic>
      <p:sp>
        <p:nvSpPr>
          <p:cNvPr id="11" name="Rectangle 10"/>
          <p:cNvSpPr/>
          <p:nvPr/>
        </p:nvSpPr>
        <p:spPr>
          <a:xfrm>
            <a:off x="5665304" y="2852290"/>
            <a:ext cx="3180522" cy="215444"/>
          </a:xfrm>
          <a:prstGeom prst="rect">
            <a:avLst/>
          </a:prstGeom>
        </p:spPr>
        <p:txBody>
          <a:bodyPr wrap="square">
            <a:spAutoFit/>
          </a:bodyPr>
          <a:lstStyle/>
          <a:p>
            <a:r>
              <a:rPr lang="en-US" sz="800" dirty="0">
                <a:solidFill>
                  <a:schemeClr val="tx1">
                    <a:lumMod val="65000"/>
                  </a:schemeClr>
                </a:solidFill>
              </a:rPr>
              <a:t>http://</a:t>
            </a:r>
            <a:r>
              <a:rPr lang="en-US" sz="800" dirty="0" err="1">
                <a:solidFill>
                  <a:schemeClr val="tx1">
                    <a:lumMod val="65000"/>
                  </a:schemeClr>
                </a:solidFill>
              </a:rPr>
              <a:t>setuserv.com</a:t>
            </a:r>
            <a:r>
              <a:rPr lang="en-US" sz="800" dirty="0">
                <a:solidFill>
                  <a:schemeClr val="tx1">
                    <a:lumMod val="65000"/>
                  </a:schemeClr>
                </a:solidFill>
              </a:rPr>
              <a:t>/</a:t>
            </a:r>
            <a:r>
              <a:rPr lang="en-US" sz="800" dirty="0" err="1">
                <a:solidFill>
                  <a:schemeClr val="tx1">
                    <a:lumMod val="65000"/>
                  </a:schemeClr>
                </a:solidFill>
              </a:rPr>
              <a:t>wp</a:t>
            </a:r>
            <a:r>
              <a:rPr lang="en-US" sz="800" dirty="0">
                <a:solidFill>
                  <a:schemeClr val="tx1">
                    <a:lumMod val="65000"/>
                  </a:schemeClr>
                </a:solidFill>
              </a:rPr>
              <a:t>-content/uploads/2014/05/</a:t>
            </a:r>
            <a:r>
              <a:rPr lang="en-US" sz="800" dirty="0" err="1">
                <a:solidFill>
                  <a:schemeClr val="tx1">
                    <a:lumMod val="65000"/>
                  </a:schemeClr>
                </a:solidFill>
              </a:rPr>
              <a:t>google-logo.png</a:t>
            </a:r>
            <a:endParaRPr lang="en-US" sz="800" dirty="0">
              <a:solidFill>
                <a:schemeClr val="tx1">
                  <a:lumMod val="65000"/>
                </a:schemeClr>
              </a:solidFill>
            </a:endParaRPr>
          </a:p>
        </p:txBody>
      </p:sp>
    </p:spTree>
    <p:extLst>
      <p:ext uri="{BB962C8B-B14F-4D97-AF65-F5344CB8AC3E}">
        <p14:creationId xmlns:p14="http://schemas.microsoft.com/office/powerpoint/2010/main" val="946433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a:t>
            </a:r>
            <a:r>
              <a:rPr lang="en-US" dirty="0">
                <a:hlinkClick r:id="rId2"/>
              </a:rPr>
              <a:t>http://ec.europa.eu/justice/data-protection/files/factsheets/</a:t>
            </a:r>
            <a:r>
              <a:rPr lang="en-US" dirty="0" smtClean="0">
                <a:hlinkClick r:id="rId2"/>
              </a:rPr>
              <a:t>factsheet_data_protection_en.pdf</a:t>
            </a:r>
            <a:r>
              <a:rPr lang="en-US" dirty="0" smtClean="0"/>
              <a:t> -- April 1, 2014</a:t>
            </a:r>
          </a:p>
          <a:p>
            <a:pPr marL="0" indent="0">
              <a:buNone/>
            </a:pPr>
            <a:r>
              <a:rPr lang="en-US" dirty="0" smtClean="0"/>
              <a:t>[2] </a:t>
            </a:r>
            <a:r>
              <a:rPr lang="en-US" dirty="0">
                <a:hlinkClick r:id="rId3"/>
              </a:rPr>
              <a:t>http://go.galegroup.com.ezproxy.wpi.edu/ps/i.do?id=GALE%7CA390996753&amp;v=2.1&amp;u=mlin_c_worpoly&amp;it=r&amp;p=ITOF&amp;sw=w&amp;authCount=</a:t>
            </a:r>
            <a:r>
              <a:rPr lang="en-US" dirty="0" smtClean="0">
                <a:hlinkClick r:id="rId3"/>
              </a:rPr>
              <a:t>1</a:t>
            </a:r>
            <a:r>
              <a:rPr lang="en-US" dirty="0" smtClean="0"/>
              <a:t> -- April 1, 2014</a:t>
            </a:r>
          </a:p>
          <a:p>
            <a:pPr marL="0" indent="0">
              <a:buNone/>
            </a:pPr>
            <a:r>
              <a:rPr lang="en-US" dirty="0" smtClean="0"/>
              <a:t>[3]</a:t>
            </a:r>
            <a:r>
              <a:rPr lang="en-US" dirty="0"/>
              <a:t> </a:t>
            </a:r>
            <a:r>
              <a:rPr lang="en-US" dirty="0" smtClean="0">
                <a:hlinkClick r:id="rId4"/>
              </a:rPr>
              <a:t>http</a:t>
            </a:r>
            <a:r>
              <a:rPr lang="en-US" dirty="0">
                <a:hlinkClick r:id="rId4"/>
              </a:rPr>
              <a:t>://www.theguardian.com/technology/2014/may/14/explainer-right-to-be-forgotten-the-newest-cultural-</a:t>
            </a:r>
            <a:r>
              <a:rPr lang="en-US" dirty="0" smtClean="0">
                <a:hlinkClick r:id="rId4"/>
              </a:rPr>
              <a:t>shibboleth</a:t>
            </a:r>
            <a:r>
              <a:rPr lang="en-US" dirty="0" smtClean="0"/>
              <a:t> -- April 1, 2014</a:t>
            </a:r>
          </a:p>
          <a:p>
            <a:pPr marL="0" indent="0">
              <a:buNone/>
            </a:pPr>
            <a:r>
              <a:rPr lang="en-US" dirty="0" smtClean="0"/>
              <a:t> </a:t>
            </a:r>
            <a:r>
              <a:rPr lang="en-US" dirty="0"/>
              <a:t>[</a:t>
            </a:r>
            <a:r>
              <a:rPr lang="en-US" dirty="0" smtClean="0"/>
              <a:t>4] </a:t>
            </a:r>
            <a:r>
              <a:rPr lang="en-US" dirty="0">
                <a:hlinkClick r:id="rId5"/>
              </a:rPr>
              <a:t>http://curia.europa.eu/jcms/upload/docs/application/pdf/2014-05/</a:t>
            </a:r>
            <a:r>
              <a:rPr lang="en-US" dirty="0" smtClean="0">
                <a:hlinkClick r:id="rId5"/>
              </a:rPr>
              <a:t>cp140070en.pdf</a:t>
            </a:r>
            <a:r>
              <a:rPr lang="en-US" dirty="0" smtClean="0"/>
              <a:t> -- April 1, 2014</a:t>
            </a:r>
          </a:p>
          <a:p>
            <a:pPr marL="0" indent="0">
              <a:buNone/>
            </a:pPr>
            <a:r>
              <a:rPr lang="en-US" dirty="0" smtClean="0"/>
              <a:t>[5] </a:t>
            </a:r>
            <a:r>
              <a:rPr lang="en-US" dirty="0">
                <a:hlinkClick r:id="rId6"/>
              </a:rPr>
              <a:t>http://fortune.com/2014/10/21/company-directors-deep-sixing-google-links</a:t>
            </a:r>
            <a:r>
              <a:rPr lang="en-US" dirty="0" smtClean="0">
                <a:hlinkClick r:id="rId6"/>
              </a:rPr>
              <a:t>/</a:t>
            </a:r>
            <a:r>
              <a:rPr lang="en-US" dirty="0" smtClean="0"/>
              <a:t> -- April 1, 2014</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Sam Mailand</a:t>
            </a:r>
            <a:endParaRPr lang="en-US" sz="1400" dirty="0">
              <a:solidFill>
                <a:schemeClr val="tx1"/>
              </a:solidFill>
              <a:latin typeface="+mj-lt"/>
            </a:endParaRPr>
          </a:p>
        </p:txBody>
      </p:sp>
    </p:spTree>
    <p:extLst>
      <p:ext uri="{BB962C8B-B14F-4D97-AF65-F5344CB8AC3E}">
        <p14:creationId xmlns:p14="http://schemas.microsoft.com/office/powerpoint/2010/main" val="3011942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6</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Cookies and privacy</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sz="1600" dirty="0" smtClean="0"/>
              <a:t>HTTP Cookies</a:t>
            </a:r>
          </a:p>
          <a:p>
            <a:pPr lvl="1"/>
            <a:r>
              <a:rPr lang="en-US" sz="1300" dirty="0" smtClean="0"/>
              <a:t>Session/Transient cookies</a:t>
            </a:r>
          </a:p>
          <a:p>
            <a:pPr lvl="1"/>
            <a:r>
              <a:rPr lang="en-US" sz="1300" dirty="0" smtClean="0"/>
              <a:t>Persistent cookies</a:t>
            </a:r>
          </a:p>
          <a:p>
            <a:r>
              <a:rPr lang="en-US" sz="1600" dirty="0" smtClean="0"/>
              <a:t>Flash Cookies</a:t>
            </a:r>
          </a:p>
          <a:p>
            <a:pPr lvl="1"/>
            <a:r>
              <a:rPr lang="en-US" sz="1300" dirty="0" smtClean="0"/>
              <a:t>Not controlled by browser</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t>Robert Edwards</a:t>
            </a:r>
            <a:endParaRPr lang="en-US" sz="1400" dirty="0"/>
          </a:p>
        </p:txBody>
      </p:sp>
      <p:sp>
        <p:nvSpPr>
          <p:cNvPr id="8" name="TextBox 7"/>
          <p:cNvSpPr txBox="1"/>
          <p:nvPr/>
        </p:nvSpPr>
        <p:spPr>
          <a:xfrm>
            <a:off x="0" y="4726877"/>
            <a:ext cx="9144000" cy="253916"/>
          </a:xfrm>
          <a:prstGeom prst="rect">
            <a:avLst/>
          </a:prstGeom>
          <a:noFill/>
        </p:spPr>
        <p:txBody>
          <a:bodyPr wrap="square" rtlCol="0">
            <a:spAutoFit/>
          </a:bodyPr>
          <a:lstStyle/>
          <a:p>
            <a:pPr algn="r"/>
            <a:r>
              <a:rPr lang="en-US" sz="1050" dirty="0"/>
              <a:t>http://www8.pcmag.com/media/images/237640-flash-cookie-cop.jpg</a:t>
            </a:r>
            <a:endParaRPr lang="en-US" sz="1050" dirty="0">
              <a:solidFill>
                <a:schemeClr val="tx1"/>
              </a:solidFill>
            </a:endParaRPr>
          </a:p>
        </p:txBody>
      </p:sp>
      <p:pic>
        <p:nvPicPr>
          <p:cNvPr id="4098" name="Picture 2" descr="http://www8.pcmag.com/media/images/237640-flash-cookie-c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228" y="1352551"/>
            <a:ext cx="3885991" cy="255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2198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Cookies?</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sz="1600" dirty="0" smtClean="0"/>
              <a:t>First Party cookies</a:t>
            </a:r>
          </a:p>
          <a:p>
            <a:pPr lvl="1"/>
            <a:r>
              <a:rPr lang="en-US" sz="1300" dirty="0" smtClean="0"/>
              <a:t>Generated by the website</a:t>
            </a:r>
          </a:p>
          <a:p>
            <a:pPr lvl="1"/>
            <a:r>
              <a:rPr lang="en-US" sz="1300" dirty="0" smtClean="0"/>
              <a:t>Track across multiple pages</a:t>
            </a:r>
          </a:p>
          <a:p>
            <a:r>
              <a:rPr lang="en-US" sz="1600" dirty="0" smtClean="0"/>
              <a:t>Third Party cookies</a:t>
            </a:r>
          </a:p>
          <a:p>
            <a:pPr lvl="1"/>
            <a:r>
              <a:rPr lang="en-US" sz="1300" dirty="0" smtClean="0"/>
              <a:t>Generated by a party other than the website</a:t>
            </a:r>
          </a:p>
          <a:p>
            <a:pPr lvl="1"/>
            <a:r>
              <a:rPr lang="en-US" sz="1300" dirty="0" smtClean="0"/>
              <a:t>Can get information across multiple sites</a:t>
            </a:r>
          </a:p>
          <a:p>
            <a:endParaRPr lang="en-US" sz="1600"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t>Robert Edwards</a:t>
            </a:r>
            <a:endParaRPr lang="en-US" sz="1400" dirty="0"/>
          </a:p>
        </p:txBody>
      </p:sp>
      <p:sp>
        <p:nvSpPr>
          <p:cNvPr id="8" name="TextBox 7"/>
          <p:cNvSpPr txBox="1"/>
          <p:nvPr/>
        </p:nvSpPr>
        <p:spPr>
          <a:xfrm>
            <a:off x="0" y="4726877"/>
            <a:ext cx="9144000" cy="253916"/>
          </a:xfrm>
          <a:prstGeom prst="rect">
            <a:avLst/>
          </a:prstGeom>
          <a:noFill/>
        </p:spPr>
        <p:txBody>
          <a:bodyPr wrap="square" rtlCol="0">
            <a:spAutoFit/>
          </a:bodyPr>
          <a:lstStyle/>
          <a:p>
            <a:pPr algn="r"/>
            <a:r>
              <a:rPr lang="en-US" sz="1050" dirty="0"/>
              <a:t>http://upload.wikimedia.org/wikipedia/commons/0/0b/Third_party_cookie.png</a:t>
            </a:r>
            <a:endParaRPr lang="en-US" sz="1050" dirty="0">
              <a:solidFill>
                <a:schemeClr val="tx1"/>
              </a:solidFill>
            </a:endParaRPr>
          </a:p>
        </p:txBody>
      </p:sp>
      <p:pic>
        <p:nvPicPr>
          <p:cNvPr id="3074" name="Picture 2" descr="http://upload.wikimedia.org/wikipedia/commons/0/0b/Third_party_cook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438" y="1352551"/>
            <a:ext cx="3701687" cy="255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1993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Concerns</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sz="1600" dirty="0" smtClean="0"/>
              <a:t>Cookie </a:t>
            </a:r>
            <a:r>
              <a:rPr lang="en-US" sz="1600" dirty="0" err="1" smtClean="0"/>
              <a:t>Respawning</a:t>
            </a:r>
            <a:r>
              <a:rPr lang="en-US" sz="1600" dirty="0" smtClean="0"/>
              <a:t> with Flash</a:t>
            </a:r>
          </a:p>
          <a:p>
            <a:pPr lvl="1"/>
            <a:r>
              <a:rPr lang="en-US" sz="1300" dirty="0" smtClean="0"/>
              <a:t>Committed without consent from the user</a:t>
            </a:r>
          </a:p>
          <a:p>
            <a:pPr lvl="1"/>
            <a:r>
              <a:rPr lang="en-US" sz="1300" dirty="0" smtClean="0"/>
              <a:t>Makes tracking resistant to user</a:t>
            </a:r>
          </a:p>
          <a:p>
            <a:pPr lvl="1"/>
            <a:endParaRPr lang="en-US" sz="1300" dirty="0" smtClean="0"/>
          </a:p>
          <a:p>
            <a:r>
              <a:rPr lang="en-US" sz="1600" dirty="0" smtClean="0"/>
              <a:t>“Permanent cookie”</a:t>
            </a:r>
          </a:p>
          <a:p>
            <a:pPr lvl="1"/>
            <a:r>
              <a:rPr lang="en-US" sz="1300" dirty="0" smtClean="0"/>
              <a:t>Verizon phones use X-UIDH tied to plans</a:t>
            </a:r>
          </a:p>
          <a:p>
            <a:pPr lvl="1"/>
            <a:r>
              <a:rPr lang="en-US" sz="1300" dirty="0" smtClean="0"/>
              <a:t>Opt-out  very recently implemented</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t>Robert Edwards</a:t>
            </a:r>
            <a:endParaRPr lang="en-US" sz="1400" dirty="0"/>
          </a:p>
        </p:txBody>
      </p:sp>
      <p:sp>
        <p:nvSpPr>
          <p:cNvPr id="8" name="TextBox 7"/>
          <p:cNvSpPr txBox="1"/>
          <p:nvPr/>
        </p:nvSpPr>
        <p:spPr>
          <a:xfrm>
            <a:off x="0" y="4726877"/>
            <a:ext cx="9144000" cy="253916"/>
          </a:xfrm>
          <a:prstGeom prst="rect">
            <a:avLst/>
          </a:prstGeom>
          <a:noFill/>
        </p:spPr>
        <p:txBody>
          <a:bodyPr wrap="square" rtlCol="0">
            <a:spAutoFit/>
          </a:bodyPr>
          <a:lstStyle/>
          <a:p>
            <a:pPr algn="r"/>
            <a:r>
              <a:rPr lang="en-US" sz="1050" dirty="0"/>
              <a:t>http://blogs-images.forbes.com/kashmirhill/files/2014/10/How-Verizon-is-tracking-users-web-browsing-e1414523624890.jpg</a:t>
            </a:r>
            <a:endParaRPr lang="en-US" sz="1050" dirty="0">
              <a:solidFill>
                <a:schemeClr val="tx1"/>
              </a:solidFill>
            </a:endParaRPr>
          </a:p>
        </p:txBody>
      </p:sp>
      <p:pic>
        <p:nvPicPr>
          <p:cNvPr id="5122" name="Picture 2" descr="http://blogs-images.forbes.com/kashmirhill/files/2014/10/How-Verizon-is-tracking-users-web-browsing-e14145236248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911" y="1352551"/>
            <a:ext cx="4296249" cy="240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6197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10813</TotalTime>
  <Words>9749</Words>
  <Application>Microsoft Macintosh PowerPoint</Application>
  <PresentationFormat>On-screen Show (16:9)</PresentationFormat>
  <Paragraphs>964</Paragraphs>
  <Slides>58</Slides>
  <Notes>53</Notes>
  <HiddenSlides>21</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Red Radial 16x9</vt:lpstr>
      <vt:lpstr>Class 6 Privacy</vt:lpstr>
      <vt:lpstr>Logistics</vt:lpstr>
      <vt:lpstr>Overview</vt:lpstr>
      <vt:lpstr>My Reading Notes</vt:lpstr>
      <vt:lpstr>Assignment One Page Paper</vt:lpstr>
      <vt:lpstr>Overview</vt:lpstr>
      <vt:lpstr>Cookies and privacy</vt:lpstr>
      <vt:lpstr>Whose Cookies?</vt:lpstr>
      <vt:lpstr>Privacy Concerns</vt:lpstr>
      <vt:lpstr>P3P Policy and EU Regulation</vt:lpstr>
      <vt:lpstr>Conclusion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Monetizing your personal data</vt:lpstr>
      <vt:lpstr>Ways for a firm to make money online</vt:lpstr>
      <vt:lpstr>An unfair system</vt:lpstr>
      <vt:lpstr>Balancing the scales</vt:lpstr>
      <vt:lpstr>Benefits</vt:lpstr>
      <vt:lpstr>Examples</vt:lpstr>
      <vt:lpstr>The future</vt:lpstr>
      <vt:lpstr>References</vt:lpstr>
      <vt:lpstr>Facebook Privacy - My conclusions</vt:lpstr>
      <vt:lpstr>Terms &amp; Conditions</vt:lpstr>
      <vt:lpstr>Terms &amp; Conditions </vt:lpstr>
      <vt:lpstr>Data Policy</vt:lpstr>
      <vt:lpstr>What data Facebook collects</vt:lpstr>
      <vt:lpstr>Tracking Pixels</vt:lpstr>
      <vt:lpstr>What does Facebook do with the data</vt:lpstr>
      <vt:lpstr>What you can do</vt:lpstr>
      <vt:lpstr>Digital Advertising Alliance</vt:lpstr>
      <vt:lpstr>Summary</vt:lpstr>
      <vt:lpstr>References</vt:lpstr>
      <vt:lpstr>Gaming privacy</vt:lpstr>
      <vt:lpstr>Who and What is at risk?</vt:lpstr>
      <vt:lpstr>Who is preying upon us gamers?</vt:lpstr>
      <vt:lpstr>Has anything serious happened?</vt:lpstr>
      <vt:lpstr>Hackers leak data</vt:lpstr>
      <vt:lpstr>Software bugs</vt:lpstr>
      <vt:lpstr>Software “Features”</vt:lpstr>
      <vt:lpstr>Sinister Companies </vt:lpstr>
      <vt:lpstr>Crazy people from the internet</vt:lpstr>
      <vt:lpstr>Conclusion –  Brace yourselves, winter is coming</vt:lpstr>
      <vt:lpstr>References</vt:lpstr>
      <vt:lpstr> Right to privacy as it relates to Search Engines</vt:lpstr>
      <vt:lpstr> Right to privacy as it relates to Search Engines</vt:lpstr>
      <vt:lpstr> Right to privacy as it relates to Search Engines</vt:lpstr>
      <vt:lpstr> Right to privacy as it relates to Search Engines</vt:lpstr>
      <vt:lpstr>“Right to be forgotten”</vt:lpstr>
      <vt:lpstr>“Right to be forgotten”</vt:lpstr>
      <vt:lpstr>Conclusion</vt:lpstr>
      <vt:lpstr>References</vt:lpstr>
      <vt:lpstr>Class 6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171</cp:revision>
  <dcterms:created xsi:type="dcterms:W3CDTF">2014-08-25T02:19:16Z</dcterms:created>
  <dcterms:modified xsi:type="dcterms:W3CDTF">2015-04-03T21:54:59Z</dcterms:modified>
</cp:coreProperties>
</file>