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77" r:id="rId3"/>
    <p:sldId id="259" r:id="rId4"/>
    <p:sldId id="261" r:id="rId5"/>
    <p:sldId id="267" r:id="rId6"/>
    <p:sldId id="286" r:id="rId7"/>
    <p:sldId id="321" r:id="rId8"/>
    <p:sldId id="322" r:id="rId9"/>
    <p:sldId id="323" r:id="rId10"/>
    <p:sldId id="324" r:id="rId11"/>
    <p:sldId id="32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 You may not be depending on how you enjoyed the last class.</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a:noFill/>
          <a:ln>
            <a:noFill/>
          </a:ln>
        </p:spPr>
        <p:txBody>
          <a:bodyPr lIns="90000" tIns="45000" rIns="90000" bIns="45000" anchor="t" anchorCtr="0">
            <a:noAutofit/>
          </a:bodyPr>
          <a:lstStyle/>
          <a:p>
            <a:pPr marL="215900" marR="0" lvl="0" indent="-215900" algn="l" rtl="0">
              <a:spcBef>
                <a:spcPts val="0"/>
              </a:spcBef>
              <a:buSzPct val="25000"/>
              <a:buFont typeface="Arial"/>
              <a:buNone/>
            </a:pPr>
            <a:r>
              <a:rPr lang="en-US" sz="2000" b="0" i="0" u="none" strike="noStrike" cap="none" baseline="0">
                <a:latin typeface="Arial"/>
                <a:ea typeface="Arial"/>
                <a:cs typeface="Arial"/>
                <a:sym typeface="Arial"/>
              </a:rPr>
              <a:t>While a lot of effort was put into preparing </a:t>
            </a:r>
            <a:r>
              <a:rPr lang="en-US" sz="2000"/>
              <a:t>for Y2K the benefits of a code of ethics and modernized software outways the production and error costs. This experience also can hopefully help us prepare for errors like Y10K or the 2038 problem.</a:t>
            </a:r>
          </a:p>
        </p:txBody>
      </p:sp>
      <p:sp>
        <p:nvSpPr>
          <p:cNvPr id="73" name="Shape 73"/>
          <p:cNvSpPr txBox="1"/>
          <p:nvPr/>
        </p:nvSpPr>
        <p:spPr>
          <a:xfrm>
            <a:off x="3884612" y="8685211"/>
            <a:ext cx="2971799" cy="4572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533400" y="763588"/>
            <a:ext cx="6705600" cy="37719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82" name="Shape 82"/>
          <p:cNvSpPr txBox="1">
            <a:spLocks noGrp="1"/>
          </p:cNvSpPr>
          <p:nvPr>
            <p:ph type="body" idx="1"/>
          </p:nvPr>
        </p:nvSpPr>
        <p:spPr>
          <a:xfrm>
            <a:off x="777875" y="4776787"/>
            <a:ext cx="6218236" cy="4525961"/>
          </a:xfrm>
          <a:prstGeom prst="rect">
            <a:avLst/>
          </a:prstGeom>
          <a:noFill/>
          <a:ln>
            <a:noFill/>
          </a:ln>
        </p:spPr>
        <p:txBody>
          <a:bodyPr lIns="0" tIns="0" rIns="0" bIns="0" anchor="ctr"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myself. Professional ethics </a:t>
            </a:r>
            <a:r>
              <a:rPr lang="en-US" baseline="0" dirty="0" smtClean="0"/>
              <a:t>and league of legends is very interesting because it is a new scene and needs to be developed more. I aim to tie in all of professional ethics discussed in the chapter to the league of legends game. Going over whether or not being a League of Legends player is a profession to performing a case study of Riot and whether or not it has a good professional ethics policy. Then also the question of whether not it is beneficial to have it all controlled by Riot. Overall in the end, Riot control should prove to be more beneficial then harmful.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League of Legends was officially</a:t>
            </a:r>
            <a:r>
              <a:rPr lang="en-US" baseline="0" dirty="0" smtClean="0"/>
              <a:t> launched October 27, 2009. In just 5 years they now have 27 million daily players and climbed to the forefront of media attention. It is the game created by the company known as Riot. Riot handles the development and owns all licenses that has to deal with League of Legends. Has roughly the same number of users as the country of Nepal daily. So, with such a widely used piece of software, there must be some oversight. Riot itself reported 27 million players and it was reported by Forbes magazine. </a:t>
            </a:r>
          </a:p>
          <a:p>
            <a:endParaRPr lang="en-US" baseline="0" dirty="0" smtClean="0"/>
          </a:p>
          <a:p>
            <a:r>
              <a:rPr lang="en-US" baseline="0" dirty="0" smtClean="0"/>
              <a:t>Call of Duty – 40 million monthly (2011)</a:t>
            </a:r>
          </a:p>
          <a:p>
            <a:r>
              <a:rPr lang="en-US" baseline="0" dirty="0" smtClean="0"/>
              <a:t>Candy Crush – 46 million monthly </a:t>
            </a:r>
          </a:p>
          <a:p>
            <a:r>
              <a:rPr lang="en-US" baseline="0" dirty="0" smtClean="0"/>
              <a:t>So league of legends is the biggest so far compared to other games.</a:t>
            </a:r>
          </a:p>
          <a:p>
            <a:endParaRPr lang="en-US" baseline="0" dirty="0" smtClean="0"/>
          </a:p>
          <a:p>
            <a:r>
              <a:rPr lang="en-US" baseline="0" dirty="0" smtClean="0"/>
              <a:t>Growth is just tremendous, more importantly, it’s  a business. People make sizeable earnings surrounding the game. It’s now a question of whether or not (next slide</a:t>
            </a:r>
            <a:r>
              <a:rPr lang="en-US" baseline="0" dirty="0" smtClean="0"/>
              <a:t>)</a:t>
            </a:r>
          </a:p>
          <a:p>
            <a:endParaRPr lang="en-US" baseline="0" dirty="0" smtClean="0"/>
          </a:p>
          <a:p>
            <a:r>
              <a:rPr lang="en-US" baseline="0" dirty="0" smtClean="0"/>
              <a:t>KAP: was missing name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Assuming class knows what it takes to be a</a:t>
            </a:r>
            <a:r>
              <a:rPr lang="en-US" baseline="0" dirty="0" smtClean="0"/>
              <a:t> profession.</a:t>
            </a:r>
          </a:p>
          <a:p>
            <a:r>
              <a:rPr lang="en-US" baseline="0" dirty="0" smtClean="0"/>
              <a:t>Goal is to attempt to verify that it meets the qualifications to be a professional infrastructure if somewhat young. </a:t>
            </a:r>
          </a:p>
          <a:p>
            <a:endParaRPr lang="en-US" baseline="0" dirty="0" smtClean="0"/>
          </a:p>
          <a:p>
            <a:r>
              <a:rPr lang="en-US" baseline="0" dirty="0" smtClean="0"/>
              <a:t>League of legends does demonstrate a lot of skill requirements. The skill set may not be healing or coding, but it is an ability that is learned. Players need to be educated as much about the game but the opponents as well. Does require professional players to be well behaved on national stage and well mannered. There have been some cases where players have been fined for being too unprofessional. In order to compete at the highest level for pay players must register with Riot games and sign a contract. </a:t>
            </a:r>
          </a:p>
          <a:p>
            <a:endParaRPr lang="en-US" baseline="0" dirty="0" smtClean="0"/>
          </a:p>
          <a:p>
            <a:r>
              <a:rPr lang="en-US" baseline="0" dirty="0" smtClean="0"/>
              <a:t>The downsides are the lack of accreditation of a players “skill”. There’s not school for video games or degree that acts as a verification that you are well trained for the field. There is also no union or national organization that fights for the benefits of professional gamers. </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KAP: was missing name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also be going into some of the benefits of working for Riot, while mentioning how the reasons for why working for Riot is not a profession is wrong.</a:t>
            </a:r>
            <a:endParaRPr lang="en-US" dirty="0" smtClean="0"/>
          </a:p>
          <a:p>
            <a:endParaRPr lang="en-US" dirty="0" smtClean="0"/>
          </a:p>
          <a:p>
            <a:r>
              <a:rPr lang="en-US" dirty="0" smtClean="0"/>
              <a:t>No official accreditation for teaching, but there are</a:t>
            </a:r>
            <a:r>
              <a:rPr lang="en-US" baseline="0" dirty="0" smtClean="0"/>
              <a:t> people teaching and learning how to play the game. It is treated seriously and enough to be as much as a job as tutoring any other subject. Pay can be $10 to as high as $35 per hour and even higher. The picture is a service being provided as one person teaches another through the use of video recording and ms paint.</a:t>
            </a:r>
            <a:endParaRPr lang="en-US" dirty="0" smtClean="0"/>
          </a:p>
          <a:p>
            <a:endParaRPr lang="en-US" dirty="0" smtClean="0"/>
          </a:p>
          <a:p>
            <a:r>
              <a:rPr lang="en-US" dirty="0" smtClean="0"/>
              <a:t>"Every sport has a pretty </a:t>
            </a:r>
            <a:r>
              <a:rPr lang="en-US" dirty="0" err="1" smtClean="0"/>
              <a:t>aspirational</a:t>
            </a:r>
            <a:r>
              <a:rPr lang="en-US" dirty="0" smtClean="0"/>
              <a:t> path for how you go from just a little kid playing a sport to a professional athlete," said Dustin Beck, head of </a:t>
            </a:r>
            <a:r>
              <a:rPr lang="en-US" dirty="0" err="1" smtClean="0"/>
              <a:t>eSports</a:t>
            </a:r>
            <a:r>
              <a:rPr lang="en-US" dirty="0" smtClean="0"/>
              <a:t> at Riot</a:t>
            </a:r>
          </a:p>
          <a:p>
            <a:endParaRPr lang="en-US" dirty="0" smtClean="0"/>
          </a:p>
          <a:p>
            <a:r>
              <a:rPr lang="en-US" dirty="0" smtClean="0"/>
              <a:t>Riot planned</a:t>
            </a:r>
            <a:r>
              <a:rPr lang="en-US" baseline="0" dirty="0" smtClean="0"/>
              <a:t> an amateur league that acts as its own certification and serves as the national organization that provides support for players as whole.</a:t>
            </a:r>
          </a:p>
          <a:p>
            <a:r>
              <a:rPr lang="en-US" baseline="0" dirty="0" smtClean="0"/>
              <a:t>Players that are salaried and signed up to be a professional player can make close to a million dollars a year from the benefits. Comes from salary, streaming and sponsorships. </a:t>
            </a:r>
          </a:p>
          <a:p>
            <a:r>
              <a:rPr lang="en-US" baseline="0" dirty="0" smtClean="0"/>
              <a:t>In a way they act as the national organization as well as the field that the players play on</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KAP: was missing name</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Riot isn’t necessarily all good. They try to control a lot surrounding</a:t>
            </a:r>
            <a:r>
              <a:rPr lang="en-US" baseline="0" dirty="0" smtClean="0"/>
              <a:t> the scene. In an effort to support not just the scene but the company, they stipulated in a contract that players would not be able to stream themselves playing other games. A lot of professional players rely on the streaming for cash as well. They provide entertainment and they want to stream other games besides league. </a:t>
            </a:r>
          </a:p>
          <a:p>
            <a:endParaRPr lang="en-US" baseline="0" dirty="0" smtClean="0"/>
          </a:p>
          <a:p>
            <a:r>
              <a:rPr lang="en-US" baseline="0" dirty="0" smtClean="0"/>
              <a:t>There was also a recent case where a professional team during a tournament to qualify into the national championship was forced to play with substitutes instead of their regular team due to miscommunication between Riot and the players. Since the players have to get travel visas in order to play, in this situation, there was not enough time for the visas to be issued. This severely hurt the teams chances and was a blow to Riot’s credibility.</a:t>
            </a:r>
          </a:p>
          <a:p>
            <a:endParaRPr lang="en-US" baseline="0" dirty="0" smtClean="0"/>
          </a:p>
          <a:p>
            <a:r>
              <a:rPr lang="en-US" baseline="0" dirty="0" smtClean="0"/>
              <a:t>Finally, in some cases there are issues with the coding in the game itself that Riot is responsible for since they maintain the software that the players play on. Due to certain parameters in the game, one team was able to come out by a tiny margin that allowed them to continue onto the World tournament, which is the biggest tournament for the scene. </a:t>
            </a:r>
            <a:r>
              <a:rPr lang="en-US" baseline="0" dirty="0" err="1" smtClean="0"/>
              <a:t>Folowing</a:t>
            </a:r>
            <a:r>
              <a:rPr lang="en-US" baseline="0" dirty="0" smtClean="0"/>
              <a:t> </a:t>
            </a:r>
            <a:r>
              <a:rPr lang="en-US" baseline="0" dirty="0" err="1" smtClean="0"/>
              <a:t>thei</a:t>
            </a:r>
            <a:r>
              <a:rPr lang="en-US" baseline="0" dirty="0" smtClean="0"/>
              <a:t> </a:t>
            </a:r>
            <a:r>
              <a:rPr lang="en-US" baseline="0" dirty="0" err="1" smtClean="0"/>
              <a:t>ntended</a:t>
            </a:r>
            <a:r>
              <a:rPr lang="en-US" baseline="0" dirty="0" smtClean="0"/>
              <a:t> use of the code it should not have happened and there was some public outrage over the issue. </a:t>
            </a:r>
          </a:p>
          <a:p>
            <a:r>
              <a:rPr lang="en-US" baseline="0" dirty="0" smtClean="0"/>
              <a:t>More importantly there is no where else to turn if Riot decides something since they own the game and the competitive scene. There is no players union yet and so players are often forced to live with the decisions riot puts out</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KAP: was missing name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Riot is beneficial since they have proven to be very receptive to the community. Often they fine players for severe misbehavior and they do their best to keep the community informed with all decisions with the game.</a:t>
            </a:r>
            <a:r>
              <a:rPr lang="en-US" baseline="0" dirty="0" smtClean="0"/>
              <a:t> They also put in a lot of money and support into the scene that would not exist otherwise. Other developing scenes in other games rarely have such support and they have not grown as much as the game League of Legends has under Riot</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KAP: was missing name</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a:t>
            </a:r>
            <a:r>
              <a:rPr lang="en-US" baseline="0" dirty="0" smtClean="0"/>
              <a:t> will address these major questions relating National Security and Whistle Blowing.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a:t>
            </a:r>
            <a:r>
              <a:rPr lang="en-US" baseline="0" dirty="0" smtClean="0"/>
              <a:t> case will comment on one of the three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72069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Snowden</a:t>
            </a:r>
            <a:r>
              <a:rPr lang="en-US" baseline="0" dirty="0" smtClean="0"/>
              <a:t> was formerly a technical assistant at the CIA, he was working at the National Security Agency as a contractor (meaning outside companies like Booz Allen Hamilton) when he leaked many secret documents to The Washington Post and Britain’s Guardian Newspaper. (2013)</a:t>
            </a:r>
          </a:p>
          <a:p>
            <a:pPr marL="171450" indent="-171450">
              <a:buFont typeface="Arial" panose="020B0604020202020204" pitchFamily="34" charset="0"/>
              <a:buChar char="•"/>
            </a:pPr>
            <a:r>
              <a:rPr lang="en-US" dirty="0" smtClean="0"/>
              <a:t>The</a:t>
            </a:r>
            <a:r>
              <a:rPr lang="en-US" baseline="0" dirty="0" smtClean="0"/>
              <a:t> documents were about the NSA setting up a Global Surveillance System, where the NSA was able to access and catalog telephone, internet, and location records by the masses.</a:t>
            </a:r>
          </a:p>
          <a:p>
            <a:pPr marL="171450" indent="-171450">
              <a:buFont typeface="Arial" panose="020B0604020202020204" pitchFamily="34" charset="0"/>
              <a:buChar char="•"/>
            </a:pPr>
            <a:r>
              <a:rPr lang="en-US" dirty="0" smtClean="0"/>
              <a:t>Russia</a:t>
            </a:r>
            <a:r>
              <a:rPr lang="en-US" baseline="0" dirty="0" smtClean="0"/>
              <a:t> has granted Snowden temporary asylum in Moscow</a:t>
            </a:r>
          </a:p>
          <a:p>
            <a:pPr marL="171450" indent="-171450">
              <a:buFont typeface="Arial" panose="020B0604020202020204" pitchFamily="34" charset="0"/>
              <a:buChar char="•"/>
            </a:pPr>
            <a:r>
              <a:rPr lang="en-US" baseline="0" dirty="0" smtClean="0"/>
              <a:t>This case answers the first question in the sense that Snowden should be offered protection instead of having to hide in Russia, he did the right thing by making it public that the government was overstepping its boundaries.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1572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Weber</a:t>
            </a:r>
            <a:r>
              <a:rPr lang="en-US" baseline="0" dirty="0" smtClean="0"/>
              <a:t> was </a:t>
            </a:r>
            <a:r>
              <a:rPr lang="en-US" sz="1200" b="0" i="0" kern="1200" dirty="0" smtClean="0">
                <a:solidFill>
                  <a:schemeClr val="tx1"/>
                </a:solidFill>
                <a:effectLst/>
                <a:latin typeface="+mn-lt"/>
                <a:ea typeface="+mn-ea"/>
                <a:cs typeface="+mn-cs"/>
              </a:rPr>
              <a:t>assistant inspector general at the SEC,</a:t>
            </a:r>
            <a:r>
              <a:rPr lang="en-US" sz="1200" b="0" i="0" kern="1200" baseline="0" dirty="0" smtClean="0">
                <a:solidFill>
                  <a:schemeClr val="tx1"/>
                </a:solidFill>
                <a:effectLst/>
                <a:latin typeface="+mn-lt"/>
                <a:ea typeface="+mn-ea"/>
                <a:cs typeface="+mn-cs"/>
              </a:rPr>
              <a:t> he was responsible for investigating any wrong doing by SEC programs. (2013)</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He tells his superiors that the commission has been negligent with some computer information that could possibly make is easy for hackers to access the New York and NASDAQ stock exchanges as well as threaten the U.S trading system. </a:t>
            </a:r>
          </a:p>
          <a:p>
            <a:pPr marL="171450" indent="-171450">
              <a:buFont typeface="Arial" panose="020B0604020202020204" pitchFamily="34" charset="0"/>
              <a:buChar char="•"/>
            </a:pPr>
            <a:r>
              <a:rPr lang="en-US" dirty="0" smtClean="0"/>
              <a:t>SEC files</a:t>
            </a:r>
            <a:r>
              <a:rPr lang="en-US" baseline="0" dirty="0" smtClean="0"/>
              <a:t> a lawsuit on Weber stating he spoke up carrying a concealed weapon on the job, Weber’s lawyer proves that they were just trying to put him on leave before firing him. They end the lawsuit by giving Weber and his Lawyer a $580,000 settlement.</a:t>
            </a:r>
          </a:p>
          <a:p>
            <a:pPr marL="171450" indent="-171450">
              <a:buFont typeface="Arial" panose="020B0604020202020204" pitchFamily="34" charset="0"/>
              <a:buChar char="•"/>
            </a:pPr>
            <a:r>
              <a:rPr lang="en-US" baseline="0" dirty="0" smtClean="0"/>
              <a:t>This case answers the second question that whistleblowers should be rewarded, it certainly doesn’t cause any harm.</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11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Wilson</a:t>
            </a:r>
            <a:r>
              <a:rPr lang="en-US" baseline="0" dirty="0" smtClean="0"/>
              <a:t> and Gordon were Air Force pilots that interviewed with 60 minutes, making it public that there were problems with the Air Force’s most expensive fighter jet, the F-22 Raptor. Not quite about National Security but still an important case of whistleblowing. (2012)</a:t>
            </a:r>
          </a:p>
          <a:p>
            <a:pPr marL="171450" indent="-171450">
              <a:buFont typeface="Arial" panose="020B0604020202020204" pitchFamily="34" charset="0"/>
              <a:buChar char="•"/>
            </a:pPr>
            <a:r>
              <a:rPr lang="en-US" baseline="0" dirty="0" smtClean="0"/>
              <a:t>The problem with the fighter jet was that it caused pilots to experience oxygen deprivation and disorientation. In a very stealthy fighter jet, this could be very dangerous.</a:t>
            </a:r>
          </a:p>
          <a:p>
            <a:pPr marL="171450" indent="-171450">
              <a:buFont typeface="Arial" panose="020B0604020202020204" pitchFamily="34" charset="0"/>
              <a:buChar char="•"/>
            </a:pPr>
            <a:r>
              <a:rPr lang="en-US" baseline="0" dirty="0" smtClean="0"/>
              <a:t>Wilson’s promotion to Major was taken away, he was taken off flying duty and fired. However in 2012, motions were being set for both pilots to return to their jobs and have no penalties for their whistleblowing. </a:t>
            </a:r>
          </a:p>
          <a:p>
            <a:pPr marL="171450" indent="-171450">
              <a:buFont typeface="Arial" panose="020B0604020202020204" pitchFamily="34" charset="0"/>
              <a:buChar char="•"/>
            </a:pPr>
            <a:r>
              <a:rPr lang="en-US" baseline="0" dirty="0" smtClean="0"/>
              <a:t>Lastly, this answers the 3</a:t>
            </a:r>
            <a:r>
              <a:rPr lang="en-US" baseline="30000" dirty="0" smtClean="0"/>
              <a:t>rd</a:t>
            </a:r>
            <a:r>
              <a:rPr lang="en-US" baseline="0" dirty="0" smtClean="0"/>
              <a:t> question, of whether it being a national security measure change the way whistle blowers are treated, and even though they should be especially protected with national security, even when it’s not, like in this case when it is to avoid a dangerous and harmful situation it is always in our best interest to be careful.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376510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Whistle</a:t>
            </a:r>
            <a:r>
              <a:rPr lang="en-US" baseline="0" dirty="0" smtClean="0"/>
              <a:t>blowing especially concerning National Security should be protected so citizens are not oblivious to unauthorized access to things by the NSA and gov.</a:t>
            </a:r>
          </a:p>
          <a:p>
            <a:pPr marL="171450" indent="-171450">
              <a:buFont typeface="Arial" panose="020B0604020202020204" pitchFamily="34" charset="0"/>
              <a:buChar char="•"/>
            </a:pPr>
            <a:r>
              <a:rPr lang="en-US" baseline="0" dirty="0" smtClean="0"/>
              <a:t>Rewarding whistleblowers certainly isn’t hurting anyone, and could possibly encourage quiet workers that know information that could be harmful.</a:t>
            </a:r>
          </a:p>
          <a:p>
            <a:pPr marL="171450" indent="-171450">
              <a:buFont typeface="Arial" panose="020B0604020202020204" pitchFamily="34" charset="0"/>
              <a:buChar char="•"/>
            </a:pPr>
            <a:r>
              <a:rPr lang="en-US" dirty="0" smtClean="0"/>
              <a:t>Whether it’s a national security</a:t>
            </a:r>
            <a:r>
              <a:rPr lang="en-US" baseline="0" dirty="0" smtClean="0"/>
              <a:t> measure or not, whistleblowing in terms of harmful situations should always be allowed.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428427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error of </a:t>
            </a:r>
            <a:r>
              <a:rPr lang="en-US" i="1" dirty="0" smtClean="0"/>
              <a:t>commission</a:t>
            </a:r>
            <a:r>
              <a:rPr lang="en-US" dirty="0" smtClean="0"/>
              <a:t> is one where the person responds where they should not. This is compared to an error of </a:t>
            </a:r>
            <a:r>
              <a:rPr lang="en-US" i="1" dirty="0" smtClean="0"/>
              <a:t>omission</a:t>
            </a:r>
            <a:r>
              <a:rPr lang="en-US" dirty="0" smtClean="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1 Page Paper – For Good</a:t>
            </a:r>
          </a:p>
          <a:p>
            <a:pPr lvl="1" eaLnBrk="1" hangingPunct="1"/>
            <a:r>
              <a:rPr lang="en-US" dirty="0" smtClean="0">
                <a:ea typeface="ＭＳ Ｐゴシック" pitchFamily="-109" charset="-128"/>
                <a:cs typeface="ＭＳ Ｐゴシック" pitchFamily="-109" charset="-128"/>
              </a:rPr>
              <a:t>How will you use your computing related education to do good in the world?</a:t>
            </a:r>
          </a:p>
          <a:p>
            <a:pPr eaLnBrk="1" hangingPunct="1"/>
            <a:r>
              <a:rPr lang="en-US" dirty="0" smtClean="0">
                <a:latin typeface="Arial" pitchFamily="-109" charset="0"/>
                <a:ea typeface="ＭＳ Ｐゴシック" pitchFamily="-109" charset="-128"/>
                <a:cs typeface="ＭＳ Ｐゴシック" pitchFamily="-109" charset="-128"/>
              </a:rPr>
              <a:t>Extra Credit? Extra Paper?</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a:noFill/>
          <a:ln>
            <a:noFill/>
          </a:ln>
        </p:spPr>
        <p:txBody>
          <a:bodyPr lIns="90000" tIns="45000" rIns="90000" bIns="45000" anchor="t" anchorCtr="0">
            <a:noAutofit/>
          </a:bodyPr>
          <a:lstStyle/>
          <a:p>
            <a:pPr marL="215900" marR="0" lvl="0" indent="-215900" algn="l" rtl="0">
              <a:spcBef>
                <a:spcPts val="0"/>
              </a:spcBef>
              <a:buSzPct val="25000"/>
              <a:buFont typeface="Arial"/>
              <a:buNone/>
            </a:pPr>
            <a:r>
              <a:rPr lang="en-US" sz="1800" b="0" i="0" u="none" strike="noStrike" cap="none" baseline="0">
                <a:latin typeface="Arial"/>
                <a:ea typeface="Arial"/>
                <a:cs typeface="Arial"/>
                <a:sym typeface="Arial"/>
              </a:rPr>
              <a:t>I'll be talking about the Y2K bug, what it was and how it effected programming as a profession.</a:t>
            </a:r>
          </a:p>
          <a:p>
            <a:pPr marL="215900" marR="0" lvl="0" indent="-215900" algn="l" rtl="0">
              <a:spcBef>
                <a:spcPts val="0"/>
              </a:spcBef>
              <a:buFont typeface="Arial"/>
              <a:buNone/>
            </a:pPr>
            <a:endParaRPr sz="1800" b="0" i="0" u="none" strike="noStrike" cap="none" baseline="0">
              <a:latin typeface="Arial"/>
              <a:ea typeface="Arial"/>
              <a:cs typeface="Arial"/>
              <a:sym typeface="Arial"/>
            </a:endParaRPr>
          </a:p>
          <a:p>
            <a:pPr marL="215900" marR="0" lvl="0" indent="-215900" algn="l" rtl="0">
              <a:spcBef>
                <a:spcPts val="0"/>
              </a:spcBef>
              <a:buSzPct val="25000"/>
              <a:buFont typeface="Arial"/>
              <a:buNone/>
            </a:pPr>
            <a:r>
              <a:rPr lang="en-US" sz="1800" b="0" i="0" u="none" strike="noStrike" cap="none" baseline="0">
                <a:latin typeface="Arial"/>
                <a:ea typeface="Arial"/>
                <a:cs typeface="Arial"/>
                <a:sym typeface="Arial"/>
              </a:rPr>
              <a:t>As we read in the chapter, programming has a lot of the attributes of a profession but doesn't include some of the structure that we include in a profession.</a:t>
            </a:r>
          </a:p>
          <a:p>
            <a:pPr>
              <a:spcBef>
                <a:spcPts val="0"/>
              </a:spcBef>
              <a:buNone/>
            </a:pPr>
            <a:endParaRPr sz="1800" b="0" i="0" u="none" strike="noStrike" cap="none" baseline="0">
              <a:latin typeface="Arial"/>
              <a:ea typeface="Arial"/>
              <a:cs typeface="Arial"/>
              <a:sym typeface="Arial"/>
            </a:endParaRPr>
          </a:p>
        </p:txBody>
      </p:sp>
      <p:sp>
        <p:nvSpPr>
          <p:cNvPr id="39" name="Shape 39"/>
          <p:cNvSpPr txBox="1"/>
          <p:nvPr/>
        </p:nvSpPr>
        <p:spPr>
          <a:xfrm>
            <a:off x="3884612" y="8685211"/>
            <a:ext cx="2971799" cy="4572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a:noFill/>
          <a:ln>
            <a:noFill/>
          </a:ln>
        </p:spPr>
        <p:txBody>
          <a:bodyPr lIns="90000" tIns="45000" rIns="90000" bIns="45000" anchor="t" anchorCtr="0">
            <a:noAutofit/>
          </a:bodyPr>
          <a:lstStyle/>
          <a:p>
            <a:pPr marL="215900" marR="0" lvl="0" indent="-215900" algn="l" rtl="0">
              <a:spcBef>
                <a:spcPts val="0"/>
              </a:spcBef>
              <a:buSzPct val="25000"/>
              <a:buFont typeface="Arial"/>
              <a:buNone/>
            </a:pPr>
            <a:r>
              <a:rPr lang="en-US" sz="1200" b="0" i="0" u="none" strike="noStrike" cap="none" baseline="0">
                <a:latin typeface="Arial"/>
                <a:ea typeface="Arial"/>
                <a:cs typeface="Arial"/>
                <a:sym typeface="Arial"/>
              </a:rPr>
              <a:t>Dates had been stored as a 2 digit value in a lot of instances 97 being 1997. The flip to the date being 2000 had a few possibilities, 19000, 1900, 19100 etc. [6]</a:t>
            </a:r>
          </a:p>
          <a:p>
            <a:pPr marL="215900" marR="0" lvl="0" indent="-215900" algn="l" rtl="0">
              <a:spcBef>
                <a:spcPts val="0"/>
              </a:spcBef>
              <a:buFont typeface="Arial"/>
              <a:buNone/>
            </a:pPr>
            <a:endParaRPr sz="1200" b="0" i="0" u="none" strike="noStrike" cap="none" baseline="0">
              <a:latin typeface="Arial"/>
              <a:ea typeface="Arial"/>
              <a:cs typeface="Arial"/>
              <a:sym typeface="Arial"/>
            </a:endParaRPr>
          </a:p>
          <a:p>
            <a:pPr marL="215900" marR="0" lvl="0" indent="-215900" algn="l" rtl="0">
              <a:spcBef>
                <a:spcPts val="0"/>
              </a:spcBef>
              <a:buSzPct val="25000"/>
              <a:buFont typeface="Arial"/>
              <a:buNone/>
            </a:pPr>
            <a:r>
              <a:rPr lang="en-US" sz="1200" b="0" i="0" u="none" strike="noStrike" cap="none" baseline="0">
                <a:latin typeface="Arial"/>
                <a:ea typeface="Arial"/>
                <a:cs typeface="Arial"/>
                <a:sym typeface="Arial"/>
              </a:rPr>
              <a:t>General worry that it could effect personal computers, weather monitors, billing services, anything that used a date.[3]</a:t>
            </a:r>
          </a:p>
          <a:p>
            <a:pPr marL="215900" marR="0" lvl="0" indent="-215900" algn="l" rtl="0">
              <a:spcBef>
                <a:spcPts val="0"/>
              </a:spcBef>
              <a:buFont typeface="Arial"/>
              <a:buNone/>
            </a:pPr>
            <a:endParaRPr sz="1200" b="0" i="0" u="none" strike="noStrike" cap="none" baseline="0">
              <a:latin typeface="Arial"/>
              <a:ea typeface="Arial"/>
              <a:cs typeface="Arial"/>
              <a:sym typeface="Arial"/>
            </a:endParaRPr>
          </a:p>
          <a:p>
            <a:pPr marL="215900" marR="0" lvl="0" indent="-215900" algn="l" rtl="0">
              <a:spcBef>
                <a:spcPts val="0"/>
              </a:spcBef>
              <a:buSzPct val="25000"/>
              <a:buFont typeface="Arial"/>
              <a:buNone/>
            </a:pPr>
            <a:r>
              <a:rPr lang="en-US" sz="1200" b="0" i="0" u="none" strike="noStrike" cap="none" baseline="0">
                <a:latin typeface="Arial"/>
                <a:ea typeface="Arial"/>
                <a:cs typeface="Arial"/>
                <a:sym typeface="Arial"/>
              </a:rPr>
              <a:t>Most importantly was the potential effect in big business, especially because most large businesses, banks and firms, were running on older software.[3]</a:t>
            </a:r>
          </a:p>
        </p:txBody>
      </p:sp>
      <p:sp>
        <p:nvSpPr>
          <p:cNvPr id="50" name="Shape 50"/>
          <p:cNvSpPr txBox="1"/>
          <p:nvPr/>
        </p:nvSpPr>
        <p:spPr>
          <a:xfrm>
            <a:off x="3884612" y="8685211"/>
            <a:ext cx="2971799" cy="4572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60" name="Shape 60"/>
          <p:cNvSpPr txBox="1">
            <a:spLocks noGrp="1"/>
          </p:cNvSpPr>
          <p:nvPr>
            <p:ph type="body" idx="1"/>
          </p:nvPr>
        </p:nvSpPr>
        <p:spPr>
          <a:xfrm>
            <a:off x="685800" y="4114800"/>
            <a:ext cx="5486399" cy="4114800"/>
          </a:xfrm>
          <a:prstGeom prst="rect">
            <a:avLst/>
          </a:prstGeom>
          <a:noFill/>
          <a:ln>
            <a:noFill/>
          </a:ln>
        </p:spPr>
        <p:txBody>
          <a:bodyPr lIns="90000" tIns="45000" rIns="90000" bIns="45000" anchor="t" anchorCtr="0">
            <a:noAutofit/>
          </a:bodyPr>
          <a:lstStyle/>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Cost the US roughly $100 billion in government and business spending to try to find and fix errors the bug could cause[3]. </a:t>
            </a:r>
            <a:r>
              <a:rPr lang="en-US" sz="1200">
                <a:latin typeface="Times New Roman"/>
                <a:ea typeface="Times New Roman"/>
                <a:cs typeface="Times New Roman"/>
                <a:sym typeface="Times New Roman"/>
              </a:rPr>
              <a:t>$500 Billion world Wide. [6]</a:t>
            </a:r>
          </a:p>
          <a:p>
            <a:pPr marL="215900" marR="0" lvl="0" indent="-215900" algn="l" rtl="0">
              <a:spcBef>
                <a:spcPts val="0"/>
              </a:spcBef>
              <a:buFont typeface="Arial"/>
              <a:buNone/>
            </a:pPr>
            <a:endParaRPr sz="1200" b="0" i="0" u="none" strike="noStrike" cap="none" baseline="0">
              <a:latin typeface="Times New Roman"/>
              <a:ea typeface="Times New Roman"/>
              <a:cs typeface="Times New Roman"/>
              <a:sym typeface="Times New Roman"/>
            </a:endParaRP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Actual errors were pretty limited, signs over charges on cell phone bills or other bills, error on birth certificates. child bor</a:t>
            </a:r>
            <a:r>
              <a:rPr lang="en-US" sz="1200">
                <a:latin typeface="Times New Roman"/>
                <a:ea typeface="Times New Roman"/>
                <a:cs typeface="Times New Roman"/>
                <a:sym typeface="Times New Roman"/>
              </a:rPr>
              <a:t>n marked as 100 years old, somebody credited 6 million dollars[6]</a:t>
            </a: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The Software code of ethics was in a great deal put together because of this  (In 1999) [</a:t>
            </a:r>
            <a:r>
              <a:rPr lang="en-US" sz="1200">
                <a:latin typeface="Times New Roman"/>
                <a:ea typeface="Times New Roman"/>
                <a:cs typeface="Times New Roman"/>
                <a:sym typeface="Times New Roman"/>
              </a:rPr>
              <a:t>5]</a:t>
            </a: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9/11 6 day return to business due to tests set for Y2K failure of stock [4]</a:t>
            </a: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"The money we spent will be recouped in the long term because we now have an excellent, modern network. That can only be positive," [6]</a:t>
            </a:r>
          </a:p>
          <a:p>
            <a:pPr marL="215900" marR="0" lvl="0" indent="-215900" algn="l" rtl="0">
              <a:spcBef>
                <a:spcPts val="0"/>
              </a:spcBef>
              <a:buFont typeface="Arial"/>
              <a:buNone/>
            </a:pPr>
            <a:endParaRPr sz="1200" b="0" i="0" u="none" strike="noStrike" cap="none" baseline="0">
              <a:latin typeface="Times New Roman"/>
              <a:ea typeface="Times New Roman"/>
              <a:cs typeface="Times New Roman"/>
              <a:sym typeface="Times New Roman"/>
            </a:endParaRP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Major Public and Product emphasis (code)[4]</a:t>
            </a: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Software engineers shall act consistently with the public interest. [1] [2]</a:t>
            </a:r>
          </a:p>
          <a:p>
            <a:pPr marL="215900" marR="0" lvl="0" indent="-215900" algn="l" rtl="0">
              <a:spcBef>
                <a:spcPts val="0"/>
              </a:spcBef>
              <a:buSzPct val="25000"/>
              <a:buFont typeface="Arial"/>
              <a:buNone/>
            </a:pPr>
            <a:r>
              <a:rPr lang="en-US" sz="1200" b="0" i="0" u="none" strike="noStrike" cap="none" baseline="0">
                <a:latin typeface="Times New Roman"/>
                <a:ea typeface="Times New Roman"/>
                <a:cs typeface="Times New Roman"/>
                <a:sym typeface="Times New Roman"/>
              </a:rPr>
              <a:t> Software engineers shall ensure that their products and related modifications meet the highest professional standards possible.</a:t>
            </a:r>
          </a:p>
          <a:p>
            <a:pPr marL="215900" marR="0" lvl="0" indent="-215900" algn="l" rtl="0">
              <a:spcBef>
                <a:spcPts val="0"/>
              </a:spcBef>
              <a:buSzPct val="25000"/>
              <a:buFont typeface="Arial"/>
              <a:buNone/>
            </a:pPr>
            <a:r>
              <a:rPr lang="en-US" sz="1200">
                <a:solidFill>
                  <a:schemeClr val="dk1"/>
                </a:solidFill>
                <a:latin typeface="Times New Roman"/>
                <a:ea typeface="Times New Roman"/>
                <a:cs typeface="Times New Roman"/>
                <a:sym typeface="Times New Roman"/>
              </a:rPr>
              <a:t>French telecommunications company Cegetel also had no regrets over spending $33m to prepare for the year 2000. "The money we spent will be recouped in the long term because we now have an excellent, modern network. That can only be positive," </a:t>
            </a:r>
          </a:p>
          <a:p>
            <a:pPr marL="215900" marR="0" lvl="0" indent="-215900" algn="l" rtl="0">
              <a:spcBef>
                <a:spcPts val="0"/>
              </a:spcBef>
              <a:buFont typeface="Arial"/>
              <a:buNone/>
            </a:pPr>
            <a:endParaRPr sz="1600" b="0" i="0" u="none" strike="noStrike" cap="none" baseline="0">
              <a:latin typeface="Arial"/>
              <a:ea typeface="Arial"/>
              <a:cs typeface="Arial"/>
              <a:sym typeface="Arial"/>
            </a:endParaRPr>
          </a:p>
          <a:p>
            <a:pPr marL="215900" marR="0" lvl="0" indent="-215900" algn="l" rtl="0">
              <a:spcBef>
                <a:spcPts val="0"/>
              </a:spcBef>
              <a:buFont typeface="Arial"/>
              <a:buNone/>
            </a:pPr>
            <a:endParaRPr sz="1800" b="0" i="0" u="none" strike="noStrike" cap="none" baseline="0">
              <a:latin typeface="Arial"/>
              <a:ea typeface="Arial"/>
              <a:cs typeface="Arial"/>
              <a:sym typeface="Arial"/>
            </a:endParaRPr>
          </a:p>
          <a:p>
            <a:pPr>
              <a:spcBef>
                <a:spcPts val="0"/>
              </a:spcBef>
              <a:buNone/>
            </a:pPr>
            <a:endParaRPr sz="1800" b="0" i="0" u="none" strike="noStrike" cap="none" baseline="0">
              <a:latin typeface="Arial"/>
              <a:ea typeface="Arial"/>
              <a:cs typeface="Arial"/>
              <a:sym typeface="Arial"/>
            </a:endParaRPr>
          </a:p>
        </p:txBody>
      </p:sp>
      <p:sp>
        <p:nvSpPr>
          <p:cNvPr id="61" name="Shape 61"/>
          <p:cNvSpPr txBox="1"/>
          <p:nvPr/>
        </p:nvSpPr>
        <p:spPr>
          <a:xfrm>
            <a:off x="3884612" y="8685211"/>
            <a:ext cx="2971799" cy="457200"/>
          </a:xfrm>
          <a:prstGeom prst="rect">
            <a:avLst/>
          </a:prstGeom>
          <a:noFill/>
          <a:ln>
            <a:noFill/>
          </a:ln>
        </p:spPr>
        <p:txBody>
          <a:bodyPr lIns="90000" tIns="45000" rIns="90000" bIns="450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2014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156926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103734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 2014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dirty="0" smtClean="0"/>
              <a:t>© 2014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dirty="0" smtClean="0"/>
              <a:t>© 2014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forbes.com/sites/insertcoin/2014/01/27/riots-league-of-legends-reveals-astonishing-27-million-daily-players-67-million-monthly/" TargetMode="External"/><Relationship Id="rId4" Type="http://schemas.openxmlformats.org/officeDocument/2006/relationships/hyperlink" Target="http://www.riotgames.com/sites/default/files/uploads/120806_NEWS_lol_champseriesannounce.pdf" TargetMode="External"/><Relationship Id="rId5" Type="http://schemas.openxmlformats.org/officeDocument/2006/relationships/hyperlink" Target="http://forums.na.leagueoflegends.com/board/showthread.php?t=4296460" TargetMode="External"/><Relationship Id="rId6" Type="http://schemas.openxmlformats.org/officeDocument/2006/relationships/hyperlink" Target="http://www.polygon.com/2013/10/3/4798414/league-of-legends-challenger-league-riot-games-coke-zero-esports" TargetMode="External"/><Relationship Id="rId7" Type="http://schemas.openxmlformats.org/officeDocument/2006/relationships/hyperlink" Target="http://www.gamespot.com/articles/league-of-legends-player-makes-close-to-1m-per-year/1100-6415722/" TargetMode="External"/><Relationship Id="rId1" Type="http://schemas.openxmlformats.org/officeDocument/2006/relationships/slideLayout" Target="../slideLayouts/slideLayout2.xml"/><Relationship Id="rId2" Type="http://schemas.openxmlformats.org/officeDocument/2006/relationships/hyperlink" Target="http://timeline.leagueoflegends.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ailydot.com/esports/lcs-contract-analysis-league-of-legends-riot-games/" TargetMode="External"/><Relationship Id="rId4" Type="http://schemas.openxmlformats.org/officeDocument/2006/relationships/hyperlink" Target="http://na.lolesports.com/articles/core-team-gambit-gaming-missing-lcs-london" TargetMode="External"/><Relationship Id="rId1" Type="http://schemas.openxmlformats.org/officeDocument/2006/relationships/slideLayout" Target="../slideLayouts/slideLayout2.xml"/><Relationship Id="rId2" Type="http://schemas.openxmlformats.org/officeDocument/2006/relationships/hyperlink" Target="http://www.ongamers.com/articles/riot-season-4-lcs-contracts-stipulate-players-cannot-stream-dota-2-blizzard-games/1100-26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www.research.vt.edu/resmag/sciencecol/whistleblower.html"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www.veteranstoday.com/2013/06/12/nsa-whistleblowing-a-strong-tradition/" TargetMode="Externa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centeronnationalsecurity.org/node/1043"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goodwinweberlaw.com/attorneys/david-p-weber/"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www.cbsnews.com/news/air-force-no-punishment-for-f-22-whistleblowers-captain-josh-wilson-and-major-jeremy-gordon/" TargetMode="Externa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www.cbsnews.com/news/air-force-no-punishment-for-f-22-whistleblowers-captain-josh-wilson-and-major-jeremy-gordon/" TargetMode="External"/><Relationship Id="rId4" Type="http://schemas.openxmlformats.org/officeDocument/2006/relationships/hyperlink" Target="http://www.washingtonpost.com/people/barton-gellman" TargetMode="External"/><Relationship Id="rId5" Type="http://schemas.openxmlformats.org/officeDocument/2006/relationships/hyperlink" Target="http://www.washingtonpost.com/world/national-security/edward-snowden-after-months-of-nsa-revelations-says-his-missions-accomplished/2013/12/23/49fc36de-6c1c-11e3-a523-fe73f0ff6b8d_story.html" TargetMode="External"/><Relationship Id="rId6" Type="http://schemas.openxmlformats.org/officeDocument/2006/relationships/hyperlink" Target="http://www.cbsnews.com/news/is-the-air-forces-f-22-fighter-jet-making-pilots-sick/" TargetMode="External"/><Relationship Id="rId7" Type="http://schemas.openxmlformats.org/officeDocument/2006/relationships/hyperlink" Target="http://www.theguardian.com/world/2013/jun/09/edward-snowden-nsa-whistleblower-surveillance" TargetMode="External"/><Relationship Id="rId1" Type="http://schemas.openxmlformats.org/officeDocument/2006/relationships/slideLayout" Target="../slideLayouts/slideLayout2.xml"/><Relationship Id="rId2" Type="http://schemas.openxmlformats.org/officeDocument/2006/relationships/hyperlink" Target="http://newenglandinhouse.com/2013/09/02/sec-settles-with-whistleblower-employee-for-580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a:t>
            </a:r>
            <a:r>
              <a:rPr lang="en-US" dirty="0" smtClean="0"/>
              <a:t>10</a:t>
            </a:r>
            <a:r>
              <a:rPr lang="en-US" dirty="0" smtClean="0"/>
              <a:t/>
            </a:r>
            <a:br>
              <a:rPr lang="en-US" dirty="0" smtClean="0"/>
            </a:br>
            <a:r>
              <a:rPr lang="en-US" dirty="0" smtClean="0"/>
              <a:t>Professional Ethics</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idx="4294967295"/>
          </p:nvPr>
        </p:nvSpPr>
        <p:spPr>
          <a:xfrm>
            <a:off x="685800" y="361950"/>
            <a:ext cx="7772400" cy="914400"/>
          </a:xfrm>
          <a:prstGeom prst="rect">
            <a:avLst/>
          </a:prstGeom>
          <a:noFill/>
          <a:ln>
            <a:noFill/>
          </a:ln>
        </p:spPr>
        <p:txBody>
          <a:bodyPr lIns="90000" tIns="45000" rIns="90000" bIns="45000" anchor="t" anchorCtr="0">
            <a:noAutofit/>
          </a:bodyPr>
          <a:lstStyle/>
          <a:p>
            <a:pPr marL="0" marR="0" lvl="0" indent="0" algn="l" rtl="0">
              <a:lnSpc>
                <a:spcPct val="80000"/>
              </a:lnSpc>
              <a:spcBef>
                <a:spcPts val="0"/>
              </a:spcBef>
              <a:spcAft>
                <a:spcPts val="0"/>
              </a:spcAft>
              <a:buClr>
                <a:srgbClr val="FFFFFF"/>
              </a:buClr>
              <a:buSzPct val="25000"/>
              <a:buFont typeface="Cambria"/>
              <a:buNone/>
            </a:pPr>
            <a:r>
              <a:rPr lang="en-US" sz="2700" b="0" i="0" u="none" strike="noStrike" cap="none" baseline="0">
                <a:solidFill>
                  <a:srgbClr val="FFFFFF"/>
                </a:solidFill>
                <a:latin typeface="Cambria"/>
                <a:ea typeface="Cambria"/>
                <a:cs typeface="Cambria"/>
                <a:sym typeface="Cambria"/>
              </a:rPr>
              <a:t>Conclusion</a:t>
            </a:r>
          </a:p>
        </p:txBody>
      </p:sp>
      <p:sp>
        <p:nvSpPr>
          <p:cNvPr id="64" name="Shape 64"/>
          <p:cNvSpPr txBox="1">
            <a:spLocks noGrp="1"/>
          </p:cNvSpPr>
          <p:nvPr>
            <p:ph type="body" idx="4294967295"/>
          </p:nvPr>
        </p:nvSpPr>
        <p:spPr>
          <a:xfrm>
            <a:off x="198436" y="1352550"/>
            <a:ext cx="4465636" cy="3352799"/>
          </a:xfrm>
          <a:prstGeom prst="rect">
            <a:avLst/>
          </a:prstGeom>
          <a:noFill/>
          <a:ln>
            <a:noFill/>
          </a:ln>
        </p:spPr>
        <p:txBody>
          <a:bodyPr lIns="90000" tIns="45000" rIns="90000" bIns="45000" anchor="t" anchorCtr="0">
            <a:noAutofit/>
          </a:bodyPr>
          <a:lstStyle/>
          <a:p>
            <a:pPr marL="204786" marR="0" lvl="0" indent="-204786" algn="l" rtl="0">
              <a:lnSpc>
                <a:spcPct val="90000"/>
              </a:lnSpc>
              <a:spcBef>
                <a:spcPts val="0"/>
              </a:spcBef>
              <a:spcAft>
                <a:spcPts val="1400"/>
              </a:spcAft>
              <a:buClr>
                <a:srgbClr val="BCB49E"/>
              </a:buClr>
              <a:buSzPct val="90000"/>
              <a:buFont typeface="Arial"/>
              <a:buChar char="•"/>
            </a:pPr>
            <a:r>
              <a:rPr lang="en-US" sz="2100" b="0" i="0" u="none" strike="noStrike" cap="none" baseline="0">
                <a:solidFill>
                  <a:srgbClr val="FFFFFF"/>
                </a:solidFill>
                <a:latin typeface="Cambria"/>
                <a:ea typeface="Cambria"/>
                <a:cs typeface="Cambria"/>
                <a:sym typeface="Cambria"/>
              </a:rPr>
              <a:t>The Y2K bug helped computer programming move towards being a profession.</a:t>
            </a:r>
          </a:p>
        </p:txBody>
      </p:sp>
      <p:sp>
        <p:nvSpPr>
          <p:cNvPr id="67" name="Shape 67"/>
          <p:cNvSpPr txBox="1"/>
          <p:nvPr/>
        </p:nvSpPr>
        <p:spPr>
          <a:xfrm>
            <a:off x="6846886" y="371475"/>
            <a:ext cx="2179637" cy="303211"/>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a:solidFill>
                  <a:srgbClr val="FFFFFF"/>
                </a:solidFill>
                <a:latin typeface="Cambria"/>
                <a:ea typeface="Cambria"/>
                <a:cs typeface="Cambria"/>
                <a:sym typeface="Cambria"/>
              </a:rPr>
              <a:t>Michael LoTurco</a:t>
            </a:r>
          </a:p>
        </p:txBody>
      </p:sp>
      <p:sp>
        <p:nvSpPr>
          <p:cNvPr id="68" name="Shape 68"/>
          <p:cNvSpPr txBox="1"/>
          <p:nvPr/>
        </p:nvSpPr>
        <p:spPr>
          <a:xfrm>
            <a:off x="0" y="4727575"/>
            <a:ext cx="9144000" cy="273049"/>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sz="1200" b="0" i="0" u="none" strike="noStrike" cap="none" baseline="0">
                <a:solidFill>
                  <a:srgbClr val="FFFFFF"/>
                </a:solidFill>
                <a:latin typeface="Cambria"/>
                <a:ea typeface="Cambria"/>
                <a:cs typeface="Cambria"/>
                <a:sym typeface="Cambria"/>
              </a:rPr>
              <a:t> Randall Munroe http://xkcd.com/607/</a:t>
            </a:r>
          </a:p>
        </p:txBody>
      </p:sp>
      <p:pic>
        <p:nvPicPr>
          <p:cNvPr id="69" name="Shape 69"/>
          <p:cNvPicPr preferRelativeResize="0"/>
          <p:nvPr/>
        </p:nvPicPr>
        <p:blipFill rotWithShape="1">
          <a:blip r:embed="rId3">
            <a:alphaModFix/>
          </a:blip>
          <a:srcRect/>
          <a:stretch/>
        </p:blipFill>
        <p:spPr>
          <a:xfrm>
            <a:off x="5486400" y="1096962"/>
            <a:ext cx="2428875" cy="3457574"/>
          </a:xfrm>
          <a:prstGeom prst="rect">
            <a:avLst/>
          </a:prstGeom>
          <a:noFill/>
          <a:ln>
            <a:noFill/>
          </a:ln>
        </p:spPr>
      </p:pic>
      <p:sp>
        <p:nvSpPr>
          <p:cNvPr id="9" name="Footer Placeholder 3"/>
          <p:cNvSpPr txBox="1">
            <a:spLocks/>
          </p:cNvSpPr>
          <p:nvPr/>
        </p:nvSpPr>
        <p:spPr>
          <a:xfrm>
            <a:off x="0" y="4997196"/>
            <a:ext cx="556260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t>© 2014 Keith A. Pray</a:t>
            </a:r>
            <a:endParaRPr lang="en-US" sz="900" dirty="0"/>
          </a:p>
        </p:txBody>
      </p:sp>
      <p:sp>
        <p:nvSpPr>
          <p:cNvPr id="10" name="Slide Number Placeholder 4"/>
          <p:cNvSpPr txBox="1">
            <a:spLocks/>
          </p:cNvSpPr>
          <p:nvPr/>
        </p:nvSpPr>
        <p:spPr>
          <a:xfrm>
            <a:off x="8519160" y="4997196"/>
            <a:ext cx="62484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A17EAB-8B51-5C40-8776-6683E51FA7A0}" type="slidenum">
              <a:rPr lang="en-US" sz="900" smtClean="0"/>
              <a:pPr algn="r"/>
              <a:t>10</a:t>
            </a:fld>
            <a:endParaRPr lang="en-US" sz="900" dirty="0"/>
          </a:p>
        </p:txBody>
      </p:sp>
    </p:spTree>
    <p:extLst>
      <p:ext uri="{BB962C8B-B14F-4D97-AF65-F5344CB8AC3E}">
        <p14:creationId xmlns:p14="http://schemas.microsoft.com/office/powerpoint/2010/main" val="2566845283"/>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685800" y="274637"/>
            <a:ext cx="7772400" cy="914400"/>
          </a:xfrm>
          <a:prstGeom prst="rect">
            <a:avLst/>
          </a:prstGeom>
          <a:noFill/>
          <a:ln>
            <a:noFill/>
          </a:ln>
        </p:spPr>
        <p:txBody>
          <a:bodyPr lIns="90000" tIns="45000" rIns="90000" bIns="45000" anchor="t" anchorCtr="0">
            <a:noAutofit/>
          </a:bodyPr>
          <a:lstStyle/>
          <a:p>
            <a:pPr marL="0" marR="0" lvl="0" indent="0" algn="l" rtl="0">
              <a:lnSpc>
                <a:spcPct val="80000"/>
              </a:lnSpc>
              <a:spcBef>
                <a:spcPts val="0"/>
              </a:spcBef>
              <a:spcAft>
                <a:spcPts val="0"/>
              </a:spcAft>
              <a:buClr>
                <a:srgbClr val="FFFFFF"/>
              </a:buClr>
              <a:buSzPct val="25000"/>
              <a:buFont typeface="Cambria"/>
              <a:buNone/>
            </a:pPr>
            <a:r>
              <a:rPr lang="en-US" sz="2700" b="0" i="0" u="none" strike="noStrike" cap="none" baseline="0">
                <a:solidFill>
                  <a:srgbClr val="FFFFFF"/>
                </a:solidFill>
                <a:latin typeface="Cambria"/>
                <a:ea typeface="Cambria"/>
                <a:cs typeface="Cambria"/>
                <a:sym typeface="Cambria"/>
              </a:rPr>
              <a:t>References</a:t>
            </a:r>
          </a:p>
        </p:txBody>
      </p:sp>
      <p:sp>
        <p:nvSpPr>
          <p:cNvPr id="76" name="Shape 76"/>
          <p:cNvSpPr txBox="1"/>
          <p:nvPr/>
        </p:nvSpPr>
        <p:spPr>
          <a:xfrm>
            <a:off x="746137" y="674687"/>
            <a:ext cx="7772400" cy="3352799"/>
          </a:xfrm>
          <a:prstGeom prst="rect">
            <a:avLst/>
          </a:prstGeom>
          <a:noFill/>
          <a:ln>
            <a:noFill/>
          </a:ln>
        </p:spPr>
        <p:txBody>
          <a:bodyPr lIns="90000" tIns="45000" rIns="90000" bIns="45000" anchor="t" anchorCtr="0">
            <a:noAutofit/>
          </a:bodyPr>
          <a:lstStyle/>
          <a:p>
            <a:pPr marL="0" marR="0" lvl="0" indent="0" algn="l" rtl="0">
              <a:lnSpc>
                <a:spcPct val="90000"/>
              </a:lnSpc>
              <a:spcBef>
                <a:spcPts val="0"/>
              </a:spcBef>
              <a:spcAft>
                <a:spcPts val="0"/>
              </a:spcAft>
              <a:buClr>
                <a:srgbClr val="FFFFFF"/>
              </a:buClr>
              <a:buSzPct val="25000"/>
              <a:buFont typeface="Cambria"/>
              <a:buNone/>
            </a:pPr>
            <a:r>
              <a:rPr lang="en-US" sz="1600" b="0" i="0" u="none" strike="noStrike" cap="none" baseline="0">
                <a:solidFill>
                  <a:srgbClr val="FFFFFF"/>
                </a:solidFill>
                <a:latin typeface="Cambria"/>
                <a:ea typeface="Cambria"/>
                <a:cs typeface="Cambria"/>
                <a:sym typeface="Cambria"/>
              </a:rPr>
              <a:t>[1] Leon A. Kappelman, “The Year 2000 Problem: Ethical Implications”, http://www.som.buffalo.edu/isinterface/ISFrontiers/issues/y2krisks/ethical.pdf (9/28)</a:t>
            </a:r>
          </a:p>
          <a:p>
            <a:pPr marL="0" marR="0" lvl="0" indent="0" algn="l" rtl="0">
              <a:lnSpc>
                <a:spcPct val="90000"/>
              </a:lnSpc>
              <a:spcBef>
                <a:spcPts val="0"/>
              </a:spcBef>
              <a:spcAft>
                <a:spcPts val="0"/>
              </a:spcAft>
              <a:buClr>
                <a:srgbClr val="FFFFFF"/>
              </a:buClr>
              <a:buSzPct val="25000"/>
              <a:buFont typeface="Cambria"/>
              <a:buNone/>
            </a:pPr>
            <a:r>
              <a:rPr lang="en-US" sz="1600" b="0" i="0" u="none" strike="noStrike" cap="none" baseline="0">
                <a:solidFill>
                  <a:srgbClr val="FFFFFF"/>
                </a:solidFill>
                <a:latin typeface="Cambria"/>
                <a:ea typeface="Cambria"/>
                <a:cs typeface="Cambria"/>
                <a:sym typeface="Cambria"/>
              </a:rPr>
              <a:t>[2] Barbara Fitch Haumann,  “Computer Professionals Say Y2K Exposes Need for Code of Ethics” http://www.utne.com/community/computerprofessionalssayy2kexposesneedforcodeofethics.aspx#axzz3EivlKs00 (9/28)</a:t>
            </a:r>
          </a:p>
          <a:p>
            <a:pPr marL="0" marR="0" lvl="0" indent="0" algn="l" rtl="0">
              <a:lnSpc>
                <a:spcPct val="90000"/>
              </a:lnSpc>
              <a:spcBef>
                <a:spcPts val="0"/>
              </a:spcBef>
              <a:spcAft>
                <a:spcPts val="0"/>
              </a:spcAft>
              <a:buClr>
                <a:srgbClr val="FFFFFF"/>
              </a:buClr>
              <a:buSzPct val="25000"/>
              <a:buFont typeface="Cambria"/>
              <a:buNone/>
            </a:pPr>
            <a:r>
              <a:rPr lang="en-US" sz="1600" b="0" i="0" u="none" strike="noStrike" cap="none" baseline="0">
                <a:solidFill>
                  <a:srgbClr val="FFFFFF"/>
                </a:solidFill>
                <a:latin typeface="Cambria"/>
                <a:ea typeface="Cambria"/>
                <a:cs typeface="Cambria"/>
                <a:sym typeface="Cambria"/>
              </a:rPr>
              <a:t>[3] US Department of Commerce, “The Economics of Y2K and the Impact on the United States” http://www.esa.doc.gov/Reports/economics-y2k-and-impact-united-states (9/28)</a:t>
            </a:r>
          </a:p>
          <a:p>
            <a:pPr marL="0" marR="0" lvl="0" indent="0" algn="l" rtl="0">
              <a:lnSpc>
                <a:spcPct val="90000"/>
              </a:lnSpc>
              <a:spcBef>
                <a:spcPts val="0"/>
              </a:spcBef>
              <a:spcAft>
                <a:spcPts val="0"/>
              </a:spcAft>
              <a:buClr>
                <a:srgbClr val="FFFFFF"/>
              </a:buClr>
              <a:buSzPct val="25000"/>
              <a:buFont typeface="Cambria"/>
              <a:buNone/>
            </a:pPr>
            <a:r>
              <a:rPr lang="en-US" sz="1600" b="0" i="0" u="none" strike="noStrike" cap="none" baseline="0">
                <a:solidFill>
                  <a:srgbClr val="FFFFFF"/>
                </a:solidFill>
                <a:latin typeface="Cambria"/>
                <a:ea typeface="Cambria"/>
                <a:cs typeface="Cambria"/>
                <a:sym typeface="Cambria"/>
              </a:rPr>
              <a:t>[4] Rafiq Dossani , “Remembering Y2K: the Impact Today”, http://aparc.fsi.stanford.edu/news/remembering_y2k_the_impact_today_20050303 (9/28)</a:t>
            </a:r>
          </a:p>
          <a:p>
            <a:pPr marL="0" marR="0" lvl="0" indent="0" algn="l" rtl="0">
              <a:lnSpc>
                <a:spcPct val="90000"/>
              </a:lnSpc>
              <a:spcBef>
                <a:spcPts val="0"/>
              </a:spcBef>
              <a:spcAft>
                <a:spcPts val="0"/>
              </a:spcAft>
              <a:buClr>
                <a:srgbClr val="FFFFFF"/>
              </a:buClr>
              <a:buSzPct val="25000"/>
              <a:buFont typeface="Cambria"/>
              <a:buNone/>
            </a:pPr>
            <a:r>
              <a:rPr lang="en-US" sz="1600" b="0" i="0" u="none" strike="noStrike" cap="none" baseline="0">
                <a:solidFill>
                  <a:srgbClr val="FFFFFF"/>
                </a:solidFill>
                <a:latin typeface="Cambria"/>
                <a:ea typeface="Cambria"/>
                <a:cs typeface="Cambria"/>
                <a:sym typeface="Cambria"/>
              </a:rPr>
              <a:t>[5] ACM, “Software Engineering Code of Ethics and Professional Practice”,  http://www.acm.org/about/se-code (9/28)</a:t>
            </a:r>
          </a:p>
          <a:p>
            <a:pPr marL="0" marR="0" lvl="0" indent="0" algn="l" rtl="0">
              <a:lnSpc>
                <a:spcPct val="90000"/>
              </a:lnSpc>
              <a:spcBef>
                <a:spcPts val="0"/>
              </a:spcBef>
              <a:spcAft>
                <a:spcPts val="0"/>
              </a:spcAft>
              <a:buClr>
                <a:srgbClr val="FFFFFF"/>
              </a:buClr>
              <a:buSzPct val="25000"/>
              <a:buFont typeface="Cambria"/>
              <a:buNone/>
            </a:pPr>
            <a:r>
              <a:rPr lang="en-US" sz="1600" b="0" i="0" u="none" strike="noStrike" cap="none" baseline="0">
                <a:solidFill>
                  <a:srgbClr val="FFFFFF"/>
                </a:solidFill>
                <a:latin typeface="Cambria"/>
                <a:ea typeface="Cambria"/>
                <a:cs typeface="Cambria"/>
                <a:sym typeface="Cambria"/>
              </a:rPr>
              <a:t>[6]BBC News, “Was Y2K bug a boost?”, http://web.archive.org/web/20040422221434/http://news.bbc.co.uk/2/hi/science/nature/590932.stm (9/28)</a:t>
            </a:r>
          </a:p>
          <a:p>
            <a:pPr marL="0" marR="0" lvl="0" indent="0" algn="l" rtl="0">
              <a:lnSpc>
                <a:spcPct val="93000"/>
              </a:lnSpc>
              <a:spcBef>
                <a:spcPts val="0"/>
              </a:spcBef>
              <a:spcAft>
                <a:spcPts val="0"/>
              </a:spcAft>
              <a:buNone/>
            </a:pPr>
            <a:endParaRPr sz="1600" b="0" i="0" u="none" strike="noStrike" cap="none" baseline="0">
              <a:solidFill>
                <a:srgbClr val="FFFFFF"/>
              </a:solidFill>
              <a:latin typeface="Cambria"/>
              <a:ea typeface="Cambria"/>
              <a:cs typeface="Cambria"/>
              <a:sym typeface="Cambria"/>
            </a:endParaRPr>
          </a:p>
        </p:txBody>
      </p:sp>
      <p:sp>
        <p:nvSpPr>
          <p:cNvPr id="79" name="Shape 79"/>
          <p:cNvSpPr txBox="1"/>
          <p:nvPr/>
        </p:nvSpPr>
        <p:spPr>
          <a:xfrm>
            <a:off x="6846886" y="371475"/>
            <a:ext cx="2179637" cy="303211"/>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a:solidFill>
                  <a:srgbClr val="FFFFFF"/>
                </a:solidFill>
                <a:latin typeface="Cambria"/>
                <a:ea typeface="Cambria"/>
                <a:cs typeface="Cambria"/>
                <a:sym typeface="Cambria"/>
              </a:rPr>
              <a:t>Michael LoTurco</a:t>
            </a:r>
          </a:p>
        </p:txBody>
      </p:sp>
      <p:sp>
        <p:nvSpPr>
          <p:cNvPr id="7" name="Footer Placeholder 3"/>
          <p:cNvSpPr txBox="1">
            <a:spLocks/>
          </p:cNvSpPr>
          <p:nvPr/>
        </p:nvSpPr>
        <p:spPr>
          <a:xfrm>
            <a:off x="0" y="4997196"/>
            <a:ext cx="556260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t>© 2014 Keith A. Pray</a:t>
            </a:r>
            <a:endParaRPr lang="en-US" sz="900" dirty="0"/>
          </a:p>
        </p:txBody>
      </p:sp>
      <p:sp>
        <p:nvSpPr>
          <p:cNvPr id="8" name="Slide Number Placeholder 4"/>
          <p:cNvSpPr txBox="1">
            <a:spLocks/>
          </p:cNvSpPr>
          <p:nvPr/>
        </p:nvSpPr>
        <p:spPr>
          <a:xfrm>
            <a:off x="8519160" y="4997196"/>
            <a:ext cx="62484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A17EAB-8B51-5C40-8776-6683E51FA7A0}" type="slidenum">
              <a:rPr lang="en-US" sz="900" smtClean="0"/>
              <a:pPr algn="r"/>
              <a:t>11</a:t>
            </a:fld>
            <a:endParaRPr lang="en-US" sz="900" dirty="0"/>
          </a:p>
        </p:txBody>
      </p:sp>
    </p:spTree>
    <p:extLst>
      <p:ext uri="{BB962C8B-B14F-4D97-AF65-F5344CB8AC3E}">
        <p14:creationId xmlns:p14="http://schemas.microsoft.com/office/powerpoint/2010/main" val="2203601130"/>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9676"/>
            <a:ext cx="7772400" cy="914400"/>
          </a:xfrm>
        </p:spPr>
        <p:txBody>
          <a:bodyPr/>
          <a:lstStyle/>
          <a:p>
            <a:r>
              <a:rPr lang="en-US" dirty="0" smtClean="0"/>
              <a:t>Riot in control of league of legends</a:t>
            </a:r>
            <a:br>
              <a:rPr lang="en-US" dirty="0" smtClean="0"/>
            </a:br>
            <a:r>
              <a:rPr lang="en-US" dirty="0" smtClean="0"/>
              <a:t>Good or bad?</a:t>
            </a:r>
            <a:endParaRPr lang="en-US" dirty="0"/>
          </a:p>
        </p:txBody>
      </p:sp>
      <p:sp>
        <p:nvSpPr>
          <p:cNvPr id="3" name="Content Placeholder 2"/>
          <p:cNvSpPr>
            <a:spLocks noGrp="1"/>
          </p:cNvSpPr>
          <p:nvPr>
            <p:ph sz="half" idx="1"/>
          </p:nvPr>
        </p:nvSpPr>
        <p:spPr/>
        <p:txBody>
          <a:bodyPr/>
          <a:lstStyle/>
          <a:p>
            <a:pPr>
              <a:buNone/>
            </a:pPr>
            <a:endParaRPr lang="en-US" dirty="0" smtClean="0"/>
          </a:p>
          <a:p>
            <a:r>
              <a:rPr lang="en-US" dirty="0" smtClean="0"/>
              <a:t>Scene is growing and formalized as we speak</a:t>
            </a:r>
          </a:p>
          <a:p>
            <a:endParaRPr lang="en-US" dirty="0" smtClean="0"/>
          </a:p>
          <a:p>
            <a:r>
              <a:rPr lang="en-US" dirty="0" smtClean="0"/>
              <a:t>Playing League of Legends an actual profession?</a:t>
            </a:r>
          </a:p>
          <a:p>
            <a:pPr lvl="1">
              <a:buNone/>
            </a:pPr>
            <a:endParaRPr lang="en-US" dirty="0" smtClean="0"/>
          </a:p>
          <a:p>
            <a:r>
              <a:rPr lang="en-US" dirty="0" smtClean="0"/>
              <a:t>Beneficial to have it all controlled by one organization?</a:t>
            </a:r>
          </a:p>
          <a:p>
            <a:endParaRPr lang="en-US" dirty="0" smtClean="0"/>
          </a:p>
        </p:txBody>
      </p:sp>
      <p:pic>
        <p:nvPicPr>
          <p:cNvPr id="9" name="Content Placeholder 8" descr="signup_logo2.png"/>
          <p:cNvPicPr>
            <a:picLocks noGrp="1" noChangeAspect="1"/>
          </p:cNvPicPr>
          <p:nvPr>
            <p:ph sz="half" idx="2"/>
          </p:nvPr>
        </p:nvPicPr>
        <p:blipFill>
          <a:blip r:embed="rId3"/>
          <a:stretch>
            <a:fillRect/>
          </a:stretch>
        </p:blipFill>
        <p:spPr>
          <a:xfrm>
            <a:off x="4529061" y="1832136"/>
            <a:ext cx="4283863" cy="1694505"/>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
        <p:nvSpPr>
          <p:cNvPr id="8" name="TextBox 7"/>
          <p:cNvSpPr txBox="1"/>
          <p:nvPr/>
        </p:nvSpPr>
        <p:spPr>
          <a:xfrm>
            <a:off x="0" y="4726877"/>
            <a:ext cx="9144000" cy="246221"/>
          </a:xfrm>
          <a:prstGeom prst="rect">
            <a:avLst/>
          </a:prstGeom>
          <a:noFill/>
        </p:spPr>
        <p:txBody>
          <a:bodyPr wrap="square" rtlCol="0">
            <a:spAutoFit/>
          </a:bodyPr>
          <a:lstStyle/>
          <a:p>
            <a:pPr algn="r"/>
            <a:r>
              <a:rPr lang="en-US" sz="1000" dirty="0" smtClean="0"/>
              <a:t>(September 27, 2014)https://signup.leagueoflegends.com/en/signup/index</a:t>
            </a:r>
            <a:endParaRPr lang="en-US" sz="1000" dirty="0">
              <a:solidFill>
                <a:schemeClr val="tx1"/>
              </a:solidFill>
            </a:endParaRPr>
          </a:p>
        </p:txBody>
      </p:sp>
    </p:spTree>
    <p:extLst>
      <p:ext uri="{BB962C8B-B14F-4D97-AF65-F5344CB8AC3E}">
        <p14:creationId xmlns:p14="http://schemas.microsoft.com/office/powerpoint/2010/main" val="20769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history</a:t>
            </a:r>
            <a:endParaRPr lang="en-US" dirty="0"/>
          </a:p>
        </p:txBody>
      </p:sp>
      <p:sp>
        <p:nvSpPr>
          <p:cNvPr id="3" name="Content Placeholder 2"/>
          <p:cNvSpPr>
            <a:spLocks noGrp="1"/>
          </p:cNvSpPr>
          <p:nvPr>
            <p:ph sz="half" idx="1"/>
          </p:nvPr>
        </p:nvSpPr>
        <p:spPr/>
        <p:txBody>
          <a:bodyPr>
            <a:normAutofit/>
          </a:bodyPr>
          <a:lstStyle/>
          <a:p>
            <a:endParaRPr lang="en-US" dirty="0" smtClean="0"/>
          </a:p>
          <a:p>
            <a:r>
              <a:rPr lang="en-US" dirty="0" smtClean="0"/>
              <a:t>League of Legends</a:t>
            </a:r>
            <a:endParaRPr lang="en-US" sz="1100" dirty="0" smtClean="0"/>
          </a:p>
          <a:p>
            <a:pPr lvl="1"/>
            <a:r>
              <a:rPr lang="en-US" dirty="0" smtClean="0"/>
              <a:t>Launched October, 27, 2009 [1]</a:t>
            </a:r>
          </a:p>
          <a:p>
            <a:r>
              <a:rPr lang="en-US" dirty="0" smtClean="0"/>
              <a:t>27 million </a:t>
            </a:r>
            <a:r>
              <a:rPr lang="en-US" i="1" dirty="0" smtClean="0"/>
              <a:t>daily</a:t>
            </a:r>
            <a:r>
              <a:rPr lang="en-US" dirty="0" smtClean="0"/>
              <a:t> players </a:t>
            </a:r>
            <a:r>
              <a:rPr lang="en-US" sz="1400" dirty="0" smtClean="0"/>
              <a:t>[2]</a:t>
            </a:r>
          </a:p>
          <a:p>
            <a:pPr lvl="1"/>
            <a:r>
              <a:rPr lang="en-US" dirty="0" smtClean="0"/>
              <a:t>Call of Duty – 40 million monthly (2011) [2]</a:t>
            </a:r>
          </a:p>
          <a:p>
            <a:pPr lvl="1"/>
            <a:r>
              <a:rPr lang="en-US" dirty="0" smtClean="0"/>
              <a:t>Candy Crush – 46 million monthly [2]</a:t>
            </a:r>
          </a:p>
          <a:p>
            <a:pPr lvl="1"/>
            <a:endParaRPr lang="en-US" sz="1100" dirty="0" smtClean="0"/>
          </a:p>
          <a:p>
            <a:r>
              <a:rPr lang="en-US" dirty="0" smtClean="0"/>
              <a:t>Video Game</a:t>
            </a:r>
          </a:p>
          <a:p>
            <a:pPr lvl="1"/>
            <a:r>
              <a:rPr lang="en-US" dirty="0" smtClean="0"/>
              <a:t>One of the most widely played games</a:t>
            </a:r>
          </a:p>
          <a:p>
            <a:endParaRPr lang="en-US" dirty="0"/>
          </a:p>
        </p:txBody>
      </p:sp>
      <p:pic>
        <p:nvPicPr>
          <p:cNvPr id="9" name="Content Placeholder 8" descr="Nepal-Flag-1-icon.png"/>
          <p:cNvPicPr>
            <a:picLocks noGrp="1" noChangeAspect="1"/>
          </p:cNvPicPr>
          <p:nvPr>
            <p:ph sz="half" idx="2"/>
          </p:nvPr>
        </p:nvPicPr>
        <p:blipFill>
          <a:blip r:embed="rId3"/>
          <a:stretch>
            <a:fillRect/>
          </a:stretch>
        </p:blipFill>
        <p:spPr>
          <a:xfrm>
            <a:off x="4419600" y="223016"/>
            <a:ext cx="2233448" cy="2233448"/>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13</a:t>
            </a:fld>
            <a:endParaRPr lang="en-US"/>
          </a:p>
        </p:txBody>
      </p:sp>
      <p:sp>
        <p:nvSpPr>
          <p:cNvPr id="10" name="TextBox 9"/>
          <p:cNvSpPr txBox="1"/>
          <p:nvPr/>
        </p:nvSpPr>
        <p:spPr>
          <a:xfrm>
            <a:off x="4250481" y="4596860"/>
            <a:ext cx="4863832" cy="216982"/>
          </a:xfrm>
          <a:prstGeom prst="rect">
            <a:avLst/>
          </a:prstGeom>
          <a:noFill/>
        </p:spPr>
        <p:txBody>
          <a:bodyPr wrap="none" rtlCol="0">
            <a:spAutoFit/>
          </a:bodyPr>
          <a:lstStyle/>
          <a:p>
            <a:pPr>
              <a:lnSpc>
                <a:spcPct val="90000"/>
              </a:lnSpc>
            </a:pPr>
            <a:r>
              <a:rPr lang="en-US" sz="900" dirty="0" smtClean="0"/>
              <a:t>(1) http://www.iconarchive.com/show/vista-flags-icons-by-icons-land/Nepal-Flag-1-icon.html</a:t>
            </a:r>
            <a:endParaRPr lang="en-US" sz="900" dirty="0"/>
          </a:p>
        </p:txBody>
      </p:sp>
      <p:sp>
        <p:nvSpPr>
          <p:cNvPr id="11" name="TextBox 10"/>
          <p:cNvSpPr txBox="1"/>
          <p:nvPr/>
        </p:nvSpPr>
        <p:spPr>
          <a:xfrm>
            <a:off x="4569050" y="361950"/>
            <a:ext cx="255198" cy="230832"/>
          </a:xfrm>
          <a:prstGeom prst="rect">
            <a:avLst/>
          </a:prstGeom>
          <a:noFill/>
        </p:spPr>
        <p:txBody>
          <a:bodyPr wrap="none" rtlCol="0">
            <a:spAutoFit/>
          </a:bodyPr>
          <a:lstStyle/>
          <a:p>
            <a:pPr>
              <a:lnSpc>
                <a:spcPct val="90000"/>
              </a:lnSpc>
            </a:pPr>
            <a:r>
              <a:rPr lang="en-US" sz="1000" dirty="0" smtClean="0"/>
              <a:t>1</a:t>
            </a:r>
            <a:endParaRPr lang="en-US" sz="1000" dirty="0"/>
          </a:p>
        </p:txBody>
      </p:sp>
      <p:pic>
        <p:nvPicPr>
          <p:cNvPr id="12" name="Picture 11" descr="Winter_2004_DreamHack_LAN_Party.jpg"/>
          <p:cNvPicPr>
            <a:picLocks noChangeAspect="1"/>
          </p:cNvPicPr>
          <p:nvPr/>
        </p:nvPicPr>
        <p:blipFill>
          <a:blip r:embed="rId4"/>
          <a:stretch>
            <a:fillRect/>
          </a:stretch>
        </p:blipFill>
        <p:spPr>
          <a:xfrm>
            <a:off x="5995029" y="2329683"/>
            <a:ext cx="2847324" cy="2148840"/>
          </a:xfrm>
          <a:prstGeom prst="rect">
            <a:avLst/>
          </a:prstGeom>
        </p:spPr>
      </p:pic>
      <p:sp>
        <p:nvSpPr>
          <p:cNvPr id="13" name="TextBox 12"/>
          <p:cNvSpPr txBox="1"/>
          <p:nvPr/>
        </p:nvSpPr>
        <p:spPr>
          <a:xfrm>
            <a:off x="4611066" y="4813842"/>
            <a:ext cx="4355680" cy="230832"/>
          </a:xfrm>
          <a:prstGeom prst="rect">
            <a:avLst/>
          </a:prstGeom>
          <a:noFill/>
        </p:spPr>
        <p:txBody>
          <a:bodyPr wrap="none" rtlCol="0">
            <a:spAutoFit/>
          </a:bodyPr>
          <a:lstStyle/>
          <a:p>
            <a:pPr>
              <a:lnSpc>
                <a:spcPct val="90000"/>
              </a:lnSpc>
            </a:pPr>
            <a:r>
              <a:rPr lang="en-US" sz="1000" dirty="0" smtClean="0"/>
              <a:t>(2) http://www.bit-tech.net/blog/gaming/2010/09/23/my-first-lan-party/</a:t>
            </a:r>
            <a:endParaRPr lang="en-US" sz="1000" dirty="0"/>
          </a:p>
        </p:txBody>
      </p:sp>
      <p:sp>
        <p:nvSpPr>
          <p:cNvPr id="14" name="TextBox 13"/>
          <p:cNvSpPr txBox="1"/>
          <p:nvPr/>
        </p:nvSpPr>
        <p:spPr>
          <a:xfrm>
            <a:off x="8717960" y="1987431"/>
            <a:ext cx="248786" cy="216982"/>
          </a:xfrm>
          <a:prstGeom prst="rect">
            <a:avLst/>
          </a:prstGeom>
          <a:noFill/>
        </p:spPr>
        <p:txBody>
          <a:bodyPr wrap="none" rtlCol="0">
            <a:spAutoFit/>
          </a:bodyPr>
          <a:lstStyle/>
          <a:p>
            <a:pPr>
              <a:lnSpc>
                <a:spcPct val="90000"/>
              </a:lnSpc>
            </a:pPr>
            <a:r>
              <a:rPr lang="en-US" sz="900" dirty="0" smtClean="0"/>
              <a:t>2</a:t>
            </a:r>
            <a:endParaRPr lang="en-US" sz="900" dirty="0"/>
          </a:p>
        </p:txBody>
      </p:sp>
      <p:sp>
        <p:nvSpPr>
          <p:cNvPr id="15" name="TextBox 14"/>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340545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profession?</a:t>
            </a:r>
            <a:endParaRPr lang="en-US" dirty="0"/>
          </a:p>
        </p:txBody>
      </p:sp>
      <p:sp>
        <p:nvSpPr>
          <p:cNvPr id="3" name="Content Placeholder 2"/>
          <p:cNvSpPr>
            <a:spLocks noGrp="1"/>
          </p:cNvSpPr>
          <p:nvPr>
            <p:ph sz="half" idx="1"/>
          </p:nvPr>
        </p:nvSpPr>
        <p:spPr>
          <a:xfrm>
            <a:off x="685800" y="1352551"/>
            <a:ext cx="5628290" cy="3352800"/>
          </a:xfrm>
        </p:spPr>
        <p:txBody>
          <a:bodyPr/>
          <a:lstStyle/>
          <a:p>
            <a:pPr>
              <a:buNone/>
            </a:pPr>
            <a:r>
              <a:rPr lang="en-US" dirty="0" smtClean="0"/>
              <a:t>Different skill set so hard to evaluate but yes it is.</a:t>
            </a:r>
          </a:p>
          <a:p>
            <a:pPr>
              <a:buNone/>
            </a:pPr>
            <a:endParaRPr lang="en-US" dirty="0" smtClean="0"/>
          </a:p>
          <a:p>
            <a:pPr>
              <a:buNone/>
            </a:pPr>
            <a:r>
              <a:rPr lang="en-US" dirty="0" smtClean="0"/>
              <a:t>	</a:t>
            </a:r>
            <a:r>
              <a:rPr lang="en-US" u="sng" dirty="0" smtClean="0"/>
              <a:t>Reasons for</a:t>
            </a:r>
          </a:p>
          <a:p>
            <a:pPr>
              <a:buFontTx/>
              <a:buChar char="-"/>
            </a:pPr>
            <a:r>
              <a:rPr lang="en-US" dirty="0" smtClean="0"/>
              <a:t>Does require knowledge and skill</a:t>
            </a:r>
          </a:p>
          <a:p>
            <a:pPr>
              <a:buFontTx/>
              <a:buChar char="-"/>
            </a:pPr>
            <a:r>
              <a:rPr lang="en-US" dirty="0" smtClean="0"/>
              <a:t>Has a code of ethics</a:t>
            </a:r>
          </a:p>
          <a:p>
            <a:pPr>
              <a:buFontTx/>
              <a:buChar char="-"/>
            </a:pPr>
            <a:r>
              <a:rPr lang="en-US" dirty="0" smtClean="0"/>
              <a:t>Professional scene forces players to update their skills</a:t>
            </a:r>
          </a:p>
          <a:p>
            <a:pPr>
              <a:buFontTx/>
              <a:buChar char="-"/>
            </a:pPr>
            <a:r>
              <a:rPr lang="en-US" dirty="0" smtClean="0"/>
              <a:t>Does require a license </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14</a:t>
            </a:fld>
            <a:endParaRPr lang="en-US"/>
          </a:p>
        </p:txBody>
      </p:sp>
      <p:sp>
        <p:nvSpPr>
          <p:cNvPr id="15" name="Content Placeholder 14"/>
          <p:cNvSpPr>
            <a:spLocks noGrp="1"/>
          </p:cNvSpPr>
          <p:nvPr>
            <p:ph sz="half" idx="2"/>
          </p:nvPr>
        </p:nvSpPr>
        <p:spPr>
          <a:xfrm>
            <a:off x="5733393" y="1352551"/>
            <a:ext cx="3733800" cy="3352800"/>
          </a:xfrm>
        </p:spPr>
        <p:txBody>
          <a:bodyPr/>
          <a:lstStyle/>
          <a:p>
            <a:endParaRPr lang="en-US" dirty="0" smtClean="0"/>
          </a:p>
          <a:p>
            <a:endParaRPr lang="en-US" dirty="0" smtClean="0"/>
          </a:p>
          <a:p>
            <a:pPr>
              <a:buNone/>
            </a:pPr>
            <a:r>
              <a:rPr lang="en-US" u="sng" dirty="0" smtClean="0"/>
              <a:t>Reasons Against</a:t>
            </a:r>
          </a:p>
          <a:p>
            <a:pPr>
              <a:buNone/>
            </a:pPr>
            <a:r>
              <a:rPr lang="en-US" dirty="0" smtClean="0"/>
              <a:t>-No formal accreditation or schooling</a:t>
            </a:r>
          </a:p>
          <a:p>
            <a:pPr>
              <a:buNone/>
            </a:pPr>
            <a:r>
              <a:rPr lang="en-US" dirty="0" smtClean="0"/>
              <a:t>- No national organization for players</a:t>
            </a: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13117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arguments</a:t>
            </a:r>
            <a:endParaRPr lang="en-US" dirty="0"/>
          </a:p>
        </p:txBody>
      </p:sp>
      <p:sp>
        <p:nvSpPr>
          <p:cNvPr id="3" name="Content Placeholder 2"/>
          <p:cNvSpPr>
            <a:spLocks noGrp="1"/>
          </p:cNvSpPr>
          <p:nvPr>
            <p:ph sz="half" idx="1"/>
          </p:nvPr>
        </p:nvSpPr>
        <p:spPr/>
        <p:txBody>
          <a:bodyPr/>
          <a:lstStyle/>
          <a:p>
            <a:r>
              <a:rPr lang="en-US" dirty="0" smtClean="0"/>
              <a:t>Teaching opportunities</a:t>
            </a:r>
          </a:p>
          <a:p>
            <a:pPr lvl="1"/>
            <a:r>
              <a:rPr lang="en-US" dirty="0" smtClean="0"/>
              <a:t>Professional and amateur tutoring </a:t>
            </a:r>
            <a:r>
              <a:rPr lang="en-US" sz="1400" dirty="0" smtClean="0"/>
              <a:t>[3]</a:t>
            </a:r>
          </a:p>
          <a:p>
            <a:pPr lvl="1"/>
            <a:r>
              <a:rPr lang="en-US" sz="1400" dirty="0" smtClean="0"/>
              <a:t>People pay actual money to get better at a “video game”</a:t>
            </a:r>
          </a:p>
          <a:p>
            <a:pPr lvl="1">
              <a:buNone/>
            </a:pPr>
            <a:endParaRPr lang="en-US" sz="1400" dirty="0" smtClean="0"/>
          </a:p>
          <a:p>
            <a:pPr lvl="1">
              <a:buNone/>
            </a:pPr>
            <a:endParaRPr lang="en-US" sz="1400" dirty="0"/>
          </a:p>
        </p:txBody>
      </p:sp>
      <p:sp>
        <p:nvSpPr>
          <p:cNvPr id="4" name="Content Placeholder 3"/>
          <p:cNvSpPr>
            <a:spLocks noGrp="1"/>
          </p:cNvSpPr>
          <p:nvPr>
            <p:ph sz="half" idx="2"/>
          </p:nvPr>
        </p:nvSpPr>
        <p:spPr>
          <a:xfrm>
            <a:off x="543911" y="2530366"/>
            <a:ext cx="6085490" cy="3250324"/>
          </a:xfrm>
        </p:spPr>
        <p:txBody>
          <a:bodyPr/>
          <a:lstStyle/>
          <a:p>
            <a:endParaRPr lang="en-US" dirty="0" smtClean="0"/>
          </a:p>
          <a:p>
            <a:r>
              <a:rPr lang="en-US" dirty="0" smtClean="0"/>
              <a:t>Certification is through RIOT sponsored tournaments [4]</a:t>
            </a:r>
          </a:p>
          <a:p>
            <a:endParaRPr lang="en-US" dirty="0" smtClean="0"/>
          </a:p>
          <a:p>
            <a:r>
              <a:rPr lang="en-US" dirty="0" smtClean="0"/>
              <a:t>Teams must qualify in order to get signed in as a professional player under RIOT. Get salaried and other benefits. [5]</a:t>
            </a:r>
          </a:p>
          <a:p>
            <a:endParaRPr lang="en-US" dirty="0" smtClean="0"/>
          </a:p>
          <a:p>
            <a:pPr>
              <a:buNone/>
            </a:pPr>
            <a:r>
              <a:rPr lang="en-US" dirty="0" smtClean="0"/>
              <a:t>	</a:t>
            </a:r>
          </a:p>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15</a:t>
            </a:fld>
            <a:endParaRPr lang="en-US"/>
          </a:p>
        </p:txBody>
      </p:sp>
      <p:sp>
        <p:nvSpPr>
          <p:cNvPr id="7" name="TextBox 6"/>
          <p:cNvSpPr txBox="1"/>
          <p:nvPr/>
        </p:nvSpPr>
        <p:spPr>
          <a:xfrm>
            <a:off x="4591045" y="4705351"/>
            <a:ext cx="4360489" cy="216982"/>
          </a:xfrm>
          <a:prstGeom prst="rect">
            <a:avLst/>
          </a:prstGeom>
          <a:noFill/>
        </p:spPr>
        <p:txBody>
          <a:bodyPr wrap="none" rtlCol="0">
            <a:spAutoFit/>
          </a:bodyPr>
          <a:lstStyle/>
          <a:p>
            <a:pPr>
              <a:lnSpc>
                <a:spcPct val="90000"/>
              </a:lnSpc>
            </a:pPr>
            <a:r>
              <a:rPr lang="en-US" sz="900" dirty="0" smtClean="0"/>
              <a:t>http://competitive.na.leagueoflegends.com/article/lcs-north-american-qualifier-live</a:t>
            </a:r>
            <a:endParaRPr lang="en-US" sz="900" dirty="0"/>
          </a:p>
        </p:txBody>
      </p:sp>
      <p:pic>
        <p:nvPicPr>
          <p:cNvPr id="10" name="Picture 9" descr="tutoring.png"/>
          <p:cNvPicPr>
            <a:picLocks noChangeAspect="1"/>
          </p:cNvPicPr>
          <p:nvPr/>
        </p:nvPicPr>
        <p:blipFill>
          <a:blip r:embed="rId3"/>
          <a:stretch>
            <a:fillRect/>
          </a:stretch>
        </p:blipFill>
        <p:spPr>
          <a:xfrm>
            <a:off x="5046412" y="704007"/>
            <a:ext cx="3761969" cy="1826360"/>
          </a:xfrm>
          <a:prstGeom prst="rect">
            <a:avLst/>
          </a:prstGeom>
        </p:spPr>
      </p:pic>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159005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Riot bureaucracy</a:t>
            </a:r>
            <a:endParaRPr lang="en-US" dirty="0"/>
          </a:p>
        </p:txBody>
      </p:sp>
      <p:sp>
        <p:nvSpPr>
          <p:cNvPr id="3" name="Content Placeholder 2"/>
          <p:cNvSpPr>
            <a:spLocks noGrp="1"/>
          </p:cNvSpPr>
          <p:nvPr>
            <p:ph sz="half" idx="1"/>
          </p:nvPr>
        </p:nvSpPr>
        <p:spPr>
          <a:xfrm>
            <a:off x="685800" y="1352551"/>
            <a:ext cx="4327634" cy="3352800"/>
          </a:xfrm>
        </p:spPr>
        <p:txBody>
          <a:bodyPr/>
          <a:lstStyle/>
          <a:p>
            <a:r>
              <a:rPr lang="en-US" dirty="0" smtClean="0"/>
              <a:t>Prohibit players from streaming other games</a:t>
            </a:r>
            <a:r>
              <a:rPr lang="en-US" sz="1400" dirty="0" smtClean="0"/>
              <a:t>[6]</a:t>
            </a:r>
          </a:p>
          <a:p>
            <a:pPr lvl="1"/>
            <a:r>
              <a:rPr lang="en-US" dirty="0" smtClean="0"/>
              <a:t>Reduces a primary source of income</a:t>
            </a:r>
          </a:p>
          <a:p>
            <a:pPr lvl="1"/>
            <a:r>
              <a:rPr lang="en-US" dirty="0" smtClean="0"/>
              <a:t>Was revoked shortly after public outcry</a:t>
            </a:r>
          </a:p>
          <a:p>
            <a:pPr lvl="1"/>
            <a:r>
              <a:rPr lang="en-US" dirty="0" smtClean="0"/>
              <a:t>Severely limits their rights at marketing. [7]</a:t>
            </a:r>
          </a:p>
          <a:p>
            <a:pPr lvl="1"/>
            <a:endParaRPr lang="en-US" dirty="0" smtClean="0"/>
          </a:p>
          <a:p>
            <a:r>
              <a:rPr lang="en-US" dirty="0" smtClean="0"/>
              <a:t>Scheduling matches poorly. </a:t>
            </a:r>
            <a:r>
              <a:rPr lang="en-US" sz="1400" dirty="0" smtClean="0"/>
              <a:t>[8]</a:t>
            </a:r>
          </a:p>
          <a:p>
            <a:pPr lvl="1"/>
            <a:r>
              <a:rPr lang="en-US" sz="1600" dirty="0" smtClean="0"/>
              <a:t>Professional team was forced to play with 4 substitutes because of visa issues.</a:t>
            </a:r>
          </a:p>
          <a:p>
            <a:pPr lvl="1"/>
            <a:endParaRPr lang="en-US" sz="1600" dirty="0" smtClean="0"/>
          </a:p>
          <a:p>
            <a:r>
              <a:rPr lang="en-US" dirty="0" smtClean="0"/>
              <a:t>Issues with code in official matches</a:t>
            </a:r>
          </a:p>
          <a:p>
            <a:pPr lvl="1"/>
            <a:endParaRPr lang="en-US" dirty="0" smtClean="0"/>
          </a:p>
          <a:p>
            <a:pPr lvl="1"/>
            <a:endParaRPr lang="en-US" dirty="0" smtClean="0"/>
          </a:p>
          <a:p>
            <a:pPr lvl="1">
              <a:buNone/>
            </a:pPr>
            <a:endParaRPr lang="en-US" dirty="0"/>
          </a:p>
        </p:txBody>
      </p:sp>
      <p:pic>
        <p:nvPicPr>
          <p:cNvPr id="8" name="Content Placeholder 7" descr="bureaucrat_2.jpeg"/>
          <p:cNvPicPr>
            <a:picLocks noGrp="1" noChangeAspect="1"/>
          </p:cNvPicPr>
          <p:nvPr>
            <p:ph sz="half" idx="2"/>
          </p:nvPr>
        </p:nvPicPr>
        <p:blipFill>
          <a:blip r:embed="rId3"/>
          <a:stretch>
            <a:fillRect/>
          </a:stretch>
        </p:blipFill>
        <p:spPr>
          <a:xfrm>
            <a:off x="5562601" y="1100302"/>
            <a:ext cx="2722202" cy="2967201"/>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16</a:t>
            </a:fld>
            <a:endParaRPr lang="en-US"/>
          </a:p>
        </p:txBody>
      </p:sp>
      <p:sp>
        <p:nvSpPr>
          <p:cNvPr id="9" name="TextBox 8"/>
          <p:cNvSpPr txBox="1"/>
          <p:nvPr/>
        </p:nvSpPr>
        <p:spPr>
          <a:xfrm>
            <a:off x="5013434" y="4705351"/>
            <a:ext cx="3852337" cy="216982"/>
          </a:xfrm>
          <a:prstGeom prst="rect">
            <a:avLst/>
          </a:prstGeom>
          <a:noFill/>
        </p:spPr>
        <p:txBody>
          <a:bodyPr wrap="none" rtlCol="0">
            <a:spAutoFit/>
          </a:bodyPr>
          <a:lstStyle/>
          <a:p>
            <a:pPr>
              <a:lnSpc>
                <a:spcPct val="90000"/>
              </a:lnSpc>
            </a:pPr>
            <a:r>
              <a:rPr lang="en-US" sz="900" dirty="0" smtClean="0"/>
              <a:t>http://studentsforliberty.org/blog/2012/10/09/navigating-bureaucracy/</a:t>
            </a:r>
            <a:endParaRPr lang="en-US" sz="900" dirty="0"/>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78088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2112579"/>
            <a:ext cx="5446986" cy="3352800"/>
          </a:xfrm>
        </p:spPr>
        <p:txBody>
          <a:bodyPr/>
          <a:lstStyle/>
          <a:p>
            <a:r>
              <a:rPr lang="en-US" dirty="0" smtClean="0"/>
              <a:t>It is beneficial have Riot control the scene</a:t>
            </a:r>
          </a:p>
          <a:p>
            <a:r>
              <a:rPr lang="en-US" dirty="0" smtClean="0"/>
              <a:t>Add a lot to the growth of the scene</a:t>
            </a:r>
          </a:p>
          <a:p>
            <a:r>
              <a:rPr lang="en-US" dirty="0" smtClean="0"/>
              <a:t>Some downsides, but they are responsive which is what matters</a:t>
            </a:r>
          </a:p>
          <a:p>
            <a:endParaRPr lang="en-US" dirty="0" smtClean="0"/>
          </a:p>
          <a:p>
            <a:endParaRPr lang="en-US" dirty="0"/>
          </a:p>
        </p:txBody>
      </p:sp>
      <p:sp>
        <p:nvSpPr>
          <p:cNvPr id="4" name="Content Placeholder 3"/>
          <p:cNvSpPr>
            <a:spLocks noGrp="1"/>
          </p:cNvSpPr>
          <p:nvPr>
            <p:ph sz="half" idx="2"/>
          </p:nvPr>
        </p:nvSpPr>
        <p:spPr>
          <a:xfrm>
            <a:off x="5961993" y="1790700"/>
            <a:ext cx="3733800" cy="3352800"/>
          </a:xfrm>
        </p:spPr>
        <p:txBody>
          <a:bodyPr/>
          <a:lstStyle/>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pPr/>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3619093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400" dirty="0" smtClean="0"/>
              <a:t>[1] </a:t>
            </a:r>
            <a:r>
              <a:rPr lang="en-US" sz="1400" dirty="0" smtClean="0">
                <a:hlinkClick r:id="rId2"/>
              </a:rPr>
              <a:t>http://timeline.leagueoflegends.com/#</a:t>
            </a:r>
            <a:r>
              <a:rPr lang="en-US" sz="1400" dirty="0" smtClean="0"/>
              <a:t> (September 28, 2014)</a:t>
            </a:r>
          </a:p>
          <a:p>
            <a:pPr marL="0" indent="0">
              <a:buNone/>
            </a:pPr>
            <a:r>
              <a:rPr lang="en-US" sz="1400" dirty="0" smtClean="0"/>
              <a:t>[2] </a:t>
            </a:r>
            <a:r>
              <a:rPr lang="en-US" sz="1400" dirty="0" smtClean="0">
                <a:hlinkClick r:id="rId3"/>
              </a:rPr>
              <a:t>http://www.forbes.com/sites/insertcoin/2014/01/27/riots-league-of-legends-reveals-astonishing-27-million-daily-players-67-million-monthly/</a:t>
            </a:r>
            <a:r>
              <a:rPr lang="en-US" sz="1400" dirty="0" smtClean="0"/>
              <a:t> (September 28, 2014)</a:t>
            </a:r>
          </a:p>
          <a:p>
            <a:pPr marL="0" indent="0">
              <a:buNone/>
            </a:pPr>
            <a:r>
              <a:rPr lang="en-US" sz="1400" dirty="0" smtClean="0"/>
              <a:t>[3] </a:t>
            </a:r>
            <a:r>
              <a:rPr lang="en-US" sz="1400" dirty="0" smtClean="0">
                <a:hlinkClick r:id="rId4"/>
              </a:rPr>
              <a:t>http://www.riotgames.com/sites/default/files/uploads/120806_NEWS_lol_champseriesannounce.pdf</a:t>
            </a:r>
            <a:r>
              <a:rPr lang="en-US" sz="1400" dirty="0" smtClean="0"/>
              <a:t> </a:t>
            </a:r>
            <a:r>
              <a:rPr lang="en-US" sz="1400" dirty="0" smtClean="0">
                <a:hlinkClick r:id="rId5"/>
              </a:rPr>
              <a:t>http://forums.na.leagueoflegends.com/board/showthread.php?t=4296460</a:t>
            </a:r>
            <a:r>
              <a:rPr lang="en-US" sz="1400" dirty="0" smtClean="0"/>
              <a:t> (September 28, 2014)</a:t>
            </a:r>
          </a:p>
          <a:p>
            <a:pPr marL="0" indent="0">
              <a:buNone/>
            </a:pPr>
            <a:r>
              <a:rPr lang="en-US" sz="1400" dirty="0" smtClean="0"/>
              <a:t>[4] </a:t>
            </a:r>
            <a:r>
              <a:rPr lang="en-US" sz="1400" dirty="0" smtClean="0">
                <a:hlinkClick r:id="rId6"/>
              </a:rPr>
              <a:t>http://www.polygon.com/2013/10/3/4798414/league-of-legends-challenger-league-riot-games-coke-zero-esports</a:t>
            </a:r>
            <a:r>
              <a:rPr lang="en-US" sz="1400" dirty="0" smtClean="0"/>
              <a:t> (September 28, 2014)</a:t>
            </a:r>
          </a:p>
          <a:p>
            <a:pPr marL="0" indent="0">
              <a:buNone/>
            </a:pPr>
            <a:r>
              <a:rPr lang="en-US" sz="1400" dirty="0" smtClean="0"/>
              <a:t>[5] </a:t>
            </a:r>
            <a:r>
              <a:rPr lang="en-US" sz="1400" dirty="0" smtClean="0">
                <a:hlinkClick r:id="rId7"/>
              </a:rPr>
              <a:t>http://www.gamespot.com/articles/league-of-legends-player-makes-close-to-1m-per-year/1100-6415722/</a:t>
            </a:r>
            <a:r>
              <a:rPr lang="en-US" sz="1400" dirty="0" smtClean="0"/>
              <a:t> (September 28, 2014) </a:t>
            </a:r>
            <a:endParaRPr lang="en-US" sz="1400"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146632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a:bodyPr>
          <a:lstStyle/>
          <a:p>
            <a:pPr marL="0" indent="0">
              <a:buNone/>
            </a:pPr>
            <a:r>
              <a:rPr lang="en-US" sz="1400" dirty="0" smtClean="0"/>
              <a:t>[6] </a:t>
            </a:r>
            <a:r>
              <a:rPr lang="en-US" sz="1400" dirty="0" smtClean="0">
                <a:hlinkClick r:id="rId2"/>
              </a:rPr>
              <a:t>http://www.ongamers.com/articles/riot-season-4-lcs-contracts-stipulate-players-cannot-stream-dota-2-blizzard-games/1100-261/</a:t>
            </a:r>
            <a:r>
              <a:rPr lang="en-US" sz="1400" dirty="0" smtClean="0"/>
              <a:t>  (September 28, 2014)</a:t>
            </a:r>
          </a:p>
          <a:p>
            <a:pPr marL="0" indent="0">
              <a:buNone/>
            </a:pPr>
            <a:r>
              <a:rPr lang="en-US" sz="1400" dirty="0" smtClean="0"/>
              <a:t>[7] </a:t>
            </a:r>
            <a:r>
              <a:rPr lang="en-US" sz="1400" dirty="0" smtClean="0">
                <a:hlinkClick r:id="rId3"/>
              </a:rPr>
              <a:t>http://www.dailydot.com/esports/lcs-contract-analysis-league-of-legends-riot-games/</a:t>
            </a:r>
            <a:r>
              <a:rPr lang="en-US" sz="1400" dirty="0" smtClean="0"/>
              <a:t> (September 28, 2014)</a:t>
            </a:r>
          </a:p>
          <a:p>
            <a:pPr marL="0" indent="0">
              <a:buNone/>
            </a:pPr>
            <a:r>
              <a:rPr lang="en-US" sz="1400" dirty="0" smtClean="0"/>
              <a:t>[8]</a:t>
            </a:r>
            <a:r>
              <a:rPr lang="en-US" sz="1400" dirty="0" smtClean="0">
                <a:hlinkClick r:id="rId4"/>
              </a:rPr>
              <a:t> http://na.lolesports.com/articles/core-team-gambit-gaming-missing-lcs-london</a:t>
            </a:r>
            <a:r>
              <a:rPr lang="en-US" sz="1400" dirty="0" smtClean="0"/>
              <a:t> (September 28, 2014)</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Gordon </a:t>
            </a:r>
            <a:r>
              <a:rPr lang="en-US" sz="1400" dirty="0" err="1" smtClean="0">
                <a:solidFill>
                  <a:schemeClr val="tx1"/>
                </a:solidFill>
                <a:latin typeface="+mj-lt"/>
              </a:rPr>
              <a:t>Gao</a:t>
            </a:r>
            <a:endParaRPr lang="en-US" sz="1400" dirty="0">
              <a:solidFill>
                <a:schemeClr val="tx1"/>
              </a:solidFill>
              <a:latin typeface="+mj-lt"/>
            </a:endParaRPr>
          </a:p>
        </p:txBody>
      </p:sp>
    </p:spTree>
    <p:extLst>
      <p:ext uri="{BB962C8B-B14F-4D97-AF65-F5344CB8AC3E}">
        <p14:creationId xmlns:p14="http://schemas.microsoft.com/office/powerpoint/2010/main" val="34685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t>National security and whistle blowing</a:t>
            </a:r>
            <a:endParaRPr lang="en-US" sz="2600" dirty="0"/>
          </a:p>
        </p:txBody>
      </p:sp>
      <p:sp>
        <p:nvSpPr>
          <p:cNvPr id="3" name="Content Placeholder 2"/>
          <p:cNvSpPr>
            <a:spLocks noGrp="1"/>
          </p:cNvSpPr>
          <p:nvPr>
            <p:ph sz="half" idx="1"/>
          </p:nvPr>
        </p:nvSpPr>
        <p:spPr>
          <a:xfrm>
            <a:off x="685800" y="1352551"/>
            <a:ext cx="4174958" cy="3352800"/>
          </a:xfrm>
        </p:spPr>
        <p:txBody>
          <a:bodyPr/>
          <a:lstStyle/>
          <a:p>
            <a:r>
              <a:rPr lang="en-US" sz="2000" dirty="0" smtClean="0"/>
              <a:t>Should Whistleblowers be offered more protection?</a:t>
            </a:r>
          </a:p>
          <a:p>
            <a:endParaRPr lang="en-US" sz="2000" dirty="0" smtClean="0"/>
          </a:p>
          <a:p>
            <a:r>
              <a:rPr lang="en-US" sz="2000" dirty="0" smtClean="0"/>
              <a:t>Should Whistleblowers be rewarded?</a:t>
            </a:r>
            <a:endParaRPr lang="en-US" sz="2000" dirty="0"/>
          </a:p>
          <a:p>
            <a:endParaRPr lang="en-US" sz="2000" dirty="0"/>
          </a:p>
          <a:p>
            <a:r>
              <a:rPr lang="en-US" sz="2000" dirty="0" smtClean="0"/>
              <a:t>Does it being a national security measure change anything? </a:t>
            </a:r>
          </a:p>
          <a:p>
            <a:endParaRPr lang="en-US" dirty="0"/>
          </a:p>
          <a:p>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74621" y="1027095"/>
            <a:ext cx="2783579" cy="3560158"/>
          </a:xfrm>
        </p:spPr>
      </p:pic>
      <p:sp>
        <p:nvSpPr>
          <p:cNvPr id="14" name="TextBox 13"/>
          <p:cNvSpPr txBox="1"/>
          <p:nvPr/>
        </p:nvSpPr>
        <p:spPr>
          <a:xfrm>
            <a:off x="1600200" y="4722007"/>
            <a:ext cx="7426596" cy="258532"/>
          </a:xfrm>
          <a:prstGeom prst="rect">
            <a:avLst/>
          </a:prstGeom>
          <a:noFill/>
        </p:spPr>
        <p:txBody>
          <a:bodyPr wrap="square" rtlCol="0">
            <a:spAutoFit/>
          </a:bodyPr>
          <a:lstStyle/>
          <a:p>
            <a:pPr algn="r">
              <a:lnSpc>
                <a:spcPct val="90000"/>
              </a:lnSpc>
            </a:pPr>
            <a:r>
              <a:rPr lang="en-US" sz="1200" dirty="0">
                <a:latin typeface="Times New Roman" panose="02020603050405020304" pitchFamily="18" charset="0"/>
                <a:cs typeface="Times New Roman" panose="02020603050405020304" pitchFamily="18" charset="0"/>
                <a:hlinkClick r:id="rId4"/>
              </a:rPr>
              <a:t>http://</a:t>
            </a:r>
            <a:r>
              <a:rPr lang="en-US" sz="1200" dirty="0" smtClean="0">
                <a:latin typeface="Times New Roman" panose="02020603050405020304" pitchFamily="18" charset="0"/>
                <a:cs typeface="Times New Roman" panose="02020603050405020304" pitchFamily="18" charset="0"/>
                <a:hlinkClick r:id="rId4"/>
              </a:rPr>
              <a:t>www.research.vt.edu/resmag/sciencecol/whistleblower.html</a:t>
            </a:r>
            <a:r>
              <a:rPr lang="en-US" sz="1200" dirty="0" smtClean="0">
                <a:latin typeface="Times New Roman" panose="02020603050405020304" pitchFamily="18" charset="0"/>
                <a:cs typeface="Times New Roman" panose="02020603050405020304" pitchFamily="18" charset="0"/>
              </a:rPr>
              <a:t> (9/28/2014)</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635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t>3 cases </a:t>
            </a:r>
            <a:endParaRPr lang="en-US" sz="2600" dirty="0"/>
          </a:p>
        </p:txBody>
      </p:sp>
      <p:sp>
        <p:nvSpPr>
          <p:cNvPr id="3" name="Content Placeholder 2"/>
          <p:cNvSpPr>
            <a:spLocks noGrp="1"/>
          </p:cNvSpPr>
          <p:nvPr>
            <p:ph sz="half" idx="1"/>
          </p:nvPr>
        </p:nvSpPr>
        <p:spPr/>
        <p:txBody>
          <a:bodyPr/>
          <a:lstStyle/>
          <a:p>
            <a:r>
              <a:rPr lang="en-US" sz="2000" dirty="0" smtClean="0"/>
              <a:t>Edward Snowden</a:t>
            </a:r>
          </a:p>
          <a:p>
            <a:endParaRPr lang="en-US" sz="2000" dirty="0"/>
          </a:p>
          <a:p>
            <a:r>
              <a:rPr lang="en-US" sz="2000" dirty="0" smtClean="0"/>
              <a:t>David P. Weber</a:t>
            </a:r>
          </a:p>
          <a:p>
            <a:endParaRPr lang="en-US" sz="2000" dirty="0"/>
          </a:p>
          <a:p>
            <a:r>
              <a:rPr lang="en-US" sz="2000" dirty="0" smtClean="0"/>
              <a:t>Joshua Wilson</a:t>
            </a:r>
          </a:p>
          <a:p>
            <a:endParaRPr lang="en-US" dirty="0"/>
          </a:p>
          <a:p>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7780" y="1297876"/>
            <a:ext cx="3733800" cy="2794891"/>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hlinkClick r:id="rId4"/>
              </a:rPr>
              <a:t>http://www.veteranstoday.com/2013/06/12/nsa-whistleblowing-a-strong-tradition/</a:t>
            </a:r>
            <a:r>
              <a:rPr lang="en-US" sz="1200" dirty="0"/>
              <a:t> Accessed (9/28/2014)</a:t>
            </a:r>
          </a:p>
          <a:p>
            <a:pPr algn="r"/>
            <a:endParaRPr lang="en-US" sz="1200" dirty="0">
              <a:solidFill>
                <a:schemeClr val="tx1"/>
              </a:solidFill>
            </a:endParaRPr>
          </a:p>
        </p:txBody>
      </p:sp>
    </p:spTree>
    <p:extLst>
      <p:ext uri="{BB962C8B-B14F-4D97-AF65-F5344CB8AC3E}">
        <p14:creationId xmlns:p14="http://schemas.microsoft.com/office/powerpoint/2010/main" val="3841424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t>Edward snowden </a:t>
            </a:r>
            <a:endParaRPr lang="en-US" sz="2600" dirty="0"/>
          </a:p>
        </p:txBody>
      </p:sp>
      <p:sp>
        <p:nvSpPr>
          <p:cNvPr id="3" name="Content Placeholder 2"/>
          <p:cNvSpPr>
            <a:spLocks noGrp="1"/>
          </p:cNvSpPr>
          <p:nvPr>
            <p:ph sz="half" idx="1"/>
          </p:nvPr>
        </p:nvSpPr>
        <p:spPr>
          <a:xfrm>
            <a:off x="336884" y="1275865"/>
            <a:ext cx="3733800" cy="3352800"/>
          </a:xfrm>
        </p:spPr>
        <p:txBody>
          <a:bodyPr/>
          <a:lstStyle/>
          <a:p>
            <a:r>
              <a:rPr lang="en-US" sz="2000" dirty="0" smtClean="0"/>
              <a:t>NSA &amp; CIA</a:t>
            </a:r>
          </a:p>
          <a:p>
            <a:endParaRPr lang="en-US" sz="2000" dirty="0"/>
          </a:p>
          <a:p>
            <a:r>
              <a:rPr lang="en-US" sz="2000" dirty="0" smtClean="0"/>
              <a:t>Prism Surveillance System</a:t>
            </a:r>
          </a:p>
          <a:p>
            <a:endParaRPr lang="en-US" sz="2000" dirty="0"/>
          </a:p>
          <a:p>
            <a:r>
              <a:rPr lang="en-US" sz="2000" dirty="0" smtClean="0"/>
              <a:t>Refuge in Russia</a:t>
            </a:r>
          </a:p>
          <a:p>
            <a:endParaRPr lang="en-US" sz="2000" dirty="0"/>
          </a:p>
          <a:p>
            <a:r>
              <a:rPr lang="en-US" sz="2000" dirty="0" smtClean="0"/>
              <a:t>Protection?</a:t>
            </a:r>
          </a:p>
          <a:p>
            <a:endParaRPr lang="en-US" sz="2000" dirty="0"/>
          </a:p>
          <a:p>
            <a:endParaRPr lang="en-US" sz="2000" dirty="0" smtClean="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2387" y="1546668"/>
            <a:ext cx="3717513" cy="2459847"/>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a:t>
            </a:r>
            <a:r>
              <a:rPr lang="en-US" sz="1200" dirty="0" smtClean="0">
                <a:hlinkClick r:id="rId4"/>
              </a:rPr>
              <a:t>centeronnationalsecurity.org/node/1043</a:t>
            </a:r>
            <a:r>
              <a:rPr lang="en-US" sz="1200" dirty="0" smtClean="0"/>
              <a:t> Accessed (9/28/2014)</a:t>
            </a:r>
            <a:endParaRPr lang="en-US" sz="1200" dirty="0">
              <a:solidFill>
                <a:schemeClr val="tx1"/>
              </a:solidFill>
            </a:endParaRPr>
          </a:p>
        </p:txBody>
      </p:sp>
    </p:spTree>
    <p:extLst>
      <p:ext uri="{BB962C8B-B14F-4D97-AF65-F5344CB8AC3E}">
        <p14:creationId xmlns:p14="http://schemas.microsoft.com/office/powerpoint/2010/main" val="11901810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2914"/>
            <a:ext cx="7772400" cy="914400"/>
          </a:xfrm>
        </p:spPr>
        <p:txBody>
          <a:bodyPr>
            <a:normAutofit/>
          </a:bodyPr>
          <a:lstStyle/>
          <a:p>
            <a:pPr algn="ctr"/>
            <a:r>
              <a:rPr lang="en-US" sz="2600" dirty="0" smtClean="0"/>
              <a:t>David p. weber </a:t>
            </a:r>
            <a:endParaRPr lang="en-US" sz="2600" dirty="0"/>
          </a:p>
        </p:txBody>
      </p:sp>
      <p:sp>
        <p:nvSpPr>
          <p:cNvPr id="3" name="Content Placeholder 2"/>
          <p:cNvSpPr>
            <a:spLocks noGrp="1"/>
          </p:cNvSpPr>
          <p:nvPr>
            <p:ph sz="half" idx="1"/>
          </p:nvPr>
        </p:nvSpPr>
        <p:spPr>
          <a:xfrm>
            <a:off x="372978" y="1088184"/>
            <a:ext cx="4367463" cy="3771262"/>
          </a:xfrm>
        </p:spPr>
        <p:txBody>
          <a:bodyPr>
            <a:normAutofit/>
          </a:bodyPr>
          <a:lstStyle/>
          <a:p>
            <a:r>
              <a:rPr lang="en-US" sz="2000" dirty="0" smtClean="0"/>
              <a:t>United States Securities and Exchange Commission</a:t>
            </a:r>
          </a:p>
          <a:p>
            <a:endParaRPr lang="en-US" sz="2000" dirty="0"/>
          </a:p>
          <a:p>
            <a:r>
              <a:rPr lang="en-US" sz="2000" dirty="0" smtClean="0"/>
              <a:t>“Commission’s </a:t>
            </a:r>
            <a:r>
              <a:rPr lang="en-US" sz="2000" dirty="0"/>
              <a:t>negligent handling of computer </a:t>
            </a:r>
            <a:r>
              <a:rPr lang="en-US" sz="2000" dirty="0" smtClean="0"/>
              <a:t>information” [1]</a:t>
            </a:r>
          </a:p>
          <a:p>
            <a:endParaRPr lang="en-US" sz="2000" dirty="0"/>
          </a:p>
          <a:p>
            <a:r>
              <a:rPr lang="en-US" sz="2000" dirty="0"/>
              <a:t>$580,000 </a:t>
            </a:r>
            <a:r>
              <a:rPr lang="en-US" sz="2000" dirty="0" smtClean="0"/>
              <a:t>settlement</a:t>
            </a:r>
          </a:p>
          <a:p>
            <a:endParaRPr lang="en-US" sz="2000" dirty="0"/>
          </a:p>
          <a:p>
            <a:r>
              <a:rPr lang="en-US" sz="2000" dirty="0" smtClean="0"/>
              <a:t>Reward?</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992" y="1103589"/>
            <a:ext cx="2133208" cy="3199812"/>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http://goodwinweberlaw.com/attorneys/david-p-weber</a:t>
            </a:r>
            <a:r>
              <a:rPr lang="en-US" sz="1200" dirty="0" smtClean="0">
                <a:hlinkClick r:id="rId4"/>
              </a:rPr>
              <a:t>/</a:t>
            </a:r>
            <a:r>
              <a:rPr lang="en-US" sz="1200" dirty="0" smtClean="0"/>
              <a:t> Accessed (9/28/2014)</a:t>
            </a:r>
            <a:endParaRPr lang="en-US" sz="1200" dirty="0">
              <a:solidFill>
                <a:schemeClr val="tx1"/>
              </a:solidFill>
            </a:endParaRPr>
          </a:p>
        </p:txBody>
      </p:sp>
    </p:spTree>
    <p:extLst>
      <p:ext uri="{BB962C8B-B14F-4D97-AF65-F5344CB8AC3E}">
        <p14:creationId xmlns:p14="http://schemas.microsoft.com/office/powerpoint/2010/main" val="3060357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t>Joshua wilson &amp; Jeremy Gordon</a:t>
            </a:r>
            <a:endParaRPr lang="en-US" sz="2600" dirty="0"/>
          </a:p>
        </p:txBody>
      </p:sp>
      <p:sp>
        <p:nvSpPr>
          <p:cNvPr id="3" name="Content Placeholder 2"/>
          <p:cNvSpPr>
            <a:spLocks noGrp="1"/>
          </p:cNvSpPr>
          <p:nvPr>
            <p:ph sz="half" idx="1"/>
          </p:nvPr>
        </p:nvSpPr>
        <p:spPr>
          <a:xfrm>
            <a:off x="348916" y="1244535"/>
            <a:ext cx="3733800" cy="3352800"/>
          </a:xfrm>
        </p:spPr>
        <p:txBody>
          <a:bodyPr>
            <a:normAutofit lnSpcReduction="10000"/>
          </a:bodyPr>
          <a:lstStyle/>
          <a:p>
            <a:r>
              <a:rPr lang="en-US" sz="2000" dirty="0" smtClean="0"/>
              <a:t>United States Air Force</a:t>
            </a:r>
          </a:p>
          <a:p>
            <a:endParaRPr lang="en-US" sz="2000" dirty="0"/>
          </a:p>
          <a:p>
            <a:r>
              <a:rPr lang="en-US" sz="2000" dirty="0" smtClean="0"/>
              <a:t>“</a:t>
            </a:r>
            <a:r>
              <a:rPr lang="en-US" sz="2000" dirty="0"/>
              <a:t>F-22's oxygen </a:t>
            </a:r>
            <a:r>
              <a:rPr lang="en-US" sz="2000" dirty="0" smtClean="0"/>
              <a:t>deprivation” [2]</a:t>
            </a:r>
          </a:p>
          <a:p>
            <a:endParaRPr lang="en-US" sz="2000" dirty="0"/>
          </a:p>
          <a:p>
            <a:r>
              <a:rPr lang="en-US" sz="2000" dirty="0" smtClean="0"/>
              <a:t>Wilson’s cancellation of Major and taken off flying duty.</a:t>
            </a:r>
          </a:p>
          <a:p>
            <a:endParaRPr lang="en-US" sz="2000" dirty="0"/>
          </a:p>
          <a:p>
            <a:r>
              <a:rPr lang="en-US" sz="2000" dirty="0" smtClean="0"/>
              <a:t>National Security vs. Non- NS</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54257" y="1546669"/>
            <a:ext cx="4577323" cy="2583972"/>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sp>
        <p:nvSpPr>
          <p:cNvPr id="8" name="TextBox 7"/>
          <p:cNvSpPr txBox="1"/>
          <p:nvPr/>
        </p:nvSpPr>
        <p:spPr>
          <a:xfrm>
            <a:off x="0" y="4514005"/>
            <a:ext cx="9144000" cy="461665"/>
          </a:xfrm>
          <a:prstGeom prst="rect">
            <a:avLst/>
          </a:prstGeom>
          <a:noFill/>
        </p:spPr>
        <p:txBody>
          <a:bodyPr wrap="square" rtlCol="0">
            <a:spAutoFit/>
          </a:bodyPr>
          <a:lstStyle/>
          <a:p>
            <a:pPr algn="r"/>
            <a:r>
              <a:rPr lang="en-US" sz="1200" dirty="0">
                <a:hlinkClick r:id="rId4"/>
              </a:rPr>
              <a:t>http://www.cbsnews.com/news/air-force-no-punishment-for-f-22-whistleblowers-captain-josh-wilson-and-major-jeremy-gordon</a:t>
            </a:r>
            <a:r>
              <a:rPr lang="en-US" sz="1200" dirty="0" smtClean="0">
                <a:hlinkClick r:id="rId4"/>
              </a:rPr>
              <a:t>/</a:t>
            </a:r>
            <a:r>
              <a:rPr lang="en-US" sz="1200" dirty="0" smtClean="0"/>
              <a:t> Accessed (9/28/2014)</a:t>
            </a:r>
            <a:endParaRPr lang="en-US" sz="1200" dirty="0">
              <a:solidFill>
                <a:schemeClr val="tx1"/>
              </a:solidFill>
            </a:endParaRPr>
          </a:p>
        </p:txBody>
      </p:sp>
    </p:spTree>
    <p:extLst>
      <p:ext uri="{BB962C8B-B14F-4D97-AF65-F5344CB8AC3E}">
        <p14:creationId xmlns:p14="http://schemas.microsoft.com/office/powerpoint/2010/main" val="2057700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dirty="0" smtClean="0"/>
              <a:t>conclusion</a:t>
            </a:r>
            <a:endParaRPr lang="en-US" sz="2600" dirty="0"/>
          </a:p>
        </p:txBody>
      </p:sp>
      <p:sp>
        <p:nvSpPr>
          <p:cNvPr id="3" name="Content Placeholder 2"/>
          <p:cNvSpPr>
            <a:spLocks noGrp="1"/>
          </p:cNvSpPr>
          <p:nvPr>
            <p:ph sz="half" idx="1"/>
          </p:nvPr>
        </p:nvSpPr>
        <p:spPr>
          <a:xfrm>
            <a:off x="216569" y="1286737"/>
            <a:ext cx="8566484" cy="3300515"/>
          </a:xfrm>
        </p:spPr>
        <p:txBody>
          <a:bodyPr>
            <a:normAutofit/>
          </a:bodyPr>
          <a:lstStyle/>
          <a:p>
            <a:endParaRPr lang="en-US" dirty="0" smtClean="0"/>
          </a:p>
          <a:p>
            <a:r>
              <a:rPr lang="en-US" sz="2000" dirty="0" smtClean="0"/>
              <a:t>Whistleblowers are necessary and should be protected!</a:t>
            </a:r>
          </a:p>
          <a:p>
            <a:endParaRPr lang="en-US" sz="2000" dirty="0"/>
          </a:p>
          <a:p>
            <a:r>
              <a:rPr lang="en-US" sz="2000" dirty="0" smtClean="0"/>
              <a:t>Whistleblowers should be rewarded.</a:t>
            </a:r>
          </a:p>
          <a:p>
            <a:endParaRPr lang="en-US" sz="2000" dirty="0"/>
          </a:p>
          <a:p>
            <a:r>
              <a:rPr lang="en-US" sz="2000" dirty="0" smtClean="0"/>
              <a:t>Whether it is truly a national security measure, does not matter.</a:t>
            </a:r>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spTree>
    <p:extLst>
      <p:ext uri="{BB962C8B-B14F-4D97-AF65-F5344CB8AC3E}">
        <p14:creationId xmlns:p14="http://schemas.microsoft.com/office/powerpoint/2010/main" val="22063767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361951"/>
            <a:ext cx="7772400" cy="528386"/>
          </a:xfrm>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164555" y="814481"/>
            <a:ext cx="8862241" cy="4182715"/>
          </a:xfrm>
        </p:spPr>
        <p:txBody>
          <a:bodyPr>
            <a:normAutofit fontScale="92500" lnSpcReduction="10000"/>
          </a:bodyPr>
          <a:lstStyle/>
          <a:p>
            <a:pPr marL="0" indent="-457200">
              <a:buNone/>
            </a:pPr>
            <a:r>
              <a:rPr lang="en-US" sz="1600" dirty="0" smtClean="0"/>
              <a:t>[1] Lash, Steve. </a:t>
            </a:r>
            <a:r>
              <a:rPr lang="en-US" sz="1600" dirty="0"/>
              <a:t>SEC settles with whistleblower-employee for $</a:t>
            </a:r>
            <a:r>
              <a:rPr lang="en-US" sz="1600" dirty="0" smtClean="0"/>
              <a:t>580K, </a:t>
            </a:r>
            <a:r>
              <a:rPr lang="en-US" sz="1600" i="1" dirty="0" smtClean="0"/>
              <a:t>New England In House,</a:t>
            </a:r>
            <a:r>
              <a:rPr lang="en-US" sz="1600" dirty="0"/>
              <a:t> </a:t>
            </a:r>
            <a:r>
              <a:rPr lang="en-US" sz="1600" dirty="0">
                <a:hlinkClick r:id="rId2"/>
              </a:rPr>
              <a:t>http://newenglandinhouse.com/2013/09/02/sec-settles-with-whistleblower-employee-for-580k</a:t>
            </a:r>
            <a:r>
              <a:rPr lang="en-US" sz="1600" dirty="0" smtClean="0">
                <a:hlinkClick r:id="rId2"/>
              </a:rPr>
              <a:t>/</a:t>
            </a:r>
            <a:r>
              <a:rPr lang="en-US" sz="1600" dirty="0" smtClean="0"/>
              <a:t> Accessed (9/29/2014)</a:t>
            </a:r>
          </a:p>
          <a:p>
            <a:pPr marL="0" indent="-457200">
              <a:buNone/>
            </a:pPr>
            <a:r>
              <a:rPr lang="en-US" sz="1600" dirty="0" smtClean="0"/>
              <a:t>[2] </a:t>
            </a:r>
            <a:r>
              <a:rPr lang="en-US" sz="1600" dirty="0"/>
              <a:t>Air Force: No punishment for F-22 whistleblowers Captain Josh Wilson and Major Jeremy </a:t>
            </a:r>
            <a:r>
              <a:rPr lang="en-US" sz="1600" dirty="0" smtClean="0"/>
              <a:t>Gordon, </a:t>
            </a:r>
            <a:r>
              <a:rPr lang="en-US" sz="1600" i="1" dirty="0" smtClean="0"/>
              <a:t>CBS News</a:t>
            </a:r>
            <a:r>
              <a:rPr lang="en-US" sz="1600" dirty="0"/>
              <a:t>, </a:t>
            </a:r>
            <a:r>
              <a:rPr lang="en-US" sz="1600" dirty="0">
                <a:hlinkClick r:id="rId3"/>
              </a:rPr>
              <a:t>http://www.cbsnews.com/news/air-force-no-punishment-for-f-22-whistleblowers-captain-josh-wilson-and-major-jeremy-gordon</a:t>
            </a:r>
            <a:r>
              <a:rPr lang="en-US" sz="1600" dirty="0" smtClean="0">
                <a:hlinkClick r:id="rId3"/>
              </a:rPr>
              <a:t>/</a:t>
            </a:r>
            <a:r>
              <a:rPr lang="en-US" sz="1600" dirty="0" smtClean="0"/>
              <a:t> Accessed (9/29/2014) </a:t>
            </a:r>
          </a:p>
          <a:p>
            <a:pPr marL="0" indent="-457200">
              <a:buNone/>
            </a:pPr>
            <a:r>
              <a:rPr lang="en-US" sz="1600" dirty="0" smtClean="0"/>
              <a:t>[3] </a:t>
            </a:r>
            <a:r>
              <a:rPr lang="en-US" sz="1600" dirty="0"/>
              <a:t> </a:t>
            </a:r>
            <a:r>
              <a:rPr lang="en-US" sz="1600" dirty="0">
                <a:hlinkClick r:id="rId4"/>
              </a:rPr>
              <a:t>Barton </a:t>
            </a:r>
            <a:r>
              <a:rPr lang="en-US" sz="1600" dirty="0" smtClean="0">
                <a:hlinkClick r:id="rId4"/>
              </a:rPr>
              <a:t>Gellman</a:t>
            </a:r>
            <a:r>
              <a:rPr lang="en-US" sz="1600" dirty="0" smtClean="0"/>
              <a:t>, </a:t>
            </a:r>
            <a:r>
              <a:rPr lang="en-US" sz="1600" dirty="0"/>
              <a:t>Edward Snowden, after months of NSA revelations, says his mission’s </a:t>
            </a:r>
            <a:r>
              <a:rPr lang="en-US" sz="1600" dirty="0" smtClean="0"/>
              <a:t>accomplished, </a:t>
            </a:r>
            <a:r>
              <a:rPr lang="en-US" sz="1600" i="1" dirty="0" smtClean="0"/>
              <a:t>The Washington Post</a:t>
            </a:r>
            <a:r>
              <a:rPr lang="en-US" sz="1600" dirty="0"/>
              <a:t>, </a:t>
            </a:r>
            <a:r>
              <a:rPr lang="en-US" sz="1600" dirty="0">
                <a:hlinkClick r:id="rId5"/>
              </a:rPr>
              <a:t>http://</a:t>
            </a:r>
            <a:r>
              <a:rPr lang="en-US" sz="1600" dirty="0" smtClean="0">
                <a:hlinkClick r:id="rId5"/>
              </a:rPr>
              <a:t>www.washingtonpost.com/world/national-security/edward-snowden-after-months-of-nsa-revelations-says-his-missions-accomplished/2013/12/23/49fc36de-6c1c-11e3-a523-fe73f0ff6b8d_story.html</a:t>
            </a:r>
            <a:r>
              <a:rPr lang="en-US" sz="1600" dirty="0" smtClean="0"/>
              <a:t> Accessed (9/29/2014)</a:t>
            </a:r>
          </a:p>
          <a:p>
            <a:pPr marL="0" indent="-457200">
              <a:buNone/>
            </a:pPr>
            <a:r>
              <a:rPr lang="en-US" sz="1600" dirty="0" smtClean="0"/>
              <a:t>[4] </a:t>
            </a:r>
            <a:r>
              <a:rPr lang="en-US" sz="1600" dirty="0"/>
              <a:t>Is the Air Force's F-22 fighter jet making pilots sick</a:t>
            </a:r>
            <a:r>
              <a:rPr lang="en-US" sz="1600" dirty="0" smtClean="0"/>
              <a:t>?, </a:t>
            </a:r>
            <a:r>
              <a:rPr lang="en-US" sz="1600" i="1" dirty="0"/>
              <a:t>CBS News, </a:t>
            </a:r>
            <a:r>
              <a:rPr lang="en-US" sz="1600" i="1" dirty="0">
                <a:hlinkClick r:id="rId6"/>
              </a:rPr>
              <a:t>http://www.cbsnews.com/news/is-the-air-forces-f-22-fighter-jet-making-pilots-sick</a:t>
            </a:r>
            <a:r>
              <a:rPr lang="en-US" sz="1600" i="1" dirty="0" smtClean="0">
                <a:hlinkClick r:id="rId6"/>
              </a:rPr>
              <a:t>/</a:t>
            </a:r>
            <a:r>
              <a:rPr lang="en-US" sz="1600" i="1" dirty="0" smtClean="0"/>
              <a:t> Accessed (9/29/2014) </a:t>
            </a:r>
            <a:endParaRPr lang="en-US" sz="1600" dirty="0" smtClean="0"/>
          </a:p>
          <a:p>
            <a:pPr marL="0" indent="-457200">
              <a:buNone/>
            </a:pPr>
            <a:r>
              <a:rPr lang="en-US" sz="1600" dirty="0" smtClean="0"/>
              <a:t>[5] Greenwald, </a:t>
            </a:r>
            <a:r>
              <a:rPr lang="en-US" sz="1600" dirty="0"/>
              <a:t>Edward Snowden: the whistleblower behind the NSA surveillance </a:t>
            </a:r>
            <a:r>
              <a:rPr lang="en-US" sz="1600" dirty="0" smtClean="0"/>
              <a:t>revelations, </a:t>
            </a:r>
          </a:p>
          <a:p>
            <a:pPr marL="0" indent="-457200">
              <a:buNone/>
            </a:pPr>
            <a:r>
              <a:rPr lang="en-US" sz="1600" i="1" dirty="0"/>
              <a:t>The Guardian, </a:t>
            </a:r>
            <a:r>
              <a:rPr lang="en-US" sz="1600" i="1" dirty="0">
                <a:hlinkClick r:id="rId7"/>
              </a:rPr>
              <a:t>http://</a:t>
            </a:r>
            <a:r>
              <a:rPr lang="en-US" sz="1600" i="1" dirty="0" smtClean="0">
                <a:hlinkClick r:id="rId7"/>
              </a:rPr>
              <a:t>www.theguardian.com/world/2013/jun/09/edward-snowden-nsa-whistleblower-surveillance</a:t>
            </a:r>
            <a:r>
              <a:rPr lang="en-US" sz="1600" i="1" dirty="0" smtClean="0"/>
              <a:t> Accessed (9/29/2014)</a:t>
            </a:r>
            <a:endParaRPr lang="en-US" sz="1600" i="1" dirty="0"/>
          </a:p>
          <a:p>
            <a:pPr marL="0" indent="-457200">
              <a:buNone/>
            </a:pPr>
            <a:endParaRPr lang="en-US" sz="1800"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Julie Valim</a:t>
            </a:r>
            <a:endParaRPr lang="en-US" sz="1400" dirty="0">
              <a:solidFill>
                <a:schemeClr val="tx1"/>
              </a:solidFill>
              <a:latin typeface="+mj-lt"/>
            </a:endParaRPr>
          </a:p>
        </p:txBody>
      </p:sp>
    </p:spTree>
    <p:extLst>
      <p:ext uri="{BB962C8B-B14F-4D97-AF65-F5344CB8AC3E}">
        <p14:creationId xmlns:p14="http://schemas.microsoft.com/office/powerpoint/2010/main" val="1186980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10</a:t>
            </a:r>
            <a:r>
              <a:rPr lang="en-US" dirty="0" smtClean="0"/>
              <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a:t>
            </a:r>
            <a:r>
              <a:rPr lang="en-US" dirty="0" smtClean="0"/>
              <a:t>Present</a:t>
            </a: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r>
              <a:rPr lang="en-US" dirty="0" smtClean="0"/>
              <a:t>409 Can one perform services for one’s self?</a:t>
            </a:r>
          </a:p>
          <a:p>
            <a:r>
              <a:rPr lang="en-US" dirty="0" smtClean="0"/>
              <a:t>pp. </a:t>
            </a:r>
            <a:r>
              <a:rPr lang="en-US" dirty="0"/>
              <a:t>412 1993-1999 Does this seem like a long time</a:t>
            </a:r>
            <a:r>
              <a:rPr lang="en-US" dirty="0" smtClean="0"/>
              <a:t>?</a:t>
            </a:r>
            <a:endParaRPr lang="en-US" dirty="0" smtClean="0"/>
          </a:p>
          <a:p>
            <a:r>
              <a:rPr lang="en-US" dirty="0" smtClean="0"/>
              <a:t>pp</a:t>
            </a:r>
            <a:r>
              <a:rPr lang="en-US" dirty="0" smtClean="0"/>
              <a:t>. </a:t>
            </a:r>
            <a:r>
              <a:rPr lang="en-US" dirty="0"/>
              <a:t>413 “errors of omission or commission”</a:t>
            </a:r>
            <a:r>
              <a:rPr lang="en-US" dirty="0" smtClean="0"/>
              <a:t>?</a:t>
            </a:r>
            <a:endParaRPr lang="en-US" dirty="0" smtClean="0"/>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Finish all reading</a:t>
            </a:r>
          </a:p>
          <a:p>
            <a:r>
              <a:rPr lang="en-US" dirty="0" smtClean="0"/>
              <a:t>Group Presentation Draft</a:t>
            </a:r>
          </a:p>
          <a:p>
            <a:pPr lvl="1"/>
            <a:r>
              <a:rPr lang="en-US" dirty="0"/>
              <a:t>Email presentation to me and TA</a:t>
            </a:r>
          </a:p>
          <a:p>
            <a:pPr lvl="1"/>
            <a:r>
              <a:rPr lang="en-US" dirty="0" smtClean="0"/>
              <a:t>Post </a:t>
            </a:r>
            <a:r>
              <a:rPr lang="en-US" dirty="0"/>
              <a:t>on group </a:t>
            </a:r>
            <a:r>
              <a:rPr lang="en-US" dirty="0" smtClean="0"/>
              <a:t>website</a:t>
            </a:r>
            <a:endParaRPr lang="en-US"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a:t>
            </a:r>
            <a:r>
              <a:rPr lang="en-US" dirty="0" smtClean="0"/>
              <a:t>Present</a:t>
            </a:r>
            <a:endParaRPr lang="en-US" dirty="0" smtClean="0"/>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idx="4294967295"/>
          </p:nvPr>
        </p:nvSpPr>
        <p:spPr>
          <a:xfrm>
            <a:off x="685800" y="361950"/>
            <a:ext cx="7772400" cy="914400"/>
          </a:xfrm>
          <a:prstGeom prst="rect">
            <a:avLst/>
          </a:prstGeom>
          <a:noFill/>
          <a:ln>
            <a:noFill/>
          </a:ln>
        </p:spPr>
        <p:txBody>
          <a:bodyPr lIns="90000" tIns="45000" rIns="90000" bIns="45000" anchor="t" anchorCtr="0">
            <a:noAutofit/>
          </a:bodyPr>
          <a:lstStyle/>
          <a:p>
            <a:pPr marL="0" marR="0" lvl="0" indent="0" algn="l" rtl="0">
              <a:lnSpc>
                <a:spcPct val="80000"/>
              </a:lnSpc>
              <a:spcBef>
                <a:spcPts val="0"/>
              </a:spcBef>
              <a:spcAft>
                <a:spcPts val="0"/>
              </a:spcAft>
              <a:buClr>
                <a:srgbClr val="FFFFFF"/>
              </a:buClr>
              <a:buSzPct val="25000"/>
              <a:buFont typeface="Cambria"/>
              <a:buNone/>
            </a:pPr>
            <a:r>
              <a:rPr lang="en-US" sz="2700" b="0" i="0" u="none" strike="noStrike" cap="none" baseline="0">
                <a:solidFill>
                  <a:srgbClr val="FFFFFF"/>
                </a:solidFill>
                <a:latin typeface="Cambria"/>
                <a:ea typeface="Cambria"/>
                <a:cs typeface="Cambria"/>
                <a:sym typeface="Cambria"/>
              </a:rPr>
              <a:t>The Y2K Bug</a:t>
            </a:r>
          </a:p>
        </p:txBody>
      </p:sp>
      <p:sp>
        <p:nvSpPr>
          <p:cNvPr id="30" name="Shape 30"/>
          <p:cNvSpPr txBox="1">
            <a:spLocks noGrp="1"/>
          </p:cNvSpPr>
          <p:nvPr>
            <p:ph type="body" idx="4294967295"/>
          </p:nvPr>
        </p:nvSpPr>
        <p:spPr>
          <a:xfrm>
            <a:off x="685800" y="1352550"/>
            <a:ext cx="3733800" cy="3352799"/>
          </a:xfrm>
          <a:prstGeom prst="rect">
            <a:avLst/>
          </a:prstGeom>
          <a:noFill/>
          <a:ln>
            <a:noFill/>
          </a:ln>
        </p:spPr>
        <p:txBody>
          <a:bodyPr lIns="90000" tIns="45000" rIns="90000" bIns="45000" anchor="t" anchorCtr="0">
            <a:noAutofit/>
          </a:bodyPr>
          <a:lstStyle/>
          <a:p>
            <a:pPr marL="431800" marR="0" lvl="0" indent="-330200" algn="l" rtl="0">
              <a:lnSpc>
                <a:spcPct val="90000"/>
              </a:lnSpc>
              <a:spcBef>
                <a:spcPts val="0"/>
              </a:spcBef>
              <a:spcAft>
                <a:spcPts val="1400"/>
              </a:spcAft>
              <a:buClr>
                <a:srgbClr val="000000"/>
              </a:buClr>
              <a:buSzPct val="45000"/>
              <a:buFont typeface="Noto Symbol"/>
              <a:buChar char="●"/>
            </a:pPr>
            <a:r>
              <a:rPr lang="en-US" sz="2100" b="0" i="0" u="none" strike="noStrike" cap="none" baseline="0">
                <a:solidFill>
                  <a:srgbClr val="FFFFFF"/>
                </a:solidFill>
                <a:latin typeface="Cambria"/>
                <a:ea typeface="Cambria"/>
                <a:cs typeface="Cambria"/>
                <a:sym typeface="Cambria"/>
              </a:rPr>
              <a:t>How did the Y2K bug effect computer programming as a profession?</a:t>
            </a:r>
          </a:p>
        </p:txBody>
      </p:sp>
      <p:sp>
        <p:nvSpPr>
          <p:cNvPr id="33" name="Shape 33"/>
          <p:cNvSpPr txBox="1"/>
          <p:nvPr/>
        </p:nvSpPr>
        <p:spPr>
          <a:xfrm>
            <a:off x="6846886" y="371475"/>
            <a:ext cx="2179637" cy="303211"/>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sz="1400" b="0" i="0" u="none" strike="noStrike" cap="none" baseline="0">
                <a:solidFill>
                  <a:srgbClr val="FFFFFF"/>
                </a:solidFill>
                <a:latin typeface="Cambria"/>
                <a:ea typeface="Cambria"/>
                <a:cs typeface="Cambria"/>
                <a:sym typeface="Cambria"/>
              </a:rPr>
              <a:t>Michael LoTurco</a:t>
            </a:r>
          </a:p>
        </p:txBody>
      </p:sp>
      <p:sp>
        <p:nvSpPr>
          <p:cNvPr id="34" name="Shape 34"/>
          <p:cNvSpPr txBox="1"/>
          <p:nvPr/>
        </p:nvSpPr>
        <p:spPr>
          <a:xfrm>
            <a:off x="92075" y="4519612"/>
            <a:ext cx="9144000" cy="273049"/>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sz="1200" b="0" i="0" u="none" strike="noStrike" cap="none" baseline="0">
                <a:solidFill>
                  <a:srgbClr val="FFFFFF"/>
                </a:solidFill>
                <a:latin typeface="Cambria"/>
                <a:ea typeface="Cambria"/>
                <a:cs typeface="Cambria"/>
                <a:sym typeface="Cambria"/>
              </a:rPr>
              <a:t>Rythm Divine, http://stephentong.wordpress.com/2008/07/18/anyone-still-remember-y2k/</a:t>
            </a:r>
          </a:p>
        </p:txBody>
      </p:sp>
      <p:pic>
        <p:nvPicPr>
          <p:cNvPr id="35" name="Shape 35"/>
          <p:cNvPicPr preferRelativeResize="0"/>
          <p:nvPr/>
        </p:nvPicPr>
        <p:blipFill rotWithShape="1">
          <a:blip r:embed="rId3">
            <a:alphaModFix/>
          </a:blip>
          <a:srcRect/>
          <a:stretch/>
        </p:blipFill>
        <p:spPr>
          <a:xfrm>
            <a:off x="4454525" y="1276350"/>
            <a:ext cx="4506911" cy="2779711"/>
          </a:xfrm>
          <a:prstGeom prst="rect">
            <a:avLst/>
          </a:prstGeom>
          <a:noFill/>
          <a:ln>
            <a:noFill/>
          </a:ln>
        </p:spPr>
      </p:pic>
      <p:sp>
        <p:nvSpPr>
          <p:cNvPr id="9" name="Footer Placeholder 3"/>
          <p:cNvSpPr txBox="1">
            <a:spLocks/>
          </p:cNvSpPr>
          <p:nvPr/>
        </p:nvSpPr>
        <p:spPr>
          <a:xfrm>
            <a:off x="0" y="4997196"/>
            <a:ext cx="556260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t>© 2014 Keith A. Pray</a:t>
            </a:r>
            <a:endParaRPr lang="en-US" sz="900" dirty="0"/>
          </a:p>
        </p:txBody>
      </p:sp>
      <p:sp>
        <p:nvSpPr>
          <p:cNvPr id="10" name="Slide Number Placeholder 4"/>
          <p:cNvSpPr txBox="1">
            <a:spLocks/>
          </p:cNvSpPr>
          <p:nvPr/>
        </p:nvSpPr>
        <p:spPr>
          <a:xfrm>
            <a:off x="8519160" y="4997196"/>
            <a:ext cx="62484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A17EAB-8B51-5C40-8776-6683E51FA7A0}" type="slidenum">
              <a:rPr lang="en-US" sz="900" smtClean="0"/>
              <a:pPr algn="r"/>
              <a:t>7</a:t>
            </a:fld>
            <a:endParaRPr lang="en-US" sz="900" dirty="0"/>
          </a:p>
        </p:txBody>
      </p:sp>
    </p:spTree>
    <p:extLst>
      <p:ext uri="{BB962C8B-B14F-4D97-AF65-F5344CB8AC3E}">
        <p14:creationId xmlns:p14="http://schemas.microsoft.com/office/powerpoint/2010/main" val="3733232198"/>
      </p:ext>
    </p:extLst>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idx="4294967295"/>
          </p:nvPr>
        </p:nvSpPr>
        <p:spPr>
          <a:xfrm>
            <a:off x="685800" y="361950"/>
            <a:ext cx="7772400" cy="914400"/>
          </a:xfrm>
          <a:prstGeom prst="rect">
            <a:avLst/>
          </a:prstGeom>
          <a:noFill/>
          <a:ln>
            <a:noFill/>
          </a:ln>
        </p:spPr>
        <p:txBody>
          <a:bodyPr lIns="90000" tIns="45000" rIns="90000" bIns="45000" anchor="t" anchorCtr="0">
            <a:noAutofit/>
          </a:bodyPr>
          <a:lstStyle/>
          <a:p>
            <a:pPr marL="0" marR="0" lvl="0" indent="0" algn="l" rtl="0">
              <a:lnSpc>
                <a:spcPct val="80000"/>
              </a:lnSpc>
              <a:spcBef>
                <a:spcPts val="0"/>
              </a:spcBef>
              <a:spcAft>
                <a:spcPts val="0"/>
              </a:spcAft>
              <a:buClr>
                <a:srgbClr val="FFFFFF"/>
              </a:buClr>
              <a:buSzPct val="25000"/>
              <a:buFont typeface="Cambria"/>
              <a:buNone/>
            </a:pPr>
            <a:r>
              <a:rPr lang="en-US" sz="2700" b="0" i="0" u="none" strike="noStrike" cap="none" baseline="0">
                <a:solidFill>
                  <a:srgbClr val="FFFFFF"/>
                </a:solidFill>
                <a:latin typeface="Cambria"/>
                <a:ea typeface="Cambria"/>
                <a:cs typeface="Cambria"/>
                <a:sym typeface="Cambria"/>
              </a:rPr>
              <a:t>What was it?</a:t>
            </a:r>
          </a:p>
        </p:txBody>
      </p:sp>
      <p:sp>
        <p:nvSpPr>
          <p:cNvPr id="42" name="Shape 42"/>
          <p:cNvSpPr txBox="1">
            <a:spLocks noGrp="1"/>
          </p:cNvSpPr>
          <p:nvPr>
            <p:ph type="body" idx="4294967295"/>
          </p:nvPr>
        </p:nvSpPr>
        <p:spPr>
          <a:xfrm>
            <a:off x="92075" y="1276350"/>
            <a:ext cx="4373562" cy="3352799"/>
          </a:xfrm>
          <a:prstGeom prst="rect">
            <a:avLst/>
          </a:prstGeom>
          <a:noFill/>
          <a:ln>
            <a:noFill/>
          </a:ln>
        </p:spPr>
        <p:txBody>
          <a:bodyPr lIns="90000" tIns="45000" rIns="90000" bIns="45000" anchor="t" anchorCtr="0">
            <a:noAutofit/>
          </a:bodyPr>
          <a:lstStyle/>
          <a:p>
            <a:pPr marL="204786" marR="0" lvl="0" indent="-204786" algn="l" rtl="0">
              <a:lnSpc>
                <a:spcPct val="90000"/>
              </a:lnSpc>
              <a:spcBef>
                <a:spcPts val="0"/>
              </a:spcBef>
              <a:spcAft>
                <a:spcPts val="0"/>
              </a:spcAft>
              <a:buClr>
                <a:srgbClr val="BCB49E"/>
              </a:buClr>
              <a:buSzPct val="90000"/>
              <a:buFont typeface="Arial"/>
              <a:buChar char="•"/>
            </a:pPr>
            <a:r>
              <a:rPr lang="en-US" sz="2100" b="0" i="0" u="none" strike="noStrike" cap="none" baseline="0">
                <a:solidFill>
                  <a:srgbClr val="FFFFFF"/>
                </a:solidFill>
                <a:latin typeface="Cambria"/>
                <a:ea typeface="Cambria"/>
                <a:cs typeface="Cambria"/>
                <a:sym typeface="Cambria"/>
              </a:rPr>
              <a:t>A Bug caused </a:t>
            </a:r>
            <a:r>
              <a:rPr lang="en-US" sz="2100">
                <a:solidFill>
                  <a:srgbClr val="FFFFFF"/>
                </a:solidFill>
                <a:latin typeface="Cambria"/>
                <a:ea typeface="Cambria"/>
                <a:cs typeface="Cambria"/>
                <a:sym typeface="Cambria"/>
              </a:rPr>
              <a:t>by</a:t>
            </a:r>
            <a:r>
              <a:rPr lang="en-US" sz="2100" b="0" i="0" u="none" strike="noStrike" cap="none" baseline="0">
                <a:solidFill>
                  <a:srgbClr val="FFFFFF"/>
                </a:solidFill>
                <a:latin typeface="Cambria"/>
                <a:ea typeface="Cambria"/>
                <a:cs typeface="Cambria"/>
                <a:sym typeface="Cambria"/>
              </a:rPr>
              <a:t> dates</a:t>
            </a:r>
          </a:p>
          <a:p>
            <a:pPr marL="863600" marR="0" lvl="1" indent="-330200" algn="l" rtl="0">
              <a:lnSpc>
                <a:spcPct val="90000"/>
              </a:lnSpc>
              <a:spcBef>
                <a:spcPts val="14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Cause by 2 digit year storage</a:t>
            </a:r>
          </a:p>
          <a:p>
            <a:pPr marL="863600" marR="0" lvl="1" indent="-330200" algn="l" rtl="0">
              <a:lnSpc>
                <a:spcPct val="90000"/>
              </a:lnSpc>
              <a:spcBef>
                <a:spcPts val="11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Could cause errors in date calculations</a:t>
            </a:r>
          </a:p>
          <a:p>
            <a:pPr marL="204786" marR="0" lvl="0" indent="-204786" algn="l" rtl="0">
              <a:lnSpc>
                <a:spcPct val="90000"/>
              </a:lnSpc>
              <a:spcBef>
                <a:spcPts val="2300"/>
              </a:spcBef>
              <a:spcAft>
                <a:spcPts val="0"/>
              </a:spcAft>
              <a:buClr>
                <a:srgbClr val="BCB49E"/>
              </a:buClr>
              <a:buSzPct val="90000"/>
              <a:buFont typeface="Arial"/>
              <a:buChar char="•"/>
            </a:pPr>
            <a:r>
              <a:rPr lang="en-US" sz="2100" b="0" i="0" u="none" strike="noStrike" cap="none" baseline="0">
                <a:solidFill>
                  <a:srgbClr val="FFFFFF"/>
                </a:solidFill>
                <a:latin typeface="Cambria"/>
                <a:ea typeface="Cambria"/>
                <a:cs typeface="Cambria"/>
                <a:sym typeface="Cambria"/>
              </a:rPr>
              <a:t>Wh</a:t>
            </a:r>
            <a:r>
              <a:rPr lang="en-US" sz="2100">
                <a:solidFill>
                  <a:srgbClr val="FFFFFF"/>
                </a:solidFill>
                <a:latin typeface="Cambria"/>
                <a:ea typeface="Cambria"/>
                <a:cs typeface="Cambria"/>
                <a:sym typeface="Cambria"/>
              </a:rPr>
              <a:t>at</a:t>
            </a:r>
            <a:r>
              <a:rPr lang="en-US" sz="2100" b="0" i="0" u="none" strike="noStrike" cap="none" baseline="0">
                <a:solidFill>
                  <a:srgbClr val="FFFFFF"/>
                </a:solidFill>
                <a:latin typeface="Cambria"/>
                <a:ea typeface="Cambria"/>
                <a:cs typeface="Cambria"/>
                <a:sym typeface="Cambria"/>
              </a:rPr>
              <a:t> was effected?</a:t>
            </a:r>
          </a:p>
          <a:p>
            <a:pPr marL="863600" marR="0" lvl="1" indent="-330200" algn="l" rtl="0">
              <a:lnSpc>
                <a:spcPct val="90000"/>
              </a:lnSpc>
              <a:spcBef>
                <a:spcPts val="14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Programs that use dates</a:t>
            </a:r>
          </a:p>
          <a:p>
            <a:pPr marL="863600" marR="0" lvl="1" indent="-330200" algn="l" rtl="0">
              <a:lnSpc>
                <a:spcPct val="90000"/>
              </a:lnSpc>
              <a:spcBef>
                <a:spcPts val="11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Older business systems</a:t>
            </a:r>
          </a:p>
          <a:p>
            <a:pPr marL="204786" marR="0" lvl="0" indent="-204786" algn="l" rtl="0">
              <a:lnSpc>
                <a:spcPct val="90000"/>
              </a:lnSpc>
              <a:spcBef>
                <a:spcPts val="2300"/>
              </a:spcBef>
              <a:spcAft>
                <a:spcPts val="0"/>
              </a:spcAft>
              <a:buClr>
                <a:srgbClr val="FFFFFF"/>
              </a:buClr>
              <a:buFont typeface="Cambria"/>
              <a:buNone/>
            </a:pPr>
            <a:endParaRPr sz="2100" b="0" i="0" u="none" strike="noStrike" cap="none" baseline="0">
              <a:solidFill>
                <a:srgbClr val="FFFFFF"/>
              </a:solidFill>
              <a:latin typeface="Cambria"/>
              <a:ea typeface="Cambria"/>
              <a:cs typeface="Cambria"/>
              <a:sym typeface="Cambria"/>
            </a:endParaRPr>
          </a:p>
          <a:p>
            <a:pPr marL="863600" marR="0" lvl="1" indent="-330200" algn="l" rtl="0">
              <a:lnSpc>
                <a:spcPct val="90000"/>
              </a:lnSpc>
              <a:spcBef>
                <a:spcPts val="1400"/>
              </a:spcBef>
              <a:spcAft>
                <a:spcPts val="0"/>
              </a:spcAft>
              <a:buClr>
                <a:srgbClr val="FFFFFF"/>
              </a:buClr>
              <a:buFont typeface="Cambria"/>
              <a:buNone/>
            </a:pPr>
            <a:endParaRPr sz="2100" b="0" i="0" u="none" strike="noStrike" cap="none" baseline="0">
              <a:solidFill>
                <a:srgbClr val="FFFFFF"/>
              </a:solidFill>
              <a:latin typeface="Cambria"/>
              <a:ea typeface="Cambria"/>
              <a:cs typeface="Cambria"/>
              <a:sym typeface="Cambria"/>
            </a:endParaRPr>
          </a:p>
          <a:p>
            <a:pPr marL="863600" marR="0" lvl="1" indent="-330200" algn="l" rtl="0">
              <a:lnSpc>
                <a:spcPct val="90000"/>
              </a:lnSpc>
              <a:spcBef>
                <a:spcPts val="1100"/>
              </a:spcBef>
              <a:spcAft>
                <a:spcPts val="0"/>
              </a:spcAft>
              <a:buClr>
                <a:srgbClr val="FFFFFF"/>
              </a:buClr>
              <a:buFont typeface="Cambria"/>
              <a:buNone/>
            </a:pPr>
            <a:endParaRPr sz="2100" b="0" i="0" u="none" strike="noStrike" cap="none" baseline="0">
              <a:solidFill>
                <a:srgbClr val="FFFFFF"/>
              </a:solidFill>
              <a:latin typeface="Cambria"/>
              <a:ea typeface="Cambria"/>
              <a:cs typeface="Cambria"/>
              <a:sym typeface="Cambria"/>
            </a:endParaRPr>
          </a:p>
          <a:p>
            <a:pPr marL="342900" marR="0" lvl="0" indent="-342900" algn="l" rtl="0">
              <a:lnSpc>
                <a:spcPct val="88000"/>
              </a:lnSpc>
              <a:spcBef>
                <a:spcPts val="1100"/>
              </a:spcBef>
              <a:spcAft>
                <a:spcPts val="1400"/>
              </a:spcAft>
              <a:buNone/>
            </a:pPr>
            <a:endParaRPr sz="2100" b="0" i="0" u="none" strike="noStrike" cap="none" baseline="0">
              <a:solidFill>
                <a:srgbClr val="FFFFFF"/>
              </a:solidFill>
              <a:latin typeface="Cambria"/>
              <a:ea typeface="Cambria"/>
              <a:cs typeface="Cambria"/>
              <a:sym typeface="Cambria"/>
            </a:endParaRPr>
          </a:p>
        </p:txBody>
      </p:sp>
      <p:sp>
        <p:nvSpPr>
          <p:cNvPr id="45" name="Shape 45"/>
          <p:cNvSpPr txBox="1"/>
          <p:nvPr/>
        </p:nvSpPr>
        <p:spPr>
          <a:xfrm>
            <a:off x="6846886" y="371475"/>
            <a:ext cx="2179637" cy="303211"/>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sz="1400" b="0" i="0" u="none" strike="noStrike" cap="none" baseline="0">
                <a:solidFill>
                  <a:srgbClr val="FFFFFF"/>
                </a:solidFill>
                <a:latin typeface="Cambria"/>
                <a:ea typeface="Cambria"/>
                <a:cs typeface="Cambria"/>
                <a:sym typeface="Cambria"/>
              </a:rPr>
              <a:t>Michael LoTurco</a:t>
            </a:r>
          </a:p>
        </p:txBody>
      </p:sp>
      <p:sp>
        <p:nvSpPr>
          <p:cNvPr id="46" name="Shape 46"/>
          <p:cNvSpPr/>
          <p:nvPr/>
        </p:nvSpPr>
        <p:spPr>
          <a:xfrm>
            <a:off x="0" y="4664075"/>
            <a:ext cx="9144000" cy="273049"/>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sp>
        <p:nvSpPr>
          <p:cNvPr id="8" name="Footer Placeholder 3"/>
          <p:cNvSpPr txBox="1">
            <a:spLocks/>
          </p:cNvSpPr>
          <p:nvPr/>
        </p:nvSpPr>
        <p:spPr>
          <a:xfrm>
            <a:off x="0" y="4997196"/>
            <a:ext cx="556260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t>© 2014 Keith A. Pray</a:t>
            </a:r>
            <a:endParaRPr lang="en-US" sz="900" dirty="0"/>
          </a:p>
        </p:txBody>
      </p:sp>
      <p:sp>
        <p:nvSpPr>
          <p:cNvPr id="9" name="Slide Number Placeholder 4"/>
          <p:cNvSpPr txBox="1">
            <a:spLocks/>
          </p:cNvSpPr>
          <p:nvPr/>
        </p:nvSpPr>
        <p:spPr>
          <a:xfrm>
            <a:off x="8519160" y="4997196"/>
            <a:ext cx="62484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A17EAB-8B51-5C40-8776-6683E51FA7A0}" type="slidenum">
              <a:rPr lang="en-US" sz="900" smtClean="0"/>
              <a:pPr algn="r"/>
              <a:t>8</a:t>
            </a:fld>
            <a:endParaRPr lang="en-US" sz="900" dirty="0"/>
          </a:p>
        </p:txBody>
      </p:sp>
    </p:spTree>
    <p:extLst>
      <p:ext uri="{BB962C8B-B14F-4D97-AF65-F5344CB8AC3E}">
        <p14:creationId xmlns:p14="http://schemas.microsoft.com/office/powerpoint/2010/main" val="249804364"/>
      </p:ext>
    </p:extLst>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idx="4294967295"/>
          </p:nvPr>
        </p:nvSpPr>
        <p:spPr>
          <a:xfrm>
            <a:off x="833437" y="474662"/>
            <a:ext cx="7772400" cy="914400"/>
          </a:xfrm>
          <a:prstGeom prst="rect">
            <a:avLst/>
          </a:prstGeom>
          <a:noFill/>
          <a:ln>
            <a:noFill/>
          </a:ln>
        </p:spPr>
        <p:txBody>
          <a:bodyPr lIns="90000" tIns="45000" rIns="90000" bIns="45000" anchor="t" anchorCtr="0">
            <a:noAutofit/>
          </a:bodyPr>
          <a:lstStyle/>
          <a:p>
            <a:pPr marL="0" marR="0" lvl="0" indent="0" algn="l" rtl="0">
              <a:lnSpc>
                <a:spcPct val="80000"/>
              </a:lnSpc>
              <a:spcBef>
                <a:spcPts val="0"/>
              </a:spcBef>
              <a:spcAft>
                <a:spcPts val="0"/>
              </a:spcAft>
              <a:buClr>
                <a:srgbClr val="FFFFFF"/>
              </a:buClr>
              <a:buSzPct val="25000"/>
              <a:buFont typeface="Cambria"/>
              <a:buNone/>
            </a:pPr>
            <a:r>
              <a:rPr lang="en-US" sz="2700" b="0" i="0" u="none" strike="noStrike" cap="none" baseline="0">
                <a:solidFill>
                  <a:srgbClr val="FFFFFF"/>
                </a:solidFill>
                <a:latin typeface="Cambria"/>
                <a:ea typeface="Cambria"/>
                <a:cs typeface="Cambria"/>
                <a:sym typeface="Cambria"/>
              </a:rPr>
              <a:t>Effects</a:t>
            </a:r>
          </a:p>
        </p:txBody>
      </p:sp>
      <p:sp>
        <p:nvSpPr>
          <p:cNvPr id="53" name="Shape 53"/>
          <p:cNvSpPr txBox="1">
            <a:spLocks noGrp="1"/>
          </p:cNvSpPr>
          <p:nvPr>
            <p:ph type="body" idx="4294967295"/>
          </p:nvPr>
        </p:nvSpPr>
        <p:spPr>
          <a:xfrm>
            <a:off x="198436" y="1311275"/>
            <a:ext cx="4465636" cy="3352799"/>
          </a:xfrm>
          <a:prstGeom prst="rect">
            <a:avLst/>
          </a:prstGeom>
          <a:noFill/>
          <a:ln>
            <a:noFill/>
          </a:ln>
        </p:spPr>
        <p:txBody>
          <a:bodyPr lIns="90000" tIns="45000" rIns="90000" bIns="45000" anchor="t" anchorCtr="0">
            <a:noAutofit/>
          </a:bodyPr>
          <a:lstStyle/>
          <a:p>
            <a:pPr marL="204786" marR="0" lvl="0" indent="-204786" algn="l" rtl="0">
              <a:lnSpc>
                <a:spcPct val="90000"/>
              </a:lnSpc>
              <a:spcBef>
                <a:spcPts val="0"/>
              </a:spcBef>
              <a:spcAft>
                <a:spcPts val="0"/>
              </a:spcAft>
              <a:buClr>
                <a:srgbClr val="BCB49E"/>
              </a:buClr>
              <a:buSzPct val="90000"/>
              <a:buFont typeface="Arial"/>
              <a:buChar char="•"/>
            </a:pPr>
            <a:r>
              <a:rPr lang="en-US" sz="2100" b="0" i="0" u="none" strike="noStrike" cap="none" baseline="0">
                <a:solidFill>
                  <a:srgbClr val="FFFFFF"/>
                </a:solidFill>
                <a:latin typeface="Cambria"/>
                <a:ea typeface="Cambria"/>
                <a:cs typeface="Cambria"/>
                <a:sym typeface="Cambria"/>
              </a:rPr>
              <a:t>Damages</a:t>
            </a:r>
          </a:p>
          <a:p>
            <a:pPr marL="863600" marR="0" lvl="1" indent="-330200" algn="l" rtl="0">
              <a:lnSpc>
                <a:spcPct val="90000"/>
              </a:lnSpc>
              <a:spcBef>
                <a:spcPts val="14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Costs in productivity</a:t>
            </a:r>
          </a:p>
          <a:p>
            <a:pPr marL="863600" marR="0" lvl="1" indent="-330200" algn="l" rtl="0">
              <a:lnSpc>
                <a:spcPct val="90000"/>
              </a:lnSpc>
              <a:spcBef>
                <a:spcPts val="11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Actual program errors</a:t>
            </a:r>
          </a:p>
          <a:p>
            <a:pPr marL="204786" marR="0" lvl="0" indent="-204786" algn="l" rtl="0">
              <a:lnSpc>
                <a:spcPct val="90000"/>
              </a:lnSpc>
              <a:spcBef>
                <a:spcPts val="2300"/>
              </a:spcBef>
              <a:spcAft>
                <a:spcPts val="0"/>
              </a:spcAft>
              <a:buClr>
                <a:srgbClr val="BCB49E"/>
              </a:buClr>
              <a:buSzPct val="90000"/>
              <a:buFont typeface="Arial"/>
              <a:buChar char="•"/>
            </a:pPr>
            <a:r>
              <a:rPr lang="en-US" sz="2100" b="0" i="0" u="none" strike="noStrike" cap="none" baseline="0">
                <a:solidFill>
                  <a:srgbClr val="FFFFFF"/>
                </a:solidFill>
                <a:latin typeface="Cambria"/>
                <a:ea typeface="Cambria"/>
                <a:cs typeface="Cambria"/>
                <a:sym typeface="Cambria"/>
              </a:rPr>
              <a:t>Benefits</a:t>
            </a:r>
          </a:p>
          <a:p>
            <a:pPr marL="863600" marR="0" lvl="1" indent="-330200" algn="l" rtl="0">
              <a:lnSpc>
                <a:spcPct val="90000"/>
              </a:lnSpc>
              <a:spcBef>
                <a:spcPts val="1400"/>
              </a:spcBef>
              <a:spcAft>
                <a:spcPts val="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ACM Software Engineering Code of Ethics and Professional Practice</a:t>
            </a:r>
          </a:p>
          <a:p>
            <a:pPr marL="863600" marR="0" lvl="1" indent="-330200" algn="l" rtl="0">
              <a:lnSpc>
                <a:spcPct val="90000"/>
              </a:lnSpc>
              <a:spcBef>
                <a:spcPts val="1100"/>
              </a:spcBef>
              <a:spcAft>
                <a:spcPts val="1100"/>
              </a:spcAft>
              <a:buClr>
                <a:srgbClr val="000000"/>
              </a:buClr>
              <a:buSzPct val="75000"/>
              <a:buFont typeface="Noto Symbol"/>
              <a:buChar char="−"/>
            </a:pPr>
            <a:r>
              <a:rPr lang="en-US" sz="2100" b="0" i="0" u="none" strike="noStrike" cap="none" baseline="0">
                <a:solidFill>
                  <a:srgbClr val="FFFFFF"/>
                </a:solidFill>
                <a:latin typeface="Cambria"/>
                <a:ea typeface="Cambria"/>
                <a:cs typeface="Cambria"/>
                <a:sym typeface="Cambria"/>
              </a:rPr>
              <a:t>Modernization</a:t>
            </a:r>
          </a:p>
        </p:txBody>
      </p:sp>
      <p:sp>
        <p:nvSpPr>
          <p:cNvPr id="56" name="Shape 56"/>
          <p:cNvSpPr txBox="1"/>
          <p:nvPr/>
        </p:nvSpPr>
        <p:spPr>
          <a:xfrm>
            <a:off x="6846886" y="371475"/>
            <a:ext cx="2179637" cy="303211"/>
          </a:xfrm>
          <a:prstGeom prst="rect">
            <a:avLst/>
          </a:prstGeom>
          <a:noFill/>
          <a:ln>
            <a:noFill/>
          </a:ln>
        </p:spPr>
        <p:txBody>
          <a:bodyPr lIns="90000" tIns="45000" rIns="90000" bIns="45000" anchor="t" anchorCtr="0">
            <a:noAutofit/>
          </a:bodyPr>
          <a:lstStyle/>
          <a:p>
            <a:pPr marL="0" marR="0" lvl="0" indent="0" algn="r" rtl="0">
              <a:lnSpc>
                <a:spcPct val="100000"/>
              </a:lnSpc>
              <a:spcBef>
                <a:spcPts val="0"/>
              </a:spcBef>
              <a:spcAft>
                <a:spcPts val="0"/>
              </a:spcAft>
              <a:buClr>
                <a:srgbClr val="FFFFFF"/>
              </a:buClr>
              <a:buSzPct val="25000"/>
              <a:buFont typeface="Cambria"/>
              <a:buNone/>
            </a:pPr>
            <a:r>
              <a:rPr lang="en-US" sz="1400" b="0" i="0" u="none" strike="noStrike" cap="none" baseline="0">
                <a:solidFill>
                  <a:srgbClr val="FFFFFF"/>
                </a:solidFill>
                <a:latin typeface="Cambria"/>
                <a:ea typeface="Cambria"/>
                <a:cs typeface="Cambria"/>
                <a:sym typeface="Cambria"/>
              </a:rPr>
              <a:t>Michael LoTurco</a:t>
            </a:r>
          </a:p>
        </p:txBody>
      </p:sp>
      <p:sp>
        <p:nvSpPr>
          <p:cNvPr id="57" name="Shape 57"/>
          <p:cNvSpPr/>
          <p:nvPr/>
        </p:nvSpPr>
        <p:spPr>
          <a:xfrm>
            <a:off x="0" y="4727575"/>
            <a:ext cx="9144000" cy="273049"/>
          </a:xfrm>
          <a:prstGeom prst="rect">
            <a:avLst/>
          </a:prstGeom>
          <a:noFill/>
          <a:ln>
            <a:noFill/>
          </a:ln>
        </p:spPr>
        <p:txBody>
          <a:bodyPr lIns="91425" tIns="45700" rIns="91425" bIns="45700" anchor="ctr" anchorCtr="0">
            <a:noAutofit/>
          </a:bodyPr>
          <a:lstStyle/>
          <a:p>
            <a:pPr marL="0" marR="0" lvl="0" indent="0" algn="l" rtl="0">
              <a:lnSpc>
                <a:spcPct val="93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sp>
        <p:nvSpPr>
          <p:cNvPr id="8" name="Footer Placeholder 3"/>
          <p:cNvSpPr txBox="1">
            <a:spLocks/>
          </p:cNvSpPr>
          <p:nvPr/>
        </p:nvSpPr>
        <p:spPr>
          <a:xfrm>
            <a:off x="0" y="4997196"/>
            <a:ext cx="556260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t>© 2014 Keith A. Pray</a:t>
            </a:r>
            <a:endParaRPr lang="en-US" sz="900" dirty="0"/>
          </a:p>
        </p:txBody>
      </p:sp>
      <p:sp>
        <p:nvSpPr>
          <p:cNvPr id="9" name="Slide Number Placeholder 4"/>
          <p:cNvSpPr txBox="1">
            <a:spLocks/>
          </p:cNvSpPr>
          <p:nvPr/>
        </p:nvSpPr>
        <p:spPr>
          <a:xfrm>
            <a:off x="8519160" y="4997196"/>
            <a:ext cx="624840" cy="146304"/>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2A17EAB-8B51-5C40-8776-6683E51FA7A0}" type="slidenum">
              <a:rPr lang="en-US" sz="900" smtClean="0"/>
              <a:pPr algn="r"/>
              <a:t>9</a:t>
            </a:fld>
            <a:endParaRPr lang="en-US" sz="900" dirty="0"/>
          </a:p>
        </p:txBody>
      </p:sp>
    </p:spTree>
    <p:extLst>
      <p:ext uri="{BB962C8B-B14F-4D97-AF65-F5344CB8AC3E}">
        <p14:creationId xmlns:p14="http://schemas.microsoft.com/office/powerpoint/2010/main" val="2285875982"/>
      </p:ext>
    </p:extLst>
  </p:cSld>
  <p:clrMapOvr>
    <a:masterClrMapping/>
  </p:clrMapOvr>
  <p:transition xmlns:p14="http://schemas.microsoft.com/office/powerpoint/2010/main" spd="slow">
    <p:cut/>
  </p:transition>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14605</TotalTime>
  <Words>4013</Words>
  <Application>Microsoft Macintosh PowerPoint</Application>
  <PresentationFormat>On-screen Show (16:9)</PresentationFormat>
  <Paragraphs>370</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Red Radial 16x9</vt:lpstr>
      <vt:lpstr>Class 10 Professional Ethics</vt:lpstr>
      <vt:lpstr>PowerPoint Presentation</vt:lpstr>
      <vt:lpstr>Overview</vt:lpstr>
      <vt:lpstr>My Reading Notes</vt:lpstr>
      <vt:lpstr>Assignment</vt:lpstr>
      <vt:lpstr>Overview</vt:lpstr>
      <vt:lpstr>The Y2K Bug</vt:lpstr>
      <vt:lpstr>What was it?</vt:lpstr>
      <vt:lpstr>Effects</vt:lpstr>
      <vt:lpstr>Conclusion</vt:lpstr>
      <vt:lpstr>References</vt:lpstr>
      <vt:lpstr>Riot in control of league of legends Good or bad?</vt:lpstr>
      <vt:lpstr>Quick history</vt:lpstr>
      <vt:lpstr>Is it a profession?</vt:lpstr>
      <vt:lpstr>Counter arguments</vt:lpstr>
      <vt:lpstr>Riot bureaucracy</vt:lpstr>
      <vt:lpstr>Conclusion</vt:lpstr>
      <vt:lpstr>References</vt:lpstr>
      <vt:lpstr>References continued</vt:lpstr>
      <vt:lpstr>National security and whistle blowing</vt:lpstr>
      <vt:lpstr>3 cases </vt:lpstr>
      <vt:lpstr>Edward snowden </vt:lpstr>
      <vt:lpstr>David p. weber </vt:lpstr>
      <vt:lpstr>Joshua wilson &amp; Jeremy Gordon</vt:lpstr>
      <vt:lpstr>conclusion</vt:lpstr>
      <vt:lpstr>References</vt:lpstr>
      <vt:lpstr>Class 10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230</cp:revision>
  <dcterms:created xsi:type="dcterms:W3CDTF">2014-08-25T02:19:16Z</dcterms:created>
  <dcterms:modified xsi:type="dcterms:W3CDTF">2014-09-30T23:04:37Z</dcterms:modified>
</cp:coreProperties>
</file>