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6" r:id="rId2"/>
    <p:sldId id="277" r:id="rId3"/>
    <p:sldId id="259" r:id="rId4"/>
    <p:sldId id="261" r:id="rId5"/>
    <p:sldId id="267" r:id="rId6"/>
    <p:sldId id="309" r:id="rId7"/>
    <p:sldId id="347" r:id="rId8"/>
    <p:sldId id="348" r:id="rId9"/>
    <p:sldId id="349" r:id="rId10"/>
    <p:sldId id="350" r:id="rId11"/>
    <p:sldId id="351" r:id="rId12"/>
    <p:sldId id="352" r:id="rId13"/>
    <p:sldId id="342" r:id="rId14"/>
    <p:sldId id="343" r:id="rId15"/>
    <p:sldId id="344" r:id="rId16"/>
    <p:sldId id="345" r:id="rId17"/>
    <p:sldId id="346" r:id="rId18"/>
    <p:sldId id="353" r:id="rId19"/>
    <p:sldId id="354" r:id="rId20"/>
    <p:sldId id="355" r:id="rId21"/>
    <p:sldId id="356" r:id="rId22"/>
    <p:sldId id="357" r:id="rId23"/>
    <p:sldId id="358" r:id="rId24"/>
    <p:sldId id="359" r:id="rId25"/>
    <p:sldId id="360" r:id="rId26"/>
    <p:sldId id="269" r:id="rId27"/>
    <p:sldId id="333" r:id="rId28"/>
    <p:sldId id="334" r:id="rId29"/>
    <p:sldId id="335" r:id="rId30"/>
    <p:sldId id="336" r:id="rId31"/>
    <p:sldId id="337" r:id="rId32"/>
    <p:sldId id="338" r:id="rId33"/>
    <p:sldId id="340" r:id="rId34"/>
    <p:sldId id="34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What errors?</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Who looked for directions on how to test currency?</a:t>
            </a:r>
          </a:p>
          <a:p>
            <a:pPr eaLnBrk="1" hangingPunct="1"/>
            <a:r>
              <a:rPr lang="en-US" dirty="0" smtClean="0">
                <a:latin typeface="Arial" pitchFamily="-109" charset="0"/>
                <a:ea typeface="ＭＳ Ｐゴシック" pitchFamily="-109" charset="-128"/>
                <a:cs typeface="ＭＳ Ｐゴシック" pitchFamily="-109" charset="-128"/>
              </a:rPr>
              <a:t>Paper </a:t>
            </a:r>
            <a:r>
              <a:rPr lang="en-US" dirty="0" smtClean="0">
                <a:latin typeface="Arial" pitchFamily="-109" charset="0"/>
                <a:ea typeface="ＭＳ Ｐゴシック" pitchFamily="-109" charset="-128"/>
                <a:cs typeface="ＭＳ Ｐゴシック" pitchFamily="-109" charset="-128"/>
              </a:rPr>
              <a:t>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 #’s and facts instead of “great, a lot, numerous, many, most, much…”</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Avoid absolutes unless quoting</a:t>
            </a:r>
            <a:r>
              <a:rPr lang="en-US" baseline="0" dirty="0" smtClean="0">
                <a:latin typeface="Arial" pitchFamily="-109" charset="0"/>
                <a:ea typeface="ＭＳ Ｐゴシック" pitchFamily="-109" charset="-128"/>
                <a:cs typeface="ＭＳ Ｐゴシック" pitchFamily="-109" charset="-128"/>
              </a:rPr>
              <a:t> facts “always, never, must, will…”</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Make organization clear, avoid CP R, CP R through out whole paper.</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here knows what the </a:t>
            </a:r>
            <a:r>
              <a:rPr lang="en-US" dirty="0" err="1" smtClean="0"/>
              <a:t>DaVinci</a:t>
            </a:r>
            <a:r>
              <a:rPr lang="en-US" baseline="0" dirty="0" smtClean="0"/>
              <a:t> robot is? (Show of hands)</a:t>
            </a:r>
          </a:p>
          <a:p>
            <a:endParaRPr lang="en-US" baseline="0" dirty="0" smtClean="0"/>
          </a:p>
          <a:p>
            <a:r>
              <a:rPr lang="en-US" baseline="0" dirty="0" smtClean="0"/>
              <a:t>For those who don’t know, the </a:t>
            </a:r>
            <a:r>
              <a:rPr lang="en-US" baseline="0" dirty="0" err="1" smtClean="0"/>
              <a:t>DaVinci</a:t>
            </a:r>
            <a:r>
              <a:rPr lang="en-US" baseline="0" dirty="0" smtClean="0"/>
              <a:t> robot is a robot with four robotic arms created to assist with surgery. One of these arms holds a three dimensional camera to allow the surgeon see what they are working on, and the others are equipped with miniaturized wristed instruments for doing the operation.[1,4] However, there have been some concerns over its safety and reliability. [2]</a:t>
            </a:r>
            <a:endParaRPr lang="en-US" dirty="0" smtClean="0"/>
          </a:p>
          <a:p>
            <a:endParaRPr lang="en-US" dirty="0" smtClean="0"/>
          </a:p>
          <a:p>
            <a:r>
              <a:rPr lang="en-US" dirty="0" smtClean="0"/>
              <a:t>The two questions I will be</a:t>
            </a:r>
            <a:r>
              <a:rPr lang="en-US" baseline="0" dirty="0" smtClean="0"/>
              <a:t> analyzing in this presentation are: Should the </a:t>
            </a:r>
            <a:r>
              <a:rPr lang="en-US" baseline="0" dirty="0" err="1" smtClean="0"/>
              <a:t>DaVinci</a:t>
            </a:r>
            <a:r>
              <a:rPr lang="en-US" baseline="0" dirty="0" smtClean="0"/>
              <a:t> robot be used in hospitals, and should failure occur, who should be responsible, the surgeon or Intuitive Surgical, the company that makes </a:t>
            </a:r>
            <a:r>
              <a:rPr lang="en-US" baseline="0" dirty="0" err="1" smtClean="0"/>
              <a:t>DaVinci</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a:t>
            </a:r>
            <a:r>
              <a:rPr lang="en-US" baseline="0" dirty="0" smtClean="0"/>
              <a:t> many studies and surveys regarding the use of the </a:t>
            </a:r>
            <a:r>
              <a:rPr lang="en-US" baseline="0" dirty="0" err="1" smtClean="0"/>
              <a:t>Davinci</a:t>
            </a:r>
            <a:r>
              <a:rPr lang="en-US" baseline="0" dirty="0" smtClean="0"/>
              <a:t> robot. </a:t>
            </a:r>
          </a:p>
          <a:p>
            <a:endParaRPr lang="en-US" baseline="0" dirty="0" smtClean="0"/>
          </a:p>
          <a:p>
            <a:r>
              <a:rPr lang="en-US" baseline="0" dirty="0" smtClean="0"/>
              <a:t>There was a survey done in 2010 that found that 56.8% of all of the surgeons surveyed anonymously had experienced irrecoverable operative malfunctions while using the </a:t>
            </a:r>
            <a:r>
              <a:rPr lang="en-US" baseline="0" dirty="0" err="1" smtClean="0"/>
              <a:t>DaVinci</a:t>
            </a:r>
            <a:r>
              <a:rPr lang="en-US" baseline="0" dirty="0" smtClean="0"/>
              <a:t> robot</a:t>
            </a:r>
          </a:p>
          <a:p>
            <a:endParaRPr lang="en-US" baseline="0" dirty="0" smtClean="0"/>
          </a:p>
          <a:p>
            <a:r>
              <a:rPr lang="en-US" baseline="0" dirty="0" smtClean="0"/>
              <a:t>However, in a study done at the</a:t>
            </a:r>
            <a:r>
              <a:rPr lang="en-US" sz="1200" b="0" i="0" kern="1200" dirty="0" smtClean="0">
                <a:solidFill>
                  <a:schemeClr val="tx1"/>
                </a:solidFill>
                <a:effectLst/>
                <a:latin typeface="+mn-lt"/>
                <a:ea typeface="+mn-ea"/>
                <a:cs typeface="+mn-cs"/>
              </a:rPr>
              <a:t> University of Chicago </a:t>
            </a:r>
            <a:r>
              <a:rPr lang="en-US" sz="1200" b="0" i="0" kern="1200" dirty="0" err="1" smtClean="0">
                <a:solidFill>
                  <a:schemeClr val="tx1"/>
                </a:solidFill>
                <a:effectLst/>
                <a:latin typeface="+mn-lt"/>
                <a:ea typeface="+mn-ea"/>
                <a:cs typeface="+mn-cs"/>
              </a:rPr>
              <a:t>Pritzker</a:t>
            </a:r>
            <a:r>
              <a:rPr lang="en-US" sz="1200" b="0" i="0" kern="1200" dirty="0" smtClean="0">
                <a:solidFill>
                  <a:schemeClr val="tx1"/>
                </a:solidFill>
                <a:effectLst/>
                <a:latin typeface="+mn-lt"/>
                <a:ea typeface="+mn-ea"/>
                <a:cs typeface="+mn-cs"/>
              </a:rPr>
              <a:t> School of Medicine,</a:t>
            </a:r>
            <a:r>
              <a:rPr lang="en-US" sz="1200" b="0" i="0" kern="1200" baseline="0" dirty="0" smtClean="0">
                <a:solidFill>
                  <a:schemeClr val="tx1"/>
                </a:solidFill>
                <a:effectLst/>
                <a:latin typeface="+mn-lt"/>
                <a:ea typeface="+mn-ea"/>
                <a:cs typeface="+mn-cs"/>
              </a:rPr>
              <a:t> they found that in 725 robot-assisted laparoscopic radical prostatectomies, surgeon handicap occurred in only 3 cases (0.4%), and four patients had their procedures aborted due to initial set up problems (0.5%). They also looked at the data reported by Intuitive Surgical and found that only four out of 807 cases had resulted in an aborted or converted case [3].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It is clear that there is a huge difference in these numbers.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It could be that some of this is due to company advertising, or it could be that the surgeons who use </a:t>
            </a:r>
            <a:r>
              <a:rPr lang="en-US" sz="1200" b="0" i="0" kern="1200" baseline="0" dirty="0" err="1" smtClean="0">
                <a:solidFill>
                  <a:schemeClr val="tx1"/>
                </a:solidFill>
                <a:effectLst/>
                <a:latin typeface="+mn-lt"/>
                <a:ea typeface="+mn-ea"/>
                <a:cs typeface="+mn-cs"/>
              </a:rPr>
              <a:t>DaVinci</a:t>
            </a:r>
            <a:r>
              <a:rPr lang="en-US" sz="1200" b="0" i="0" kern="1200" baseline="0" dirty="0" smtClean="0">
                <a:solidFill>
                  <a:schemeClr val="tx1"/>
                </a:solidFill>
                <a:effectLst/>
                <a:latin typeface="+mn-lt"/>
                <a:ea typeface="+mn-ea"/>
                <a:cs typeface="+mn-cs"/>
              </a:rPr>
              <a:t> perform enough surgeries using it that they are bound to experience at least one failure.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Another reason for these issues could be lack of training. In 2010, a New England Journal of Medicine essay by a doctor and a health policy analyst wrote that surgeons must do at least 150 procedures to become adept at using the </a:t>
            </a:r>
            <a:r>
              <a:rPr lang="en-US" sz="1200" b="0" i="0" kern="1200" baseline="0" dirty="0" err="1" smtClean="0">
                <a:solidFill>
                  <a:schemeClr val="tx1"/>
                </a:solidFill>
                <a:effectLst/>
                <a:latin typeface="+mn-lt"/>
                <a:ea typeface="+mn-ea"/>
                <a:cs typeface="+mn-cs"/>
              </a:rPr>
              <a:t>DaVinci</a:t>
            </a:r>
            <a:r>
              <a:rPr lang="en-US" sz="1200" b="0" i="0" kern="1200" baseline="0" dirty="0" smtClean="0">
                <a:solidFill>
                  <a:schemeClr val="tx1"/>
                </a:solidFill>
                <a:effectLst/>
                <a:latin typeface="+mn-lt"/>
                <a:ea typeface="+mn-ea"/>
                <a:cs typeface="+mn-cs"/>
              </a:rPr>
              <a:t> system.[5] If surgeons are not trained then the risk of failure is higher.</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Another con of the </a:t>
            </a:r>
            <a:r>
              <a:rPr lang="en-US" sz="1200" b="0" i="0" kern="1200" baseline="0" dirty="0" err="1" smtClean="0">
                <a:solidFill>
                  <a:schemeClr val="tx1"/>
                </a:solidFill>
                <a:effectLst/>
                <a:latin typeface="+mn-lt"/>
                <a:ea typeface="+mn-ea"/>
                <a:cs typeface="+mn-cs"/>
              </a:rPr>
              <a:t>DaVinci</a:t>
            </a:r>
            <a:r>
              <a:rPr lang="en-US" sz="1200" b="0" i="0" kern="1200" baseline="0" dirty="0" smtClean="0">
                <a:solidFill>
                  <a:schemeClr val="tx1"/>
                </a:solidFill>
                <a:effectLst/>
                <a:latin typeface="+mn-lt"/>
                <a:ea typeface="+mn-ea"/>
                <a:cs typeface="+mn-cs"/>
              </a:rPr>
              <a:t> robot is its price. The robot costs around 1.45 million dollars per robot, plus around one hundred thousand in service agreements each year. [5]</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other hand, there are a number of benefits to the </a:t>
            </a:r>
            <a:r>
              <a:rPr lang="en-US" baseline="0" dirty="0" err="1" smtClean="0"/>
              <a:t>DaVinci</a:t>
            </a:r>
            <a:r>
              <a:rPr lang="en-US" baseline="0" dirty="0" smtClean="0"/>
              <a:t> system.</a:t>
            </a:r>
          </a:p>
          <a:p>
            <a:r>
              <a:rPr lang="en-US" baseline="0" dirty="0" smtClean="0"/>
              <a:t>The first is the accuracy of the system. Due to a ‘tremble-free’ mechanism built into the robot, minute shaking and trembling in the hands is less likely to cause an issue. [1] The goal of this is to reduce unintended movements to make the surgery more precise than a human hand could be. </a:t>
            </a:r>
          </a:p>
          <a:p>
            <a:endParaRPr lang="en-US" baseline="0" dirty="0" smtClean="0"/>
          </a:p>
          <a:p>
            <a:r>
              <a:rPr lang="en-US" baseline="0" dirty="0" smtClean="0"/>
              <a:t>These operations are often less tiring for the surgeon as well. This leads to less of a chance of failure due to weariness. </a:t>
            </a:r>
          </a:p>
          <a:p>
            <a:r>
              <a:rPr lang="en-US" baseline="0" dirty="0" smtClean="0"/>
              <a:t/>
            </a:r>
            <a:br>
              <a:rPr lang="en-US" baseline="0" dirty="0" smtClean="0"/>
            </a:br>
            <a:r>
              <a:rPr lang="en-US" baseline="0" dirty="0" smtClean="0"/>
              <a:t>These two combined means that advocates of the system have been saying that people who get the surgery are often sent home earlier and with less bleeding.[5]</a:t>
            </a:r>
          </a:p>
          <a:p>
            <a:endParaRPr lang="en-US" baseline="0" dirty="0" smtClean="0"/>
          </a:p>
          <a:p>
            <a:r>
              <a:rPr lang="en-US" baseline="0" dirty="0" smtClean="0"/>
              <a:t>Another thing that the </a:t>
            </a:r>
            <a:r>
              <a:rPr lang="en-US" baseline="0" dirty="0" err="1" smtClean="0"/>
              <a:t>DaVinci</a:t>
            </a:r>
            <a:r>
              <a:rPr lang="en-US" baseline="0" dirty="0" smtClean="0"/>
              <a:t> robot is designed to do is run thousands of checks on itself every second, and if anything is wrong it will shut off. It is also designed to do nothing without input from the surgeon, which means that there is no chance of autonomous control going wrong.</a:t>
            </a:r>
          </a:p>
          <a:p>
            <a:endParaRPr lang="en-US" baseline="0" dirty="0" smtClean="0"/>
          </a:p>
          <a:p>
            <a:r>
              <a:rPr lang="en-US" baseline="0" dirty="0" smtClean="0"/>
              <a:t>Overall, there is enough redundancy built into the robot that the chances of something going wrong in a skilled surgeon’s hands is minute.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State</a:t>
            </a:r>
            <a:r>
              <a:rPr lang="en-US" baseline="0" dirty="0" smtClean="0"/>
              <a:t> conclusion: The </a:t>
            </a:r>
            <a:r>
              <a:rPr lang="en-US" baseline="0" dirty="0" err="1" smtClean="0"/>
              <a:t>DaVinci</a:t>
            </a:r>
            <a:r>
              <a:rPr lang="en-US" baseline="0" dirty="0" smtClean="0"/>
              <a:t> robot should be used in hospitals provided that the surgeon has been trained in its use. Should failure occur, in most situations the surgeon should be held responsible, not the company that makes </a:t>
            </a:r>
            <a:r>
              <a:rPr lang="en-US" baseline="0" dirty="0" err="1" smtClean="0"/>
              <a:t>DaVinci</a:t>
            </a:r>
            <a:r>
              <a:rPr lang="en-US" baseline="0" dirty="0" smtClean="0"/>
              <a:t>.</a:t>
            </a:r>
            <a:endParaRPr lang="en-US" dirty="0" smtClean="0"/>
          </a:p>
          <a:p>
            <a:r>
              <a:rPr lang="en-US" dirty="0" smtClean="0"/>
              <a:t/>
            </a:r>
            <a:br>
              <a:rPr lang="en-US" dirty="0" smtClean="0"/>
            </a:br>
            <a:r>
              <a:rPr lang="en-US" dirty="0" smtClean="0"/>
              <a:t>My</a:t>
            </a:r>
            <a:r>
              <a:rPr lang="en-US" baseline="0" dirty="0" smtClean="0"/>
              <a:t> conclusion is that the </a:t>
            </a:r>
            <a:r>
              <a:rPr lang="en-US" baseline="0" dirty="0" err="1" smtClean="0"/>
              <a:t>DaVinci</a:t>
            </a:r>
            <a:r>
              <a:rPr lang="en-US" baseline="0" dirty="0" smtClean="0"/>
              <a:t> robot should be used provide that the surgeons have been trained in its use. Should failure occur, in most situations the surgeon should be held responsible, not the company that makes </a:t>
            </a:r>
            <a:r>
              <a:rPr lang="en-US" baseline="0" dirty="0" err="1" smtClean="0"/>
              <a:t>DaVinci</a:t>
            </a:r>
            <a:r>
              <a:rPr lang="en-US" baseline="0" dirty="0" smtClean="0"/>
              <a:t>. Added on to this is the fact that there should be someone trained in regular surgery on hand in case something goes wrong and the system shuts down. This builds more redundancy into the system. </a:t>
            </a:r>
          </a:p>
          <a:p>
            <a:endParaRPr lang="en-US" baseline="0" dirty="0" smtClean="0"/>
          </a:p>
          <a:p>
            <a:r>
              <a:rPr lang="en-US" baseline="0" dirty="0" smtClean="0"/>
              <a:t>If there is an error in the robot, it needs to be reported. Reporting an issue to the FDA can help mitigate future issues.</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j-lt"/>
                <a:ea typeface="+mn-ea"/>
                <a:cs typeface="+mn-cs"/>
              </a:rPr>
              <a:t>No software is defect free, not necessarily a good thing either,</a:t>
            </a:r>
          </a:p>
          <a:p>
            <a:r>
              <a:rPr lang="en-US" sz="1200" b="0" i="0" kern="1200" dirty="0" smtClean="0">
                <a:solidFill>
                  <a:schemeClr val="tx1"/>
                </a:solidFill>
                <a:effectLst/>
                <a:latin typeface="+mj-lt"/>
                <a:ea typeface="+mn-ea"/>
                <a:cs typeface="+mn-cs"/>
              </a:rPr>
              <a:t>Want to get software out the door asap, customers</a:t>
            </a:r>
            <a:r>
              <a:rPr lang="en-US" sz="1200" b="0" i="0" kern="1200" baseline="0" dirty="0" smtClean="0">
                <a:solidFill>
                  <a:schemeClr val="tx1"/>
                </a:solidFill>
                <a:effectLst/>
                <a:latin typeface="+mj-lt"/>
                <a:ea typeface="+mn-ea"/>
                <a:cs typeface="+mn-cs"/>
              </a:rPr>
              <a:t> can live with minor bugs that are fixed later, would rather have </a:t>
            </a:r>
          </a:p>
          <a:p>
            <a:r>
              <a:rPr lang="en-US" sz="1200" b="0" i="0" kern="1200" baseline="0" dirty="0" smtClean="0">
                <a:solidFill>
                  <a:schemeClr val="tx1"/>
                </a:solidFill>
                <a:effectLst/>
                <a:latin typeface="+mj-lt"/>
                <a:ea typeface="+mn-ea"/>
                <a:cs typeface="+mn-cs"/>
              </a:rPr>
              <a:t>Core functionality</a:t>
            </a:r>
            <a:endParaRPr lang="en-US" sz="1200" b="0" i="0" kern="1200" dirty="0" smtClean="0">
              <a:solidFill>
                <a:schemeClr val="tx1"/>
              </a:solidFill>
              <a:effectLst/>
              <a:latin typeface="+mj-lt"/>
              <a:ea typeface="+mn-ea"/>
              <a:cs typeface="+mn-cs"/>
            </a:endParaRPr>
          </a:p>
          <a:p>
            <a:endParaRPr lang="en-US" sz="1200" b="0" i="0" kern="1200" dirty="0" smtClean="0">
              <a:solidFill>
                <a:schemeClr val="tx1"/>
              </a:solidFill>
              <a:effectLst/>
              <a:latin typeface="+mj-lt"/>
              <a:ea typeface="+mn-ea"/>
              <a:cs typeface="+mn-cs"/>
            </a:endParaRPr>
          </a:p>
          <a:p>
            <a:r>
              <a:rPr lang="en-US" sz="1200" b="0" i="0" kern="1200" dirty="0" smtClean="0">
                <a:solidFill>
                  <a:schemeClr val="tx1"/>
                </a:solidFill>
                <a:effectLst/>
                <a:latin typeface="+mj-lt"/>
                <a:ea typeface="+mn-ea"/>
                <a:cs typeface="+mn-cs"/>
              </a:rPr>
              <a:t>A</a:t>
            </a:r>
            <a:r>
              <a:rPr lang="en-US" sz="1200" b="0" i="0" kern="1200" baseline="0" dirty="0" smtClean="0">
                <a:solidFill>
                  <a:schemeClr val="tx1"/>
                </a:solidFill>
                <a:effectLst/>
                <a:latin typeface="+mj-lt"/>
                <a:ea typeface="+mn-ea"/>
                <a:cs typeface="+mn-cs"/>
              </a:rPr>
              <a:t> bug in a missile defense system is going to be more harmful than a bug in a word processor</a:t>
            </a:r>
          </a:p>
          <a:p>
            <a:endParaRPr lang="en-US" sz="1200" b="0" i="0" kern="1200" baseline="0" dirty="0" smtClean="0">
              <a:solidFill>
                <a:schemeClr val="tx1"/>
              </a:solidFill>
              <a:effectLst/>
              <a:latin typeface="+mj-lt"/>
              <a:ea typeface="+mn-ea"/>
              <a:cs typeface="+mn-cs"/>
            </a:endParaRPr>
          </a:p>
          <a:p>
            <a:r>
              <a:rPr lang="en-US" sz="1200" b="0" i="0" kern="1200" baseline="0" dirty="0" smtClean="0">
                <a:solidFill>
                  <a:schemeClr val="tx1"/>
                </a:solidFill>
                <a:effectLst/>
                <a:latin typeface="+mj-lt"/>
                <a:ea typeface="+mn-ea"/>
                <a:cs typeface="+mn-cs"/>
              </a:rPr>
              <a:t>Software building codes, i.e. similar to the ones that exist for construction workers, electricians, plumbers, etc.</a:t>
            </a:r>
            <a:endParaRPr lang="en-US" sz="1200" b="0" i="0" kern="1200" dirty="0" smtClean="0">
              <a:solidFill>
                <a:schemeClr val="tx1"/>
              </a:solidFill>
              <a:effectLst/>
              <a:latin typeface="+mj-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a:t>
            </a:r>
            <a:r>
              <a:rPr lang="en-US" baseline="0" dirty="0" smtClean="0"/>
              <a:t> been bugs in both open and closed source production software that have had, or could have had enormous consequences.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years ago today</a:t>
            </a:r>
          </a:p>
          <a:p>
            <a:endParaRPr lang="en-US" dirty="0" smtClean="0"/>
          </a:p>
          <a:p>
            <a:r>
              <a:rPr lang="en-US" dirty="0" smtClean="0"/>
              <a:t>The satellite</a:t>
            </a:r>
            <a:r>
              <a:rPr lang="en-US" baseline="0" dirty="0" smtClean="0"/>
              <a:t> weighed the signal against static, and confirmed that a missile had been launched</a:t>
            </a:r>
          </a:p>
          <a:p>
            <a:endParaRPr lang="en-US" baseline="0" dirty="0" smtClean="0"/>
          </a:p>
          <a:p>
            <a:r>
              <a:rPr lang="en-US" baseline="0" dirty="0" smtClean="0"/>
              <a:t>His role was to report to his superiors if he felt that a counter-attack should be launched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said, “Why</a:t>
            </a:r>
            <a:r>
              <a:rPr lang="en-US" baseline="0" dirty="0" smtClean="0"/>
              <a:t> would they only launch 5 missiles? You could do little damage with 5 missiles” [4]</a:t>
            </a:r>
          </a:p>
          <a:p>
            <a:endParaRPr lang="en-US" baseline="0" dirty="0" smtClean="0"/>
          </a:p>
          <a:p>
            <a:r>
              <a:rPr lang="en-US" baseline="0" dirty="0" smtClean="0"/>
              <a:t>The program that was supposed to filter out the sun’s reflection was rewritten and didn’t work properly</a:t>
            </a:r>
          </a:p>
          <a:p>
            <a:endParaRPr lang="en-US" baseline="0" dirty="0" smtClean="0"/>
          </a:p>
          <a:p>
            <a:r>
              <a:rPr lang="en-US" baseline="0" dirty="0" smtClean="0"/>
              <a:t>Could have literally destroyed the entire Northern Hemisphere</a:t>
            </a:r>
          </a:p>
          <a:p>
            <a:endParaRPr lang="en-US" baseline="0" dirty="0" smtClean="0"/>
          </a:p>
          <a:p>
            <a:r>
              <a:rPr lang="en-US" baseline="0" dirty="0" smtClean="0"/>
              <a:t>Awarded  the World Citizen Award by the San Francisco based association of world citizens in 2004, along with a trophy for his actions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 Errors, Failures, Risks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OpenSSL, implements</a:t>
            </a:r>
            <a:r>
              <a:rPr lang="en-US" baseline="0" dirty="0" smtClean="0"/>
              <a:t> basic cryptographic functions and provides various utility functions for sending data securely across the internet [6]</a:t>
            </a:r>
            <a:endParaRPr lang="en-US" dirty="0" smtClean="0"/>
          </a:p>
          <a:p>
            <a:endParaRPr lang="en-US" dirty="0" smtClean="0"/>
          </a:p>
          <a:p>
            <a:r>
              <a:rPr lang="en-US" dirty="0" smtClean="0"/>
              <a:t>The heartbeat</a:t>
            </a:r>
            <a:r>
              <a:rPr lang="en-US" baseline="0" dirty="0" smtClean="0"/>
              <a:t> feature ensures the server that the client is still online (alive) [5]</a:t>
            </a:r>
          </a:p>
          <a:p>
            <a:endParaRPr lang="en-US" baseline="0" dirty="0" smtClean="0"/>
          </a:p>
          <a:p>
            <a:r>
              <a:rPr lang="en-US" baseline="0" dirty="0" smtClean="0"/>
              <a:t>Discovered on or around March 21 (initial discovery was extremely secretive to prevent as much use of the exploit as possible [7]</a:t>
            </a:r>
          </a:p>
          <a:p>
            <a:r>
              <a:rPr lang="en-US" baseline="0" dirty="0" smtClean="0"/>
              <a:t>April 1: Email sent to OpenSSL’s core team members alerting them that the bug was present. And urged a fix ASAP</a:t>
            </a:r>
          </a:p>
          <a:p>
            <a:r>
              <a:rPr lang="en-US" baseline="0" dirty="0" smtClean="0"/>
              <a:t>April 4: rumors began to circulate of a bug in </a:t>
            </a:r>
            <a:r>
              <a:rPr lang="en-US" baseline="0" dirty="0" err="1" smtClean="0"/>
              <a:t>OpenSSL</a:t>
            </a:r>
            <a:endParaRPr lang="en-US" baseline="0" dirty="0" smtClean="0"/>
          </a:p>
          <a:p>
            <a:endParaRPr lang="en-US" baseline="0" dirty="0" smtClean="0"/>
          </a:p>
          <a:p>
            <a:r>
              <a:rPr lang="en-US" baseline="0" dirty="0" smtClean="0"/>
              <a:t>Couldn’t control which 64k block of the server’s memory</a:t>
            </a:r>
          </a:p>
          <a:p>
            <a:endParaRPr lang="en-US" baseline="0" dirty="0" smtClean="0"/>
          </a:p>
          <a:p>
            <a:endParaRPr lang="en-US" baseline="0" dirty="0" smtClean="0"/>
          </a:p>
          <a:p>
            <a:r>
              <a:rPr lang="en-US" baseline="0" dirty="0" smtClean="0"/>
              <a:t>This is the proper function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Exploited</a:t>
            </a:r>
            <a:r>
              <a:rPr lang="en-US" baseline="0" dirty="0" smtClean="0"/>
              <a:t> functionality</a:t>
            </a:r>
          </a:p>
          <a:p>
            <a:endParaRPr lang="en-US" baseline="0" dirty="0" smtClean="0"/>
          </a:p>
          <a:p>
            <a:r>
              <a:rPr lang="en-US" baseline="0" dirty="0" smtClean="0"/>
              <a:t>Meg is able to view the unencrypted extremely sensitive data</a:t>
            </a:r>
          </a:p>
          <a:p>
            <a:endParaRPr lang="en-US" baseline="0" dirty="0" smtClean="0"/>
          </a:p>
          <a:p>
            <a:r>
              <a:rPr lang="en-US" baseline="0" dirty="0" smtClean="0"/>
              <a:t>No way of knowing if it was exploited or not. </a:t>
            </a:r>
          </a:p>
          <a:p>
            <a:r>
              <a:rPr lang="en-US" baseline="0" dirty="0" smtClean="0"/>
              <a:t>The attack left no trace in the log files</a:t>
            </a:r>
          </a:p>
          <a:p>
            <a:endParaRPr lang="en-US" baseline="0" dirty="0" smtClean="0"/>
          </a:p>
          <a:p>
            <a:r>
              <a:rPr lang="en-US" baseline="0" dirty="0" smtClean="0"/>
              <a:t>Patching didn’t remove the vulnerability as attackers could have stolen encryption keys</a:t>
            </a:r>
          </a:p>
          <a:p>
            <a:endParaRPr lang="en-US" baseline="0" dirty="0" smtClean="0"/>
          </a:p>
          <a:p>
            <a:r>
              <a:rPr lang="en-US" baseline="0" dirty="0" smtClean="0"/>
              <a:t>WPI Was affected but no action was required by students, faculty or staff [8]</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doesn’t have cross industry building codes:</a:t>
            </a:r>
          </a:p>
          <a:p>
            <a:r>
              <a:rPr lang="en-US" dirty="0" smtClean="0"/>
              <a:t>It</a:t>
            </a:r>
            <a:r>
              <a:rPr lang="en-US" baseline="0" dirty="0" smtClean="0"/>
              <a:t> is bad practice to duplicate software, not the same with buildings</a:t>
            </a:r>
          </a:p>
          <a:p>
            <a:r>
              <a:rPr lang="en-US" baseline="0" dirty="0" smtClean="0"/>
              <a:t>Software is a rapidly developing industry</a:t>
            </a:r>
          </a:p>
          <a:p>
            <a:r>
              <a:rPr lang="en-US" baseline="0" dirty="0" smtClean="0"/>
              <a:t>New software has never been done before so standards don’t exist for it yet</a:t>
            </a:r>
          </a:p>
          <a:p>
            <a:r>
              <a:rPr lang="en-US" baseline="0" dirty="0" smtClean="0"/>
              <a:t>Requirements and technology are changing extremely rapidly</a:t>
            </a:r>
          </a:p>
          <a:p>
            <a:endParaRPr lang="en-US" baseline="0" dirty="0" smtClean="0"/>
          </a:p>
          <a:p>
            <a:r>
              <a:rPr lang="en-US" baseline="0" dirty="0" smtClean="0"/>
              <a:t>Currently existing quality codes govern </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9/26/14</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27</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9/26/14</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28</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9/26/14</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29</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9/26/14</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30</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9/26/14</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31</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9/26/14</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32</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9/26/14</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33</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a:t>
            </a:r>
            <a:r>
              <a:rPr lang="en-US" dirty="0" smtClean="0">
                <a:latin typeface="Arial" pitchFamily="-109" charset="0"/>
                <a:ea typeface="ＭＳ Ｐゴシック" pitchFamily="-109" charset="-128"/>
                <a:cs typeface="ＭＳ Ｐゴシック" pitchFamily="-109" charset="-128"/>
              </a:rPr>
              <a:t>Flexible, </a:t>
            </a:r>
            <a:r>
              <a:rPr lang="en-US" dirty="0">
                <a:latin typeface="Arial" pitchFamily="-109" charset="0"/>
                <a:ea typeface="ＭＳ Ｐゴシック" pitchFamily="-109" charset="-128"/>
                <a:cs typeface="ＭＳ Ｐゴシック" pitchFamily="-109" charset="-128"/>
              </a:rPr>
              <a:t>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9/26/14</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34</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a:t>
            </a:r>
            <a:r>
              <a:rPr lang="en-US" baseline="0" dirty="0" smtClean="0"/>
              <a:t> question, I think the answers should be reliability and robustness.</a:t>
            </a:r>
          </a:p>
          <a:p>
            <a:endParaRPr lang="en-US" baseline="0" dirty="0" smtClean="0"/>
          </a:p>
          <a:p>
            <a:r>
              <a:rPr lang="en-US" baseline="0" dirty="0" smtClean="0"/>
              <a:t>Reliable means the program gives you correct result; robust means the program is running without exception.</a:t>
            </a:r>
          </a:p>
          <a:p>
            <a:endParaRPr lang="en-US" baseline="0" dirty="0" smtClean="0"/>
          </a:p>
          <a:p>
            <a:r>
              <a:rPr lang="en-US" baseline="0" dirty="0" smtClean="0"/>
              <a:t>About 16% of pilot errors caused by aircraft system failures.</a:t>
            </a:r>
          </a:p>
          <a:p>
            <a:r>
              <a:rPr lang="en-US" baseline="0" dirty="0" smtClean="0"/>
              <a:t>Other reasons are weather issues and mechanical failures.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Pilot error is a decision</a:t>
            </a:r>
            <a:r>
              <a:rPr lang="en-US" altLang="zh-CN" baseline="0" dirty="0" smtClean="0"/>
              <a:t> or </a:t>
            </a:r>
            <a:r>
              <a:rPr lang="en-US" altLang="zh-CN" dirty="0" smtClean="0"/>
              <a:t>action by a pilot.</a:t>
            </a:r>
          </a:p>
          <a:p>
            <a:endParaRPr lang="en-US" altLang="zh-CN" dirty="0" smtClean="0"/>
          </a:p>
          <a:p>
            <a:r>
              <a:rPr lang="en-US" altLang="zh-CN" dirty="0" smtClean="0"/>
              <a:t>Pilot error can be a small mistake or lapse in judgment during the flight.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&lt;speaker notes&gt;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2014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 2014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dirty="0" smtClean="0"/>
              <a:t>© 2014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dirty="0" smtClean="0"/>
              <a:t>© 2014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ll.blogs.nytimes.com/2013/09/09/new-concerns-on-robotic-surgeries/?_php=true&amp;_type=blogs&amp;_r=0" TargetMode="External"/><Relationship Id="rId3" Type="http://schemas.openxmlformats.org/officeDocument/2006/relationships/hyperlink" Target="http://www.intuitivesurgical.com/produc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pbfcomics.com/197"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a:t>
            </a:r>
            <a:r>
              <a:rPr lang="en-US" dirty="0" smtClean="0"/>
              <a:t>9</a:t>
            </a:r>
            <a:r>
              <a:rPr lang="en-US" dirty="0" smtClean="0"/>
              <a:t/>
            </a:r>
            <a:br>
              <a:rPr lang="en-US" dirty="0" smtClean="0"/>
            </a:br>
            <a:r>
              <a:rPr lang="en-US" dirty="0" smtClean="0"/>
              <a:t>Errors Failures Risks</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Airlines Flight 965</a:t>
            </a:r>
          </a:p>
        </p:txBody>
      </p:sp>
      <p:sp>
        <p:nvSpPr>
          <p:cNvPr id="3" name="Content Placeholder 2"/>
          <p:cNvSpPr>
            <a:spLocks noGrp="1"/>
          </p:cNvSpPr>
          <p:nvPr>
            <p:ph sz="half" idx="1"/>
          </p:nvPr>
        </p:nvSpPr>
        <p:spPr>
          <a:xfrm>
            <a:off x="685800" y="1352551"/>
            <a:ext cx="3966048" cy="3352800"/>
          </a:xfrm>
        </p:spPr>
        <p:txBody>
          <a:bodyPr>
            <a:normAutofit/>
          </a:bodyPr>
          <a:lstStyle/>
          <a:p>
            <a:r>
              <a:rPr lang="en-US" altLang="zh-CN" dirty="0" smtClean="0"/>
              <a:t>It was a scheduled flight from Miami (U.S.) to Cali (Colombia).</a:t>
            </a:r>
          </a:p>
          <a:p>
            <a:r>
              <a:rPr lang="en-US" altLang="zh-CN" dirty="0" smtClean="0"/>
              <a:t>Crashed into a mountain in </a:t>
            </a:r>
            <a:r>
              <a:rPr lang="en-US" altLang="zh-CN" dirty="0" err="1" smtClean="0"/>
              <a:t>Buga</a:t>
            </a:r>
            <a:r>
              <a:rPr lang="en-US" altLang="zh-CN" dirty="0" smtClean="0"/>
              <a:t>, killing 151 passengers and 8 crew members.</a:t>
            </a:r>
          </a:p>
          <a:p>
            <a:r>
              <a:rPr lang="en-US" altLang="zh-CN" dirty="0" smtClean="0"/>
              <a:t>The Colombian police determined it was caused by navigational errors by the flight crew.</a:t>
            </a:r>
          </a:p>
          <a:p>
            <a:endParaRPr lang="en-US" altLang="zh-CN" dirty="0" smtClean="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Jun Liang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http://code7700.com/images/american_airlines_965_flight_track.png</a:t>
            </a: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4651848" y="1608048"/>
            <a:ext cx="4371198" cy="2329415"/>
          </a:xfrm>
          <a:prstGeom prst="rect">
            <a:avLst/>
          </a:prstGeom>
        </p:spPr>
      </p:pic>
    </p:spTree>
    <p:extLst>
      <p:ext uri="{BB962C8B-B14F-4D97-AF65-F5344CB8AC3E}">
        <p14:creationId xmlns:p14="http://schemas.microsoft.com/office/powerpoint/2010/main" val="2260987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Process</a:t>
            </a:r>
            <a:endParaRPr lang="en-US" dirty="0"/>
          </a:p>
        </p:txBody>
      </p:sp>
      <p:sp>
        <p:nvSpPr>
          <p:cNvPr id="3" name="Content Placeholder 2"/>
          <p:cNvSpPr>
            <a:spLocks noGrp="1"/>
          </p:cNvSpPr>
          <p:nvPr>
            <p:ph sz="half" idx="1"/>
          </p:nvPr>
        </p:nvSpPr>
        <p:spPr>
          <a:xfrm>
            <a:off x="685800" y="1352551"/>
            <a:ext cx="4183986" cy="3374326"/>
          </a:xfrm>
        </p:spPr>
        <p:txBody>
          <a:bodyPr>
            <a:normAutofit/>
          </a:bodyPr>
          <a:lstStyle/>
          <a:p>
            <a:r>
              <a:rPr lang="en-US" dirty="0"/>
              <a:t>Human </a:t>
            </a:r>
            <a:r>
              <a:rPr lang="en-US" dirty="0" smtClean="0"/>
              <a:t>interfaces</a:t>
            </a:r>
          </a:p>
          <a:p>
            <a:r>
              <a:rPr lang="en-US" dirty="0"/>
              <a:t>Hazard analysis</a:t>
            </a:r>
            <a:endParaRPr lang="en-US" dirty="0" smtClean="0"/>
          </a:p>
          <a:p>
            <a:r>
              <a:rPr lang="en-US" dirty="0"/>
              <a:t>Maintenance </a:t>
            </a:r>
            <a:r>
              <a:rPr lang="en-US" dirty="0" smtClean="0"/>
              <a:t>manual, Design </a:t>
            </a:r>
            <a:r>
              <a:rPr lang="en-US" dirty="0"/>
              <a:t>and specification </a:t>
            </a:r>
            <a:r>
              <a:rPr lang="en-US" dirty="0" smtClean="0"/>
              <a:t>documents</a:t>
            </a:r>
          </a:p>
          <a:p>
            <a:r>
              <a:rPr lang="en-US" dirty="0"/>
              <a:t>Code production and </a:t>
            </a:r>
            <a:r>
              <a:rPr lang="en-US" dirty="0" smtClean="0"/>
              <a:t>review</a:t>
            </a:r>
          </a:p>
          <a:p>
            <a:r>
              <a:rPr lang="en-US" dirty="0"/>
              <a:t>Unit </a:t>
            </a:r>
            <a:r>
              <a:rPr lang="en-US" dirty="0" smtClean="0"/>
              <a:t>testing</a:t>
            </a:r>
          </a:p>
          <a:p>
            <a:r>
              <a:rPr lang="en-US" dirty="0"/>
              <a:t>Integration testing</a:t>
            </a:r>
            <a:endParaRPr lang="en-US" dirty="0" smtClean="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Jun Liang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err="1"/>
              <a:t>arizonaexperience.org</a:t>
            </a:r>
            <a:r>
              <a:rPr lang="en-US" sz="1200" dirty="0"/>
              <a:t>/sites/</a:t>
            </a:r>
            <a:r>
              <a:rPr lang="en-US" sz="1200" dirty="0" err="1"/>
              <a:t>arizonaexperience.org</a:t>
            </a:r>
            <a:r>
              <a:rPr lang="en-US" sz="1200" dirty="0"/>
              <a:t>/files/</a:t>
            </a:r>
            <a:r>
              <a:rPr lang="en-US" sz="1200" dirty="0" err="1"/>
              <a:t>base_images</a:t>
            </a:r>
            <a:r>
              <a:rPr lang="en-US" sz="1200" dirty="0"/>
              <a:t>/space-based_engineering-2.jpg</a:t>
            </a:r>
            <a:endParaRPr lang="en-US" sz="1200" dirty="0">
              <a:solidFill>
                <a:schemeClr val="tx1"/>
              </a:solidFill>
            </a:endParaRPr>
          </a:p>
        </p:txBody>
      </p:sp>
      <p:pic>
        <p:nvPicPr>
          <p:cNvPr id="4" name="Picture 3"/>
          <p:cNvPicPr>
            <a:picLocks noChangeAspect="1"/>
          </p:cNvPicPr>
          <p:nvPr/>
        </p:nvPicPr>
        <p:blipFill>
          <a:blip r:embed="rId3"/>
          <a:stretch>
            <a:fillRect/>
          </a:stretch>
        </p:blipFill>
        <p:spPr>
          <a:xfrm>
            <a:off x="4759128" y="1352551"/>
            <a:ext cx="4008517" cy="2671301"/>
          </a:xfrm>
          <a:prstGeom prst="rect">
            <a:avLst/>
          </a:prstGeom>
        </p:spPr>
      </p:pic>
    </p:spTree>
    <p:extLst>
      <p:ext uri="{BB962C8B-B14F-4D97-AF65-F5344CB8AC3E}">
        <p14:creationId xmlns:p14="http://schemas.microsoft.com/office/powerpoint/2010/main" val="231723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smtClean="0"/>
              <a:t>[1</a:t>
            </a:r>
            <a:r>
              <a:rPr lang="en-US" sz="1200" dirty="0"/>
              <a:t>] Woodward Aircraft Flight Control Systems, //</a:t>
            </a:r>
            <a:r>
              <a:rPr lang="en-US" sz="1200" dirty="0" err="1"/>
              <a:t>www.woodward.com</a:t>
            </a:r>
            <a:r>
              <a:rPr lang="en-US" sz="1200" dirty="0"/>
              <a:t>/</a:t>
            </a:r>
            <a:r>
              <a:rPr lang="en-US" sz="1200" dirty="0" err="1"/>
              <a:t>airframeflightcontrols.aspx</a:t>
            </a:r>
            <a:r>
              <a:rPr lang="en-US" sz="1200" dirty="0"/>
              <a:t> (Sep 24, 2014)</a:t>
            </a:r>
          </a:p>
          <a:p>
            <a:pPr marL="0" indent="0">
              <a:buNone/>
            </a:pPr>
            <a:r>
              <a:rPr lang="en-US" sz="1200" dirty="0" smtClean="0"/>
              <a:t>[</a:t>
            </a:r>
            <a:r>
              <a:rPr lang="en-US" sz="1200" dirty="0"/>
              <a:t>2</a:t>
            </a:r>
            <a:r>
              <a:rPr lang="en-US" sz="1200" dirty="0" smtClean="0"/>
              <a:t>] </a:t>
            </a:r>
            <a:r>
              <a:rPr lang="en-US" sz="1200" dirty="0"/>
              <a:t>Military &amp; Commercial Avionics Software Development &amp; Design, </a:t>
            </a:r>
            <a:r>
              <a:rPr lang="en-US" sz="1200" dirty="0" smtClean="0"/>
              <a:t>http</a:t>
            </a:r>
            <a:r>
              <a:rPr lang="en-US" sz="1200" dirty="0"/>
              <a:t>://</a:t>
            </a:r>
            <a:r>
              <a:rPr lang="en-US" sz="1200" dirty="0" err="1"/>
              <a:t>www.presagis.com</a:t>
            </a:r>
            <a:r>
              <a:rPr lang="en-US" sz="1200" dirty="0"/>
              <a:t>/solutions/</a:t>
            </a:r>
            <a:r>
              <a:rPr lang="en-US" sz="1200" dirty="0" err="1"/>
              <a:t>military_commercial_avionics_software_development_design</a:t>
            </a:r>
            <a:r>
              <a:rPr lang="en-US" sz="1200" dirty="0"/>
              <a:t>/(</a:t>
            </a:r>
            <a:r>
              <a:rPr lang="en-US" sz="1200" dirty="0" smtClean="0"/>
              <a:t>Sep 24, 2014)</a:t>
            </a:r>
          </a:p>
          <a:p>
            <a:pPr marL="0" indent="0">
              <a:buNone/>
            </a:pPr>
            <a:r>
              <a:rPr lang="en-US" sz="1200" dirty="0" smtClean="0"/>
              <a:t>[3</a:t>
            </a:r>
            <a:r>
              <a:rPr lang="en-US" sz="1200" dirty="0"/>
              <a:t>] Safety- and security-critical avionics software, http://</a:t>
            </a:r>
            <a:r>
              <a:rPr lang="en-US" sz="1200" dirty="0" err="1"/>
              <a:t>www.militaryaerospace.com</a:t>
            </a:r>
            <a:r>
              <a:rPr lang="en-US" sz="1200" dirty="0"/>
              <a:t>/articles/print/volume-22/issue-2/technology-focus/safety-and-security-critical-avionics-</a:t>
            </a:r>
            <a:r>
              <a:rPr lang="en-US" sz="1200" dirty="0" err="1"/>
              <a:t>software.html</a:t>
            </a:r>
            <a:r>
              <a:rPr lang="en-US" sz="1200" dirty="0"/>
              <a:t> (Sep 24, 2014</a:t>
            </a:r>
            <a:r>
              <a:rPr lang="en-US" sz="1200" dirty="0" smtClean="0"/>
              <a:t>)</a:t>
            </a:r>
          </a:p>
          <a:p>
            <a:pPr marL="0" indent="0">
              <a:buNone/>
            </a:pPr>
            <a:r>
              <a:rPr lang="en-US" sz="1200" dirty="0" smtClean="0"/>
              <a:t> [</a:t>
            </a:r>
            <a:r>
              <a:rPr lang="en-US" sz="1200" dirty="0"/>
              <a:t>4] Colombia </a:t>
            </a:r>
            <a:r>
              <a:rPr lang="en-US" sz="1200" dirty="0" err="1"/>
              <a:t>Aeronautica</a:t>
            </a:r>
            <a:r>
              <a:rPr lang="en-US" sz="1200" dirty="0"/>
              <a:t> Civil, Controlled Flight Into Terrain, American Airlines Flight 965, Boeing 757-223, N651AA, Near Cali, Colombia, December 20, 1995 (Prepared by University of Bielefeld, Germany (</a:t>
            </a:r>
            <a:r>
              <a:rPr lang="en-US" sz="1200" dirty="0" smtClean="0"/>
              <a:t>Sep 24, 2014)</a:t>
            </a:r>
          </a:p>
          <a:p>
            <a:pPr marL="0" indent="0">
              <a:buNone/>
            </a:pPr>
            <a:r>
              <a:rPr lang="en-US" sz="1200" dirty="0" smtClean="0"/>
              <a:t>[5</a:t>
            </a:r>
            <a:r>
              <a:rPr lang="en-US" sz="1200" dirty="0"/>
              <a:t>] </a:t>
            </a:r>
            <a:r>
              <a:rPr lang="en-US" sz="1200" dirty="0" err="1"/>
              <a:t>Publitek</a:t>
            </a:r>
            <a:r>
              <a:rPr lang="en-US" sz="1200" dirty="0"/>
              <a:t> Marketing Communications, </a:t>
            </a:r>
            <a:r>
              <a:rPr lang="en-US" sz="1200" dirty="0" smtClean="0"/>
              <a:t>Developing </a:t>
            </a:r>
            <a:r>
              <a:rPr lang="en-US" sz="1200" dirty="0"/>
              <a:t>Reliable Software for Avionics, Military, and Space </a:t>
            </a:r>
            <a:r>
              <a:rPr lang="en-US" sz="1200" dirty="0" smtClean="0"/>
              <a:t>Applications, http</a:t>
            </a:r>
            <a:r>
              <a:rPr lang="en-US" sz="1200" dirty="0"/>
              <a:t>://</a:t>
            </a:r>
            <a:r>
              <a:rPr lang="en-US" sz="1200" dirty="0" err="1"/>
              <a:t>www.digikey.com</a:t>
            </a:r>
            <a:r>
              <a:rPr lang="en-US" sz="1200" dirty="0"/>
              <a:t>/en/articles/</a:t>
            </a:r>
            <a:r>
              <a:rPr lang="en-US" sz="1200" dirty="0" err="1"/>
              <a:t>techzone</a:t>
            </a:r>
            <a:r>
              <a:rPr lang="en-US" sz="1200" dirty="0"/>
              <a:t>/2014/may/developing-reliable-software-for-avionics-military-and-space-applications </a:t>
            </a:r>
            <a:r>
              <a:rPr lang="en-US" sz="1200" dirty="0" smtClean="0"/>
              <a:t>(Sep 24, 2014)</a:t>
            </a:r>
          </a:p>
          <a:p>
            <a:pPr marL="0" indent="0">
              <a:buNone/>
            </a:pPr>
            <a:r>
              <a:rPr lang="en-US" sz="1200" dirty="0" smtClean="0"/>
              <a:t>[6</a:t>
            </a:r>
            <a:r>
              <a:rPr lang="en-US" sz="1200" dirty="0"/>
              <a:t>] Causes of Fatal Accidents by Decade, http://</a:t>
            </a:r>
            <a:r>
              <a:rPr lang="en-US" sz="1200" dirty="0" err="1"/>
              <a:t>www.planecrashinfo.com</a:t>
            </a:r>
            <a:r>
              <a:rPr lang="en-US" sz="1200" dirty="0"/>
              <a:t>/</a:t>
            </a:r>
            <a:r>
              <a:rPr lang="en-US" sz="1200" dirty="0" err="1"/>
              <a:t>cause.htm</a:t>
            </a:r>
            <a:r>
              <a:rPr lang="en-US" sz="1200" dirty="0"/>
              <a:t> (Sep 24, 2014)</a:t>
            </a:r>
          </a:p>
          <a:p>
            <a:pPr marL="0" indent="0">
              <a:buNone/>
            </a:pPr>
            <a:endParaRPr lang="en-US" sz="1200"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smtClean="0">
                <a:solidFill>
                  <a:schemeClr val="tx1"/>
                </a:solidFill>
                <a:latin typeface="+mj-lt"/>
              </a:rPr>
              <a:t>Jun Liang</a:t>
            </a:r>
            <a:endParaRPr lang="en-US" sz="1400" dirty="0">
              <a:solidFill>
                <a:schemeClr val="tx1"/>
              </a:solidFill>
              <a:latin typeface="+mj-lt"/>
            </a:endParaRPr>
          </a:p>
        </p:txBody>
      </p:sp>
    </p:spTree>
    <p:extLst>
      <p:ext uri="{BB962C8B-B14F-4D97-AF65-F5344CB8AC3E}">
        <p14:creationId xmlns:p14="http://schemas.microsoft.com/office/powerpoint/2010/main" val="3455719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DaVinci</a:t>
            </a:r>
            <a:r>
              <a:rPr lang="en-US" dirty="0" smtClean="0"/>
              <a:t> Robot</a:t>
            </a:r>
            <a:endParaRPr lang="en-US" dirty="0"/>
          </a:p>
        </p:txBody>
      </p:sp>
      <p:sp>
        <p:nvSpPr>
          <p:cNvPr id="3" name="Content Placeholder 2"/>
          <p:cNvSpPr>
            <a:spLocks noGrp="1"/>
          </p:cNvSpPr>
          <p:nvPr>
            <p:ph sz="half" idx="1"/>
          </p:nvPr>
        </p:nvSpPr>
        <p:spPr/>
        <p:txBody>
          <a:bodyPr>
            <a:normAutofit/>
          </a:bodyPr>
          <a:lstStyle/>
          <a:p>
            <a:r>
              <a:rPr lang="en-US" sz="2000" dirty="0" smtClean="0"/>
              <a:t>What is the </a:t>
            </a:r>
            <a:r>
              <a:rPr lang="en-US" sz="2000" dirty="0" err="1" smtClean="0"/>
              <a:t>DaVinci</a:t>
            </a:r>
            <a:r>
              <a:rPr lang="en-US" sz="2000" dirty="0" smtClean="0"/>
              <a:t> robot? [1]</a:t>
            </a:r>
          </a:p>
          <a:p>
            <a:r>
              <a:rPr lang="en-US" sz="2000" dirty="0" smtClean="0"/>
              <a:t>Concerns about safety.[2]</a:t>
            </a:r>
          </a:p>
          <a:p>
            <a:r>
              <a:rPr lang="en-US" sz="2000" dirty="0" smtClean="0"/>
              <a:t>Should the </a:t>
            </a:r>
            <a:r>
              <a:rPr lang="en-US" sz="2000" dirty="0" err="1" smtClean="0"/>
              <a:t>DaVinci</a:t>
            </a:r>
            <a:r>
              <a:rPr lang="en-US" sz="2000" dirty="0" smtClean="0"/>
              <a:t> robot be used?</a:t>
            </a:r>
          </a:p>
          <a:p>
            <a:r>
              <a:rPr lang="en-US" sz="2000" dirty="0" smtClean="0"/>
              <a:t>Who should be responsible upon failure?</a:t>
            </a:r>
            <a:endParaRPr lang="en-US" sz="2000"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Brian Rubenstein</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t>(</a:t>
            </a:r>
            <a:r>
              <a:rPr lang="en-US" sz="1200" dirty="0" err="1"/>
              <a:t>n.d.</a:t>
            </a:r>
            <a:r>
              <a:rPr lang="en-US" sz="1200" dirty="0"/>
              <a:t>). Retrieved September 21, 2014, from http://www.winthrop.org/departments/institutes/family/ob-gyn/robotic-surgery/daVinci-Si-HD-Surgical-System/davinci-robot.jpg</a:t>
            </a:r>
            <a:endParaRPr lang="en-US" sz="1200" dirty="0">
              <a:solidFill>
                <a:schemeClr val="tx1"/>
              </a:solidFill>
            </a:endParaRPr>
          </a:p>
        </p:txBody>
      </p:sp>
      <p:sp>
        <p:nvSpPr>
          <p:cNvPr id="9" name="Content Placeholder 8"/>
          <p:cNvSpPr>
            <a:spLocks noGrp="1"/>
          </p:cNvSpPr>
          <p:nvPr>
            <p:ph sz="half" idx="2"/>
          </p:nvPr>
        </p:nvSpPr>
        <p:spPr/>
        <p:txBody>
          <a:bodyPr/>
          <a:lstStyle/>
          <a:p>
            <a:endParaRPr lang="en-US"/>
          </a:p>
        </p:txBody>
      </p:sp>
      <p:pic>
        <p:nvPicPr>
          <p:cNvPr id="1026" name="Picture 2" descr="C:\Users\Susan\Desktop\davinci-rob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7842"/>
            <a:ext cx="3962400" cy="402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0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the </a:t>
            </a:r>
            <a:r>
              <a:rPr lang="en-US" dirty="0" err="1" smtClean="0"/>
              <a:t>DaVinci</a:t>
            </a:r>
            <a:r>
              <a:rPr lang="en-US" dirty="0" smtClean="0"/>
              <a:t> Robot</a:t>
            </a:r>
            <a:endParaRPr lang="en-US" dirty="0"/>
          </a:p>
        </p:txBody>
      </p:sp>
      <p:sp>
        <p:nvSpPr>
          <p:cNvPr id="3" name="Content Placeholder 2"/>
          <p:cNvSpPr>
            <a:spLocks noGrp="1"/>
          </p:cNvSpPr>
          <p:nvPr>
            <p:ph sz="half" idx="1"/>
          </p:nvPr>
        </p:nvSpPr>
        <p:spPr/>
        <p:txBody>
          <a:bodyPr/>
          <a:lstStyle/>
          <a:p>
            <a:r>
              <a:rPr lang="en-US" dirty="0" smtClean="0"/>
              <a:t>When does failure occur?</a:t>
            </a:r>
          </a:p>
          <a:p>
            <a:r>
              <a:rPr lang="en-US" dirty="0" smtClean="0"/>
              <a:t>Issues with cost</a:t>
            </a:r>
          </a:p>
          <a:p>
            <a:r>
              <a:rPr lang="en-US" dirty="0" smtClean="0"/>
              <a:t>How much of the reported benefit is from company advertisement?</a:t>
            </a:r>
          </a:p>
          <a:p>
            <a:r>
              <a:rPr lang="en-US" dirty="0" smtClean="0"/>
              <a:t>Improper use and ill training</a:t>
            </a:r>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Brian Rubenstein</a:t>
            </a:r>
            <a:endParaRPr lang="en-US" sz="1400" dirty="0">
              <a:solidFill>
                <a:schemeClr val="tx1"/>
              </a:solidFill>
              <a:latin typeface="+mj-lt"/>
            </a:endParaRPr>
          </a:p>
        </p:txBody>
      </p:sp>
      <p:sp>
        <p:nvSpPr>
          <p:cNvPr id="8" name="TextBox 7"/>
          <p:cNvSpPr txBox="1"/>
          <p:nvPr/>
        </p:nvSpPr>
        <p:spPr>
          <a:xfrm>
            <a:off x="0" y="4535531"/>
            <a:ext cx="9144000" cy="461665"/>
          </a:xfrm>
          <a:prstGeom prst="rect">
            <a:avLst/>
          </a:prstGeom>
          <a:noFill/>
        </p:spPr>
        <p:txBody>
          <a:bodyPr wrap="square" rtlCol="0">
            <a:spAutoFit/>
          </a:bodyPr>
          <a:lstStyle/>
          <a:p>
            <a:pPr algn="r"/>
            <a:r>
              <a:rPr lang="en-US" sz="1200" dirty="0"/>
              <a:t>(</a:t>
            </a:r>
            <a:r>
              <a:rPr lang="en-US" sz="1200" dirty="0" err="1"/>
              <a:t>n.d.</a:t>
            </a:r>
            <a:r>
              <a:rPr lang="en-US" sz="1200" dirty="0"/>
              <a:t>). Retrieved September 25, 2014, from http://www.trbimg.com/img-530585f6/turbine/ct-met-aj-uic-robots-0220-jpg-20140219/2048/1678x2048</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843" y="880836"/>
            <a:ext cx="2962541" cy="3615783"/>
          </a:xfrm>
          <a:prstGeom prst="rect">
            <a:avLst/>
          </a:prstGeom>
        </p:spPr>
      </p:pic>
    </p:spTree>
    <p:extLst>
      <p:ext uri="{BB962C8B-B14F-4D97-AF65-F5344CB8AC3E}">
        <p14:creationId xmlns:p14="http://schemas.microsoft.com/office/powerpoint/2010/main" val="909267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DaVinci</a:t>
            </a:r>
            <a:endParaRPr lang="en-US" dirty="0"/>
          </a:p>
        </p:txBody>
      </p:sp>
      <p:sp>
        <p:nvSpPr>
          <p:cNvPr id="3" name="Content Placeholder 2"/>
          <p:cNvSpPr>
            <a:spLocks noGrp="1"/>
          </p:cNvSpPr>
          <p:nvPr>
            <p:ph sz="half" idx="1"/>
          </p:nvPr>
        </p:nvSpPr>
        <p:spPr/>
        <p:txBody>
          <a:bodyPr/>
          <a:lstStyle/>
          <a:p>
            <a:r>
              <a:rPr lang="en-US" dirty="0" smtClean="0"/>
              <a:t>Accuracy</a:t>
            </a:r>
          </a:p>
          <a:p>
            <a:r>
              <a:rPr lang="en-US" dirty="0" smtClean="0"/>
              <a:t>Tremble-free</a:t>
            </a:r>
          </a:p>
          <a:p>
            <a:r>
              <a:rPr lang="en-US" dirty="0" smtClean="0"/>
              <a:t>3D camera</a:t>
            </a:r>
          </a:p>
          <a:p>
            <a:r>
              <a:rPr lang="en-US" dirty="0" smtClean="0"/>
              <a:t>No autonomous control</a:t>
            </a:r>
          </a:p>
          <a:p>
            <a:r>
              <a:rPr lang="en-US" dirty="0" smtClean="0"/>
              <a:t>Automatic shutdown</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4497" y="1352550"/>
            <a:ext cx="3513605" cy="3352800"/>
          </a:xfrm>
          <a:ln>
            <a:solidFill>
              <a:schemeClr val="bg1"/>
            </a:solidFill>
          </a:ln>
        </p:spPr>
      </p:pic>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Brian Rubenstein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err="1"/>
              <a:t>n.d.</a:t>
            </a:r>
            <a:r>
              <a:rPr lang="en-US" sz="1200" dirty="0"/>
              <a:t>). Retrieved September 21, 2014, from http://www.bogg.com/custom/images/davinci-surgeonconsole-crop.jpg</a:t>
            </a:r>
            <a:endParaRPr lang="en-US" sz="1200" dirty="0">
              <a:solidFill>
                <a:schemeClr val="tx1"/>
              </a:solidFill>
            </a:endParaRPr>
          </a:p>
        </p:txBody>
      </p:sp>
    </p:spTree>
    <p:extLst>
      <p:ext uri="{BB962C8B-B14F-4D97-AF65-F5344CB8AC3E}">
        <p14:creationId xmlns:p14="http://schemas.microsoft.com/office/powerpoint/2010/main" val="4186828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The Da Vinci Surgical System should be used</a:t>
            </a:r>
          </a:p>
          <a:p>
            <a:r>
              <a:rPr lang="en-US" dirty="0" smtClean="0"/>
              <a:t>The surgeon should be held responsible in the case of failure</a:t>
            </a:r>
          </a:p>
          <a:p>
            <a:r>
              <a:rPr lang="en-US" dirty="0" smtClean="0"/>
              <a:t>Report system</a:t>
            </a:r>
          </a:p>
          <a:p>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Brian Rubenstein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a:t>
            </a:r>
            <a:r>
              <a:rPr lang="en-US" sz="1200" dirty="0" err="1"/>
              <a:t>n.d.</a:t>
            </a:r>
            <a:r>
              <a:rPr lang="en-US" sz="1200" dirty="0"/>
              <a:t>). Retrieved September 25, 2014, from http://www.cluepoints.com/sites/default/files/15.jpg</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614" y="1295736"/>
            <a:ext cx="4778181" cy="2287427"/>
          </a:xfrm>
          <a:prstGeom prst="rect">
            <a:avLst/>
          </a:prstGeom>
        </p:spPr>
      </p:pic>
    </p:spTree>
    <p:extLst>
      <p:ext uri="{BB962C8B-B14F-4D97-AF65-F5344CB8AC3E}">
        <p14:creationId xmlns:p14="http://schemas.microsoft.com/office/powerpoint/2010/main" val="1031167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 </a:t>
            </a:r>
            <a:r>
              <a:rPr lang="en-US" dirty="0"/>
              <a:t>The da Vinci® Surgical System. (</a:t>
            </a:r>
            <a:r>
              <a:rPr lang="en-US" dirty="0" err="1"/>
              <a:t>n.d.</a:t>
            </a:r>
            <a:r>
              <a:rPr lang="en-US" dirty="0"/>
              <a:t>). Retrieved September 24, 2014</a:t>
            </a:r>
            <a:r>
              <a:rPr lang="en-US" dirty="0" smtClean="0"/>
              <a:t>.</a:t>
            </a:r>
          </a:p>
          <a:p>
            <a:pPr marL="0" indent="0">
              <a:buNone/>
            </a:pPr>
            <a:r>
              <a:rPr lang="en-US" dirty="0" smtClean="0"/>
              <a:t>[2] </a:t>
            </a:r>
            <a:r>
              <a:rPr lang="en-US" dirty="0"/>
              <a:t>New Concerns on Robotic Surgeries. (</a:t>
            </a:r>
            <a:r>
              <a:rPr lang="en-US" dirty="0" err="1"/>
              <a:t>n.d.</a:t>
            </a:r>
            <a:r>
              <a:rPr lang="en-US" dirty="0"/>
              <a:t>). Retrieved September 24, 2014, from </a:t>
            </a:r>
            <a:r>
              <a:rPr lang="en-US" dirty="0">
                <a:hlinkClick r:id="rId2"/>
              </a:rPr>
              <a:t>http://well.blogs.nytimes.com/2013/09/09/new-concerns-on-robotic-surgeries/?_php=true&amp;_type=blogs&amp;_</a:t>
            </a:r>
            <a:r>
              <a:rPr lang="en-US" dirty="0" smtClean="0">
                <a:hlinkClick r:id="rId2"/>
              </a:rPr>
              <a:t>r=0</a:t>
            </a:r>
            <a:endParaRPr lang="en-US" dirty="0" smtClean="0"/>
          </a:p>
          <a:p>
            <a:pPr marL="0" indent="0">
              <a:buNone/>
            </a:pPr>
            <a:r>
              <a:rPr lang="en-US" dirty="0" smtClean="0"/>
              <a:t>[3] </a:t>
            </a:r>
            <a:r>
              <a:rPr lang="en-US" dirty="0"/>
              <a:t>Zorn, K. (</a:t>
            </a:r>
            <a:r>
              <a:rPr lang="en-US" dirty="0" err="1"/>
              <a:t>n.d.</a:t>
            </a:r>
            <a:r>
              <a:rPr lang="en-US" dirty="0"/>
              <a:t>). Da Vinci robot error and failure rates: Single institution experience on a single three-arm robot unit of more than 700 consecutive robot-assisted laparoscopic radical prostatectomies. Retrieved September 24, 2014</a:t>
            </a:r>
            <a:r>
              <a:rPr lang="en-US" dirty="0" smtClean="0"/>
              <a:t>.</a:t>
            </a:r>
          </a:p>
          <a:p>
            <a:pPr marL="0" indent="0">
              <a:buNone/>
            </a:pPr>
            <a:r>
              <a:rPr lang="en-US" dirty="0" smtClean="0"/>
              <a:t>[4] </a:t>
            </a:r>
            <a:r>
              <a:rPr lang="en-US" dirty="0"/>
              <a:t>Products. (</a:t>
            </a:r>
            <a:r>
              <a:rPr lang="en-US" dirty="0" err="1"/>
              <a:t>n.d.</a:t>
            </a:r>
            <a:r>
              <a:rPr lang="en-US" dirty="0"/>
              <a:t>). Retrieved September 24, 2014, from </a:t>
            </a:r>
            <a:r>
              <a:rPr lang="en-US" dirty="0">
                <a:hlinkClick r:id="rId3"/>
              </a:rPr>
              <a:t>http://www.intuitivesurgical.com/products</a:t>
            </a:r>
            <a:r>
              <a:rPr lang="en-US" dirty="0" smtClean="0">
                <a:hlinkClick r:id="rId3"/>
              </a:rPr>
              <a:t>/</a:t>
            </a:r>
            <a:endParaRPr lang="en-US" dirty="0" smtClean="0"/>
          </a:p>
          <a:p>
            <a:pPr marL="0" indent="0">
              <a:buNone/>
            </a:pPr>
            <a:r>
              <a:rPr lang="en-US" dirty="0" smtClean="0"/>
              <a:t>[5] </a:t>
            </a:r>
            <a:r>
              <a:rPr lang="en-US" dirty="0"/>
              <a:t>Surgical robot da Vinci scrutinized by FDA after deaths, other surgical nightmares. (</a:t>
            </a:r>
            <a:r>
              <a:rPr lang="en-US" dirty="0" err="1"/>
              <a:t>n.d.</a:t>
            </a:r>
            <a:r>
              <a:rPr lang="en-US" dirty="0"/>
              <a:t>). Retrieved September 24, 2014.</a:t>
            </a:r>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Brian Rubenstein</a:t>
            </a:r>
            <a:endParaRPr lang="en-US" sz="1400" dirty="0">
              <a:solidFill>
                <a:schemeClr val="tx1"/>
              </a:solidFill>
              <a:latin typeface="+mj-lt"/>
            </a:endParaRPr>
          </a:p>
        </p:txBody>
      </p:sp>
    </p:spTree>
    <p:extLst>
      <p:ext uri="{BB962C8B-B14F-4D97-AF65-F5344CB8AC3E}">
        <p14:creationId xmlns:p14="http://schemas.microsoft.com/office/powerpoint/2010/main" val="6011869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failure case study</a:t>
            </a:r>
            <a:endParaRPr lang="en-US" dirty="0"/>
          </a:p>
        </p:txBody>
      </p:sp>
      <p:sp>
        <p:nvSpPr>
          <p:cNvPr id="3" name="Content Placeholder 2"/>
          <p:cNvSpPr>
            <a:spLocks noGrp="1"/>
          </p:cNvSpPr>
          <p:nvPr>
            <p:ph sz="half" idx="1"/>
          </p:nvPr>
        </p:nvSpPr>
        <p:spPr/>
        <p:txBody>
          <a:bodyPr>
            <a:normAutofit fontScale="92500"/>
          </a:bodyPr>
          <a:lstStyle/>
          <a:p>
            <a:r>
              <a:rPr lang="en-US" dirty="0" smtClean="0"/>
              <a:t>Bugs are present in all software</a:t>
            </a:r>
          </a:p>
          <a:p>
            <a:r>
              <a:rPr lang="en-US" dirty="0" smtClean="0"/>
              <a:t>Depending on the application, bugs can have a different effect on the system</a:t>
            </a:r>
          </a:p>
          <a:p>
            <a:r>
              <a:rPr lang="en-US" dirty="0" smtClean="0"/>
              <a:t>Application’s purpose dictates the robustness that is expected</a:t>
            </a:r>
          </a:p>
          <a:p>
            <a:r>
              <a:rPr lang="en-US" dirty="0" smtClean="0"/>
              <a:t>What are some extreme consequences of software defects?</a:t>
            </a:r>
          </a:p>
          <a:p>
            <a:r>
              <a:rPr lang="en-US" dirty="0" smtClean="0"/>
              <a:t>Should there exist a set of software quality standards (similar to building/electrical codes)?</a:t>
            </a:r>
          </a:p>
          <a:p>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http://code-ninja.org</a:t>
            </a:r>
            <a:endParaRPr lang="en-US" sz="1200" dirty="0">
              <a:solidFill>
                <a:schemeClr val="tx1"/>
              </a:solidFill>
            </a:endParaRPr>
          </a:p>
        </p:txBody>
      </p:sp>
      <p:pic>
        <p:nvPicPr>
          <p:cNvPr id="1028" name="Picture 4" descr="http://code-ninja.org/wp-content/uploads/2013/01/bug-trac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62112"/>
            <a:ext cx="2655887" cy="265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876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Two Major Vulnerabilities and their Consequences</a:t>
            </a:r>
            <a:endParaRPr lang="en-US" cap="none" dirty="0"/>
          </a:p>
        </p:txBody>
      </p:sp>
      <p:sp>
        <p:nvSpPr>
          <p:cNvPr id="3" name="Content Placeholder 2"/>
          <p:cNvSpPr>
            <a:spLocks noGrp="1"/>
          </p:cNvSpPr>
          <p:nvPr>
            <p:ph sz="half" idx="1"/>
          </p:nvPr>
        </p:nvSpPr>
        <p:spPr/>
        <p:txBody>
          <a:bodyPr/>
          <a:lstStyle/>
          <a:p>
            <a:r>
              <a:rPr lang="en-US" dirty="0" smtClean="0"/>
              <a:t>1983 Soviet nuclear false alarm incident</a:t>
            </a:r>
          </a:p>
          <a:p>
            <a:r>
              <a:rPr lang="en-US" dirty="0" smtClean="0"/>
              <a:t>2014 Heartbleed  bug</a:t>
            </a:r>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http://www.cia.gov, http://www.heartbleed.com</a:t>
            </a:r>
            <a:endParaRPr lang="en-US" sz="1200" dirty="0">
              <a:solidFill>
                <a:schemeClr val="tx1"/>
              </a:solidFill>
            </a:endParaRPr>
          </a:p>
        </p:txBody>
      </p:sp>
      <p:pic>
        <p:nvPicPr>
          <p:cNvPr id="5122" name="Picture 2" descr="http://heartbleed.com/heartble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52551"/>
            <a:ext cx="2565400" cy="31070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img3.wikia.nocookie.net/__cb20110721010119/althistory/images/2/23/Standard_for_the_President_of_the_Soviet_Union_(New_Uni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http://img3.wikia.nocookie.net/__cb20110721010119/althistory/images/2/23/Standard_for_the_President_of_the_Soviet_Union_(New_Unio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http://img3.wikia.nocookie.net/__cb20110721010119/althistory/images/2/23/Standard_for_the_President_of_the_Soviet_Union_(New_Union).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1" descr="data:image/jpeg;base64,/9j/4AAQSkZJRgABAQAAAQABAAD/2wCEAAkGBxQSEhUUEhQUFBUVFBUUFBQUFBQUFRQUFBQWFxQUFBQYHCggGBolHBQUITEhJSkrLi4uFx8zODMsNygtLi4BCgoKDg0OGhAQGiwkHCQsLCwsLCwsLCwsLCwsLCwsLCwsLCwsLCwsLCwsLCwsLCwsLCwsLCwsLCwsLCwsLCwsLP/AABEIAKkBKwMBEQACEQEDEQH/xAAbAAACAwEBAQAAAAAAAAAAAAABAgADBgUHBP/EAD4QAAICAQEGAwQIBAUEAwAAAAECAAMRBAUGEiExQVFhcRMigZEUIzIzQlKhsWJyksEHU5Oi0UOCsvAkRPH/xAAaAQACAwEBAAAAAAAAAAAAAAABAgADBQQG/8QAMxEAAgEDAwICCQUBAQADAAAAAAECAwQREiExQVEFEyIyYXGBkaHB0UJSseHwFPEjM4L/2gAMAwEAAhEDEQA/APLVM4D10ctZHMUtfAFEjBFDrAyyOR1gZZHLRYixGy6ECyKXdBeCHIvltjcMGRtCIJCLYIkGRBIFcBxATG+ScMmSaQmQZ8EgISEiARIK0CEmNxoBiSEGgHxsLiETBJCcAkA9wEQ5FaK8RinGQNIhXwIecYre6FDQlaeGSQOAMJELJExCTCyV2LmMmU1It47iOsKKpx2K0EZlUIstA5RC9RwsDH4yBfIEEjJBDOIEx5oAhYFnJYDFLk+g9YMV4Lqak+S1YjL49i0CKXpYCogDFAxITAsImMhxJkOkkhMDAQDJbEkDgGIRcEAgCgyBIYUCR9OzNnPezBOq1vYfRR0+JwJXVqxppOXVpfMoqVFBJs+USxlyzgEgM4GJgHb2K8xinO4wEA6TCRIFoR2hSK5ywJmMU5I0gZcFQMYo3IBJkiSGxANgbEA+NxWWFMWUUxCIxS02xPZZh1YE8lyBwYhzkXy9PACkmQaHyHlJuH0Q1iCQaSwO/OBFstxVEIkUywCLkuUUWLFZchlEDHiiwxC9hUyMkXsHtIF8CiEVDgRS1IBEgHEkJOAGQUIkGQwgGWASAwI0KKpHoH+HumWuk3WYHtrBUme4GRj4nPymH4rOU5qnD9KyzIvZuUtMeiyY3bWi9jfbX+VyB/L1X9CJrUKnmUoz7o1KE9dNS7nxGXFrwBpBXwACHIqiECAdJiwiAKw5FccoTEYqxsLmETLBIAkhAiQKGgH6kMhGLCVkEgVsDhkyK47itChZFZWNko0hUSMaKRaBEyXqIFXnC2CMNx2EUskscBEgUOoistihoCwOJCYwiAyBUsvA2IB8YJmQmQgwDJkkByKYRXyMIBlg+mjZ1rjKVWMD0KozA+hAlcqtOLxKSXxFdSEXhyXzHOyr/wDIu/0n/wCIFXpfuXzQPPp/uXzFGybyQBTbzOOdbjr4nEPn0l+pfNFUq8MZyjRb3an6P9G09Z+4VbD/AD9ifPkT/wB04LGHm+ZWl+rb4HHaw8zXN9dht9dntc9WopR3W6pSeBWbBGMZwOXJl+UHh9WNOMqU2k4vqw2VVQUqcnjDM22yb/8AIu/0n/4mh59L9y+aOx1afSS+YDsm/wDyLv8ASf8A4k8+l+5fNEdan+5fM+V0KkhgQRyIIwQfMS3Kayh0wZkDnIIQJAYSIWSEMYrYvDDkTSQrJkjhjgQiEraGUQMaKYxgHZAJMhUQMOcIrWWQwE2FjCb9AlZMhcdhCIclbRUDiNyUJ42LlaI0dEZplixWXR3DiQbBCJCOPYKwMaJZiKW4FzCK3giSMEN9yyAuAZCMKwMkeCYkDjBJAExCHB09i7ct0rZqbkftIeat6jsfMTmuLWnXjia+JRcW8KyxJb9zc0bdOtrxprRReBk1WBWVvQkcx5j4iYrtI2ss1Y6od10MaVv5EvTWY9zM67eTX0uUtPCw8a05jxBxgjzE0qdlaVI6oLK95207WhUWYmd1mqa12ssOWYjJ6dAAOQ8gJ3whGnFRitkdlOmorC4Ovod6tTTWtaOAqjABVTgepE5aljQqS1SjuVzsaU5OTW5pti6zXWr7a61aaAMl2RAWH8OR08z+szrila035cIap9sv6mfXp28HogsyOfvHvqzg16YlU6Gzo7fy/lHn19JdaeGRh6dXd9uiLraxS9Kpz2MYZrmgogxIHDIBIRAhF5EMYrYQIA4A0KFkLiHImkOIBsYGAgHSIBIRIBEIrWBHEKK5LG4QJGGK2DmDAc52AVhyBwPnEsONbjAQDpY2LUiMvhwMDAWJsYQDLYaAcOYB2xTGK2OgissghlgZZEOIBsIgEJEgwB5ATIBvAMwgyECDIVEdGKkEEgg5BBwQfEGR78kcU1hmy2hrGfZavqAr2O/DUxXDAA/az44VufflMmlTUb1xpbJLdGNCCjd6aeyXJiEmwzUidLd50XU0mxQycYDA8xz5AkeRIPwnPcqTpSUXvgS5UnSlp5wdf/ELV2nUtW7fVqFNajkuCOpHc5yM+U5fC4U/JU0t3yzj8Ppw8pSXPUy00jvBIQaAfkmJCY2FMJWxAIxWkGAYDCFCyQMSASGVYGx4xGMAzRWYxUwCECI5kQJsCyAiQyAbwhOKNgTWUxzmGgGLEisuh2HilvAZA7ssEUuiHEAcbijrCKlljtAWvYGZBc4HgLMhzAHOwVEgYn2bL2PbqX4aULHueir/ADMeQlVa4p0Y6pvBzXFenR3mw7V0K0P7MWCx1+8KD3Fb8qsebEdzy8IaVTzI6sYT4zyNb1HUjqxhdO/vPiMsOkaqssQo5liAB4knAEDeFliSkoptm83i2Jbe1GlpGK6Kxx2HkgJGOfi2Fzj+KYtrcwpqdefMnsuuxhW9xCClVny3sj402npNn/V0oNQ5922w4xj8SqcEfAcvEy10Li79Kb0LovyWeTWuPSk9K6Ir1e71WqQ3aBufV6CcMp/h8D5dPAxoXdShLy7lf/rp8R4Xc6L8uv8AMO+9Rso02oIIbh9laCCCHHY58GD/ADg8PahUqUk9s5XuBYSUak6a45RjGE1zUkizSBOIe04gp6lcZHmAevpBLOHp5KZ6tOY8nb2rutbTWLUK3UkBhZXnkp7svUD5zio31OpPy36MuzKqF9CctEvRl2Zw52ncxCIStoWQQkgQGEWRBIBDCAsQTIGXBUYxzsgMhEwEQgaEEJWQyAftK8RirCEIjFTTHAgLEupYkRnRDHJbFLugFkYsR4C3OwRAFZYFEhEtxiIB2gQiDCAsQZA8Gn2Xu99Sl1oy1zrXp6ycAlz95Zj8IAJx3x5zPqXa81wjxFZk/sZ1e9etwg9lu39kabbmrXQ6f6PpfvOAsxGMovINa/mScDzPLpM21pyu63nVfVzt7fYZtCLuKuurxn/I80JnoT0vHABIFbnX3YNa6hbLWCpVmwk9yv2QB3PERy8pzXanKk4wW72OS9UnScYLd7H37y74WajKV5rq8M++4/iI6DyH6yi08OhRxKW8v4Oa2sI0t5by+iMtNI7T6dDrHpcPWxVh0I/Y+I8pXUpxnHTJZQ06UakdMlsbDUbzJrNLZTdhLuHiQ/gdk5gD8rHGMecyoWErauqlPePD7rJlRs5W9ZThvH6ow7TYNZiiERG53F26akNd33Bbh4zzFTOOQcfkbnz6A+sxvErPzHrp+uvr/aMrxC2Upaoet27/ANn2a7dit7rNOAEYobtNYBgYzh6n8QGIweoB8pXTv5xpRqvjOJL7oqpXk4RVTOVnEl9zz/UUsjMjAhlJVgeoIOCJtxkpLK4NqMlKKkuGVERgNEAkCluQyEaAYRQiAZBMgWVkQoqaEjFPBCZCNsUCEVJ9RSIUI0LiErwBYWCOGh+GLkt0jqIGyyKHilgBCBMZRAyyKyWgRC5ICiRkjswyBYMQi4GEA64OpsvZZtrssP2VKVjzstYKPkCW+XjKKlZQko9Xl/BHJcV9ElBcvL+CPQtsU2vqaK9PgexrZi7Z4K+P3Ebh/EwCvhZgW06caM6lX9T+LxvgxKMoRpylPr9epld8dTXSDpqSXdmD6m5jxM7johPkeeOg5ec07GM6n/zVFhcRj2Xc0LKnObVWWyXCMpNI1yAyEQZBsCwiFuluCtkqrjurDkR6jmPURZLKFcdS5waTSbAp1iFtI/BYBltPac4/kfuPUeuJn1LudvLFZZj0kvujind1LeWKyzH9y+6M/r9DZS5S1CjDsf3B6EeYndTqxqR1QeUdsKsKi1QeUfM0sCwSAOxuxtVdPYfaLx02LwWpgHK9jjuR/wAzlu6Dqw9F4kt0/act3burD0fWW6NwuhNT6a7Tv7XTKxAH2mqrt908LdTWDgkHmvD4dMd1lUjUo1Y6ajXza+/8mP5ilGcKixN/Vr7nJ3u2ULbdUUHv1JVdn8ylMWA+gQEeh8Z12NfRSpKXDyvwdNnXcIwT4ba/BhZsGyAQAQTCErMJU+Q5gGyNmQbIrQoSXBSTGOdtkMJHuELBkKjkDCFCyiVGMUNEQQsEFgtErOlFirAyyMSMJEGSFCwiKOS1REZfFDwFvsBIDBJAkxIDGESQhvdJp8bHyBz4xby7lbwP/FQJiTnnxHHTGPoYlSebzf3fQ7ep1TXvYtLezpUk6nUd8qo4q6vMAYLdv35I040VF1Fmf6Y/dnJGCgk57yfC+7PLdS4Z2KjALEgeAJ5D5T0kcpJM9LTjiKT5wUkxgthBkCmOozAx84NdodwLHqDvYK3PMIV4sDtxHPI+Uyavi9OFTSlldzHq+KQU9MVldzibf2A2kID2VsW6BS3FjxKkch8Z2211G4WYpr3nXbXMa6zFNHwaXUtW4dGKspyGHUS+cFNaZLY6pRjNOMlsz0nZusp2ppylygWJ9rHIg9rKz2B8PhPO1qdSwq6qfqv/AGGefq06llVzB+i/9hmA3g2M+ls4H5g80cdGX+x8RN61uY3ENUfiuxrULiNaGpfE5k6C/kIgCegbstZ9HW/Te+V+r1OmzysCjAdM9H4cevrMS98t1fLrbZ3jLt7H7DDu1FVHTqbdU/t7jsbFuS/VaixTlHqoXB5Ho/ErDsRjBHrOO6jKhQpwfKbZy1Yyp04xa3y/seU6hOF2X8rEfI4np4vKTPRQlmKb7FYMI6Y2ZA5yI0KK5EEBI7hAkHSCRAForIjlDQuJMi6RpBkVtCiqRUTHKG0MBAOkOggY8E2WiIdCTC/SBBnwFZGGK2CJBknkYQFiRJAAzITICYRGy/R0cbog6uyqPViB/eJOWmLl2DKWmm5dkeibJTj0V2mHIpdZp/MBrfdb4Bv0mDcehdxrdGs/JHn60tNZVe+GU75a0VUHS6cYVFX2xHZWICpnuzcyfIecbw+k6tX/AKKvL4/PwLLGnrqqrU68f72HnrCbp6CSEjFYR/8AgEBM45PSdy91fZYuvH1nVEP4PM/xftPO+I+Ias06fHVmJfXzn/8AHDjq+5pNt6qyul3qT2jgcl/vjvjrjvM21pwqVVGbwjPoQjOooyeEeMazVPa5exizMckmeypwjCOmK2PUwjGEUo8FWYxZk+/Y20W09yWr+E+8PzKftL8v7SivRVam4PqV3NFVYOLPTt4tmrrNNgYJKh6m88ZXn4EcvjPNWdeVtW39zPOW9R0am/uZ5ARjryI7T1vJ6NBEA6NDubtN9PY7jnWFBuUdSnEF4181LA+mZw39vGvTUXz09/8AZw39KNSKXXp7+3xPQFSug36lcezsqW0kc1JQOSR6gr6zBbnVUKMvWTx8DEzOemm+U8HmG3NJwihyMG6n2jfzF2yfiOEz01CopOUV+l4Nu2nlyj2eDliXnUiZkC2I0ZFMtmEGDA8ZBDQYGUglpMBchYRBQYRE9xwYCxFVkZFNTBQVlhyNFixWWxLlErOqKGgHI0IJcBEAUTikwHUWRS4EIhMSBwIYSs6Own4dRST2trJ/rEouFmlJex/wC4WaMl7Gb3ad30HWW28vZ6ilrAPG6rt8c/7piUIf9dtGHWLx8GYNJefRjHrF4+DORvJpTp9Egc5u1F3tbj3OFY8PopZROq1qKtcy0+rBYR2WU1Uucr1YrCMY01kbUuBAYxUmWU2lGDKcMpBB8CIsllYfAJRUlhnoFW/q/RiSv/yB7vDg8BOPvM+Hl1z85hS8IfnbP0Pr7jIfhcvN59D6+44u7291lNpNzGxLGy/cqT+JR4eU7Lvw6FWmlBYa4Oq68PhOGIbNfU7O9W6y3r9I0uCWHEVXpYDz4l/i/f1nHZX8qUvJrdOvY47W8lTfl1f/AA8/K45dJve024+whgHZ65ulaW0VJPZCvwVio/QTyfiEUrmZ5e8jivJHm29mnFeruUdC/EP+8Bv3JnpLKeuhBvsbVrLVRicoTpOqJotw7QNWEYAraj1MDzBDDOD5Hhx8Zw+IxfkOUeY4a+BxeIpujqXRpna1lNiK2zck8d9fsm7/AEduJ2PnwlDmclOUJtXvaLz7zhhJSaueyefefF/iVwrbTWowEpwB4DiwB/tlvhDcqcpy6su8Ny4yk+rMbNY0SGAIpEYraIJCIIEAUiESBaYuYRMthEgUTPKALexW0dFEtxCsJU4kUyMMXufQplZ2RY0A+MgflChZ7EzJgmQwBGzAWZ2JIQOZA5ARIK0X6Oku6opwWYAep6RZNRWWCpNRg2z1G169dpqLD1S6lmHPKsHCWKfmf0nmoKVrXqRXDi8fyjzaUrepKPdP+jgf4gA3WuF6aWpWb+a5xkfLhPwnd4UlTpJvmb2+B2+HSVOKz+p/wYgzYNx8CQlXARIMmMDAOmSQjNHujvMdK3BZk0seY6msn8S+XiP/AE8F9Yq4jqj638+wzryzVZao+t/Jp96d1l1K+30/D7QjiwMcNo7EH83n3mZZX8qMvKrcfx/RwWd9Ki/Lq8fwebWKQSCCCDgg8iCOoI7T0Sw1lG9lNZR7Du9pTXpaUPIisZHgW94j5meQvJ668pLueXuZqVWTXc8333fOst8uAfJFno/Dli3ibVksUUcKdx2HW2HQ2LNQv/1vZWD+b2q4z5YDzmryjtTf6sr6HNcTW1J/qyvoeq20o1teqyOFaHwxxjD8LBs+ShvmZ5ZSnGErdcuX8HnE5KLpe08w3ruNzjUc+G1nFYP+XVwqp+JLT09nBUqfldVz73ubtmtCdPtjPvZwDOw6giBjLghhAyKJMkjEOIBsYA0iBJiCMVIhkI9gEwgbFhE45FzDgr1IiCRghEvBlZ1p7BBkGTYLDIgTYoMIiY4gLUOsUdAEICZkJkJgGe5boLvZ2JZ+R1b+kg/2gqR1xce6Kp09UHHuekahTpLfpdOX0t2HvQDPBxcxcg8OeT8fLHnotXMP+eptUjsn39hhRarQ8me01w+/sE0mlFq7Tcc/aFlU9QVWsshH9Q/SPVm6U7eHb/wMpuDop9PyebGb56LOeCGQjDp6i7KoxlmCjPIZJwMySaSyyvVpTb6G60u5FaJw6m0LZY3DUUPu5AzjDAcRPhy6TFn4pKUs0o5iuTLl4lNyzSjmK5ycbau52ppyQvtU/NXzPxTr8szroeI0Ku2cP2nVR8QpVNns/b+TPOhU4YEEdiCD8jO9NNZR2Ralumarc3eg6dhVYSaWPLuaye48vETMv7BV1rj6y+pwX9kqq1x9b+TabV3aovtS4jBBBbHSwD7PF+nPw5TFoX9WjB0/l7DJo3lSnB01/wCHQ1upWtGdzhVBYnyE5qVOVSSiuWU04OTSXJ4vrtSbbHsbq7FvTJzj4dJ7OnBU4KK6HqaUFCKj2Pnlg5udzdBxaLWAjmykDIxzFXEp/wBwMxr+rpuaPv8Avgxr2qlcU2uF+S7RGzW0UaWslaUrr+k2jucAilPEgYz4foUq+Xa1J15es36K+5XNRo1JVJes28L7nA351aG8VVYCUIKgB0BHNsfoPhO7w6nJUtc+ZPJ12MXGGqXMtzNTQOoIMAyYpMIje44aDA6kQwBbEJjIrbEzGwVagwBwTEhOBTCI2mLiHIuGMsDGhtsPmAtyFWgaGjLHISZAt5EBhKk9xw0GC5SLAYpagqIGNFExITAsIjYeKTAdRutyN4wlfstR90WKI55hCRko/gpycHyPbpi+JWLnLzKXrc47+1e0x7621T1U+eWvujVbK2QtBvrT7u76yvB+ySvC6f8AiR5HymXXuHW0Tl60Xh/kz6td1NMnytmYDXbJ49FXqVxx15pvAHUI3Cj+oHCD8PCb8LnFw6UuHvH7m1Sr6a7pPh7r4mfVCTgDJJwB4k8gBO1vCyzSlhZbPQtgbo16dfb6rDMo4+H8FeBnn+Yj5fvMC58RnWl5VHh7Z6swbi9lVfl0uHt7zJbe3jt1RwxAQOWRQAMdQuT1JxNa2s6dBeit8bmlb2tOisrnqdbd/feyoBLwbUHINn6xR5k/a+PPznJdeFwqelT2f0Oa48OjP0obP6Gz0G1dLqR7rVv/AAuBxf0tzmNUt7mh0fvRl1KVal3+B0qdFWnNa0XzVVH6gTmlVqy2bZQ6k5ctlOu2nVVztsVB5sM/AdY9O2q1PUi2NCjOfqo5u9OyjqqOFHweTLz91+XIN5eBnTY3Ct62Zr+i+1qqjU3X9Hk99DVsVcFWU4IPUGeqjKMkpR4PRQkpLK4O5uVsMam/3/uq8O/8X5U+OD8AZx3915FP0fWey/Jx3tx5NPC9Z8Gw3YRrNHeVODqbruA4+yH93ix4KMnHliZN7JRuYav0JZ9uPyZV01CtFP8ASl+Svau000tX0XSY40Ql2AyKlAy9jkdXPYeJHpDb207ip59fhvZd+y9w0ISqz8yp1+vuPL2bJ59e+Z6Tg2l7CSBBCDqKZBWNIMgkwIMngr4o2CrVkWEQcCAswAmQDYhEYraJmTBMoiyMER4paGQmUwZkBknDJkOlNhEgd0xgYCxN5LMxS3IRAHIrQoSWwAZCJnX3d1yVuVuXiotAS0eHP3XHfKnw8TOa5pynHMHiS3X4+Jz3NKUo6oest0bzR6XVaLB07fS9MeYrJAsRT3rboR/7gdZh1KlvdbVVoqd+hkTnRr7VFpn36P3g3WtqsOr04zwu5sCOOFlW5eF0KnoVIx8Qe8N/GdPyq3VbZXG3HzDdKcVCp1W2V7DGVaSzSWLcV40quKP24XQ/ZbwyMEHocj0mzKcK8HBPDks/P/bms68biLp5w2j6t5t731K+zRfZ1/iGcs/kT2HlKLPw6Fu9TeWV21jGi9TeWZczSO1kzITIVEg0UfQNbYBgWOB4B2A+WYmiPZAlCHYoY9+/jGQcYWxpN3t730yGt19og+wOLBU+Gfy/tM+68OhXkpJ4fUz7mzjUlqWzObw3a6925ZPvO3RK0A6k9gAP0nUvLtqaj04XdlrnChTUf8za7GUaPZllufesDMhIwW4vcp5eYw2PMzGuM3F9Gn0jz/LMytJ3F0o9F/mNs/TaqyiuijOmoVQGucEW2E82KJ1UEk9cHpzgr1LenVlVqenPolwuwKkqMKjnP0pdlwviZ7ee+nTodJpuZJB1FpOWcjmEJ9eZA6fOaFnGpWl59Xb9q7e067aE6svNqfBGUxNLJ3qO4JAAhFyAiQjSfAwgHXArmFCTZVmOc+QqYAp7B4oMD6iGEV7iQiMQtGwVOY6mKyyL6jAwD5JIEMgRhAWIaAYkARgZBkxoB9hWkFkCEUKmRhjI1e5m8V1LeyH1iHmtRODnuKm7HvwnkcdiZmX9jSrLW9n3/JwXtrTmtXD7/k1j7c0drh2c6e9O9iFHHij9mXxGfkecyo2l1Si4pa4Ps/quzM7/AJ68FhLMfZuJqLa0vN2a7NPqFFepCsHVHAwlh/hI5Hw6yyEKk6XlpNThvHpldgxjOUNG6lHdfgyu9u6p05NlWWoPPxNeexPdfA/PxOjY36rLRPaf8mlaXyqejP1v5MqZpna2TEAcDrAyyJDIBiEw4EbOjsPY1mqsCVjl+JyPdQeJ8/Ad5RcXMKENU/l3KK9eNGOZfI3G0NHVTWNFSwTjwdTaSAVrzzLMfxNjAX17THo1KtWTuZrOPVXt/ruZMZym/Nl8EfbqNvaFSmbFs9nyprrUuEwMAgDlxeB7Dp3zRG0u5J4WnPLb5/orjb13nCxnlvY5e9G815q91Tp1fkvHyvsHcgf9NcZ59emJ1WXh9KM8t6mvkvyzptLSnr3erHyX5PPmm6bD2BATkUQiJAaFCyRAZAJ4CDIHIjmFCTZXmMUZCJB1sSQHARAMmK8KK58FeIxThjLAx4jiKXBJkC2LCIW1mKy6m9hjAWMAkImTEgA5gwNqJmTBMkhAQSEQwbHMdf7wYC8M2Wx98FcCrWUi4clD8Cu58Ayn7XqOcya/h0k3OhLS+2djOq2bT1Ung7f0jZLZytKnmCDW1bDxBAAInF5fiUeG38Uzl03ae2X8SLvJoqVFdDWuOgqQO4Pgq+17eQMn/FdVXqqqKffj+Au1ry9Kokvbsv4Ofdu39LJZdKukB/EzniPn7BRwj5idCvo2y0yqa37vuWRuXS2ctX+7nzazdnSUsK2s1F1x6V0hOL1IIPCPUyyne3FVa1GMYd5ZLI3Vaa1JJLuxbt3dHWUW3UPQ5PvVsUsZQenEyDCepzGV3cSy4QUl34+j5GhdXDT0wTXfcbU7A0lTBbhqkRiODUBqnqbPTmq8viIIXVxUWaeltcx3T+oI3Vee8cNrpvk+9txq1xZUy6hSAQljMoI8RZWe/p2nOvFm24VE4vut/oyp385ejLZ+z8M+lNvppl9nfpbdMvP7rBQ58LF4Tn05yt2kq0tdOopv2/gr/wCeVV6oTTft5KF2tsnqVrJ65el3OfMspJ+cZ2/iP7vk0hvJuuPuHam+NVCj6NRgke67oK1x+YL9ph8hDR8Nq1HmtPbsnkNKylUeZy+5hNbrnuc2WsWZupP6ADsPKbVOlGnHTBYRtUacKccRWEfKZYFiwi5wTMgMgaFCy4K8wlOSEyBbJjMIuG2DhkyDSGQbbgVhChZImICJAMIrQIQbCqYWVxaLAYpcgEyAbJITcsSKy2GR4CzcXEIMbjQDZFMgrJCQIgCg4kDjAQIApbhMgXg0GzN5uEBdTTXqUHQuqmxR05OR73x+c4q1nqeqnJxfs4+Rx1LTO9N6X9DRabfPRVr9Vp2rP5UrrU/1AzOn4bdTfpVMr3s5HZ1pS3ln4ipvLfrbBRpQtAbrYzAuFH2iPA+QyfMQ/wDBRtYebV9LHQaVpChHXUefYfHtfa1eiDafR87Tn2+pPvOW7gN4/oPXJl1ChO5aq1/V/THp8R6NCVfFSr6vRGMZySSSSTzJPMknqSZr4SRpJY2XB3d3t4m0/wBXYPa0NyepsEAHqVz+3Q/rOK6tI1vSi8TXDRz3FoqnpR2l3NDr7G0Va6nRWq+msPOlzkKWP4M8x3yOo757cFOKuZOjcRxNdUcMcVpeXWXpLqvuGn/EOsriyhge4VlYH+rEWXg0k/QmSXh809pHO1++inP0fT1ox/6jqhYHxCgYyPMn0nTS8Nkv/sqN+zLLadi/1yMpq9S9jl7GLMeZYnJM04QjFYisI74wUFpithQeUJcnsLmERsVoUJIAMjBFgYwoWTEBhZUmQSBQ4EBYkTEhMCmERoUiERoBMgM4AxhQsmLCLkqQxmc1N4L1MRnXFhBgGi0GQIyGBjwHilvJMyAygiBjoBhAxTCVscQFiCIBuQYhFwSAITIgt4QKh3kkCkv1FldxUgqSCOYIJBB8QR0gwnsxm8rDWwnFGwIngZIrLKYTIM+SFzjhycA5xnlk98eMnXJW4xznAjQokkTMgMkzJgmQAyMiZMwkyIxhRVN7AUwsVMhkIxcSC4GEgy2GzmLwWZ1AaEWWxBITAphEk8geFCz3KmaMkc8pCZhEywKYzEi8ocmKWt4WQo0jQYTyywxC97BUyMkXuMDAWJhEAUNmAsTATIgNiFo2Cpy3G4oMD6xg0GBlPYgaQKkQtJgjkAtDgVybWBgYpYnhAYwiykLmETI4MUsTGgH5JCQBkFfAghK8hzIHJJCIBhAxSIRGtgCQCGgG5AwhQskCQiJIRPDHYQIskhMwleRQYREwMYQMqeMjnlyDEIMCL3hZTHqO0CLZcDpAyyHBY3SIi+XAqwsSHJaIh0dAd4RVyNAOQyIj4FaMVyAZBQmAdBgGIZAMKyDRGgHFMKEYsIo6xWWRLIC3oCQADChZcCiESJDIBkWQKI0AZCmERghECsDGiFpAy5EMYr6BgD1LDAXMqMJSwLCxESEjKmjIplySQ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882" y="2571749"/>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629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a:t>
            </a:r>
            <a:r>
              <a:rPr lang="en-US" dirty="0" smtClean="0">
                <a:hlinkClick r:id="rId3"/>
              </a:rPr>
              <a:t>197</a:t>
            </a:r>
            <a:r>
              <a:rPr lang="en-US" dirty="0" smtClean="0"/>
              <a:t> (2014-09-26)</a:t>
            </a:r>
            <a:endParaRPr lang="en-US" dirty="0"/>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1983 Soviet Nuclear False Alarm Incident</a:t>
            </a:r>
            <a:endParaRPr lang="en-US" cap="none" dirty="0"/>
          </a:p>
        </p:txBody>
      </p:sp>
      <p:sp>
        <p:nvSpPr>
          <p:cNvPr id="3" name="Content Placeholder 2"/>
          <p:cNvSpPr>
            <a:spLocks noGrp="1"/>
          </p:cNvSpPr>
          <p:nvPr>
            <p:ph sz="half" idx="1"/>
          </p:nvPr>
        </p:nvSpPr>
        <p:spPr/>
        <p:txBody>
          <a:bodyPr/>
          <a:lstStyle/>
          <a:p>
            <a:r>
              <a:rPr lang="en-US" dirty="0" smtClean="0"/>
              <a:t>September 26, 1983 </a:t>
            </a:r>
          </a:p>
          <a:p>
            <a:r>
              <a:rPr lang="en-US" dirty="0" smtClean="0"/>
              <a:t>Stanislav Petrov, Commander of the Serpukhov-15 Nuclear Bunker</a:t>
            </a:r>
          </a:p>
          <a:p>
            <a:r>
              <a:rPr lang="en-US" dirty="0" smtClean="0"/>
              <a:t>A Soviet satellite sent a signal to the bunker, warning that the US has launched a nuclear missile at the Soviet Union</a:t>
            </a:r>
          </a:p>
          <a:p>
            <a:r>
              <a:rPr lang="en-US" dirty="0" smtClean="0"/>
              <a:t>Then the system reported that 4 more Minuteman ICBMs were launched</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http://www.skytamer.com</a:t>
            </a:r>
            <a:endParaRPr lang="en-US" sz="1200" dirty="0">
              <a:solidFill>
                <a:schemeClr val="tx1"/>
              </a:solidFill>
            </a:endParaRPr>
          </a:p>
        </p:txBody>
      </p:sp>
      <p:pic>
        <p:nvPicPr>
          <p:cNvPr id="2050" name="Picture 2" descr="http://www.skytamer.com/1.2/2001/1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53" y="1216390"/>
            <a:ext cx="2195147" cy="329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48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1983 Soviet Nuclear False Alarm </a:t>
            </a:r>
            <a:r>
              <a:rPr lang="en-US" cap="none" dirty="0" smtClean="0"/>
              <a:t>Incident (cont’d</a:t>
            </a:r>
            <a:r>
              <a:rPr lang="en-US" cap="none" dirty="0"/>
              <a:t>)</a:t>
            </a:r>
          </a:p>
        </p:txBody>
      </p:sp>
      <p:sp>
        <p:nvSpPr>
          <p:cNvPr id="3" name="Content Placeholder 2"/>
          <p:cNvSpPr>
            <a:spLocks noGrp="1"/>
          </p:cNvSpPr>
          <p:nvPr>
            <p:ph sz="half" idx="1"/>
          </p:nvPr>
        </p:nvSpPr>
        <p:spPr/>
        <p:txBody>
          <a:bodyPr/>
          <a:lstStyle/>
          <a:p>
            <a:r>
              <a:rPr lang="en-US" dirty="0" smtClean="0"/>
              <a:t>He did nothing</a:t>
            </a:r>
          </a:p>
          <a:p>
            <a:r>
              <a:rPr lang="en-US" dirty="0" smtClean="0"/>
              <a:t>Concluded that the report must be false</a:t>
            </a:r>
          </a:p>
          <a:p>
            <a:r>
              <a:rPr lang="en-US" dirty="0" smtClean="0"/>
              <a:t>Software bug caused the false report</a:t>
            </a:r>
          </a:p>
          <a:p>
            <a:r>
              <a:rPr lang="en-US" dirty="0" smtClean="0"/>
              <a:t>Software picked up the sun’s reflection from the tops of clouds and mistook for a launch [4]</a:t>
            </a:r>
          </a:p>
          <a:p>
            <a:r>
              <a:rPr lang="en-US" dirty="0" smtClean="0"/>
              <a:t>Petrov was neither punished nor rewarded by the Soviets</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http://dagbladet.no</a:t>
            </a:r>
            <a:endParaRPr lang="en-US" sz="12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667" y="1276350"/>
            <a:ext cx="3449187" cy="321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86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2014 Heartbleed Bug</a:t>
            </a:r>
            <a:endParaRPr lang="en-US" cap="none" dirty="0"/>
          </a:p>
        </p:txBody>
      </p:sp>
      <p:sp>
        <p:nvSpPr>
          <p:cNvPr id="3" name="Content Placeholder 2"/>
          <p:cNvSpPr>
            <a:spLocks noGrp="1"/>
          </p:cNvSpPr>
          <p:nvPr>
            <p:ph sz="half" idx="1"/>
          </p:nvPr>
        </p:nvSpPr>
        <p:spPr/>
        <p:txBody>
          <a:bodyPr/>
          <a:lstStyle/>
          <a:p>
            <a:r>
              <a:rPr lang="en-US" dirty="0" smtClean="0"/>
              <a:t>An exploit of the Heartbeat feature in OpenSSL</a:t>
            </a:r>
          </a:p>
          <a:p>
            <a:r>
              <a:rPr lang="en-US" dirty="0" smtClean="0"/>
              <a:t>Introduced in December 2011</a:t>
            </a:r>
          </a:p>
          <a:p>
            <a:r>
              <a:rPr lang="en-US" dirty="0" smtClean="0"/>
              <a:t>Discovered on March 21, 2014</a:t>
            </a:r>
          </a:p>
          <a:p>
            <a:r>
              <a:rPr lang="en-US" dirty="0" smtClean="0"/>
              <a:t>Fixed on April 7, 2014</a:t>
            </a:r>
          </a:p>
          <a:p>
            <a:r>
              <a:rPr lang="en-US" dirty="0" smtClean="0"/>
              <a:t>Allowed the attacker to read up to 64k of the server’s memory</a:t>
            </a:r>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8" name="TextBox 7"/>
          <p:cNvSpPr txBox="1"/>
          <p:nvPr/>
        </p:nvSpPr>
        <p:spPr>
          <a:xfrm>
            <a:off x="-6187044" y="4206587"/>
            <a:ext cx="9144000" cy="276999"/>
          </a:xfrm>
          <a:prstGeom prst="rect">
            <a:avLst/>
          </a:prstGeom>
          <a:noFill/>
        </p:spPr>
        <p:txBody>
          <a:bodyPr wrap="square" rtlCol="0">
            <a:spAutoFit/>
          </a:bodyPr>
          <a:lstStyle/>
          <a:p>
            <a:pPr algn="r"/>
            <a:r>
              <a:rPr lang="en-US" sz="1200" dirty="0" smtClean="0"/>
              <a:t>http</a:t>
            </a:r>
            <a:r>
              <a:rPr lang="en-US" sz="1200" dirty="0"/>
              <a:t>://xkcd.com/1354</a:t>
            </a:r>
            <a:r>
              <a:rPr lang="en-US" sz="1200" dirty="0" smtClean="0"/>
              <a:t>/</a:t>
            </a:r>
            <a:endParaRPr lang="en-US" sz="1200"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0114"/>
            <a:ext cx="4038600" cy="440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0898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2014 Heartbleed Bug</a:t>
            </a:r>
            <a:endParaRPr lang="en-US" cap="none"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8" name="TextBox 7"/>
          <p:cNvSpPr txBox="1"/>
          <p:nvPr/>
        </p:nvSpPr>
        <p:spPr>
          <a:xfrm>
            <a:off x="-7303325" y="4696198"/>
            <a:ext cx="9144000" cy="276999"/>
          </a:xfrm>
          <a:prstGeom prst="rect">
            <a:avLst/>
          </a:prstGeom>
          <a:noFill/>
        </p:spPr>
        <p:txBody>
          <a:bodyPr wrap="square" rtlCol="0">
            <a:spAutoFit/>
          </a:bodyPr>
          <a:lstStyle/>
          <a:p>
            <a:pPr algn="r"/>
            <a:r>
              <a:rPr lang="en-US" sz="1200" dirty="0" smtClean="0"/>
              <a:t>http</a:t>
            </a:r>
            <a:r>
              <a:rPr lang="en-US" sz="1200" dirty="0"/>
              <a:t>://xkcd.com/1354</a:t>
            </a:r>
            <a:r>
              <a:rPr lang="en-US" sz="1200" dirty="0" smtClean="0"/>
              <a:t>/</a:t>
            </a:r>
            <a:endParaRPr lang="en-US" sz="12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126" y="636488"/>
            <a:ext cx="4227346" cy="439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sz="half" idx="1"/>
          </p:nvPr>
        </p:nvSpPr>
        <p:spPr>
          <a:xfrm>
            <a:off x="685800" y="1352551"/>
            <a:ext cx="3733800" cy="3352800"/>
          </a:xfrm>
        </p:spPr>
        <p:txBody>
          <a:bodyPr/>
          <a:lstStyle/>
          <a:p>
            <a:r>
              <a:rPr lang="en-US" dirty="0" smtClean="0"/>
              <a:t>Affected companies:</a:t>
            </a:r>
          </a:p>
          <a:p>
            <a:pPr lvl="1"/>
            <a:r>
              <a:rPr lang="en-US" dirty="0" smtClean="0"/>
              <a:t>Google </a:t>
            </a:r>
          </a:p>
          <a:p>
            <a:pPr lvl="1"/>
            <a:r>
              <a:rPr lang="en-US" dirty="0" smtClean="0"/>
              <a:t>Facebook</a:t>
            </a:r>
          </a:p>
          <a:p>
            <a:pPr lvl="1"/>
            <a:r>
              <a:rPr lang="en-US" dirty="0" smtClean="0"/>
              <a:t>Yahoo!</a:t>
            </a:r>
          </a:p>
          <a:p>
            <a:pPr lvl="1"/>
            <a:r>
              <a:rPr lang="en-US" dirty="0" smtClean="0"/>
              <a:t>Netflix</a:t>
            </a:r>
          </a:p>
          <a:p>
            <a:pPr lvl="1"/>
            <a:r>
              <a:rPr lang="en-US" dirty="0" smtClean="0"/>
              <a:t>YouTube</a:t>
            </a:r>
          </a:p>
          <a:p>
            <a:pPr lvl="1"/>
            <a:r>
              <a:rPr lang="en-US" dirty="0" smtClean="0"/>
              <a:t>WPI</a:t>
            </a:r>
            <a:endParaRPr lang="en-US" dirty="0"/>
          </a:p>
          <a:p>
            <a:r>
              <a:rPr lang="en-US" dirty="0" smtClean="0"/>
              <a:t>Fortunately, no major US financial institutions were affected</a:t>
            </a:r>
          </a:p>
        </p:txBody>
      </p:sp>
    </p:spTree>
    <p:extLst>
      <p:ext uri="{BB962C8B-B14F-4D97-AF65-F5344CB8AC3E}">
        <p14:creationId xmlns:p14="http://schemas.microsoft.com/office/powerpoint/2010/main" val="23459476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Conclusion</a:t>
            </a:r>
            <a:endParaRPr lang="en-US" cap="none"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Zachary Richards</a:t>
            </a:r>
            <a:endParaRPr lang="en-US" sz="1400" dirty="0">
              <a:solidFill>
                <a:schemeClr val="tx1"/>
              </a:solidFill>
              <a:latin typeface="+mj-lt"/>
            </a:endParaRPr>
          </a:p>
        </p:txBody>
      </p:sp>
      <p:sp>
        <p:nvSpPr>
          <p:cNvPr id="9" name="Content Placeholder 2"/>
          <p:cNvSpPr>
            <a:spLocks noGrp="1"/>
          </p:cNvSpPr>
          <p:nvPr>
            <p:ph sz="half" idx="1"/>
          </p:nvPr>
        </p:nvSpPr>
        <p:spPr>
          <a:xfrm>
            <a:off x="685800" y="1352551"/>
            <a:ext cx="7909560" cy="3352800"/>
          </a:xfrm>
        </p:spPr>
        <p:txBody>
          <a:bodyPr/>
          <a:lstStyle/>
          <a:p>
            <a:r>
              <a:rPr lang="en-US" dirty="0" smtClean="0"/>
              <a:t>Vulnerabilities in software have the potential to cause a lot of damage</a:t>
            </a:r>
          </a:p>
          <a:p>
            <a:r>
              <a:rPr lang="en-US" dirty="0" smtClean="0"/>
              <a:t>Open source software, and most closed source software has limited to no warranties </a:t>
            </a:r>
          </a:p>
          <a:p>
            <a:r>
              <a:rPr lang="en-US" dirty="0" smtClean="0"/>
              <a:t>Quality is improving rapidly</a:t>
            </a:r>
          </a:p>
          <a:p>
            <a:r>
              <a:rPr lang="en-US" dirty="0" smtClean="0"/>
              <a:t>Software has no cross-industry “building codes” </a:t>
            </a:r>
          </a:p>
          <a:p>
            <a:r>
              <a:rPr lang="en-US" dirty="0" smtClean="0"/>
              <a:t>would be very difficult to create and apply to the entire industry</a:t>
            </a:r>
          </a:p>
          <a:p>
            <a:r>
              <a:rPr lang="en-US" dirty="0" smtClean="0"/>
              <a:t>Extreme care must be taken when using software for critical purposes</a:t>
            </a:r>
          </a:p>
        </p:txBody>
      </p:sp>
    </p:spTree>
    <p:extLst>
      <p:ext uri="{BB962C8B-B14F-4D97-AF65-F5344CB8AC3E}">
        <p14:creationId xmlns:p14="http://schemas.microsoft.com/office/powerpoint/2010/main" val="38474930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[1] Software Quality and Standards, Bednar </a:t>
            </a:r>
            <a:r>
              <a:rPr lang="en-US" dirty="0"/>
              <a:t>&amp; Robertson</a:t>
            </a:r>
            <a:r>
              <a:rPr lang="en-US" dirty="0" smtClean="0"/>
              <a:t>, September 20, 2014, </a:t>
            </a:r>
            <a:r>
              <a:rPr lang="en-US" dirty="0"/>
              <a:t>http://</a:t>
            </a:r>
            <a:r>
              <a:rPr lang="en-US" dirty="0" smtClean="0"/>
              <a:t>www.inf.ed.ac.uk/teaching/courses/seoc2/2004_2005/slides/quality.pdf </a:t>
            </a:r>
          </a:p>
          <a:p>
            <a:pPr marL="0" indent="0">
              <a:buNone/>
            </a:pPr>
            <a:r>
              <a:rPr lang="en-US" dirty="0" smtClean="0"/>
              <a:t>[2] </a:t>
            </a:r>
            <a:r>
              <a:rPr lang="en-US" dirty="0"/>
              <a:t>Licenses, September 21, 2014, http://choosealicense.com/licenses/</a:t>
            </a:r>
            <a:endParaRPr lang="en-US" dirty="0" smtClean="0"/>
          </a:p>
          <a:p>
            <a:pPr marL="0" indent="0">
              <a:buNone/>
            </a:pPr>
            <a:r>
              <a:rPr lang="en-US" dirty="0" smtClean="0"/>
              <a:t>[3] Nick Health, Why open source software development is getting </a:t>
            </a:r>
            <a:r>
              <a:rPr lang="en-US" dirty="0"/>
              <a:t>more secure, http://www.techrepublic.com/article/open-source-vs-proprietary/</a:t>
            </a:r>
            <a:endParaRPr lang="en-US" dirty="0" smtClean="0"/>
          </a:p>
          <a:p>
            <a:pPr marL="0" indent="0">
              <a:buNone/>
            </a:pPr>
            <a:r>
              <a:rPr lang="en-US" dirty="0" smtClean="0"/>
              <a:t>[4] ‘I had a funny feeling in my guy</a:t>
            </a:r>
            <a:r>
              <a:rPr lang="en-US" dirty="0"/>
              <a:t>’, David Hoffman, http://</a:t>
            </a:r>
            <a:r>
              <a:rPr lang="en-US" dirty="0" smtClean="0"/>
              <a:t>www.washingtonpost.com/wp-srv/inatl/longterm/coldwar/shatter021099b.htm </a:t>
            </a:r>
          </a:p>
          <a:p>
            <a:pPr marL="0" indent="0">
              <a:buNone/>
            </a:pPr>
            <a:r>
              <a:rPr lang="en-US" dirty="0" smtClean="0"/>
              <a:t>[5] </a:t>
            </a:r>
            <a:r>
              <a:rPr lang="en-US" dirty="0"/>
              <a:t>Heartbleed FAQ, April 14, 2014, http://thehackernews.com/2014/04/heartbleed-bug-explained-10-most.html</a:t>
            </a:r>
          </a:p>
          <a:p>
            <a:pPr marL="0" indent="0">
              <a:buNone/>
            </a:pPr>
            <a:r>
              <a:rPr lang="en-US" dirty="0" smtClean="0"/>
              <a:t>[6]openssl.org</a:t>
            </a:r>
          </a:p>
          <a:p>
            <a:pPr marL="0" indent="0">
              <a:buNone/>
            </a:pPr>
            <a:r>
              <a:rPr lang="en-US" dirty="0" smtClean="0"/>
              <a:t>[7] Heartbleed bug timeline, </a:t>
            </a:r>
            <a:r>
              <a:rPr lang="en-US" dirty="0"/>
              <a:t>Ben Grubb, http://www.smh.com.au/it-pro/security-it/heartbleed-disclosure-timeline-who-knew-what-and-when-20140415-zqurk.html </a:t>
            </a:r>
            <a:endParaRPr lang="en-US" dirty="0" smtClean="0"/>
          </a:p>
          <a:p>
            <a:pPr marL="0" indent="0">
              <a:buNone/>
            </a:pPr>
            <a:r>
              <a:rPr lang="en-US" dirty="0"/>
              <a:t>[8] http://www.wpi.edu/Admin/IT/News/servicesalert.html#newsitem1397126108,66953,</a:t>
            </a:r>
            <a:endParaRPr lang="en-US" dirty="0" smtClean="0"/>
          </a:p>
        </p:txBody>
      </p:sp>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Tree>
    <p:extLst>
      <p:ext uri="{BB962C8B-B14F-4D97-AF65-F5344CB8AC3E}">
        <p14:creationId xmlns:p14="http://schemas.microsoft.com/office/powerpoint/2010/main" val="735190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a:t>
            </a:r>
            <a:r>
              <a:rPr lang="en-US" dirty="0" smtClean="0"/>
              <a:t>9</a:t>
            </a:r>
            <a:r>
              <a:rPr lang="en-US" dirty="0" smtClean="0"/>
              <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2014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r>
              <a:rPr lang="en-US" dirty="0" smtClean="0">
                <a:ea typeface="ＭＳ Ｐゴシック" pitchFamily="-109" charset="-128"/>
                <a:cs typeface="ＭＳ Ｐゴシック" pitchFamily="-109" charset="-128"/>
              </a:rPr>
              <a:t>?</a:t>
            </a:r>
          </a:p>
          <a:p>
            <a:pPr eaLnBrk="1" hangingPunct="1"/>
            <a:endParaRPr lang="en-US" dirty="0">
              <a:ea typeface="ＭＳ Ｐゴシック" pitchFamily="-109" charset="-128"/>
              <a:cs typeface="ＭＳ Ｐゴシック" pitchFamily="-109" charset="-128"/>
            </a:endParaRPr>
          </a:p>
          <a:p>
            <a:pPr eaLnBrk="1" hangingPunct="1"/>
            <a:r>
              <a:rPr lang="en-US" dirty="0" smtClean="0">
                <a:ea typeface="ＭＳ Ｐゴシック" pitchFamily="-109" charset="-128"/>
                <a:cs typeface="ＭＳ Ｐゴシック" pitchFamily="-109" charset="-128"/>
              </a:rPr>
              <a:t>Use Intuition</a:t>
            </a:r>
          </a:p>
          <a:p>
            <a:pPr lvl="1"/>
            <a:r>
              <a:rPr lang="en-US" dirty="0" smtClean="0">
                <a:ea typeface="ＭＳ Ｐゴシック" pitchFamily="-109" charset="-128"/>
                <a:cs typeface="ＭＳ Ｐゴシック" pitchFamily="-109" charset="-128"/>
              </a:rPr>
              <a:t>Are results reasonable?</a:t>
            </a:r>
            <a:endParaRPr lang="en-US" dirty="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218495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1982392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1816333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a:t>
            </a:r>
            <a:r>
              <a:rPr lang="en-US" dirty="0" smtClean="0"/>
              <a:t>Present</a:t>
            </a:r>
          </a:p>
          <a:p>
            <a:pPr marL="457200" indent="-457200">
              <a:buFont typeface="+mj-lt"/>
              <a:buAutoNum type="arabicPeriod"/>
            </a:pPr>
            <a:r>
              <a:rPr lang="en-US" strike="sngStrike" dirty="0" smtClean="0"/>
              <a:t>Guest Speaker</a:t>
            </a:r>
            <a:endParaRPr lang="en-US" strike="sngStrike"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460677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3298385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3953699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316505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en-US" smtClean="0"/>
              <a:t>© 2014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3934331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r>
              <a:rPr lang="en-US" dirty="0" smtClean="0"/>
              <a:t>362 Any false arrests since 1989?</a:t>
            </a:r>
            <a:endParaRPr lang="en-US" dirty="0" smtClean="0"/>
          </a:p>
          <a:p>
            <a:r>
              <a:rPr lang="en-US" dirty="0" smtClean="0"/>
              <a:t>pp. </a:t>
            </a:r>
            <a:r>
              <a:rPr lang="en-US" dirty="0" smtClean="0"/>
              <a:t>368 This is not to keep the system from responding to false alarms.</a:t>
            </a:r>
            <a:endParaRPr lang="en-US" dirty="0" smtClean="0"/>
          </a:p>
          <a:p>
            <a:r>
              <a:rPr lang="en-US" dirty="0" smtClean="0"/>
              <a:t>pp. </a:t>
            </a:r>
            <a:r>
              <a:rPr lang="en-US" dirty="0" smtClean="0"/>
              <a:t>371 Always encapsulate units!</a:t>
            </a:r>
            <a:endParaRPr lang="en-US" dirty="0" smtClean="0"/>
          </a:p>
          <a:p>
            <a:r>
              <a:rPr lang="en-US" dirty="0" smtClean="0"/>
              <a:t>pp. </a:t>
            </a:r>
            <a:r>
              <a:rPr lang="en-US" dirty="0" smtClean="0"/>
              <a:t>373 Why did they refuse?</a:t>
            </a:r>
            <a:endParaRPr lang="en-US" dirty="0" smtClean="0"/>
          </a:p>
          <a:p>
            <a:r>
              <a:rPr lang="en-US" dirty="0"/>
              <a:t>pp. </a:t>
            </a:r>
            <a:r>
              <a:rPr lang="en-US" dirty="0" smtClean="0"/>
              <a:t>376 Republicans and Florida.</a:t>
            </a:r>
            <a:endParaRPr lang="en-US" dirty="0"/>
          </a:p>
        </p:txBody>
      </p:sp>
      <p:sp>
        <p:nvSpPr>
          <p:cNvPr id="11" name="Content Placeholder 10"/>
          <p:cNvSpPr>
            <a:spLocks noGrp="1"/>
          </p:cNvSpPr>
          <p:nvPr>
            <p:ph sz="half" idx="2"/>
          </p:nvPr>
        </p:nvSpPr>
        <p:spPr/>
        <p:txBody>
          <a:bodyPr>
            <a:normAutofit/>
          </a:bodyPr>
          <a:lstStyle/>
          <a:p>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1 Page Paper</a:t>
            </a:r>
            <a:endParaRPr lang="en-US" dirty="0"/>
          </a:p>
        </p:txBody>
      </p:sp>
      <p:sp>
        <p:nvSpPr>
          <p:cNvPr id="3" name="Content Placeholder 2"/>
          <p:cNvSpPr>
            <a:spLocks noGrp="1"/>
          </p:cNvSpPr>
          <p:nvPr>
            <p:ph idx="1"/>
          </p:nvPr>
        </p:nvSpPr>
        <p:spPr/>
        <p:txBody>
          <a:bodyPr>
            <a:normAutofit/>
          </a:bodyPr>
          <a:lstStyle/>
          <a:p>
            <a:r>
              <a:rPr lang="en-US" dirty="0" smtClean="0"/>
              <a:t>From </a:t>
            </a:r>
            <a:r>
              <a:rPr lang="en-US" dirty="0"/>
              <a:t>Chapter 9 In-class Exercises # </a:t>
            </a:r>
            <a:r>
              <a:rPr lang="en-US" dirty="0" smtClean="0"/>
              <a:t>24.</a:t>
            </a:r>
            <a:endParaRPr lang="en-US" dirty="0"/>
          </a:p>
          <a:p>
            <a:r>
              <a:rPr lang="en-US" dirty="0"/>
              <a:t>Should the company produce the game?</a:t>
            </a:r>
          </a:p>
          <a:p>
            <a:r>
              <a:rPr lang="en-US" dirty="0"/>
              <a:t>Use the SWE Code Of Ethics as the basis for your argument.</a:t>
            </a:r>
          </a:p>
          <a:p>
            <a:r>
              <a:rPr lang="en-US" dirty="0"/>
              <a:t>The SWE Code of Ethics should not be the sole source for your premises.</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Aircraft </a:t>
            </a:r>
            <a:r>
              <a:rPr lang="en-US" dirty="0" smtClean="0"/>
              <a:t>system failure</a:t>
            </a:r>
            <a:endParaRPr lang="en-US" dirty="0"/>
          </a:p>
        </p:txBody>
      </p:sp>
      <p:sp>
        <p:nvSpPr>
          <p:cNvPr id="3" name="Content Placeholder 2"/>
          <p:cNvSpPr>
            <a:spLocks noGrp="1"/>
          </p:cNvSpPr>
          <p:nvPr>
            <p:ph sz="half" idx="1"/>
          </p:nvPr>
        </p:nvSpPr>
        <p:spPr>
          <a:xfrm>
            <a:off x="685800" y="1352551"/>
            <a:ext cx="3966048" cy="3352800"/>
          </a:xfrm>
        </p:spPr>
        <p:txBody>
          <a:bodyPr/>
          <a:lstStyle/>
          <a:p>
            <a:r>
              <a:rPr lang="en-US" dirty="0" smtClean="0"/>
              <a:t>What </a:t>
            </a:r>
            <a:r>
              <a:rPr lang="en-US" dirty="0"/>
              <a:t>are the concerns for </a:t>
            </a:r>
            <a:r>
              <a:rPr lang="en-US" dirty="0" smtClean="0"/>
              <a:t>aircraft system?</a:t>
            </a:r>
          </a:p>
          <a:p>
            <a:pPr lvl="1"/>
            <a:r>
              <a:rPr lang="en-US" dirty="0" smtClean="0"/>
              <a:t>Why?</a:t>
            </a:r>
          </a:p>
          <a:p>
            <a:r>
              <a:rPr lang="en-US" dirty="0" smtClean="0"/>
              <a:t>16% of pilot errors caused by aircraft software system failures.</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Jun Liang</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fr-FR" sz="1200" dirty="0"/>
              <a:t>http://</a:t>
            </a:r>
            <a:r>
              <a:rPr lang="fr-FR" sz="1200" dirty="0" err="1"/>
              <a:t>static.guim.co.uk</a:t>
            </a:r>
            <a:r>
              <a:rPr lang="fr-FR" sz="1200" dirty="0"/>
              <a:t>/</a:t>
            </a:r>
            <a:r>
              <a:rPr lang="fr-FR" sz="1200" dirty="0" err="1"/>
              <a:t>sys</a:t>
            </a:r>
            <a:r>
              <a:rPr lang="fr-FR" sz="1200" dirty="0"/>
              <a:t>-images/Guardian/</a:t>
            </a:r>
            <a:r>
              <a:rPr lang="fr-FR" sz="1200" dirty="0" err="1"/>
              <a:t>Pix</a:t>
            </a:r>
            <a:r>
              <a:rPr lang="fr-FR" sz="1200" dirty="0"/>
              <a:t>/</a:t>
            </a:r>
            <a:r>
              <a:rPr lang="fr-FR" sz="1200" dirty="0" err="1"/>
              <a:t>pictures</a:t>
            </a:r>
            <a:r>
              <a:rPr lang="fr-FR" sz="1200" dirty="0"/>
              <a:t>/2014/6/24/1403621541410/6244011b-9ba9-4fcb-b22d-f6f48675956b-460x276.jpeg</a:t>
            </a:r>
            <a:endParaRPr lang="en-US" sz="1200" dirty="0">
              <a:solidFill>
                <a:schemeClr val="tx1"/>
              </a:solidFill>
            </a:endParaRPr>
          </a:p>
        </p:txBody>
      </p:sp>
      <p:pic>
        <p:nvPicPr>
          <p:cNvPr id="11" name="Picture 10"/>
          <p:cNvPicPr>
            <a:picLocks noChangeAspect="1"/>
          </p:cNvPicPr>
          <p:nvPr/>
        </p:nvPicPr>
        <p:blipFill>
          <a:blip r:embed="rId3"/>
          <a:stretch>
            <a:fillRect/>
          </a:stretch>
        </p:blipFill>
        <p:spPr>
          <a:xfrm>
            <a:off x="4819915" y="1276350"/>
            <a:ext cx="3800770" cy="2945597"/>
          </a:xfrm>
          <a:prstGeom prst="rect">
            <a:avLst/>
          </a:prstGeom>
        </p:spPr>
      </p:pic>
    </p:spTree>
    <p:extLst>
      <p:ext uri="{BB962C8B-B14F-4D97-AF65-F5344CB8AC3E}">
        <p14:creationId xmlns:p14="http://schemas.microsoft.com/office/powerpoint/2010/main" val="3914637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error</a:t>
            </a:r>
          </a:p>
        </p:txBody>
      </p:sp>
      <p:sp>
        <p:nvSpPr>
          <p:cNvPr id="3" name="Content Placeholder 2"/>
          <p:cNvSpPr>
            <a:spLocks noGrp="1"/>
          </p:cNvSpPr>
          <p:nvPr>
            <p:ph sz="half" idx="1"/>
          </p:nvPr>
        </p:nvSpPr>
        <p:spPr>
          <a:xfrm>
            <a:off x="685800" y="1352551"/>
            <a:ext cx="3966048" cy="3352800"/>
          </a:xfrm>
        </p:spPr>
        <p:txBody>
          <a:bodyPr/>
          <a:lstStyle/>
          <a:p>
            <a:r>
              <a:rPr lang="en-US" altLang="zh-CN" dirty="0"/>
              <a:t>Pilot error </a:t>
            </a:r>
            <a:r>
              <a:rPr lang="en-US" altLang="zh-CN" dirty="0" smtClean="0"/>
              <a:t>is </a:t>
            </a:r>
            <a:r>
              <a:rPr lang="en-US" altLang="zh-CN" dirty="0"/>
              <a:t>a decision, action or inaction by a pilot </a:t>
            </a:r>
            <a:r>
              <a:rPr lang="en-US" altLang="zh-CN" dirty="0" smtClean="0"/>
              <a:t>determined </a:t>
            </a:r>
            <a:r>
              <a:rPr lang="en-US" altLang="zh-CN" dirty="0"/>
              <a:t>to be a cause or contributing factor in an accident or incident. </a:t>
            </a:r>
            <a:endParaRPr lang="en-US" altLang="zh-CN" dirty="0" smtClean="0"/>
          </a:p>
          <a:p>
            <a:r>
              <a:rPr lang="en-US" altLang="zh-CN" dirty="0" smtClean="0"/>
              <a:t>Pilot </a:t>
            </a:r>
            <a:r>
              <a:rPr lang="en-US" altLang="zh-CN" dirty="0"/>
              <a:t>error can be a mistake, </a:t>
            </a:r>
            <a:r>
              <a:rPr lang="en-US" altLang="zh-CN" dirty="0" smtClean="0"/>
              <a:t>oversight </a:t>
            </a:r>
            <a:r>
              <a:rPr lang="en-US" altLang="zh-CN" dirty="0"/>
              <a:t>or failure to exercise due diligence by pilots during the performance of </a:t>
            </a:r>
            <a:r>
              <a:rPr lang="en-US" altLang="zh-CN" dirty="0" smtClean="0"/>
              <a:t>their.</a:t>
            </a:r>
            <a:endParaRPr lang="en-US" dirty="0" smtClean="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Jun Liang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err="1"/>
              <a:t>www.davegranlund.com</a:t>
            </a:r>
            <a:r>
              <a:rPr lang="en-US" sz="1200" dirty="0"/>
              <a:t>/cartoons/</a:t>
            </a:r>
            <a:r>
              <a:rPr lang="en-US" sz="1200" dirty="0" err="1"/>
              <a:t>wp</a:t>
            </a:r>
            <a:r>
              <a:rPr lang="en-US" sz="1200" dirty="0"/>
              <a:t>-content/uploads/Southwest-pilot-error1.jpg</a:t>
            </a:r>
            <a:endParaRPr lang="en-US" sz="1200" dirty="0">
              <a:solidFill>
                <a:schemeClr val="tx1"/>
              </a:solidFill>
            </a:endParaRPr>
          </a:p>
        </p:txBody>
      </p:sp>
      <p:pic>
        <p:nvPicPr>
          <p:cNvPr id="10" name="Picture 9"/>
          <p:cNvPicPr>
            <a:picLocks noChangeAspect="1"/>
          </p:cNvPicPr>
          <p:nvPr/>
        </p:nvPicPr>
        <p:blipFill>
          <a:blip r:embed="rId3"/>
          <a:stretch>
            <a:fillRect/>
          </a:stretch>
        </p:blipFill>
        <p:spPr>
          <a:xfrm>
            <a:off x="4651848" y="1405164"/>
            <a:ext cx="4207975" cy="2524785"/>
          </a:xfrm>
          <a:prstGeom prst="rect">
            <a:avLst/>
          </a:prstGeom>
        </p:spPr>
      </p:pic>
    </p:spTree>
    <p:extLst>
      <p:ext uri="{BB962C8B-B14F-4D97-AF65-F5344CB8AC3E}">
        <p14:creationId xmlns:p14="http://schemas.microsoft.com/office/powerpoint/2010/main" val="4221438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Avionics software</a:t>
            </a:r>
          </a:p>
        </p:txBody>
      </p:sp>
      <p:sp>
        <p:nvSpPr>
          <p:cNvPr id="3" name="Content Placeholder 2"/>
          <p:cNvSpPr>
            <a:spLocks noGrp="1"/>
          </p:cNvSpPr>
          <p:nvPr>
            <p:ph sz="half" idx="1"/>
          </p:nvPr>
        </p:nvSpPr>
        <p:spPr>
          <a:xfrm>
            <a:off x="685800" y="1352551"/>
            <a:ext cx="7772400" cy="2036373"/>
          </a:xfrm>
        </p:spPr>
        <p:txBody>
          <a:bodyPr>
            <a:normAutofit/>
          </a:bodyPr>
          <a:lstStyle/>
          <a:p>
            <a:r>
              <a:rPr lang="en-US" altLang="zh-CN" dirty="0" smtClean="0"/>
              <a:t>Embedded </a:t>
            </a:r>
            <a:r>
              <a:rPr lang="en-US" altLang="zh-CN" dirty="0"/>
              <a:t>software with legally mandated safety and reliability concerns used in </a:t>
            </a:r>
            <a:r>
              <a:rPr lang="en-US" altLang="zh-CN" dirty="0" smtClean="0"/>
              <a:t>avionics</a:t>
            </a:r>
            <a:endParaRPr lang="en-US" dirty="0" smtClean="0"/>
          </a:p>
          <a:p>
            <a:r>
              <a:rPr lang="en-US" dirty="0"/>
              <a:t>The main difference between avionic software and conventional embedded software is that the development process is required by law and is optimized for </a:t>
            </a:r>
            <a:r>
              <a:rPr lang="en-US" dirty="0" smtClean="0"/>
              <a:t>safety.</a:t>
            </a:r>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Jun Liang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err="1"/>
              <a:t>www.presagis.com</a:t>
            </a:r>
            <a:r>
              <a:rPr lang="en-US" sz="1200" dirty="0"/>
              <a:t>/solutions/</a:t>
            </a:r>
            <a:r>
              <a:rPr lang="en-US" sz="1200" dirty="0" err="1"/>
              <a:t>military_commercial_avionics_software_development_design</a:t>
            </a:r>
            <a:r>
              <a:rPr lang="en-US" sz="1200" dirty="0"/>
              <a:t>/</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1503020" y="3010818"/>
            <a:ext cx="6401139" cy="1520271"/>
          </a:xfrm>
          <a:prstGeom prst="rect">
            <a:avLst/>
          </a:prstGeom>
        </p:spPr>
      </p:pic>
    </p:spTree>
    <p:extLst>
      <p:ext uri="{BB962C8B-B14F-4D97-AF65-F5344CB8AC3E}">
        <p14:creationId xmlns:p14="http://schemas.microsoft.com/office/powerpoint/2010/main" val="1726007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13241</TotalTime>
  <Words>3397</Words>
  <Application>Microsoft Macintosh PowerPoint</Application>
  <PresentationFormat>On-screen Show (16:9)</PresentationFormat>
  <Paragraphs>443</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Red Radial 16x9</vt:lpstr>
      <vt:lpstr>Class 9 Errors Failures Risks</vt:lpstr>
      <vt:lpstr>PowerPoint Presentation</vt:lpstr>
      <vt:lpstr>Overview</vt:lpstr>
      <vt:lpstr>My Reading Notes</vt:lpstr>
      <vt:lpstr>Assignment – 1 Page Paper</vt:lpstr>
      <vt:lpstr>Overview</vt:lpstr>
      <vt:lpstr>Aircraft system failure</vt:lpstr>
      <vt:lpstr>pilot error</vt:lpstr>
      <vt:lpstr>Avionics software</vt:lpstr>
      <vt:lpstr>American Airlines Flight 965</vt:lpstr>
      <vt:lpstr>Development Process</vt:lpstr>
      <vt:lpstr>References</vt:lpstr>
      <vt:lpstr>The DaVinci Robot</vt:lpstr>
      <vt:lpstr>Cons of the DaVinci Robot</vt:lpstr>
      <vt:lpstr>Benefits of DaVinci</vt:lpstr>
      <vt:lpstr>Conclusion</vt:lpstr>
      <vt:lpstr>References</vt:lpstr>
      <vt:lpstr>Software failure case study</vt:lpstr>
      <vt:lpstr>Two Major Vulnerabilities and their Consequences</vt:lpstr>
      <vt:lpstr>1983 Soviet Nuclear False Alarm Incident</vt:lpstr>
      <vt:lpstr>1983 Soviet Nuclear False Alarm Incident (cont’d)</vt:lpstr>
      <vt:lpstr>2014 Heartbleed Bug</vt:lpstr>
      <vt:lpstr>2014 Heartbleed Bug</vt:lpstr>
      <vt:lpstr>Conclusion</vt:lpstr>
      <vt:lpstr>References</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211</cp:revision>
  <dcterms:created xsi:type="dcterms:W3CDTF">2014-08-25T02:19:16Z</dcterms:created>
  <dcterms:modified xsi:type="dcterms:W3CDTF">2014-09-27T21:41:38Z</dcterms:modified>
</cp:coreProperties>
</file>