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4"/>
  </p:notesMasterIdLst>
  <p:handoutMasterIdLst>
    <p:handoutMasterId r:id="rId25"/>
  </p:handoutMasterIdLst>
  <p:sldIdLst>
    <p:sldId id="256" r:id="rId2"/>
    <p:sldId id="259" r:id="rId3"/>
    <p:sldId id="277" r:id="rId4"/>
    <p:sldId id="261" r:id="rId5"/>
    <p:sldId id="308" r:id="rId6"/>
    <p:sldId id="267" r:id="rId7"/>
    <p:sldId id="309" r:id="rId8"/>
    <p:sldId id="310" r:id="rId9"/>
    <p:sldId id="311" r:id="rId10"/>
    <p:sldId id="312" r:id="rId11"/>
    <p:sldId id="313" r:id="rId12"/>
    <p:sldId id="314" r:id="rId13"/>
    <p:sldId id="315" r:id="rId14"/>
    <p:sldId id="316" r:id="rId15"/>
    <p:sldId id="317" r:id="rId16"/>
    <p:sldId id="318" r:id="rId17"/>
    <p:sldId id="319" r:id="rId18"/>
    <p:sldId id="320" r:id="rId19"/>
    <p:sldId id="321" r:id="rId20"/>
    <p:sldId id="322" r:id="rId21"/>
    <p:sldId id="323" r:id="rId22"/>
    <p:sldId id="269" r:id="rId2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25" autoAdjust="0"/>
    <p:restoredTop sz="74783" autoAdjust="0"/>
  </p:normalViewPr>
  <p:slideViewPr>
    <p:cSldViewPr snapToGrid="0" snapToObjects="1">
      <p:cViewPr varScale="1">
        <p:scale>
          <a:sx n="115" d="100"/>
          <a:sy n="115" d="100"/>
        </p:scale>
        <p:origin x="-1096" y="-96"/>
      </p:cViewPr>
      <p:guideLst>
        <p:guide orient="horz" pos="1620"/>
        <p:guide pos="2880"/>
      </p:guideLst>
    </p:cSldViewPr>
  </p:slideViewPr>
  <p:notesTextViewPr>
    <p:cViewPr>
      <p:scale>
        <a:sx n="100" d="100"/>
        <a:sy n="100" d="100"/>
      </p:scale>
      <p:origin x="0" y="0"/>
    </p:cViewPr>
  </p:notesTextViewPr>
  <p:sorterViewPr>
    <p:cViewPr>
      <p:scale>
        <a:sx n="115" d="100"/>
        <a:sy n="115" d="100"/>
      </p:scale>
      <p:origin x="0" y="356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handoutMaster" Target="handoutMasters/handout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F980C-06B9-9541-9929-F1E71D9341C4}" type="datetimeFigureOut">
              <a:rPr lang="en-US" smtClean="0"/>
              <a:t>9/19/14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36D42-B77C-2B48-B602-2114A3AD328F}" type="slidenum">
              <a:rPr lang="en-US" smtClean="0"/>
              <a:t>‹#›</a:t>
            </a:fld>
            <a:endParaRPr lang="en-US"/>
          </a:p>
        </p:txBody>
      </p:sp>
    </p:spTree>
    <p:extLst>
      <p:ext uri="{BB962C8B-B14F-4D97-AF65-F5344CB8AC3E}">
        <p14:creationId xmlns:p14="http://schemas.microsoft.com/office/powerpoint/2010/main" val="341716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BFA80-5DE8-754C-A5A4-B0D948BE7BE3}" type="datetimeFigureOut">
              <a:rPr lang="en-US" smtClean="0"/>
              <a:t>9/19/14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00B2-88B9-1642-B8EB-F86842378D04}" type="slidenum">
              <a:rPr lang="en-US" smtClean="0"/>
              <a:t>‹#›</a:t>
            </a:fld>
            <a:endParaRPr lang="en-US"/>
          </a:p>
        </p:txBody>
      </p:sp>
    </p:spTree>
    <p:extLst>
      <p:ext uri="{BB962C8B-B14F-4D97-AF65-F5344CB8AC3E}">
        <p14:creationId xmlns:p14="http://schemas.microsoft.com/office/powerpoint/2010/main" val="13685056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Arial" pitchFamily="-109" charset="0"/>
                <a:ea typeface="ＭＳ Ｐゴシック" pitchFamily="-109" charset="-128"/>
                <a:cs typeface="ＭＳ Ｐゴシック" pitchFamily="-109" charset="-128"/>
              </a:rPr>
              <a:t>After this class we will be half done with the course… very sad I know.</a:t>
            </a:r>
          </a:p>
          <a:p>
            <a:pPr eaLnBrk="1" hangingPunct="1"/>
            <a:r>
              <a:rPr lang="en-US" dirty="0" smtClean="0">
                <a:latin typeface="Arial" pitchFamily="-109" charset="0"/>
                <a:ea typeface="ＭＳ Ｐゴシック" pitchFamily="-109" charset="-128"/>
                <a:cs typeface="ＭＳ Ｐゴシック" pitchFamily="-109" charset="-128"/>
              </a:rPr>
              <a:t>Play Somebody’s Watching Me – Rockwell</a:t>
            </a:r>
          </a:p>
          <a:p>
            <a:pPr eaLnBrk="1" hangingPunct="1"/>
            <a:endParaRPr lang="en-US" dirty="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2013, General Keith Alexander reported that the government surveillance programs thwarted 54 known threats.</a:t>
            </a:r>
          </a:p>
          <a:p>
            <a:r>
              <a:rPr lang="en-US" baseline="0" dirty="0" smtClean="0"/>
              <a:t>But later that year, he admitted that not all of the 54 plots were domestic, and that he agreed that they “weren’t all plots and they weren’t all foiled”. </a:t>
            </a:r>
          </a:p>
          <a:p>
            <a:endParaRPr lang="en-US" baseline="0" dirty="0" smtClean="0"/>
          </a:p>
          <a:p>
            <a:r>
              <a:rPr lang="en-US" baseline="0" dirty="0" smtClean="0"/>
              <a:t>Gen. Alexander additionally admitted that only “one or two” of these plots were discovered through bulk phone call collection. </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11</a:t>
            </a:fld>
            <a:endParaRPr lang="en-US"/>
          </a:p>
        </p:txBody>
      </p:sp>
    </p:spTree>
    <p:extLst>
      <p:ext uri="{BB962C8B-B14F-4D97-AF65-F5344CB8AC3E}">
        <p14:creationId xmlns:p14="http://schemas.microsoft.com/office/powerpoint/2010/main" val="8089354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it</a:t>
            </a:r>
            <a:r>
              <a:rPr lang="en-US" baseline="0" dirty="0" smtClean="0"/>
              <a:t> shouldn’t surprise you that there has been an increasing distrust in our government. </a:t>
            </a:r>
          </a:p>
          <a:p>
            <a:r>
              <a:rPr lang="en-US" baseline="0" dirty="0" smtClean="0"/>
              <a:t>Counterproductive to foster a distrustful relationship with the people you’re trying to protect.</a:t>
            </a:r>
          </a:p>
          <a:p>
            <a:endParaRPr lang="en-US" baseline="0" dirty="0" smtClean="0"/>
          </a:p>
          <a:p>
            <a:r>
              <a:rPr lang="en-US" baseline="0" dirty="0" smtClean="0"/>
              <a:t>Starting high: question first asked in 1958. </a:t>
            </a:r>
          </a:p>
          <a:p>
            <a:r>
              <a:rPr lang="en-US" baseline="0" dirty="0" smtClean="0"/>
              <a:t>Bottom of first dip: 1980 – economically hard times brings government trust down to 25%</a:t>
            </a:r>
          </a:p>
          <a:p>
            <a:r>
              <a:rPr lang="en-US" baseline="0" dirty="0" smtClean="0"/>
              <a:t>First spike since 1980: Beginning of the Gulf War in 1991 brings a brief increase in governmental trust.</a:t>
            </a:r>
          </a:p>
          <a:p>
            <a:r>
              <a:rPr lang="en-US" baseline="0" dirty="0" smtClean="0"/>
              <a:t>Second Spike after 9/11</a:t>
            </a:r>
          </a:p>
          <a:p>
            <a:r>
              <a:rPr lang="en-US" baseline="0" dirty="0" smtClean="0"/>
              <a:t>Steady decline since.</a:t>
            </a:r>
          </a:p>
          <a:p>
            <a:endParaRPr lang="en-US" baseline="0" dirty="0" smtClean="0"/>
          </a:p>
        </p:txBody>
      </p:sp>
      <p:sp>
        <p:nvSpPr>
          <p:cNvPr id="4" name="Slide Number Placeholder 3"/>
          <p:cNvSpPr>
            <a:spLocks noGrp="1"/>
          </p:cNvSpPr>
          <p:nvPr>
            <p:ph type="sldNum" sz="quarter" idx="10"/>
          </p:nvPr>
        </p:nvSpPr>
        <p:spPr/>
        <p:txBody>
          <a:bodyPr/>
          <a:lstStyle/>
          <a:p>
            <a:fld id="{270700B2-88B9-1642-B8EB-F86842378D04}" type="slidenum">
              <a:rPr lang="en-US" smtClean="0"/>
              <a:t>12</a:t>
            </a:fld>
            <a:endParaRPr lang="en-US"/>
          </a:p>
        </p:txBody>
      </p:sp>
    </p:spTree>
    <p:extLst>
      <p:ext uri="{BB962C8B-B14F-4D97-AF65-F5344CB8AC3E}">
        <p14:creationId xmlns:p14="http://schemas.microsoft.com/office/powerpoint/2010/main" val="23406352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NSA still deserves a place in our government. If even one of those thwarted “threats” saved an innocent life, then it goes to show that the NSA’s efforts are worthwhile.</a:t>
            </a:r>
          </a:p>
          <a:p>
            <a:r>
              <a:rPr lang="en-US" dirty="0" smtClean="0"/>
              <a:t>But, it also needs to gain the trust of it is people. Counterintuitive</a:t>
            </a:r>
            <a:r>
              <a:rPr lang="en-US" baseline="0" dirty="0" smtClean="0"/>
              <a:t> to anger the people you’re trying to protect.  </a:t>
            </a:r>
          </a:p>
          <a:p>
            <a:endParaRPr lang="en-US" baseline="0" dirty="0" smtClean="0"/>
          </a:p>
          <a:p>
            <a:r>
              <a:rPr lang="en-US" baseline="0" dirty="0" smtClean="0"/>
              <a:t>While the NSA may keep us safe, it should be kept under control. </a:t>
            </a:r>
          </a:p>
          <a:p>
            <a:r>
              <a:rPr lang="en-US" baseline="0" dirty="0" smtClean="0"/>
              <a:t>How?</a:t>
            </a:r>
          </a:p>
          <a:p>
            <a:r>
              <a:rPr lang="en-US" dirty="0" smtClean="0"/>
              <a:t>	-NSA needs</a:t>
            </a:r>
            <a:r>
              <a:rPr lang="en-US" baseline="0" dirty="0" smtClean="0"/>
              <a:t> to be made accountable and needs to be contained by checks and balances. </a:t>
            </a:r>
          </a:p>
          <a:p>
            <a:r>
              <a:rPr lang="en-US" baseline="0" dirty="0" smtClean="0"/>
              <a:t>	-</a:t>
            </a:r>
            <a:r>
              <a:rPr lang="en-US" baseline="0" dirty="0" err="1" smtClean="0"/>
              <a:t>Surveil</a:t>
            </a:r>
            <a:r>
              <a:rPr lang="en-US" baseline="0" dirty="0" smtClean="0"/>
              <a:t> based on case-by-case suspicions</a:t>
            </a:r>
          </a:p>
          <a:p>
            <a:r>
              <a:rPr lang="en-US" baseline="0" dirty="0" smtClean="0"/>
              <a:t>	-Collection doesn’t need to be made publically available, but it shouldn’t take a whistleblower to reveal the extent of the NSA’s surveillance operations </a:t>
            </a:r>
          </a:p>
        </p:txBody>
      </p:sp>
      <p:sp>
        <p:nvSpPr>
          <p:cNvPr id="4" name="Slide Number Placeholder 3"/>
          <p:cNvSpPr>
            <a:spLocks noGrp="1"/>
          </p:cNvSpPr>
          <p:nvPr>
            <p:ph type="sldNum" sz="quarter" idx="10"/>
          </p:nvPr>
        </p:nvSpPr>
        <p:spPr/>
        <p:txBody>
          <a:bodyPr/>
          <a:lstStyle/>
          <a:p>
            <a:fld id="{270700B2-88B9-1642-B8EB-F86842378D04}" type="slidenum">
              <a:rPr lang="en-US" smtClean="0"/>
              <a:t>13</a:t>
            </a:fld>
            <a:endParaRPr lang="en-US"/>
          </a:p>
        </p:txBody>
      </p:sp>
    </p:spTree>
    <p:extLst>
      <p:ext uri="{BB962C8B-B14F-4D97-AF65-F5344CB8AC3E}">
        <p14:creationId xmlns:p14="http://schemas.microsoft.com/office/powerpoint/2010/main" val="14046731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6"/>
          <p:cNvSpPr>
            <a:spLocks noGrp="1" noChangeArrowheads="1"/>
          </p:cNvSpPr>
          <p:nvPr>
            <p:ph type="sldNum"/>
          </p:nvPr>
        </p:nvSpPr>
        <p:spPr>
          <a:ln/>
        </p:spPr>
        <p:txBody>
          <a:bodyPr/>
          <a:lstStyle/>
          <a:p>
            <a:fld id="{8FDFE76D-54FC-2949-8E84-5B6EAF42DF91}" type="slidenum">
              <a:rPr lang="en-US"/>
              <a:pPr/>
              <a:t>15</a:t>
            </a:fld>
            <a:endParaRPr lang="en-US"/>
          </a:p>
        </p:txBody>
      </p:sp>
      <p:sp>
        <p:nvSpPr>
          <p:cNvPr id="11265" name="Text Box 1"/>
          <p:cNvSpPr txBox="1">
            <a:spLocks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1266" name="Text Box 2"/>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1200">
                <a:solidFill>
                  <a:srgbClr val="000000"/>
                </a:solidFill>
                <a:latin typeface="Times New Roman" charset="0"/>
                <a:ea typeface="ＭＳ Ｐゴシック" charset="0"/>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1200">
                <a:solidFill>
                  <a:srgbClr val="000000"/>
                </a:solidFill>
                <a:latin typeface="Times New Roman" charset="0"/>
                <a:ea typeface="ＭＳ Ｐゴシック" charset="0"/>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1200">
                <a:solidFill>
                  <a:srgbClr val="000000"/>
                </a:solidFill>
                <a:latin typeface="Times New Roman" charset="0"/>
                <a:ea typeface="ＭＳ Ｐゴシック" charset="0"/>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1200">
                <a:solidFill>
                  <a:srgbClr val="000000"/>
                </a:solidFill>
                <a:latin typeface="Times New Roman" charset="0"/>
                <a:ea typeface="ＭＳ Ｐゴシック" charset="0"/>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1200">
                <a:solidFill>
                  <a:srgbClr val="000000"/>
                </a:solidFill>
                <a:latin typeface="Times New Roman" charset="0"/>
                <a:ea typeface="ＭＳ Ｐゴシック" charset="0"/>
              </a:defRPr>
            </a:lvl9pPr>
          </a:lstStyle>
          <a:p>
            <a:pPr marL="215900" indent="-214313" eaLnBrk="1">
              <a:spcBef>
                <a:spcPct val="0"/>
              </a:spcBef>
            </a:pPr>
            <a:r>
              <a:rPr lang="en-US" sz="1400">
                <a:latin typeface="Arial" charset="0"/>
                <a:cs typeface="Droid Sans Fallback" charset="0"/>
              </a:rPr>
              <a:t>What is cryptocurrency?</a:t>
            </a:r>
          </a:p>
          <a:p>
            <a:pPr marL="215900" indent="-214313" eaLnBrk="1">
              <a:spcBef>
                <a:spcPct val="0"/>
              </a:spcBef>
            </a:pPr>
            <a:endParaRPr lang="en-US" sz="1400">
              <a:latin typeface="Arial" charset="0"/>
              <a:cs typeface="Droid Sans Fallback" charset="0"/>
            </a:endParaRPr>
          </a:p>
          <a:p>
            <a:pPr marL="215900" indent="-214313" eaLnBrk="1">
              <a:spcBef>
                <a:spcPct val="0"/>
              </a:spcBef>
            </a:pPr>
            <a:r>
              <a:rPr lang="en-US" sz="1400">
                <a:latin typeface="Arial" charset="0"/>
                <a:cs typeface="Droid Sans Fallback" charset="0"/>
              </a:rPr>
              <a:t>Cryptocurrency is a form of digital currency where, rather than having a database of account balances, the entire system is distributed.</a:t>
            </a:r>
          </a:p>
          <a:p>
            <a:pPr marL="215900" indent="-214313" eaLnBrk="1">
              <a:spcBef>
                <a:spcPct val="0"/>
              </a:spcBef>
            </a:pPr>
            <a:endParaRPr lang="en-US" sz="1400">
              <a:latin typeface="Arial" charset="0"/>
              <a:cs typeface="Droid Sans Fallback" charset="0"/>
            </a:endParaRPr>
          </a:p>
          <a:p>
            <a:pPr marL="215900" indent="-214313" eaLnBrk="1">
              <a:spcBef>
                <a:spcPct val="0"/>
              </a:spcBef>
            </a:pPr>
            <a:r>
              <a:rPr lang="en-US" sz="1400">
                <a:latin typeface="Arial" charset="0"/>
                <a:cs typeface="Droid Sans Fallback" charset="0"/>
              </a:rPr>
              <a:t>Without going too much into detail, cryptography is used to verify any transactions that take place.</a:t>
            </a:r>
          </a:p>
          <a:p>
            <a:pPr marL="215900" indent="-214313" eaLnBrk="1">
              <a:spcBef>
                <a:spcPct val="0"/>
              </a:spcBef>
            </a:pPr>
            <a:endParaRPr lang="en-US" sz="1400">
              <a:latin typeface="Arial" charset="0"/>
              <a:cs typeface="Droid Sans Fallback" charset="0"/>
            </a:endParaRPr>
          </a:p>
          <a:p>
            <a:pPr marL="215900" indent="-214313" eaLnBrk="1">
              <a:spcBef>
                <a:spcPct val="0"/>
              </a:spcBef>
            </a:pPr>
            <a:r>
              <a:rPr lang="en-US" sz="1400">
                <a:latin typeface="Arial" charset="0"/>
                <a:cs typeface="Droid Sans Fallback" charset="0"/>
              </a:rPr>
              <a:t>The computing power to verify transactions is spread out over many clients, removing the need for a central server.</a:t>
            </a:r>
          </a:p>
          <a:p>
            <a:pPr marL="215900" indent="-214313" eaLnBrk="1">
              <a:spcBef>
                <a:spcPct val="0"/>
              </a:spcBef>
            </a:pPr>
            <a:endParaRPr lang="en-US" sz="1400">
              <a:latin typeface="Arial" charset="0"/>
              <a:cs typeface="Droid Sans Fallback" charset="0"/>
            </a:endParaRPr>
          </a:p>
          <a:p>
            <a:pPr marL="215900" indent="-214313" eaLnBrk="1">
              <a:spcBef>
                <a:spcPct val="0"/>
              </a:spcBef>
            </a:pPr>
            <a:r>
              <a:rPr lang="en-US" sz="1400">
                <a:latin typeface="Arial" charset="0"/>
                <a:cs typeface="Droid Sans Fallback" charset="0"/>
              </a:rPr>
              <a:t>So, no single point of failure, and there's also no person or company that controls a cryptocurrency.</a:t>
            </a:r>
          </a:p>
          <a:p>
            <a:pPr marL="215900" indent="-214313" eaLnBrk="1">
              <a:spcBef>
                <a:spcPct val="0"/>
              </a:spcBef>
            </a:pPr>
            <a:endParaRPr lang="en-US" sz="1400">
              <a:latin typeface="Arial" charset="0"/>
              <a:cs typeface="Droid Sans Fallback" charset="0"/>
            </a:endParaRPr>
          </a:p>
          <a:p>
            <a:pPr marL="215900" indent="-214313" eaLnBrk="1">
              <a:spcBef>
                <a:spcPct val="0"/>
              </a:spcBef>
            </a:pPr>
            <a:endParaRPr lang="en-US" sz="1400">
              <a:latin typeface="Arial" charset="0"/>
              <a:cs typeface="Droid Sans Fallback" charset="0"/>
            </a:endParaRPr>
          </a:p>
        </p:txBody>
      </p:sp>
      <p:sp>
        <p:nvSpPr>
          <p:cNvPr id="11267"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b"/>
          <a:lstStyle>
            <a:lvl1pPr>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Droid Sans Fallback" charset="0"/>
              </a:defRPr>
            </a:lvl1pPr>
            <a:lvl2pPr>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Droid Sans Fallback" charset="0"/>
              </a:defRPr>
            </a:lvl2pPr>
            <a:lvl3pPr>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Droid Sans Fallback" charset="0"/>
              </a:defRPr>
            </a:lvl3pPr>
            <a:lvl4pPr>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Droid Sans Fallback" charset="0"/>
              </a:defRPr>
            </a:lvl4pPr>
            <a:lvl5pPr>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Droid Sans Fallback" charset="0"/>
              </a:defRPr>
            </a:lvl5pPr>
            <a:lvl6pPr marL="2514600" indent="-228600" fontAlgn="base" hangingPunct="0">
              <a:lnSpc>
                <a:spcPct val="94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Droid Sans Fallback" charset="0"/>
              </a:defRPr>
            </a:lvl6pPr>
            <a:lvl7pPr marL="2971800" indent="-228600" fontAlgn="base" hangingPunct="0">
              <a:lnSpc>
                <a:spcPct val="94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Droid Sans Fallback" charset="0"/>
              </a:defRPr>
            </a:lvl7pPr>
            <a:lvl8pPr marL="3429000" indent="-228600" fontAlgn="base" hangingPunct="0">
              <a:lnSpc>
                <a:spcPct val="94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Droid Sans Fallback" charset="0"/>
              </a:defRPr>
            </a:lvl8pPr>
            <a:lvl9pPr marL="3886200" indent="-228600" fontAlgn="base" hangingPunct="0">
              <a:lnSpc>
                <a:spcPct val="94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Droid Sans Fallback" charset="0"/>
              </a:defRPr>
            </a:lvl9pPr>
          </a:lstStyle>
          <a:p>
            <a:pPr algn="r" hangingPunct="1">
              <a:lnSpc>
                <a:spcPct val="100000"/>
              </a:lnSpc>
            </a:pPr>
            <a:fld id="{6B88065A-3230-5C40-936A-7F86557E1D44}" type="slidenum">
              <a:rPr lang="en-US" sz="1200">
                <a:solidFill>
                  <a:srgbClr val="FFFFFF"/>
                </a:solidFill>
                <a:latin typeface="+mn-lt" charset="0"/>
                <a:cs typeface="+mn-ea" charset="0"/>
              </a:rPr>
              <a:pPr algn="r" hangingPunct="1">
                <a:lnSpc>
                  <a:spcPct val="100000"/>
                </a:lnSpc>
              </a:pPr>
              <a:t>15</a:t>
            </a:fld>
            <a:endParaRPr lang="en-US" sz="1200">
              <a:solidFill>
                <a:srgbClr val="FFFFFF"/>
              </a:solidFill>
              <a:latin typeface="+mn-lt" charset="0"/>
              <a:cs typeface="+mn-ea"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6"/>
          <p:cNvSpPr>
            <a:spLocks noGrp="1" noChangeArrowheads="1"/>
          </p:cNvSpPr>
          <p:nvPr>
            <p:ph type="sldNum"/>
          </p:nvPr>
        </p:nvSpPr>
        <p:spPr>
          <a:ln/>
        </p:spPr>
        <p:txBody>
          <a:bodyPr/>
          <a:lstStyle/>
          <a:p>
            <a:fld id="{576EC82E-8CFE-DA48-9A09-A744B2961EDA}" type="slidenum">
              <a:rPr lang="en-US"/>
              <a:pPr/>
              <a:t>16</a:t>
            </a:fld>
            <a:endParaRPr lang="en-US"/>
          </a:p>
        </p:txBody>
      </p:sp>
      <p:sp>
        <p:nvSpPr>
          <p:cNvPr id="12289" name="Text Box 1"/>
          <p:cNvSpPr txBox="1">
            <a:spLocks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2290" name="Text Box 2"/>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1200">
                <a:solidFill>
                  <a:srgbClr val="000000"/>
                </a:solidFill>
                <a:latin typeface="Times New Roman" charset="0"/>
                <a:ea typeface="ＭＳ Ｐゴシック" charset="0"/>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1200">
                <a:solidFill>
                  <a:srgbClr val="000000"/>
                </a:solidFill>
                <a:latin typeface="Times New Roman" charset="0"/>
                <a:ea typeface="ＭＳ Ｐゴシック" charset="0"/>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1200">
                <a:solidFill>
                  <a:srgbClr val="000000"/>
                </a:solidFill>
                <a:latin typeface="Times New Roman" charset="0"/>
                <a:ea typeface="ＭＳ Ｐゴシック" charset="0"/>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1200">
                <a:solidFill>
                  <a:srgbClr val="000000"/>
                </a:solidFill>
                <a:latin typeface="Times New Roman" charset="0"/>
                <a:ea typeface="ＭＳ Ｐゴシック" charset="0"/>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1200">
                <a:solidFill>
                  <a:srgbClr val="000000"/>
                </a:solidFill>
                <a:latin typeface="Times New Roman" charset="0"/>
                <a:ea typeface="ＭＳ Ｐゴシック" charset="0"/>
              </a:defRPr>
            </a:lvl9pPr>
          </a:lstStyle>
          <a:p>
            <a:pPr marL="215900" indent="-214313" eaLnBrk="1">
              <a:spcBef>
                <a:spcPct val="0"/>
              </a:spcBef>
            </a:pPr>
            <a:r>
              <a:rPr lang="en-US" sz="1400">
                <a:latin typeface="Arial" charset="0"/>
                <a:cs typeface="Droid Sans Fallback" charset="0"/>
              </a:rPr>
              <a:t>With cryptocurrencies such as Bitcoin, all transactions are publicly available to everyone, but you don't have to disclose your actual identity.</a:t>
            </a:r>
          </a:p>
          <a:p>
            <a:pPr marL="215900" indent="-214313" eaLnBrk="1">
              <a:spcBef>
                <a:spcPct val="0"/>
              </a:spcBef>
            </a:pPr>
            <a:endParaRPr lang="en-US" sz="1400">
              <a:latin typeface="Arial" charset="0"/>
              <a:cs typeface="Droid Sans Fallback" charset="0"/>
            </a:endParaRPr>
          </a:p>
          <a:p>
            <a:pPr marL="215900" indent="-214313" eaLnBrk="1">
              <a:spcBef>
                <a:spcPct val="0"/>
              </a:spcBef>
            </a:pPr>
            <a:r>
              <a:rPr lang="en-US" sz="1400">
                <a:latin typeface="Arial" charset="0"/>
                <a:cs typeface="Droid Sans Fallback" charset="0"/>
              </a:rPr>
              <a:t>This shows a recent part of the Bitcoin blockchain, which is a record of all Bitcoin transactions that have ever taken place.</a:t>
            </a:r>
          </a:p>
          <a:p>
            <a:pPr marL="215900" indent="-214313" eaLnBrk="1">
              <a:spcBef>
                <a:spcPct val="0"/>
              </a:spcBef>
            </a:pPr>
            <a:endParaRPr lang="en-US" sz="1400">
              <a:latin typeface="Arial" charset="0"/>
              <a:cs typeface="Droid Sans Fallback" charset="0"/>
            </a:endParaRPr>
          </a:p>
          <a:p>
            <a:pPr marL="215900" indent="-214313" eaLnBrk="1">
              <a:spcBef>
                <a:spcPct val="0"/>
              </a:spcBef>
            </a:pPr>
            <a:r>
              <a:rPr lang="en-US" sz="1400">
                <a:latin typeface="Arial" charset="0"/>
                <a:cs typeface="Droid Sans Fallback" charset="0"/>
              </a:rPr>
              <a:t>It includes hashes, but not names.  This isn't just an implementation detail, it's important because it means the system can be distributed among all users' machines without everyone knowing who each other is.</a:t>
            </a:r>
          </a:p>
          <a:p>
            <a:pPr marL="215900" indent="-214313" eaLnBrk="1">
              <a:spcBef>
                <a:spcPct val="0"/>
              </a:spcBef>
            </a:pPr>
            <a:endParaRPr lang="en-US" sz="1400">
              <a:latin typeface="Arial" charset="0"/>
              <a:cs typeface="Droid Sans Fallback" charset="0"/>
            </a:endParaRPr>
          </a:p>
          <a:p>
            <a:pPr marL="215900" indent="-214313" eaLnBrk="1">
              <a:spcBef>
                <a:spcPct val="0"/>
              </a:spcBef>
            </a:pPr>
            <a:r>
              <a:rPr lang="en-US" sz="1400">
                <a:latin typeface="Arial" charset="0"/>
                <a:cs typeface="Droid Sans Fallback" charset="0"/>
              </a:rPr>
              <a:t>Crypocurrency was designed for anonymous usage.</a:t>
            </a:r>
          </a:p>
          <a:p>
            <a:pPr marL="215900" indent="-214313" eaLnBrk="1">
              <a:spcBef>
                <a:spcPct val="0"/>
              </a:spcBef>
            </a:pPr>
            <a:endParaRPr lang="en-US" sz="1400">
              <a:latin typeface="Arial" charset="0"/>
              <a:cs typeface="Droid Sans Fallback" charset="0"/>
            </a:endParaRPr>
          </a:p>
          <a:p>
            <a:pPr marL="215900" indent="-214313" eaLnBrk="1">
              <a:spcBef>
                <a:spcPct val="0"/>
              </a:spcBef>
            </a:pPr>
            <a:endParaRPr lang="en-US" sz="1400">
              <a:latin typeface="Arial" charset="0"/>
              <a:cs typeface="Droid Sans Fallback" charset="0"/>
            </a:endParaRPr>
          </a:p>
        </p:txBody>
      </p:sp>
      <p:sp>
        <p:nvSpPr>
          <p:cNvPr id="12291"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b"/>
          <a:lstStyle>
            <a:lvl1pPr>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Droid Sans Fallback" charset="0"/>
              </a:defRPr>
            </a:lvl1pPr>
            <a:lvl2pPr>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Droid Sans Fallback" charset="0"/>
              </a:defRPr>
            </a:lvl2pPr>
            <a:lvl3pPr>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Droid Sans Fallback" charset="0"/>
              </a:defRPr>
            </a:lvl3pPr>
            <a:lvl4pPr>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Droid Sans Fallback" charset="0"/>
              </a:defRPr>
            </a:lvl4pPr>
            <a:lvl5pPr>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Droid Sans Fallback" charset="0"/>
              </a:defRPr>
            </a:lvl5pPr>
            <a:lvl6pPr marL="2514600" indent="-228600" fontAlgn="base" hangingPunct="0">
              <a:lnSpc>
                <a:spcPct val="94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Droid Sans Fallback" charset="0"/>
              </a:defRPr>
            </a:lvl6pPr>
            <a:lvl7pPr marL="2971800" indent="-228600" fontAlgn="base" hangingPunct="0">
              <a:lnSpc>
                <a:spcPct val="94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Droid Sans Fallback" charset="0"/>
              </a:defRPr>
            </a:lvl7pPr>
            <a:lvl8pPr marL="3429000" indent="-228600" fontAlgn="base" hangingPunct="0">
              <a:lnSpc>
                <a:spcPct val="94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Droid Sans Fallback" charset="0"/>
              </a:defRPr>
            </a:lvl8pPr>
            <a:lvl9pPr marL="3886200" indent="-228600" fontAlgn="base" hangingPunct="0">
              <a:lnSpc>
                <a:spcPct val="94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Droid Sans Fallback" charset="0"/>
              </a:defRPr>
            </a:lvl9pPr>
          </a:lstStyle>
          <a:p>
            <a:pPr algn="r" hangingPunct="1">
              <a:lnSpc>
                <a:spcPct val="100000"/>
              </a:lnSpc>
            </a:pPr>
            <a:fld id="{8F2E7236-98D5-7149-87F4-AED1636E5162}" type="slidenum">
              <a:rPr lang="en-US" sz="1200">
                <a:solidFill>
                  <a:srgbClr val="FFFFFF"/>
                </a:solidFill>
                <a:latin typeface="+mn-lt" charset="0"/>
                <a:cs typeface="+mn-ea" charset="0"/>
              </a:rPr>
              <a:pPr algn="r" hangingPunct="1">
                <a:lnSpc>
                  <a:spcPct val="100000"/>
                </a:lnSpc>
              </a:pPr>
              <a:t>16</a:t>
            </a:fld>
            <a:endParaRPr lang="en-US" sz="1200">
              <a:solidFill>
                <a:srgbClr val="FFFFFF"/>
              </a:solidFill>
              <a:latin typeface="+mn-lt" charset="0"/>
              <a:cs typeface="+mn-ea"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6"/>
          <p:cNvSpPr>
            <a:spLocks noGrp="1" noChangeArrowheads="1"/>
          </p:cNvSpPr>
          <p:nvPr>
            <p:ph type="sldNum"/>
          </p:nvPr>
        </p:nvSpPr>
        <p:spPr>
          <a:ln/>
        </p:spPr>
        <p:txBody>
          <a:bodyPr/>
          <a:lstStyle/>
          <a:p>
            <a:fld id="{CBAE4438-CA1D-2A4B-9C7C-AB2195DB4A8E}" type="slidenum">
              <a:rPr lang="en-US"/>
              <a:pPr/>
              <a:t>17</a:t>
            </a:fld>
            <a:endParaRPr lang="en-US"/>
          </a:p>
        </p:txBody>
      </p:sp>
      <p:sp>
        <p:nvSpPr>
          <p:cNvPr id="13313" name="Text Box 1"/>
          <p:cNvSpPr txBox="1">
            <a:spLocks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3314" name="Text Box 2"/>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1200">
                <a:solidFill>
                  <a:srgbClr val="000000"/>
                </a:solidFill>
                <a:latin typeface="Times New Roman" charset="0"/>
                <a:ea typeface="ＭＳ Ｐゴシック" charset="0"/>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1200">
                <a:solidFill>
                  <a:srgbClr val="000000"/>
                </a:solidFill>
                <a:latin typeface="Times New Roman" charset="0"/>
                <a:ea typeface="ＭＳ Ｐゴシック" charset="0"/>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1200">
                <a:solidFill>
                  <a:srgbClr val="000000"/>
                </a:solidFill>
                <a:latin typeface="Times New Roman" charset="0"/>
                <a:ea typeface="ＭＳ Ｐゴシック" charset="0"/>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1200">
                <a:solidFill>
                  <a:srgbClr val="000000"/>
                </a:solidFill>
                <a:latin typeface="Times New Roman" charset="0"/>
                <a:ea typeface="ＭＳ Ｐゴシック" charset="0"/>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1200">
                <a:solidFill>
                  <a:srgbClr val="000000"/>
                </a:solidFill>
                <a:latin typeface="Times New Roman" charset="0"/>
                <a:ea typeface="ＭＳ Ｐゴシック" charset="0"/>
              </a:defRPr>
            </a:lvl9pPr>
          </a:lstStyle>
          <a:p>
            <a:pPr marL="215900" indent="-214313" eaLnBrk="1">
              <a:spcBef>
                <a:spcPct val="0"/>
              </a:spcBef>
            </a:pPr>
            <a:r>
              <a:rPr lang="en-US" sz="1800">
                <a:latin typeface="Arial" charset="0"/>
                <a:cs typeface="Droid Sans Fallback" charset="0"/>
              </a:rPr>
              <a:t>This allows some amount of privacy when making transactions.</a:t>
            </a:r>
          </a:p>
          <a:p>
            <a:pPr marL="215900" indent="-214313" eaLnBrk="1">
              <a:spcBef>
                <a:spcPct val="0"/>
              </a:spcBef>
            </a:pPr>
            <a:endParaRPr lang="en-US" sz="1800">
              <a:latin typeface="Arial" charset="0"/>
              <a:cs typeface="Droid Sans Fallback" charset="0"/>
            </a:endParaRPr>
          </a:p>
          <a:p>
            <a:pPr marL="215900" indent="-214313" eaLnBrk="1">
              <a:spcBef>
                <a:spcPct val="0"/>
              </a:spcBef>
            </a:pPr>
            <a:r>
              <a:rPr lang="en-US" sz="1800">
                <a:latin typeface="Arial" charset="0"/>
                <a:cs typeface="Droid Sans Fallback" charset="0"/>
              </a:rPr>
              <a:t>So, it seems ideal for circumventing government data mining, if you have an ethical opposition to it.</a:t>
            </a:r>
          </a:p>
          <a:p>
            <a:pPr marL="215900" indent="-214313" eaLnBrk="1">
              <a:spcBef>
                <a:spcPct val="0"/>
              </a:spcBef>
            </a:pPr>
            <a:endParaRPr lang="en-US" sz="1800">
              <a:latin typeface="Arial" charset="0"/>
              <a:cs typeface="Droid Sans Fallback" charset="0"/>
            </a:endParaRPr>
          </a:p>
          <a:p>
            <a:pPr marL="215900" indent="-214313" eaLnBrk="1">
              <a:spcBef>
                <a:spcPct val="0"/>
              </a:spcBef>
            </a:pPr>
            <a:r>
              <a:rPr lang="en-US" sz="1800">
                <a:latin typeface="Arial" charset="0"/>
                <a:cs typeface="Droid Sans Fallback" charset="0"/>
              </a:rPr>
              <a:t>One can avoid invasive government actions when purchasing goods and services.</a:t>
            </a:r>
          </a:p>
          <a:p>
            <a:pPr marL="215900" indent="-214313" eaLnBrk="1">
              <a:spcBef>
                <a:spcPct val="0"/>
              </a:spcBef>
            </a:pPr>
            <a:endParaRPr lang="en-US" sz="1800">
              <a:latin typeface="Arial" charset="0"/>
              <a:cs typeface="Droid Sans Fallback" charset="0"/>
            </a:endParaRPr>
          </a:p>
          <a:p>
            <a:pPr marL="215900" indent="-214313" eaLnBrk="1">
              <a:spcBef>
                <a:spcPct val="0"/>
              </a:spcBef>
            </a:pPr>
            <a:r>
              <a:rPr lang="en-US" sz="1800">
                <a:latin typeface="Arial" charset="0"/>
                <a:cs typeface="Droid Sans Fallback" charset="0"/>
              </a:rPr>
              <a:t>Of course, cash can accomplish the same thing to some extent, but cryptocurrency allows consumers to do this online.  This allows privacy to be more convenient, and also means that no one even has to see you.</a:t>
            </a:r>
          </a:p>
          <a:p>
            <a:pPr marL="215900" indent="-214313" eaLnBrk="1">
              <a:spcBef>
                <a:spcPct val="0"/>
              </a:spcBef>
            </a:pPr>
            <a:endParaRPr lang="en-US" sz="1800">
              <a:latin typeface="Arial" charset="0"/>
              <a:cs typeface="Droid Sans Fallback" charset="0"/>
            </a:endParaRPr>
          </a:p>
        </p:txBody>
      </p:sp>
      <p:sp>
        <p:nvSpPr>
          <p:cNvPr id="13315"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b"/>
          <a:lstStyle>
            <a:lvl1pPr>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Droid Sans Fallback" charset="0"/>
              </a:defRPr>
            </a:lvl1pPr>
            <a:lvl2pPr>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Droid Sans Fallback" charset="0"/>
              </a:defRPr>
            </a:lvl2pPr>
            <a:lvl3pPr>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Droid Sans Fallback" charset="0"/>
              </a:defRPr>
            </a:lvl3pPr>
            <a:lvl4pPr>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Droid Sans Fallback" charset="0"/>
              </a:defRPr>
            </a:lvl4pPr>
            <a:lvl5pPr>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Droid Sans Fallback" charset="0"/>
              </a:defRPr>
            </a:lvl5pPr>
            <a:lvl6pPr marL="2514600" indent="-228600" fontAlgn="base" hangingPunct="0">
              <a:lnSpc>
                <a:spcPct val="94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Droid Sans Fallback" charset="0"/>
              </a:defRPr>
            </a:lvl6pPr>
            <a:lvl7pPr marL="2971800" indent="-228600" fontAlgn="base" hangingPunct="0">
              <a:lnSpc>
                <a:spcPct val="94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Droid Sans Fallback" charset="0"/>
              </a:defRPr>
            </a:lvl7pPr>
            <a:lvl8pPr marL="3429000" indent="-228600" fontAlgn="base" hangingPunct="0">
              <a:lnSpc>
                <a:spcPct val="94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Droid Sans Fallback" charset="0"/>
              </a:defRPr>
            </a:lvl8pPr>
            <a:lvl9pPr marL="3886200" indent="-228600" fontAlgn="base" hangingPunct="0">
              <a:lnSpc>
                <a:spcPct val="94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Droid Sans Fallback" charset="0"/>
              </a:defRPr>
            </a:lvl9pPr>
          </a:lstStyle>
          <a:p>
            <a:pPr algn="r" hangingPunct="1">
              <a:lnSpc>
                <a:spcPct val="100000"/>
              </a:lnSpc>
            </a:pPr>
            <a:fld id="{D8238D9B-0F36-D84A-A751-5034E83A3B80}" type="slidenum">
              <a:rPr lang="en-US" sz="1200">
                <a:solidFill>
                  <a:srgbClr val="FFFFFF"/>
                </a:solidFill>
                <a:latin typeface="+mn-lt" charset="0"/>
                <a:cs typeface="+mn-ea" charset="0"/>
              </a:rPr>
              <a:pPr algn="r" hangingPunct="1">
                <a:lnSpc>
                  <a:spcPct val="100000"/>
                </a:lnSpc>
              </a:pPr>
              <a:t>17</a:t>
            </a:fld>
            <a:endParaRPr lang="en-US" sz="1200">
              <a:solidFill>
                <a:srgbClr val="FFFFFF"/>
              </a:solidFill>
              <a:latin typeface="+mn-lt" charset="0"/>
              <a:cs typeface="+mn-ea"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6"/>
          <p:cNvSpPr>
            <a:spLocks noGrp="1" noChangeArrowheads="1"/>
          </p:cNvSpPr>
          <p:nvPr>
            <p:ph type="sldNum"/>
          </p:nvPr>
        </p:nvSpPr>
        <p:spPr>
          <a:ln/>
        </p:spPr>
        <p:txBody>
          <a:bodyPr/>
          <a:lstStyle/>
          <a:p>
            <a:fld id="{5C782B54-3966-C34C-99F0-7FC7322F50D1}" type="slidenum">
              <a:rPr lang="en-US"/>
              <a:pPr/>
              <a:t>18</a:t>
            </a:fld>
            <a:endParaRPr lang="en-US"/>
          </a:p>
        </p:txBody>
      </p:sp>
      <p:sp>
        <p:nvSpPr>
          <p:cNvPr id="14337" name="Text Box 1"/>
          <p:cNvSpPr txBox="1">
            <a:spLocks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4338" name="Text Box 2"/>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1200">
                <a:solidFill>
                  <a:srgbClr val="000000"/>
                </a:solidFill>
                <a:latin typeface="Times New Roman" charset="0"/>
                <a:ea typeface="ＭＳ Ｐゴシック" charset="0"/>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1200">
                <a:solidFill>
                  <a:srgbClr val="000000"/>
                </a:solidFill>
                <a:latin typeface="Times New Roman" charset="0"/>
                <a:ea typeface="ＭＳ Ｐゴシック" charset="0"/>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1200">
                <a:solidFill>
                  <a:srgbClr val="000000"/>
                </a:solidFill>
                <a:latin typeface="Times New Roman" charset="0"/>
                <a:ea typeface="ＭＳ Ｐゴシック" charset="0"/>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1200">
                <a:solidFill>
                  <a:srgbClr val="000000"/>
                </a:solidFill>
                <a:latin typeface="Times New Roman" charset="0"/>
                <a:ea typeface="ＭＳ Ｐゴシック" charset="0"/>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1200">
                <a:solidFill>
                  <a:srgbClr val="000000"/>
                </a:solidFill>
                <a:latin typeface="Times New Roman" charset="0"/>
                <a:ea typeface="ＭＳ Ｐゴシック" charset="0"/>
              </a:defRPr>
            </a:lvl9pPr>
          </a:lstStyle>
          <a:p>
            <a:pPr marL="215900" indent="-214313" eaLnBrk="1">
              <a:spcBef>
                <a:spcPct val="0"/>
              </a:spcBef>
            </a:pPr>
            <a:r>
              <a:rPr lang="en-US" sz="1400">
                <a:latin typeface="Arial" charset="0"/>
                <a:cs typeface="Droid Sans Fallback" charset="0"/>
              </a:rPr>
              <a:t>Possibly a downside of the privacy that cryptocurrencies grant, illegal use of them is popular.</a:t>
            </a:r>
          </a:p>
          <a:p>
            <a:pPr marL="215900" indent="-214313" eaLnBrk="1">
              <a:spcBef>
                <a:spcPct val="0"/>
              </a:spcBef>
            </a:pPr>
            <a:endParaRPr lang="en-US" sz="1400">
              <a:latin typeface="Arial" charset="0"/>
              <a:cs typeface="Droid Sans Fallback" charset="0"/>
            </a:endParaRPr>
          </a:p>
          <a:p>
            <a:pPr marL="215900" indent="-214313" eaLnBrk="1">
              <a:spcBef>
                <a:spcPct val="0"/>
              </a:spcBef>
            </a:pPr>
            <a:r>
              <a:rPr lang="en-US" sz="1400">
                <a:latin typeface="Arial" charset="0"/>
                <a:cs typeface="Droid Sans Fallback" charset="0"/>
              </a:rPr>
              <a:t>Silk Road was a deep-web site where people exchanged Bitcoins, typically for illegal drugs and guns.</a:t>
            </a:r>
          </a:p>
          <a:p>
            <a:pPr marL="215900" indent="-214313" eaLnBrk="1">
              <a:spcBef>
                <a:spcPct val="0"/>
              </a:spcBef>
            </a:pPr>
            <a:endParaRPr lang="en-US" sz="1400">
              <a:latin typeface="Arial" charset="0"/>
              <a:cs typeface="Droid Sans Fallback" charset="0"/>
            </a:endParaRPr>
          </a:p>
          <a:p>
            <a:pPr marL="215900" indent="-214313" eaLnBrk="1">
              <a:spcBef>
                <a:spcPct val="0"/>
              </a:spcBef>
            </a:pPr>
            <a:r>
              <a:rPr lang="en-US" sz="1400">
                <a:latin typeface="Arial" charset="0"/>
                <a:cs typeface="Droid Sans Fallback" charset="0"/>
              </a:rPr>
              <a:t>Silk Road was shut down by FBI, and the owner was arrested.  Since this didn't stop Bitcoin, it shows that people are interested in cryptocurrency because they like the idea of privacy, not just to use illegally.</a:t>
            </a:r>
          </a:p>
          <a:p>
            <a:pPr marL="215900" indent="-214313" eaLnBrk="1">
              <a:spcBef>
                <a:spcPct val="0"/>
              </a:spcBef>
            </a:pPr>
            <a:endParaRPr lang="en-US" sz="1400">
              <a:latin typeface="Arial" charset="0"/>
              <a:cs typeface="Droid Sans Fallback" charset="0"/>
            </a:endParaRPr>
          </a:p>
          <a:p>
            <a:pPr marL="215900" indent="-214313" eaLnBrk="1">
              <a:spcBef>
                <a:spcPct val="0"/>
              </a:spcBef>
            </a:pPr>
            <a:r>
              <a:rPr lang="en-US" sz="1400">
                <a:latin typeface="Arial" charset="0"/>
                <a:cs typeface="Droid Sans Fallback" charset="0"/>
              </a:rPr>
              <a:t>On the other hand, the fact that the FBI caught the owner shows that the privacy features aren't perfect.</a:t>
            </a:r>
          </a:p>
        </p:txBody>
      </p:sp>
      <p:sp>
        <p:nvSpPr>
          <p:cNvPr id="14339"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b"/>
          <a:lstStyle>
            <a:lvl1pPr>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Droid Sans Fallback" charset="0"/>
              </a:defRPr>
            </a:lvl1pPr>
            <a:lvl2pPr>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Droid Sans Fallback" charset="0"/>
              </a:defRPr>
            </a:lvl2pPr>
            <a:lvl3pPr>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Droid Sans Fallback" charset="0"/>
              </a:defRPr>
            </a:lvl3pPr>
            <a:lvl4pPr>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Droid Sans Fallback" charset="0"/>
              </a:defRPr>
            </a:lvl4pPr>
            <a:lvl5pPr>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Droid Sans Fallback" charset="0"/>
              </a:defRPr>
            </a:lvl5pPr>
            <a:lvl6pPr marL="2514600" indent="-228600" fontAlgn="base" hangingPunct="0">
              <a:lnSpc>
                <a:spcPct val="94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Droid Sans Fallback" charset="0"/>
              </a:defRPr>
            </a:lvl6pPr>
            <a:lvl7pPr marL="2971800" indent="-228600" fontAlgn="base" hangingPunct="0">
              <a:lnSpc>
                <a:spcPct val="94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Droid Sans Fallback" charset="0"/>
              </a:defRPr>
            </a:lvl7pPr>
            <a:lvl8pPr marL="3429000" indent="-228600" fontAlgn="base" hangingPunct="0">
              <a:lnSpc>
                <a:spcPct val="94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Droid Sans Fallback" charset="0"/>
              </a:defRPr>
            </a:lvl8pPr>
            <a:lvl9pPr marL="3886200" indent="-228600" fontAlgn="base" hangingPunct="0">
              <a:lnSpc>
                <a:spcPct val="94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Droid Sans Fallback" charset="0"/>
              </a:defRPr>
            </a:lvl9pPr>
          </a:lstStyle>
          <a:p>
            <a:pPr algn="r" hangingPunct="1">
              <a:lnSpc>
                <a:spcPct val="100000"/>
              </a:lnSpc>
            </a:pPr>
            <a:fld id="{A0C97E15-8AA7-4A42-B487-DEEDBF54C9C4}" type="slidenum">
              <a:rPr lang="en-US" sz="1200">
                <a:solidFill>
                  <a:srgbClr val="FFFFFF"/>
                </a:solidFill>
                <a:latin typeface="+mn-lt" charset="0"/>
                <a:cs typeface="+mn-ea" charset="0"/>
              </a:rPr>
              <a:pPr algn="r" hangingPunct="1">
                <a:lnSpc>
                  <a:spcPct val="100000"/>
                </a:lnSpc>
              </a:pPr>
              <a:t>18</a:t>
            </a:fld>
            <a:endParaRPr lang="en-US" sz="1200">
              <a:solidFill>
                <a:srgbClr val="FFFFFF"/>
              </a:solidFill>
              <a:latin typeface="+mn-lt" charset="0"/>
              <a:cs typeface="+mn-ea"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6"/>
          <p:cNvSpPr>
            <a:spLocks noGrp="1" noChangeArrowheads="1"/>
          </p:cNvSpPr>
          <p:nvPr>
            <p:ph type="sldNum"/>
          </p:nvPr>
        </p:nvSpPr>
        <p:spPr>
          <a:ln/>
        </p:spPr>
        <p:txBody>
          <a:bodyPr/>
          <a:lstStyle/>
          <a:p>
            <a:fld id="{152B8322-F1EA-A84C-9CC7-773E2A25E315}" type="slidenum">
              <a:rPr lang="en-US"/>
              <a:pPr/>
              <a:t>19</a:t>
            </a:fld>
            <a:endParaRPr lang="en-US"/>
          </a:p>
        </p:txBody>
      </p:sp>
      <p:sp>
        <p:nvSpPr>
          <p:cNvPr id="15361" name="Text Box 1"/>
          <p:cNvSpPr txBox="1">
            <a:spLocks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5362" name="Text Box 2"/>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1200">
                <a:solidFill>
                  <a:srgbClr val="000000"/>
                </a:solidFill>
                <a:latin typeface="Times New Roman" charset="0"/>
                <a:ea typeface="ＭＳ Ｐゴシック" charset="0"/>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1200">
                <a:solidFill>
                  <a:srgbClr val="000000"/>
                </a:solidFill>
                <a:latin typeface="Times New Roman" charset="0"/>
                <a:ea typeface="ＭＳ Ｐゴシック" charset="0"/>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1200">
                <a:solidFill>
                  <a:srgbClr val="000000"/>
                </a:solidFill>
                <a:latin typeface="Times New Roman" charset="0"/>
                <a:ea typeface="ＭＳ Ｐゴシック" charset="0"/>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1200">
                <a:solidFill>
                  <a:srgbClr val="000000"/>
                </a:solidFill>
                <a:latin typeface="Times New Roman" charset="0"/>
                <a:ea typeface="ＭＳ Ｐゴシック" charset="0"/>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1200">
                <a:solidFill>
                  <a:srgbClr val="000000"/>
                </a:solidFill>
                <a:latin typeface="Times New Roman" charset="0"/>
                <a:ea typeface="ＭＳ Ｐゴシック" charset="0"/>
              </a:defRPr>
            </a:lvl9pPr>
          </a:lstStyle>
          <a:p>
            <a:pPr marL="215900" indent="-214313" eaLnBrk="1">
              <a:spcBef>
                <a:spcPct val="0"/>
              </a:spcBef>
            </a:pPr>
            <a:r>
              <a:rPr lang="en-US" sz="1400">
                <a:latin typeface="Arial" charset="0"/>
                <a:cs typeface="Droid Sans Fallback" charset="0"/>
              </a:rPr>
              <a:t>Because of the anonymous nature of cryptocurrency, they are hard to regulate.</a:t>
            </a:r>
          </a:p>
          <a:p>
            <a:pPr marL="215900" indent="-214313" eaLnBrk="1">
              <a:spcBef>
                <a:spcPct val="0"/>
              </a:spcBef>
            </a:pPr>
            <a:endParaRPr lang="en-US" sz="1400">
              <a:latin typeface="Arial" charset="0"/>
              <a:cs typeface="Droid Sans Fallback" charset="0"/>
            </a:endParaRPr>
          </a:p>
          <a:p>
            <a:pPr marL="215900" indent="-214313" eaLnBrk="1">
              <a:spcBef>
                <a:spcPct val="0"/>
              </a:spcBef>
            </a:pPr>
            <a:r>
              <a:rPr lang="en-US" sz="1400">
                <a:latin typeface="Arial" charset="0"/>
                <a:cs typeface="Droid Sans Fallback" charset="0"/>
              </a:rPr>
              <a:t>There is no equivalent of the FDIC.</a:t>
            </a:r>
          </a:p>
          <a:p>
            <a:pPr marL="215900" indent="-214313" eaLnBrk="1">
              <a:spcBef>
                <a:spcPct val="0"/>
              </a:spcBef>
            </a:pPr>
            <a:endParaRPr lang="en-US" sz="1400">
              <a:latin typeface="Arial" charset="0"/>
              <a:cs typeface="Droid Sans Fallback" charset="0"/>
            </a:endParaRPr>
          </a:p>
          <a:p>
            <a:pPr marL="215900" indent="-214313" eaLnBrk="1">
              <a:spcBef>
                <a:spcPct val="0"/>
              </a:spcBef>
            </a:pPr>
            <a:r>
              <a:rPr lang="en-US" sz="1400">
                <a:latin typeface="Arial" charset="0"/>
                <a:cs typeface="Droid Sans Fallback" charset="0"/>
              </a:rPr>
              <a:t>Mt. Gox was a service that provided an on-line wallet for Bitcoin users, and a convenient place to exchange different virtual currencies.</a:t>
            </a:r>
          </a:p>
          <a:p>
            <a:pPr marL="215900" indent="-214313" eaLnBrk="1">
              <a:spcBef>
                <a:spcPct val="0"/>
              </a:spcBef>
            </a:pPr>
            <a:endParaRPr lang="en-US" sz="1400">
              <a:latin typeface="Arial" charset="0"/>
              <a:cs typeface="Droid Sans Fallback" charset="0"/>
            </a:endParaRPr>
          </a:p>
          <a:p>
            <a:pPr marL="215900" indent="-214313" eaLnBrk="1">
              <a:spcBef>
                <a:spcPct val="0"/>
              </a:spcBef>
            </a:pPr>
            <a:r>
              <a:rPr lang="en-US" sz="1400">
                <a:latin typeface="Arial" charset="0"/>
                <a:cs typeface="Droid Sans Fallback" charset="0"/>
              </a:rPr>
              <a:t>Mt. Gox shut down their website without returning the contents of their users' wallets.  They claimed they were hacked and could not afford to pay everyone back.</a:t>
            </a:r>
          </a:p>
          <a:p>
            <a:pPr marL="215900" indent="-214313" eaLnBrk="1">
              <a:spcBef>
                <a:spcPct val="0"/>
              </a:spcBef>
            </a:pPr>
            <a:endParaRPr lang="en-US" sz="1400">
              <a:latin typeface="Arial" charset="0"/>
              <a:cs typeface="Droid Sans Fallback" charset="0"/>
            </a:endParaRPr>
          </a:p>
          <a:p>
            <a:pPr marL="215900" indent="-214313" eaLnBrk="1">
              <a:spcBef>
                <a:spcPct val="0"/>
              </a:spcBef>
            </a:pPr>
            <a:r>
              <a:rPr lang="en-US" sz="1400">
                <a:latin typeface="Arial" charset="0"/>
                <a:cs typeface="Droid Sans Fallback" charset="0"/>
              </a:rPr>
              <a:t>Services like Mt. Gox have no legal obligation to keep cryptocurrency wallets safe, since they're not real banks.</a:t>
            </a:r>
          </a:p>
          <a:p>
            <a:pPr marL="215900" indent="-214313" eaLnBrk="1">
              <a:spcBef>
                <a:spcPct val="0"/>
              </a:spcBef>
            </a:pPr>
            <a:endParaRPr lang="en-US" sz="1400">
              <a:latin typeface="Arial" charset="0"/>
              <a:cs typeface="Droid Sans Fallback" charset="0"/>
            </a:endParaRPr>
          </a:p>
          <a:p>
            <a:pPr marL="215900" indent="-214313" eaLnBrk="1">
              <a:spcBef>
                <a:spcPct val="0"/>
              </a:spcBef>
            </a:pPr>
            <a:r>
              <a:rPr lang="en-US" sz="1400">
                <a:latin typeface="Arial" charset="0"/>
                <a:cs typeface="Droid Sans Fallback" charset="0"/>
              </a:rPr>
              <a:t>This is one contributing factor in making people lose confidence in anonymous virtual currencies, which has had a negative impact on their value.</a:t>
            </a:r>
          </a:p>
          <a:p>
            <a:pPr marL="215900" indent="-214313" eaLnBrk="1">
              <a:spcBef>
                <a:spcPct val="0"/>
              </a:spcBef>
            </a:pPr>
            <a:endParaRPr lang="en-US" sz="1400">
              <a:latin typeface="Arial" charset="0"/>
              <a:cs typeface="Droid Sans Fallback" charset="0"/>
            </a:endParaRPr>
          </a:p>
          <a:p>
            <a:pPr marL="215900" indent="-214313" eaLnBrk="1">
              <a:spcBef>
                <a:spcPct val="0"/>
              </a:spcBef>
            </a:pPr>
            <a:r>
              <a:rPr lang="en-US" sz="1400">
                <a:latin typeface="Arial" charset="0"/>
                <a:cs typeface="Droid Sans Fallback" charset="0"/>
              </a:rPr>
              <a:t>It might be worth giving up some privacy to the government for the financial safety</a:t>
            </a:r>
          </a:p>
        </p:txBody>
      </p:sp>
      <p:sp>
        <p:nvSpPr>
          <p:cNvPr id="15363"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b"/>
          <a:lstStyle>
            <a:lvl1pPr>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Droid Sans Fallback" charset="0"/>
              </a:defRPr>
            </a:lvl1pPr>
            <a:lvl2pPr>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Droid Sans Fallback" charset="0"/>
              </a:defRPr>
            </a:lvl2pPr>
            <a:lvl3pPr>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Droid Sans Fallback" charset="0"/>
              </a:defRPr>
            </a:lvl3pPr>
            <a:lvl4pPr>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Droid Sans Fallback" charset="0"/>
              </a:defRPr>
            </a:lvl4pPr>
            <a:lvl5pPr>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Droid Sans Fallback" charset="0"/>
              </a:defRPr>
            </a:lvl5pPr>
            <a:lvl6pPr marL="2514600" indent="-228600" fontAlgn="base" hangingPunct="0">
              <a:lnSpc>
                <a:spcPct val="94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Droid Sans Fallback" charset="0"/>
              </a:defRPr>
            </a:lvl6pPr>
            <a:lvl7pPr marL="2971800" indent="-228600" fontAlgn="base" hangingPunct="0">
              <a:lnSpc>
                <a:spcPct val="94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Droid Sans Fallback" charset="0"/>
              </a:defRPr>
            </a:lvl7pPr>
            <a:lvl8pPr marL="3429000" indent="-228600" fontAlgn="base" hangingPunct="0">
              <a:lnSpc>
                <a:spcPct val="94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Droid Sans Fallback" charset="0"/>
              </a:defRPr>
            </a:lvl8pPr>
            <a:lvl9pPr marL="3886200" indent="-228600" fontAlgn="base" hangingPunct="0">
              <a:lnSpc>
                <a:spcPct val="94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Droid Sans Fallback" charset="0"/>
              </a:defRPr>
            </a:lvl9pPr>
          </a:lstStyle>
          <a:p>
            <a:pPr algn="r" hangingPunct="1">
              <a:lnSpc>
                <a:spcPct val="100000"/>
              </a:lnSpc>
            </a:pPr>
            <a:fld id="{181E2C2F-7AA0-B84C-9A85-0335E1C4ED00}" type="slidenum">
              <a:rPr lang="en-US" sz="1200">
                <a:solidFill>
                  <a:srgbClr val="FFFFFF"/>
                </a:solidFill>
                <a:latin typeface="+mn-lt" charset="0"/>
                <a:cs typeface="+mn-ea" charset="0"/>
              </a:rPr>
              <a:pPr algn="r" hangingPunct="1">
                <a:lnSpc>
                  <a:spcPct val="100000"/>
                </a:lnSpc>
              </a:pPr>
              <a:t>19</a:t>
            </a:fld>
            <a:endParaRPr lang="en-US" sz="1200">
              <a:solidFill>
                <a:srgbClr val="FFFFFF"/>
              </a:solidFill>
              <a:latin typeface="+mn-lt" charset="0"/>
              <a:cs typeface="+mn-ea"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6"/>
          <p:cNvSpPr>
            <a:spLocks noGrp="1" noChangeArrowheads="1"/>
          </p:cNvSpPr>
          <p:nvPr>
            <p:ph type="sldNum"/>
          </p:nvPr>
        </p:nvSpPr>
        <p:spPr>
          <a:ln/>
        </p:spPr>
        <p:txBody>
          <a:bodyPr/>
          <a:lstStyle/>
          <a:p>
            <a:fld id="{956D52DC-43B5-364F-B9F7-7AC364A7B89B}" type="slidenum">
              <a:rPr lang="en-US"/>
              <a:pPr/>
              <a:t>20</a:t>
            </a:fld>
            <a:endParaRPr lang="en-US"/>
          </a:p>
        </p:txBody>
      </p:sp>
      <p:sp>
        <p:nvSpPr>
          <p:cNvPr id="16385" name="Text Box 1"/>
          <p:cNvSpPr txBox="1">
            <a:spLocks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6386" name="Text Box 2"/>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1200">
                <a:solidFill>
                  <a:srgbClr val="000000"/>
                </a:solidFill>
                <a:latin typeface="Times New Roman" charset="0"/>
                <a:ea typeface="ＭＳ Ｐゴシック" charset="0"/>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1200">
                <a:solidFill>
                  <a:srgbClr val="000000"/>
                </a:solidFill>
                <a:latin typeface="Times New Roman" charset="0"/>
                <a:ea typeface="ＭＳ Ｐゴシック" charset="0"/>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1200">
                <a:solidFill>
                  <a:srgbClr val="000000"/>
                </a:solidFill>
                <a:latin typeface="Times New Roman" charset="0"/>
                <a:ea typeface="ＭＳ Ｐゴシック" charset="0"/>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1200">
                <a:solidFill>
                  <a:srgbClr val="000000"/>
                </a:solidFill>
                <a:latin typeface="Times New Roman" charset="0"/>
                <a:ea typeface="ＭＳ Ｐゴシック" charset="0"/>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1200">
                <a:solidFill>
                  <a:srgbClr val="000000"/>
                </a:solidFill>
                <a:latin typeface="Times New Roman" charset="0"/>
                <a:ea typeface="ＭＳ Ｐゴシック" charset="0"/>
              </a:defRPr>
            </a:lvl9pPr>
          </a:lstStyle>
          <a:p>
            <a:pPr marL="215900" indent="-214313" eaLnBrk="1">
              <a:spcBef>
                <a:spcPct val="0"/>
              </a:spcBef>
            </a:pPr>
            <a:r>
              <a:rPr lang="en-US" sz="1600">
                <a:latin typeface="Arial" charset="0"/>
                <a:cs typeface="Droid Sans Fallback" charset="0"/>
              </a:rPr>
              <a:t>In conclusion:</a:t>
            </a:r>
          </a:p>
          <a:p>
            <a:pPr marL="215900" indent="-214313" eaLnBrk="1">
              <a:spcBef>
                <a:spcPct val="0"/>
              </a:spcBef>
            </a:pPr>
            <a:endParaRPr lang="en-US" sz="1600">
              <a:latin typeface="Arial" charset="0"/>
              <a:cs typeface="Droid Sans Fallback" charset="0"/>
            </a:endParaRPr>
          </a:p>
          <a:p>
            <a:pPr marL="215900" indent="-214313" eaLnBrk="1">
              <a:spcBef>
                <a:spcPct val="0"/>
              </a:spcBef>
            </a:pPr>
            <a:r>
              <a:rPr lang="en-US" sz="1600">
                <a:latin typeface="Arial" charset="0"/>
                <a:cs typeface="Droid Sans Fallback" charset="0"/>
              </a:rPr>
              <a:t>The way cryptocurrencies work in a distributed manner makes them very suitable for anonymous transactions, but the same anonymity introduces many practical concerns.</a:t>
            </a:r>
          </a:p>
          <a:p>
            <a:pPr marL="215900" indent="-214313" eaLnBrk="1">
              <a:spcBef>
                <a:spcPct val="0"/>
              </a:spcBef>
            </a:pPr>
            <a:endParaRPr lang="en-US" sz="1600">
              <a:latin typeface="Arial" charset="0"/>
              <a:cs typeface="Droid Sans Fallback" charset="0"/>
            </a:endParaRPr>
          </a:p>
          <a:p>
            <a:pPr marL="215900" indent="-214313" eaLnBrk="1">
              <a:spcBef>
                <a:spcPct val="0"/>
              </a:spcBef>
            </a:pPr>
            <a:r>
              <a:rPr lang="en-US" sz="1600">
                <a:latin typeface="Arial" charset="0"/>
                <a:cs typeface="Droid Sans Fallback" charset="0"/>
              </a:rPr>
              <a:t>In addition, there has been evidence of government agencies catching criminals that operate with Bitcoins, so they may or may not even be safe from data mining.</a:t>
            </a:r>
          </a:p>
          <a:p>
            <a:pPr marL="215900" indent="-214313" eaLnBrk="1">
              <a:spcBef>
                <a:spcPct val="0"/>
              </a:spcBef>
            </a:pPr>
            <a:endParaRPr lang="en-US" sz="1600">
              <a:latin typeface="Arial" charset="0"/>
              <a:cs typeface="Droid Sans Fallback" charset="0"/>
            </a:endParaRPr>
          </a:p>
          <a:p>
            <a:pPr marL="215900" indent="-214313" eaLnBrk="1">
              <a:spcBef>
                <a:spcPct val="0"/>
              </a:spcBef>
            </a:pPr>
            <a:r>
              <a:rPr lang="en-US" sz="1600">
                <a:latin typeface="Arial" charset="0"/>
                <a:cs typeface="Droid Sans Fallback" charset="0"/>
              </a:rPr>
              <a:t>However, the fact that there's a mainstream interest in a convenient method of private transactions shows that privacy is something people actually care about.</a:t>
            </a:r>
          </a:p>
        </p:txBody>
      </p:sp>
      <p:sp>
        <p:nvSpPr>
          <p:cNvPr id="16387"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b"/>
          <a:lstStyle>
            <a:lvl1pPr>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Droid Sans Fallback" charset="0"/>
              </a:defRPr>
            </a:lvl1pPr>
            <a:lvl2pPr>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Droid Sans Fallback" charset="0"/>
              </a:defRPr>
            </a:lvl2pPr>
            <a:lvl3pPr>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Droid Sans Fallback" charset="0"/>
              </a:defRPr>
            </a:lvl3pPr>
            <a:lvl4pPr>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Droid Sans Fallback" charset="0"/>
              </a:defRPr>
            </a:lvl4pPr>
            <a:lvl5pPr>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Droid Sans Fallback" charset="0"/>
              </a:defRPr>
            </a:lvl5pPr>
            <a:lvl6pPr marL="2514600" indent="-228600" fontAlgn="base" hangingPunct="0">
              <a:lnSpc>
                <a:spcPct val="94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Droid Sans Fallback" charset="0"/>
              </a:defRPr>
            </a:lvl6pPr>
            <a:lvl7pPr marL="2971800" indent="-228600" fontAlgn="base" hangingPunct="0">
              <a:lnSpc>
                <a:spcPct val="94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Droid Sans Fallback" charset="0"/>
              </a:defRPr>
            </a:lvl7pPr>
            <a:lvl8pPr marL="3429000" indent="-228600" fontAlgn="base" hangingPunct="0">
              <a:lnSpc>
                <a:spcPct val="94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Droid Sans Fallback" charset="0"/>
              </a:defRPr>
            </a:lvl8pPr>
            <a:lvl9pPr marL="3886200" indent="-228600" fontAlgn="base" hangingPunct="0">
              <a:lnSpc>
                <a:spcPct val="94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Droid Sans Fallback" charset="0"/>
              </a:defRPr>
            </a:lvl9pPr>
          </a:lstStyle>
          <a:p>
            <a:pPr algn="r" hangingPunct="1">
              <a:lnSpc>
                <a:spcPct val="100000"/>
              </a:lnSpc>
            </a:pPr>
            <a:fld id="{49DD95C9-88B6-8448-9409-56F061FFF6E5}" type="slidenum">
              <a:rPr lang="en-US" sz="1200">
                <a:solidFill>
                  <a:srgbClr val="FFFFFF"/>
                </a:solidFill>
                <a:latin typeface="+mn-lt" charset="0"/>
                <a:cs typeface="+mn-ea" charset="0"/>
              </a:rPr>
              <a:pPr algn="r" hangingPunct="1">
                <a:lnSpc>
                  <a:spcPct val="100000"/>
                </a:lnSpc>
              </a:pPr>
              <a:t>20</a:t>
            </a:fld>
            <a:endParaRPr lang="en-US" sz="1200">
              <a:solidFill>
                <a:srgbClr val="FFFFFF"/>
              </a:solidFill>
              <a:latin typeface="+mn-lt" charset="0"/>
              <a:cs typeface="+mn-ea"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B37FDCE7-F71C-4A45-A30D-231355541A29}" type="slidenum">
              <a:rPr lang="en-US"/>
              <a:pPr/>
              <a:t>21</a:t>
            </a:fld>
            <a:endParaRPr lang="en-US"/>
          </a:p>
        </p:txBody>
      </p:sp>
      <p:sp>
        <p:nvSpPr>
          <p:cNvPr id="17409" name="Text Box 1"/>
          <p:cNvSpPr txBox="1">
            <a:spLocks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7410" name="Text Box 2"/>
          <p:cNvSpPr txBox="1">
            <a:spLocks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smtClean="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2</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Arial" charset="0"/>
                <a:ea typeface="ＭＳ Ｐゴシック" charset="-128"/>
                <a:cs typeface="ＭＳ Ｐゴシック" charset="-128"/>
              </a:rPr>
              <a:t>This is the end. Any slides beyond this point are for answering questions that may arise but not needed in the main talk. Some slides may also be unfinished and are not needed but kept just in case.</a:t>
            </a:r>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22</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a:t>
            </a: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270700B2-88B9-1642-B8EB-F86842378D04}" type="slidenum">
              <a:rPr lang="en-US" smtClean="0"/>
              <a:t>3</a:t>
            </a:fld>
            <a:endParaRPr lang="en-US"/>
          </a:p>
        </p:txBody>
      </p:sp>
    </p:spTree>
    <p:extLst>
      <p:ext uri="{BB962C8B-B14F-4D97-AF65-F5344CB8AC3E}">
        <p14:creationId xmlns:p14="http://schemas.microsoft.com/office/powerpoint/2010/main" val="5936551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4</a:t>
            </a:fld>
            <a:endParaRPr lang="en-US"/>
          </a:p>
        </p:txBody>
      </p:sp>
    </p:spTree>
    <p:extLst>
      <p:ext uri="{BB962C8B-B14F-4D97-AF65-F5344CB8AC3E}">
        <p14:creationId xmlns:p14="http://schemas.microsoft.com/office/powerpoint/2010/main" val="2553297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Arial" pitchFamily="-109" charset="0"/>
                <a:ea typeface="ＭＳ Ｐゴシック" pitchFamily="-109" charset="-128"/>
                <a:cs typeface="ＭＳ Ｐゴシック" pitchFamily="-109" charset="-128"/>
              </a:rPr>
              <a:t>Perhaps</a:t>
            </a:r>
            <a:r>
              <a:rPr lang="en-US" baseline="0" dirty="0" smtClean="0">
                <a:latin typeface="Arial" pitchFamily="-109" charset="0"/>
                <a:ea typeface="ＭＳ Ｐゴシック" pitchFamily="-109" charset="-128"/>
                <a:cs typeface="ＭＳ Ｐゴシック" pitchFamily="-109" charset="-128"/>
              </a:rPr>
              <a:t> skip this one in favor of working on group projects? Yes, let’s do that.</a:t>
            </a:r>
            <a:endParaRPr lang="en-US" dirty="0" smtClean="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6</a:t>
            </a:fld>
            <a:endParaRPr lang="en-US"/>
          </a:p>
        </p:txBody>
      </p:sp>
    </p:spTree>
    <p:extLst>
      <p:ext uri="{BB962C8B-B14F-4D97-AF65-F5344CB8AC3E}">
        <p14:creationId xmlns:p14="http://schemas.microsoft.com/office/powerpoint/2010/main" val="12718613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smtClean="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7</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a:t>
            </a:r>
            <a:r>
              <a:rPr lang="en-US" baseline="0" dirty="0" smtClean="0"/>
              <a:t> all the recent news about the NSA, it’s important to understand what is going on.</a:t>
            </a:r>
            <a:endParaRPr lang="en-US" baseline="0" dirty="0"/>
          </a:p>
          <a:p>
            <a:r>
              <a:rPr lang="en-US" baseline="0" dirty="0" smtClean="0"/>
              <a:t>I will be answering the question, “does the NSA make us safer?”</a:t>
            </a:r>
          </a:p>
          <a:p>
            <a:r>
              <a:rPr lang="en-US" baseline="0" dirty="0" smtClean="0"/>
              <a:t>	1. How did the NSA start, and is its mission still relevant today?</a:t>
            </a:r>
          </a:p>
          <a:p>
            <a:pPr marL="685800" lvl="1" indent="-228600">
              <a:buAutoNum type="arabicPeriod"/>
            </a:pPr>
            <a:r>
              <a:rPr lang="en-US" baseline="0" dirty="0" smtClean="0"/>
              <a:t>Is the NSA’s surveillance effective?</a:t>
            </a:r>
          </a:p>
          <a:p>
            <a:pPr marL="685800" lvl="1" indent="-228600">
              <a:buAutoNum type="arabicPeriod"/>
            </a:pPr>
            <a:r>
              <a:rPr lang="en-US" baseline="0" dirty="0" smtClean="0"/>
              <a:t>If there is increased safety due to the NSA’s efforts, do the benefits justify the invasion of our privacy?</a:t>
            </a:r>
          </a:p>
        </p:txBody>
      </p:sp>
      <p:sp>
        <p:nvSpPr>
          <p:cNvPr id="4" name="Slide Number Placeholder 3"/>
          <p:cNvSpPr>
            <a:spLocks noGrp="1"/>
          </p:cNvSpPr>
          <p:nvPr>
            <p:ph type="sldNum" sz="quarter" idx="10"/>
          </p:nvPr>
        </p:nvSpPr>
        <p:spPr/>
        <p:txBody>
          <a:bodyPr/>
          <a:lstStyle/>
          <a:p>
            <a:fld id="{270700B2-88B9-1642-B8EB-F86842378D04}" type="slidenum">
              <a:rPr lang="en-US" smtClean="0"/>
              <a:t>8</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we can decide</a:t>
            </a:r>
            <a:r>
              <a:rPr lang="en-US" baseline="0" dirty="0" smtClean="0"/>
              <a:t> whether or not the NSA continues to serve its purpose, it is important to understand how it came about. </a:t>
            </a:r>
          </a:p>
          <a:p>
            <a:endParaRPr lang="en-US" baseline="0" dirty="0" smtClean="0"/>
          </a:p>
          <a:p>
            <a:r>
              <a:rPr lang="en-US" baseline="0" dirty="0" smtClean="0"/>
              <a:t>Created by President Truman following World War II. </a:t>
            </a:r>
          </a:p>
          <a:p>
            <a:r>
              <a:rPr lang="en-US" baseline="0" dirty="0" err="1" smtClean="0"/>
              <a:t>Codebreaking</a:t>
            </a:r>
            <a:r>
              <a:rPr lang="en-US" baseline="0" dirty="0" smtClean="0"/>
              <a:t> played an incredibly important role in the war.</a:t>
            </a:r>
          </a:p>
          <a:p>
            <a:r>
              <a:rPr lang="en-US" baseline="0" dirty="0" smtClean="0"/>
              <a:t>The United States realized that being able to protect ideas, develop codes, and crack the enemy’s messages was extremely important to keeping its people safe.</a:t>
            </a:r>
          </a:p>
          <a:p>
            <a:r>
              <a:rPr lang="en-US" baseline="0" dirty="0" smtClean="0"/>
              <a:t>NSA is formed in 1952 in an effort to continue this research and development.</a:t>
            </a:r>
          </a:p>
          <a:p>
            <a:endParaRPr lang="en-US" baseline="0" dirty="0" smtClean="0"/>
          </a:p>
          <a:p>
            <a:r>
              <a:rPr lang="en-US" baseline="0" dirty="0" smtClean="0"/>
              <a:t>During this time, the US is invading Korea. </a:t>
            </a:r>
          </a:p>
          <a:p>
            <a:r>
              <a:rPr lang="en-US" baseline="0" dirty="0" smtClean="0"/>
              <a:t>Being able to provide reliable intelligence to troops in the field gave the U.S. a large strategic advantage. </a:t>
            </a:r>
          </a:p>
          <a:p>
            <a:endParaRPr lang="en-US" baseline="0" dirty="0" smtClean="0"/>
          </a:p>
          <a:p>
            <a:r>
              <a:rPr lang="en-US" baseline="0" dirty="0" smtClean="0"/>
              <a:t>PICTURED: </a:t>
            </a:r>
          </a:p>
          <a:p>
            <a:r>
              <a:rPr lang="en-US" baseline="0" dirty="0" smtClean="0"/>
              <a:t>Enigma Machine, broken in 1941.</a:t>
            </a:r>
          </a:p>
          <a:p>
            <a:r>
              <a:rPr lang="en-US" baseline="0" dirty="0" smtClean="0"/>
              <a:t>President Harry Truman, who established the NSA</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9</a:t>
            </a:fld>
            <a:endParaRPr lang="en-US"/>
          </a:p>
        </p:txBody>
      </p:sp>
    </p:spTree>
    <p:extLst>
      <p:ext uri="{BB962C8B-B14F-4D97-AF65-F5344CB8AC3E}">
        <p14:creationId xmlns:p14="http://schemas.microsoft.com/office/powerpoint/2010/main" val="42409967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What does the NSA do today?</a:t>
            </a:r>
          </a:p>
          <a:p>
            <a:r>
              <a:rPr lang="en-US" baseline="0" dirty="0" smtClean="0"/>
              <a:t>Still works closely with the military. That much has not changed. But..</a:t>
            </a:r>
          </a:p>
          <a:p>
            <a:r>
              <a:rPr lang="en-US" baseline="0" dirty="0" smtClean="0"/>
              <a:t>In 2013, the agency released details on the number of surveillance orders it placed for the year.</a:t>
            </a:r>
          </a:p>
          <a:p>
            <a:r>
              <a:rPr lang="en-US" baseline="0" dirty="0" smtClean="0"/>
              <a:t>	-Claimed to have filed approximately 2,000 surveillance orders affecting 90,000 people for the </a:t>
            </a:r>
            <a:r>
              <a:rPr lang="en-US" b="1" i="1" baseline="0" dirty="0" smtClean="0"/>
              <a:t>year</a:t>
            </a:r>
            <a:endParaRPr lang="en-US" b="1" baseline="0" dirty="0" smtClean="0"/>
          </a:p>
          <a:p>
            <a:endParaRPr lang="en-US" baseline="0" dirty="0" smtClean="0"/>
          </a:p>
          <a:p>
            <a:r>
              <a:rPr lang="en-US" baseline="0" dirty="0" smtClean="0"/>
              <a:t> But in contrast, the Washington Post recently reported that the NSA intercepts over 1.7 billion messages each day. So, of all the information collected, only a small portion requires due process.</a:t>
            </a:r>
          </a:p>
          <a:p>
            <a:r>
              <a:rPr lang="en-US" baseline="0" dirty="0" smtClean="0"/>
              <a:t>How do you even manage 1.7 billion pieces of information each day? Keep it focused and individualized.</a:t>
            </a:r>
          </a:p>
          <a:p>
            <a:r>
              <a:rPr lang="en-US" baseline="0" dirty="0" smtClean="0"/>
              <a:t>Goes to show that the power of the NSA isn’t being kept in check as much as </a:t>
            </a:r>
            <a:r>
              <a:rPr lang="en-US" i="1" baseline="0" dirty="0" smtClean="0"/>
              <a:t>I </a:t>
            </a:r>
            <a:r>
              <a:rPr lang="en-US" i="0" baseline="0" dirty="0" smtClean="0"/>
              <a:t>think it should be (though you are free to disagree)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10</a:t>
            </a:fld>
            <a:endParaRPr lang="en-US"/>
          </a:p>
        </p:txBody>
      </p:sp>
    </p:spTree>
    <p:extLst>
      <p:ext uri="{BB962C8B-B14F-4D97-AF65-F5344CB8AC3E}">
        <p14:creationId xmlns:p14="http://schemas.microsoft.com/office/powerpoint/2010/main" val="36655301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3" name="Subtitle 2"/>
          <p:cNvSpPr>
            <a:spLocks noGrp="1"/>
          </p:cNvSpPr>
          <p:nvPr>
            <p:ph type="subTitle" idx="1"/>
          </p:nvPr>
        </p:nvSpPr>
        <p:spPr>
          <a:xfrm>
            <a:off x="914400" y="3105150"/>
            <a:ext cx="7315200" cy="762000"/>
          </a:xfrm>
        </p:spPr>
        <p:txBody>
          <a:bodyPr>
            <a:normAutofit/>
          </a:bodyPr>
          <a:lstStyle>
            <a:lvl1pPr marL="0" indent="0" algn="ctr">
              <a:spcBef>
                <a:spcPts val="0"/>
              </a:spcBef>
              <a:buNone/>
              <a:defRPr sz="2100">
                <a:solidFill>
                  <a:schemeClr val="tx1"/>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smtClean="0"/>
              <a:t>Click to edit Master subtitle style</a:t>
            </a:r>
            <a:endParaRPr/>
          </a:p>
        </p:txBody>
      </p:sp>
      <p:sp>
        <p:nvSpPr>
          <p:cNvPr id="62" name="Rectangle 61"/>
          <p:cNvSpPr/>
          <p:nvPr/>
        </p:nvSpPr>
        <p:spPr bwMode="hidden">
          <a:xfrm>
            <a:off x="0" y="1428751"/>
            <a:ext cx="9144000" cy="16111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endParaRPr sz="2400">
              <a:solidFill>
                <a:schemeClr val="tx2"/>
              </a:solidFill>
            </a:endParaRPr>
          </a:p>
        </p:txBody>
      </p:sp>
      <p:sp>
        <p:nvSpPr>
          <p:cNvPr id="2" name="Title 1"/>
          <p:cNvSpPr>
            <a:spLocks noGrp="1"/>
          </p:cNvSpPr>
          <p:nvPr>
            <p:ph type="ctrTitle"/>
          </p:nvPr>
        </p:nvSpPr>
        <p:spPr>
          <a:xfrm>
            <a:off x="914400" y="1428751"/>
            <a:ext cx="7315200" cy="1610945"/>
          </a:xfrm>
        </p:spPr>
        <p:txBody>
          <a:bodyPr anchor="ctr">
            <a:normAutofit/>
          </a:bodyPr>
          <a:lstStyle>
            <a:lvl1pPr algn="l">
              <a:defRPr sz="3300" cap="all" normalizeH="0" baseline="0"/>
            </a:lvl1pPr>
          </a:lstStyle>
          <a:p>
            <a:r>
              <a:rPr lang="en-US" dirty="0" smtClean="0"/>
              <a:t>Click to edit Master title style</a:t>
            </a:r>
            <a:endParaRPr dirty="0"/>
          </a:p>
        </p:txBody>
      </p:sp>
      <p:sp>
        <p:nvSpPr>
          <p:cNvPr id="7"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900">
                <a:solidFill>
                  <a:schemeClr val="tx1"/>
                </a:solidFill>
              </a:defRPr>
            </a:lvl1pPr>
          </a:lstStyle>
          <a:p>
            <a:r>
              <a:rPr lang="en-US" smtClean="0"/>
              <a:t>© 2014 Keith A. Pray</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chorCtr="0">
            <a:normAutofit/>
          </a:bodyPr>
          <a:lstStyle>
            <a:lvl1pPr algn="l">
              <a:defRPr sz="2400" b="0"/>
            </a:lvl1pPr>
          </a:lstStyle>
          <a:p>
            <a:r>
              <a:rPr lang="en-US" smtClean="0"/>
              <a:t>Click to edit Master title style</a:t>
            </a:r>
            <a:endParaRPr/>
          </a:p>
        </p:txBody>
      </p:sp>
      <p:sp>
        <p:nvSpPr>
          <p:cNvPr id="3" name="Picture Placeholder 2"/>
          <p:cNvSpPr>
            <a:spLocks noGrp="1"/>
          </p:cNvSpPr>
          <p:nvPr>
            <p:ph type="pic" idx="1"/>
          </p:nvPr>
        </p:nvSpPr>
        <p:spPr>
          <a:xfrm>
            <a:off x="381000" y="361950"/>
            <a:ext cx="4953001" cy="4381501"/>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867400" y="1581150"/>
            <a:ext cx="2971800" cy="3200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smtClean="0"/>
              <a:t>Click to edit Master text styles</a:t>
            </a:r>
          </a:p>
        </p:txBody>
      </p:sp>
    </p:spTree>
    <p:extLst>
      <p:ext uri="{BB962C8B-B14F-4D97-AF65-F5344CB8AC3E}">
        <p14:creationId xmlns:p14="http://schemas.microsoft.com/office/powerpoint/2010/main" val="207630399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002453">
              <a:defRPr baseline="0"/>
            </a:lvl6pPr>
            <a:lvl7pPr marL="2002453">
              <a:defRPr baseline="0"/>
            </a:lvl7pPr>
            <a:lvl8pPr marL="2002453">
              <a:defRPr baseline="0"/>
            </a:lvl8pPr>
            <a:lvl9pPr marL="2002453">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dirty="0" smtClean="0"/>
              <a:t>© 2014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1994" y="361950"/>
            <a:ext cx="1383347" cy="4343401"/>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85800" y="361950"/>
            <a:ext cx="6781800" cy="4343401"/>
          </a:xfrm>
        </p:spPr>
        <p:txBody>
          <a:bodyPr vert="eaVert"/>
          <a:lstStyle>
            <a:lvl5pPr>
              <a:defRPr/>
            </a:lvl5pPr>
            <a:lvl6pPr>
              <a:defRPr/>
            </a:lvl6pPr>
            <a:lvl7pPr>
              <a:defRPr/>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dirty="0" smtClean="0"/>
              <a:t>© 2014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smtClean="0"/>
              <a:t>© 2014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914400" y="1143000"/>
            <a:ext cx="7315200" cy="1494448"/>
          </a:xfrm>
        </p:spPr>
        <p:txBody>
          <a:bodyPr anchor="b" anchorCtr="0">
            <a:noAutofit/>
          </a:bodyPr>
          <a:lstStyle>
            <a:lvl1pPr algn="ctr">
              <a:defRPr sz="3300" b="0" cap="all" baseline="0"/>
            </a:lvl1pPr>
          </a:lstStyle>
          <a:p>
            <a:r>
              <a:rPr lang="en-US" smtClean="0"/>
              <a:t>Click to edit Master title style</a:t>
            </a:r>
            <a:endParaRPr/>
          </a:p>
        </p:txBody>
      </p:sp>
      <p:sp>
        <p:nvSpPr>
          <p:cNvPr id="3" name="Text Placeholder 2"/>
          <p:cNvSpPr>
            <a:spLocks noGrp="1"/>
          </p:cNvSpPr>
          <p:nvPr>
            <p:ph type="body" idx="1"/>
          </p:nvPr>
        </p:nvSpPr>
        <p:spPr>
          <a:xfrm>
            <a:off x="914400" y="2724150"/>
            <a:ext cx="7315200" cy="762000"/>
          </a:xfrm>
        </p:spPr>
        <p:txBody>
          <a:bodyPr anchor="t" anchorCtr="0">
            <a:noAutofit/>
          </a:bodyPr>
          <a:lstStyle>
            <a:lvl1pPr marL="0" indent="0" algn="ctr">
              <a:spcBef>
                <a:spcPts val="0"/>
              </a:spcBef>
              <a:buNone/>
              <a:defRPr sz="2100">
                <a:solidFill>
                  <a:schemeClr val="tx1"/>
                </a:solidFill>
              </a:defRPr>
            </a:lvl1pPr>
            <a:lvl2pPr marL="457181" indent="0">
              <a:buNone/>
              <a:defRPr sz="1800">
                <a:solidFill>
                  <a:schemeClr val="tx1">
                    <a:tint val="75000"/>
                  </a:schemeClr>
                </a:solidFill>
              </a:defRPr>
            </a:lvl2pPr>
            <a:lvl3pPr marL="914362" indent="0">
              <a:buNone/>
              <a:defRPr sz="1600">
                <a:solidFill>
                  <a:schemeClr val="tx1">
                    <a:tint val="75000"/>
                  </a:schemeClr>
                </a:solidFill>
              </a:defRPr>
            </a:lvl3pPr>
            <a:lvl4pPr marL="1371543" indent="0">
              <a:buNone/>
              <a:defRPr sz="1400">
                <a:solidFill>
                  <a:schemeClr val="tx1">
                    <a:tint val="75000"/>
                  </a:schemeClr>
                </a:solidFill>
              </a:defRPr>
            </a:lvl4pPr>
            <a:lvl5pPr marL="1828724" indent="0">
              <a:buNone/>
              <a:defRPr sz="1400">
                <a:solidFill>
                  <a:schemeClr val="tx1">
                    <a:tint val="75000"/>
                  </a:schemeClr>
                </a:solidFill>
              </a:defRPr>
            </a:lvl5pPr>
            <a:lvl6pPr marL="2285905" indent="0">
              <a:buNone/>
              <a:defRPr sz="1400">
                <a:solidFill>
                  <a:schemeClr val="tx1">
                    <a:tint val="75000"/>
                  </a:schemeClr>
                </a:solidFill>
              </a:defRPr>
            </a:lvl6pPr>
            <a:lvl7pPr marL="2743086" indent="0">
              <a:buNone/>
              <a:defRPr sz="1400">
                <a:solidFill>
                  <a:schemeClr val="tx1">
                    <a:tint val="75000"/>
                  </a:schemeClr>
                </a:solidFill>
              </a:defRPr>
            </a:lvl7pPr>
            <a:lvl8pPr marL="3200266" indent="0">
              <a:buNone/>
              <a:defRPr sz="1400">
                <a:solidFill>
                  <a:schemeClr val="tx1">
                    <a:tint val="75000"/>
                  </a:schemeClr>
                </a:solidFill>
              </a:defRPr>
            </a:lvl8pPr>
            <a:lvl9pPr marL="3657448"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2014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85800" y="1352551"/>
            <a:ext cx="3733800" cy="3352800"/>
          </a:xfrm>
        </p:spPr>
        <p:txBody>
          <a:bodyPr>
            <a:normAutofit/>
          </a:bodyPr>
          <a:lstStyle>
            <a:lvl1pPr>
              <a:defRPr sz="1800"/>
            </a:lvl1pPr>
            <a:lvl2pPr>
              <a:defRPr sz="1500"/>
            </a:lvl2pPr>
            <a:lvl3pPr>
              <a:defRPr sz="1400"/>
            </a:lvl3pPr>
            <a:lvl4pPr>
              <a:defRPr sz="1200"/>
            </a:lvl4pPr>
            <a:lvl5pPr>
              <a:defRPr sz="1100"/>
            </a:lvl5pPr>
            <a:lvl6pPr>
              <a:defRPr sz="1100"/>
            </a:lvl6pPr>
            <a:lvl7pPr marL="2002453">
              <a:defRPr sz="1100"/>
            </a:lvl7pPr>
            <a:lvl8pPr marL="2002453">
              <a:defRPr sz="1100"/>
            </a:lvl8pPr>
            <a:lvl9pPr marL="2002453">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24400" y="1352551"/>
            <a:ext cx="3733800" cy="3352800"/>
          </a:xfrm>
        </p:spPr>
        <p:txBody>
          <a:bodyPr>
            <a:normAutofit/>
          </a:bodyPr>
          <a:lstStyle>
            <a:lvl1pPr>
              <a:defRPr sz="1800"/>
            </a:lvl1pPr>
            <a:lvl2pPr>
              <a:defRPr sz="1500"/>
            </a:lvl2pPr>
            <a:lvl3pPr>
              <a:defRPr sz="1400"/>
            </a:lvl3pPr>
            <a:lvl4pPr>
              <a:defRPr sz="1200"/>
            </a:lvl4pPr>
            <a:lvl5pPr>
              <a:defRPr sz="1100"/>
            </a:lvl5pPr>
            <a:lvl6pPr marL="2002453">
              <a:defRPr sz="1100" baseline="0"/>
            </a:lvl6pPr>
            <a:lvl7pPr marL="2002453">
              <a:defRPr sz="1100" baseline="0"/>
            </a:lvl7pPr>
            <a:lvl8pPr marL="2002453">
              <a:defRPr sz="1100" baseline="0"/>
            </a:lvl8pPr>
            <a:lvl9pPr marL="2002453">
              <a:defRPr sz="11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dirty="0" smtClean="0"/>
              <a:t>© 2014 Keith A. Pray</a:t>
            </a:r>
            <a:endParaRPr lang="en-US" dirty="0"/>
          </a:p>
        </p:txBody>
      </p:sp>
      <p:sp>
        <p:nvSpPr>
          <p:cNvPr id="7" name="Slide Number Placeholder 6"/>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858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a:lvl8pPr>
            <a:lvl9pPr marL="2002453">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244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244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baseline="0"/>
            </a:lvl8pPr>
            <a:lvl9pPr marL="2002453">
              <a:defRPr sz="11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smtClean="0"/>
              <a:t>© 2014 Keith A. Pray</a:t>
            </a:r>
            <a:endParaRPr lang="en-US"/>
          </a:p>
        </p:txBody>
      </p:sp>
      <p:sp>
        <p:nvSpPr>
          <p:cNvPr id="9" name="Slide Number Placeholder 8"/>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dirty="0" smtClean="0"/>
              <a:t>© 2014 Keith A. Pray</a:t>
            </a:r>
            <a:endParaRPr lang="en-US" dirty="0"/>
          </a:p>
        </p:txBody>
      </p:sp>
      <p:sp>
        <p:nvSpPr>
          <p:cNvPr id="5" name="Slide Number Placeholder 4"/>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3"/>
          <p:cNvSpPr>
            <a:spLocks noGrp="1"/>
          </p:cNvSpPr>
          <p:nvPr>
            <p:ph type="ftr" sz="quarter" idx="11"/>
          </p:nvPr>
        </p:nvSpPr>
        <p:spPr>
          <a:xfrm>
            <a:off x="0" y="4997196"/>
            <a:ext cx="5562600" cy="146304"/>
          </a:xfrm>
        </p:spPr>
        <p:txBody>
          <a:bodyPr/>
          <a:lstStyle/>
          <a:p>
            <a:r>
              <a:rPr lang="en-US" dirty="0" smtClean="0"/>
              <a:t>© 2014 Keith A. Pray</a:t>
            </a:r>
            <a:endParaRPr lang="en-US" dirty="0"/>
          </a:p>
        </p:txBody>
      </p:sp>
      <p:sp>
        <p:nvSpPr>
          <p:cNvPr id="3" name="Slide Number Placeholder 4"/>
          <p:cNvSpPr>
            <a:spLocks noGrp="1"/>
          </p:cNvSpPr>
          <p:nvPr>
            <p:ph type="sldNum" sz="quarter" idx="12"/>
          </p:nvPr>
        </p:nvSpPr>
        <p:spPr>
          <a:xfrm>
            <a:off x="8519160" y="4997196"/>
            <a:ext cx="624840" cy="146304"/>
          </a:xfrm>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oAutofit/>
          </a:bodyPr>
          <a:lstStyle>
            <a:lvl1pPr algn="l">
              <a:defRPr sz="2400" b="0"/>
            </a:lvl1pPr>
          </a:lstStyle>
          <a:p>
            <a:r>
              <a:rPr lang="en-US" smtClean="0"/>
              <a:t>Click to edit Master title style</a:t>
            </a:r>
            <a:endParaRPr/>
          </a:p>
        </p:txBody>
      </p:sp>
      <p:sp>
        <p:nvSpPr>
          <p:cNvPr id="3" name="Content Placeholder 2"/>
          <p:cNvSpPr>
            <a:spLocks noGrp="1"/>
          </p:cNvSpPr>
          <p:nvPr>
            <p:ph idx="1"/>
          </p:nvPr>
        </p:nvSpPr>
        <p:spPr bwMode="white">
          <a:xfrm>
            <a:off x="381000" y="361950"/>
            <a:ext cx="4953000" cy="4381501"/>
          </a:xfrm>
        </p:spPr>
        <p:txBody>
          <a:bodyPr>
            <a:norm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5867400" y="1581150"/>
            <a:ext cx="2971800" cy="3200400"/>
          </a:xfrm>
        </p:spPr>
        <p:txBody>
          <a:bodyPr anchor="t" anchorCtr="0">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9" name="Rectangle 8"/>
          <p:cNvSpPr/>
          <p:nvPr/>
        </p:nvSpPr>
        <p:spPr>
          <a:xfrm>
            <a:off x="0" y="-836"/>
            <a:ext cx="4571386"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4800600" y="1428750"/>
            <a:ext cx="3886200" cy="1295400"/>
          </a:xfrm>
        </p:spPr>
        <p:txBody>
          <a:bodyPr anchor="b" anchorCtr="0">
            <a:normAutofit/>
          </a:bodyPr>
          <a:lstStyle>
            <a:lvl1pPr algn="l">
              <a:defRPr sz="2400" b="0"/>
            </a:lvl1pPr>
          </a:lstStyle>
          <a:p>
            <a:r>
              <a:rPr lang="en-US" smtClean="0"/>
              <a:t>Click to edit Master title style</a:t>
            </a:r>
            <a:endParaRPr/>
          </a:p>
        </p:txBody>
      </p:sp>
      <p:sp>
        <p:nvSpPr>
          <p:cNvPr id="3" name="Picture Placeholder 2"/>
          <p:cNvSpPr>
            <a:spLocks noGrp="1"/>
          </p:cNvSpPr>
          <p:nvPr>
            <p:ph type="pic" idx="1"/>
          </p:nvPr>
        </p:nvSpPr>
        <p:spPr>
          <a:xfrm>
            <a:off x="381001" y="361951"/>
            <a:ext cx="3809386" cy="4397030"/>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800600" y="2800350"/>
            <a:ext cx="3886200" cy="1295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1950"/>
            <a:ext cx="7772400" cy="914400"/>
          </a:xfrm>
          <a:prstGeom prst="rect">
            <a:avLst/>
          </a:prstGeom>
          <a:effectLst/>
        </p:spPr>
        <p:txBody>
          <a:bodyPr vert="horz" lIns="91436" tIns="45718" rIns="91436" bIns="45718" rtlCol="0" anchor="ctr" anchorCtr="0">
            <a:normAutofit/>
          </a:bodyPr>
          <a:lstStyle/>
          <a:p>
            <a:r>
              <a:rPr lang="en-US" dirty="0" smtClean="0"/>
              <a:t>Click to edit Master title style</a:t>
            </a:r>
            <a:endParaRPr dirty="0"/>
          </a:p>
        </p:txBody>
      </p:sp>
      <p:sp>
        <p:nvSpPr>
          <p:cNvPr id="3" name="Text Placeholder 2"/>
          <p:cNvSpPr>
            <a:spLocks noGrp="1"/>
          </p:cNvSpPr>
          <p:nvPr>
            <p:ph type="body" idx="1"/>
          </p:nvPr>
        </p:nvSpPr>
        <p:spPr>
          <a:xfrm>
            <a:off x="685800" y="1352551"/>
            <a:ext cx="7772400" cy="3352800"/>
          </a:xfrm>
          <a:prstGeom prst="rect">
            <a:avLst/>
          </a:prstGeom>
        </p:spPr>
        <p:txBody>
          <a:bodyPr vert="horz" lIns="91436" tIns="45718" rIns="91436" bIns="45718"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2"/>
          </p:nvPr>
        </p:nvSpPr>
        <p:spPr>
          <a:xfrm>
            <a:off x="6553200" y="4997196"/>
            <a:ext cx="1066800" cy="146304"/>
          </a:xfrm>
          <a:prstGeom prst="rect">
            <a:avLst/>
          </a:prstGeom>
        </p:spPr>
        <p:txBody>
          <a:bodyPr vert="horz" lIns="91436" tIns="45718" rIns="91436" bIns="45718" rtlCol="0" anchor="ctr"/>
          <a:lstStyle>
            <a:lvl1pPr algn="r">
              <a:defRPr sz="900">
                <a:solidFill>
                  <a:schemeClr val="tx1"/>
                </a:solidFill>
              </a:defRPr>
            </a:lvl1pPr>
          </a:lstStyle>
          <a:p>
            <a:endParaRPr lang="en-US" dirty="0"/>
          </a:p>
        </p:txBody>
      </p:sp>
      <p:sp>
        <p:nvSpPr>
          <p:cNvPr id="5"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900">
                <a:solidFill>
                  <a:schemeClr val="tx1"/>
                </a:solidFill>
              </a:defRPr>
            </a:lvl1pPr>
          </a:lstStyle>
          <a:p>
            <a:r>
              <a:rPr lang="en-US" dirty="0" smtClean="0"/>
              <a:t>© 2014 Keith A. Pray</a:t>
            </a:r>
            <a:endParaRPr lang="en-US" dirty="0"/>
          </a:p>
        </p:txBody>
      </p:sp>
      <p:sp>
        <p:nvSpPr>
          <p:cNvPr id="6" name="Slide Number Placeholder 5"/>
          <p:cNvSpPr>
            <a:spLocks noGrp="1"/>
          </p:cNvSpPr>
          <p:nvPr>
            <p:ph type="sldNum" sz="quarter" idx="4"/>
          </p:nvPr>
        </p:nvSpPr>
        <p:spPr>
          <a:xfrm>
            <a:off x="8519160" y="4997196"/>
            <a:ext cx="624840" cy="146304"/>
          </a:xfrm>
          <a:prstGeom prst="rect">
            <a:avLst/>
          </a:prstGeom>
        </p:spPr>
        <p:txBody>
          <a:bodyPr vert="horz" lIns="91436" tIns="45718" rIns="91436" bIns="45718" rtlCol="0" anchor="ctr"/>
          <a:lstStyle>
            <a:lvl1pPr algn="r">
              <a:defRPr sz="900">
                <a:solidFill>
                  <a:schemeClr val="tx1"/>
                </a:solidFill>
              </a:defRPr>
            </a:lvl1pPr>
          </a:lstStyle>
          <a:p>
            <a:fld id="{A2A17EAB-8B51-5C40-8776-6683E51FA7A0}" type="slidenum">
              <a:rPr lang="en-US" smtClean="0"/>
              <a:pPr/>
              <a:t>‹#›</a:t>
            </a:fld>
            <a:endParaRPr lang="en-US"/>
          </a:p>
        </p:txBody>
      </p:sp>
      <p:grpSp>
        <p:nvGrpSpPr>
          <p:cNvPr id="10" name="Group 9"/>
          <p:cNvGrpSpPr/>
          <p:nvPr userDrawn="1"/>
        </p:nvGrpSpPr>
        <p:grpSpPr>
          <a:xfrm>
            <a:off x="23" y="21342"/>
            <a:ext cx="9143977" cy="295715"/>
            <a:chOff x="23" y="21342"/>
            <a:chExt cx="9143977" cy="295715"/>
          </a:xfrm>
        </p:grpSpPr>
        <p:sp>
          <p:nvSpPr>
            <p:cNvPr id="9" name="Rectangle 6"/>
            <p:cNvSpPr>
              <a:spLocks noChangeArrowheads="1"/>
            </p:cNvSpPr>
            <p:nvPr userDrawn="1"/>
          </p:nvSpPr>
          <p:spPr bwMode="auto">
            <a:xfrm>
              <a:off x="23" y="36417"/>
              <a:ext cx="9143977" cy="274320"/>
            </a:xfrm>
            <a:prstGeom prst="rect">
              <a:avLst/>
            </a:prstGeom>
            <a:gradFill flip="none" rotWithShape="1">
              <a:gsLst>
                <a:gs pos="0">
                  <a:schemeClr val="bg2"/>
                </a:gs>
                <a:gs pos="100000">
                  <a:schemeClr val="bg1"/>
                </a:gs>
              </a:gsLst>
              <a:path path="shape">
                <a:fillToRect l="50000" t="50000" r="50000" b="50000"/>
              </a:path>
              <a:tileRect/>
            </a:gradFill>
            <a:ln w="9525">
              <a:noFill/>
              <a:miter lim="800000"/>
              <a:headEnd/>
              <a:tailEnd/>
            </a:ln>
          </p:spPr>
          <p:txBody>
            <a:bodyPr tIns="0" anchor="ctr" anchorCtr="0">
              <a:prstTxWarp prst="textNoShape">
                <a:avLst/>
              </a:prstTxWarp>
            </a:bodyPr>
            <a:lstStyle/>
            <a:p>
              <a:pPr algn="l"/>
              <a:r>
                <a:rPr lang="en-US" dirty="0" smtClean="0">
                  <a:solidFill>
                    <a:schemeClr val="tx1"/>
                  </a:solidFill>
                </a:rPr>
                <a:t>CS 3043 Social Implications Of Computing</a:t>
              </a:r>
              <a:endParaRPr lang="en-US" dirty="0">
                <a:solidFill>
                  <a:schemeClr val="tx1"/>
                </a:solidFill>
              </a:endParaRPr>
            </a:p>
          </p:txBody>
        </p:sp>
        <p:pic>
          <p:nvPicPr>
            <p:cNvPr id="8" name="Picture 7" descr="WPI_Inst_Prim_FulClr_Rev.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23338" y="21342"/>
              <a:ext cx="914400" cy="295715"/>
            </a:xfrm>
            <a:prstGeom prst="rect">
              <a:avLst/>
            </a:prstGeom>
          </p:spPr>
        </p:pic>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hf hdr="0" dt="0"/>
  <p:txStyles>
    <p:title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p:titleStyle>
    <p:body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p:bodyStyle>
    <p:otherStyle>
      <a:defPPr>
        <a:defRPr/>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hyperlink" Target="http://www.forbes.com/sites/gregorymcneal/2014/06/27/nsa-releases-new-statistical-details-about-surveillance/" TargetMode="External"/><Relationship Id="rId4" Type="http://schemas.openxmlformats.org/officeDocument/2006/relationships/image" Target="../media/image7.jpeg"/><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hyperlink" Target="http://www.propublica.org/article/claim-on-attacks-thwarted-by-nsa-spreads-despite-lack-of-evidence" TargetMode="External"/><Relationship Id="rId4" Type="http://schemas.openxmlformats.org/officeDocument/2006/relationships/hyperlink" Target="http://a.abcnews.com/images/Politics/abc_keith_alexander_this_week_jt_130623_wblog.jpg" TargetMode="External"/><Relationship Id="rId5" Type="http://schemas.openxmlformats.org/officeDocument/2006/relationships/image" Target="../media/image8.png"/><Relationship Id="rId6" Type="http://schemas.openxmlformats.org/officeDocument/2006/relationships/image" Target="../media/image9.jpeg"/><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hyperlink" Target="http://www.people-press.org/2013/10/18/trust-in-government-interactive/" TargetMode="External"/><Relationship Id="rId4" Type="http://schemas.openxmlformats.org/officeDocument/2006/relationships/image" Target="../media/image10.png"/><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hyperlink" Target="http://bloximages.chicago2.vip.townnews.com/" TargetMode="External"/><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hyperlink" Target="http://projects.washingtonpost.com/top-secret-america/articles/a-hidden-world-growing-beyond-control/3/" TargetMode="External"/><Relationship Id="rId4" Type="http://schemas.openxmlformats.org/officeDocument/2006/relationships/hyperlink" Target="http://www.forbes.com/sites/gregorymcneal/2014/06/27/nsa-releases-new-statistical-details-about-surveillance/" TargetMode="External"/><Relationship Id="rId5" Type="http://schemas.openxmlformats.org/officeDocument/2006/relationships/hyperlink" Target="http://usnews.nbcnews.com/_news/2013/06/27/19175466-nsa-chief-says-surveillance-programs-helped-foil-54-plots" TargetMode="External"/><Relationship Id="rId6" Type="http://schemas.openxmlformats.org/officeDocument/2006/relationships/hyperlink" Target="http://www.washingtontimes.com/news/2013/oct/2/nsa-chief-figures-foiled-terror-plots-misleading/?page=all" TargetMode="External"/><Relationship Id="rId7" Type="http://schemas.openxmlformats.org/officeDocument/2006/relationships/hyperlink" Target="http://www.people-press.org/2013/10/18/trust-in-government-interactive/" TargetMode="External"/><Relationship Id="rId1" Type="http://schemas.openxmlformats.org/officeDocument/2006/relationships/slideLayout" Target="../slideLayouts/slideLayout2.xml"/><Relationship Id="rId2" Type="http://schemas.openxmlformats.org/officeDocument/2006/relationships/hyperlink" Target="https://www.nsa.gov/about/faqs/about_nsa.shtml"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3" Type="http://schemas.openxmlformats.org/officeDocument/2006/relationships/hyperlink" Target="http://www.forbes.com/forbes/2011/0509/technology-psilocybin-bitcoins-gavin-andresen-crypto-currency.html" TargetMode="External"/><Relationship Id="rId4" Type="http://schemas.openxmlformats.org/officeDocument/2006/relationships/hyperlink" Target="http://bitcoinmagazine.com/16297/stop-thinking-bitcoin-just-new-kind-currency/" TargetMode="External"/><Relationship Id="rId5" Type="http://schemas.openxmlformats.org/officeDocument/2006/relationships/hyperlink" Target="http://techcrunch.com/2013/10/02/fbi-seize-deep-web-marketplace-silk-road-arrest-owner/" TargetMode="External"/><Relationship Id="rId6" Type="http://schemas.openxmlformats.org/officeDocument/2006/relationships/hyperlink" Target="http://www.forbes.com/sites/cameronkeng/2014/03/20/bitcoin-must-create-a-community-backed-fdic/" TargetMode="External"/><Relationship Id="rId7" Type="http://schemas.openxmlformats.org/officeDocument/2006/relationships/hyperlink" Target="http://dealbook.nytimes.com/2014/02/28/mt-gox-files-for-bankruptcy/" TargetMode="External"/><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hyperlink" Target="http://explosm.net/comics/3201/" TargetMode="External"/><Relationship Id="rId4" Type="http://schemas.openxmlformats.org/officeDocument/2006/relationships/hyperlink" Target="http://bloximages.chicago2.vip.townnews.com/" TargetMode="External"/><Relationship Id="rId5" Type="http://schemas.openxmlformats.org/officeDocument/2006/relationships/image" Target="../media/image3.png"/><Relationship Id="rId6" Type="http://schemas.openxmlformats.org/officeDocument/2006/relationships/image" Target="../media/image4.jpeg"/><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hyperlink" Target="http://0-www.pbs.org.librus.hccs.edu/wgbh/nova/military/how-enigma-works.html" TargetMode="External"/><Relationship Id="rId4" Type="http://schemas.openxmlformats.org/officeDocument/2006/relationships/hyperlink" Target="http://i2.wp.com/listverse.com/wp-content/uploads/2007/12/harry-truman.jpg" TargetMode="External"/><Relationship Id="rId5" Type="http://schemas.openxmlformats.org/officeDocument/2006/relationships/image" Target="../media/image5.jpeg"/><Relationship Id="rId6" Type="http://schemas.openxmlformats.org/officeDocument/2006/relationships/image" Target="../media/image6.jpeg"/><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smtClean="0"/>
              <a:t>Keith A. Pray</a:t>
            </a:r>
          </a:p>
          <a:p>
            <a:pPr algn="r"/>
            <a:r>
              <a:rPr lang="en-US" dirty="0" smtClean="0"/>
              <a:t>Instructor</a:t>
            </a:r>
          </a:p>
          <a:p>
            <a:pPr algn="r"/>
            <a:endParaRPr lang="en-US" dirty="0"/>
          </a:p>
          <a:p>
            <a:r>
              <a:rPr lang="en-US" sz="2000" dirty="0" err="1"/>
              <a:t>s</a:t>
            </a:r>
            <a:r>
              <a:rPr lang="en-US" sz="2000" dirty="0" err="1" smtClean="0"/>
              <a:t>ocialimps.keithpray.net</a:t>
            </a:r>
            <a:endParaRPr lang="en-US" sz="2000" dirty="0"/>
          </a:p>
        </p:txBody>
      </p:sp>
      <p:sp>
        <p:nvSpPr>
          <p:cNvPr id="2" name="Title 1"/>
          <p:cNvSpPr>
            <a:spLocks noGrp="1"/>
          </p:cNvSpPr>
          <p:nvPr>
            <p:ph type="ctrTitle"/>
          </p:nvPr>
        </p:nvSpPr>
        <p:spPr/>
        <p:txBody>
          <a:bodyPr/>
          <a:lstStyle/>
          <a:p>
            <a:pPr algn="l"/>
            <a:r>
              <a:rPr lang="en-US" dirty="0" smtClean="0"/>
              <a:t>Class </a:t>
            </a:r>
            <a:r>
              <a:rPr lang="en-US" dirty="0" smtClean="0"/>
              <a:t>7</a:t>
            </a:r>
            <a:br>
              <a:rPr lang="en-US" dirty="0" smtClean="0"/>
            </a:br>
            <a:r>
              <a:rPr lang="en-US" dirty="0" smtClean="0"/>
              <a:t>Privacy</a:t>
            </a:r>
            <a:endParaRPr lang="en-US" dirty="0"/>
          </a:p>
        </p:txBody>
      </p:sp>
      <p:sp>
        <p:nvSpPr>
          <p:cNvPr id="4" name="Footer Placeholder 3"/>
          <p:cNvSpPr>
            <a:spLocks noGrp="1"/>
          </p:cNvSpPr>
          <p:nvPr>
            <p:ph type="ftr" sz="quarter" idx="3"/>
          </p:nvPr>
        </p:nvSpPr>
        <p:spPr/>
        <p:txBody>
          <a:bodyPr/>
          <a:lstStyle/>
          <a:p>
            <a:r>
              <a:rPr lang="en-US" smtClean="0"/>
              <a:t>© 2014 Keith A. Pray</a:t>
            </a:r>
            <a:endParaRPr lang="en-US" dirty="0"/>
          </a:p>
        </p:txBody>
      </p:sp>
    </p:spTree>
    <p:extLst>
      <p:ext uri="{BB962C8B-B14F-4D97-AF65-F5344CB8AC3E}">
        <p14:creationId xmlns:p14="http://schemas.microsoft.com/office/powerpoint/2010/main" val="244934121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 2014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10</a:t>
            </a:fld>
            <a:endParaRPr lang="en-US"/>
          </a:p>
        </p:txBody>
      </p:sp>
      <p:sp>
        <p:nvSpPr>
          <p:cNvPr id="7" name="TextBox 6"/>
          <p:cNvSpPr txBox="1"/>
          <p:nvPr/>
        </p:nvSpPr>
        <p:spPr>
          <a:xfrm>
            <a:off x="-1089841" y="285129"/>
            <a:ext cx="2179682" cy="307777"/>
          </a:xfrm>
          <a:prstGeom prst="rect">
            <a:avLst/>
          </a:prstGeom>
          <a:noFill/>
        </p:spPr>
        <p:txBody>
          <a:bodyPr wrap="square" rtlCol="0">
            <a:spAutoFit/>
          </a:bodyPr>
          <a:lstStyle/>
          <a:p>
            <a:pPr algn="r"/>
            <a:r>
              <a:rPr lang="en-US" sz="1400" dirty="0"/>
              <a:t>Alec Benson</a:t>
            </a:r>
          </a:p>
        </p:txBody>
      </p:sp>
      <p:sp>
        <p:nvSpPr>
          <p:cNvPr id="8" name="TextBox 7"/>
          <p:cNvSpPr txBox="1"/>
          <p:nvPr/>
        </p:nvSpPr>
        <p:spPr>
          <a:xfrm>
            <a:off x="175529" y="4054685"/>
            <a:ext cx="2991953" cy="1015663"/>
          </a:xfrm>
          <a:prstGeom prst="rect">
            <a:avLst/>
          </a:prstGeom>
          <a:noFill/>
        </p:spPr>
        <p:txBody>
          <a:bodyPr wrap="square" rtlCol="0">
            <a:spAutoFit/>
          </a:bodyPr>
          <a:lstStyle/>
          <a:p>
            <a:pPr algn="r"/>
            <a:r>
              <a:rPr lang="en-US" sz="1200" dirty="0" smtClean="0"/>
              <a:t>[3] </a:t>
            </a:r>
            <a:r>
              <a:rPr lang="en-US" sz="1200" dirty="0" smtClean="0">
                <a:hlinkClick r:id="rId3"/>
              </a:rPr>
              <a:t>http</a:t>
            </a:r>
            <a:r>
              <a:rPr lang="en-US" sz="1200" dirty="0">
                <a:hlinkClick r:id="rId3"/>
              </a:rPr>
              <a:t>://www.forbes.com/sites/gregorymcneal/2014/06/27/nsa-releases-new-statistical-details-about-surveillance</a:t>
            </a:r>
            <a:r>
              <a:rPr lang="en-US" sz="1200" dirty="0" smtClean="0">
                <a:hlinkClick r:id="rId3"/>
              </a:rPr>
              <a:t>/</a:t>
            </a:r>
            <a:r>
              <a:rPr lang="en-US" sz="1200" dirty="0" smtClean="0"/>
              <a:t> (Sep 17</a:t>
            </a:r>
            <a:r>
              <a:rPr lang="en-US" sz="1200" baseline="30000" dirty="0" smtClean="0"/>
              <a:t>th</a:t>
            </a:r>
            <a:r>
              <a:rPr lang="en-US" sz="1200" dirty="0" smtClean="0"/>
              <a:t>)</a:t>
            </a:r>
            <a:endParaRPr lang="en-US" sz="1200" dirty="0">
              <a:solidFill>
                <a:schemeClr val="tx1"/>
              </a:solidFill>
            </a:endParaRPr>
          </a:p>
        </p:txBody>
      </p:sp>
      <p:pic>
        <p:nvPicPr>
          <p:cNvPr id="11" name="Picture 2" descr="2013 statistics regarding the NSA's collection of information using Titles I, III, IV and VII of FISA."/>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3218689" y="315710"/>
            <a:ext cx="5722620" cy="4754638"/>
          </a:xfrm>
          <a:prstGeom prst="rect">
            <a:avLst/>
          </a:prstGeom>
          <a:noFill/>
          <a:extLst>
            <a:ext uri="{909E8E84-426E-40dd-AFC4-6F175D3DCCD1}">
              <a14:hiddenFill xmlns:a14="http://schemas.microsoft.com/office/drawing/2010/main">
                <a:solidFill>
                  <a:srgbClr val="FFFFFF"/>
                </a:solidFill>
              </a14:hiddenFill>
            </a:ext>
          </a:extLst>
        </p:spPr>
      </p:pic>
      <p:sp>
        <p:nvSpPr>
          <p:cNvPr id="13" name="Content Placeholder 2"/>
          <p:cNvSpPr>
            <a:spLocks noGrp="1"/>
          </p:cNvSpPr>
          <p:nvPr>
            <p:ph sz="half" idx="1"/>
          </p:nvPr>
        </p:nvSpPr>
        <p:spPr>
          <a:xfrm>
            <a:off x="124323" y="1076444"/>
            <a:ext cx="3043160" cy="3146297"/>
          </a:xfrm>
        </p:spPr>
        <p:txBody>
          <a:bodyPr>
            <a:normAutofit/>
          </a:bodyPr>
          <a:lstStyle/>
          <a:p>
            <a:r>
              <a:rPr lang="en-US" sz="2200" dirty="0" smtClean="0"/>
              <a:t>NSA works very closely with the military.</a:t>
            </a:r>
          </a:p>
          <a:p>
            <a:r>
              <a:rPr lang="en-US" sz="2200" dirty="0" smtClean="0"/>
              <a:t>Intercepts over 1.7 billion messages everyday </a:t>
            </a:r>
            <a:r>
              <a:rPr lang="en-US" sz="1600" dirty="0" smtClean="0"/>
              <a:t>[2]</a:t>
            </a:r>
          </a:p>
          <a:p>
            <a:r>
              <a:rPr lang="en-US" sz="2000" dirty="0" smtClean="0"/>
              <a:t>Only a small portion of this surveillance goes through due process</a:t>
            </a:r>
          </a:p>
          <a:p>
            <a:pPr marL="0" indent="0">
              <a:buNone/>
            </a:pPr>
            <a:endParaRPr lang="en-US" sz="1600" dirty="0" smtClean="0"/>
          </a:p>
        </p:txBody>
      </p:sp>
      <p:sp>
        <p:nvSpPr>
          <p:cNvPr id="14" name="Title 1"/>
          <p:cNvSpPr>
            <a:spLocks noGrp="1"/>
          </p:cNvSpPr>
          <p:nvPr>
            <p:ph type="title"/>
          </p:nvPr>
        </p:nvSpPr>
        <p:spPr>
          <a:xfrm>
            <a:off x="175529" y="507064"/>
            <a:ext cx="2896855" cy="624645"/>
          </a:xfrm>
        </p:spPr>
        <p:txBody>
          <a:bodyPr/>
          <a:lstStyle/>
          <a:p>
            <a:r>
              <a:rPr lang="en-US" dirty="0" smtClean="0"/>
              <a:t>The NSA Today</a:t>
            </a:r>
            <a:endParaRPr lang="en-US" dirty="0"/>
          </a:p>
        </p:txBody>
      </p:sp>
    </p:spTree>
    <p:extLst>
      <p:ext uri="{BB962C8B-B14F-4D97-AF65-F5344CB8AC3E}">
        <p14:creationId xmlns:p14="http://schemas.microsoft.com/office/powerpoint/2010/main" val="26611625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nSA</a:t>
            </a:r>
            <a:r>
              <a:rPr lang="en-US" dirty="0" smtClean="0"/>
              <a:t> Today</a:t>
            </a:r>
            <a:endParaRPr lang="en-US" dirty="0"/>
          </a:p>
        </p:txBody>
      </p:sp>
      <p:sp>
        <p:nvSpPr>
          <p:cNvPr id="3" name="Content Placeholder 2"/>
          <p:cNvSpPr>
            <a:spLocks noGrp="1"/>
          </p:cNvSpPr>
          <p:nvPr>
            <p:ph sz="half" idx="1"/>
          </p:nvPr>
        </p:nvSpPr>
        <p:spPr>
          <a:xfrm>
            <a:off x="454498" y="1144369"/>
            <a:ext cx="3733800" cy="3352800"/>
          </a:xfrm>
        </p:spPr>
        <p:txBody>
          <a:bodyPr>
            <a:normAutofit/>
          </a:bodyPr>
          <a:lstStyle/>
          <a:p>
            <a:r>
              <a:rPr lang="en-US" sz="2600" dirty="0" smtClean="0"/>
              <a:t>Allegedly thwarted 54 potential threats </a:t>
            </a:r>
            <a:r>
              <a:rPr lang="en-US" sz="1600" dirty="0" smtClean="0"/>
              <a:t>[4]</a:t>
            </a:r>
            <a:r>
              <a:rPr lang="en-US" sz="2400" dirty="0" smtClean="0"/>
              <a:t>.</a:t>
            </a:r>
          </a:p>
          <a:p>
            <a:pPr lvl="1"/>
            <a:r>
              <a:rPr lang="en-US" sz="2100" dirty="0" smtClean="0"/>
              <a:t>Not all ‘plots’ related to the U.S.</a:t>
            </a:r>
          </a:p>
          <a:p>
            <a:pPr lvl="1"/>
            <a:r>
              <a:rPr lang="en-US" sz="2100" dirty="0" smtClean="0"/>
              <a:t>Later admitted that “they weren’t all plots and they weren’t all foiled” </a:t>
            </a:r>
            <a:r>
              <a:rPr lang="en-US" sz="1600" dirty="0" smtClean="0"/>
              <a:t>[6]</a:t>
            </a:r>
            <a:r>
              <a:rPr lang="en-US" sz="2100" dirty="0" smtClean="0"/>
              <a:t>. </a:t>
            </a:r>
          </a:p>
          <a:p>
            <a:pPr lvl="1"/>
            <a:r>
              <a:rPr lang="en-US" sz="2100" dirty="0" smtClean="0"/>
              <a:t>Only one or two plots were discovered through bulk phone call collection </a:t>
            </a:r>
            <a:r>
              <a:rPr lang="en-US" sz="1600" dirty="0" smtClean="0"/>
              <a:t>[6]</a:t>
            </a:r>
            <a:r>
              <a:rPr lang="en-US" sz="2100" dirty="0" smtClean="0"/>
              <a:t>. </a:t>
            </a:r>
          </a:p>
          <a:p>
            <a:pPr lvl="1"/>
            <a:endParaRPr lang="en-US" sz="2100" dirty="0" smtClean="0"/>
          </a:p>
          <a:p>
            <a:endParaRPr lang="en-US" sz="2400" dirty="0" smtClean="0"/>
          </a:p>
          <a:p>
            <a:endParaRPr lang="en-US" dirty="0" smtClean="0"/>
          </a:p>
          <a:p>
            <a:endParaRPr lang="en-US" dirty="0"/>
          </a:p>
        </p:txBody>
      </p:sp>
      <p:sp>
        <p:nvSpPr>
          <p:cNvPr id="5" name="Footer Placeholder 4"/>
          <p:cNvSpPr>
            <a:spLocks noGrp="1"/>
          </p:cNvSpPr>
          <p:nvPr>
            <p:ph type="ftr" sz="quarter" idx="11"/>
          </p:nvPr>
        </p:nvSpPr>
        <p:spPr/>
        <p:txBody>
          <a:bodyPr/>
          <a:lstStyle/>
          <a:p>
            <a:r>
              <a:rPr lang="en-US" smtClean="0"/>
              <a:t>© 2014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11</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t>Alec Benson</a:t>
            </a:r>
          </a:p>
        </p:txBody>
      </p:sp>
      <p:sp>
        <p:nvSpPr>
          <p:cNvPr id="8" name="TextBox 7"/>
          <p:cNvSpPr txBox="1"/>
          <p:nvPr/>
        </p:nvSpPr>
        <p:spPr>
          <a:xfrm>
            <a:off x="-152400" y="4674030"/>
            <a:ext cx="9144000" cy="646331"/>
          </a:xfrm>
          <a:prstGeom prst="rect">
            <a:avLst/>
          </a:prstGeom>
          <a:noFill/>
        </p:spPr>
        <p:txBody>
          <a:bodyPr wrap="square" rtlCol="0">
            <a:spAutoFit/>
          </a:bodyPr>
          <a:lstStyle/>
          <a:p>
            <a:pPr algn="r"/>
            <a:r>
              <a:rPr lang="en-US" sz="1200" dirty="0">
                <a:hlinkClick r:id="rId3"/>
              </a:rPr>
              <a:t>http://</a:t>
            </a:r>
            <a:r>
              <a:rPr lang="en-US" sz="1200" dirty="0" smtClean="0">
                <a:hlinkClick r:id="rId3"/>
              </a:rPr>
              <a:t>www.propublica.org/article/claim-on-attacks-thwarted-by-nsa-spreads-despite-lack-of-evidence</a:t>
            </a:r>
            <a:r>
              <a:rPr lang="en-US" sz="1200" dirty="0" smtClean="0"/>
              <a:t> (Sep 18th)</a:t>
            </a:r>
          </a:p>
          <a:p>
            <a:pPr algn="r"/>
            <a:r>
              <a:rPr lang="en-US" sz="1200" dirty="0">
                <a:hlinkClick r:id="rId4"/>
              </a:rPr>
              <a:t>http://</a:t>
            </a:r>
            <a:r>
              <a:rPr lang="en-US" sz="1200" dirty="0" smtClean="0">
                <a:hlinkClick r:id="rId4"/>
              </a:rPr>
              <a:t>a.abcnews.com/images/Politics/abc_keith_alexander_this_week_jt_130623_wblog.jpg</a:t>
            </a:r>
            <a:r>
              <a:rPr lang="en-US" sz="1200" dirty="0" smtClean="0"/>
              <a:t> (Sep 19th)</a:t>
            </a:r>
            <a:endParaRPr lang="en-US" sz="1200" dirty="0"/>
          </a:p>
          <a:p>
            <a:pPr algn="r"/>
            <a:endParaRPr lang="en-US" sz="1200" dirty="0">
              <a:solidFill>
                <a:schemeClr val="tx1"/>
              </a:solidFill>
            </a:endParaRPr>
          </a:p>
        </p:txBody>
      </p:sp>
      <p:pic>
        <p:nvPicPr>
          <p:cNvPr id="2050" name="Picture 2" descr="http://www.propublica.org/images/ngen/gypsy_big_image/nsa-54-lead-image630x420.png"/>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bwMode="auto">
          <a:xfrm>
            <a:off x="4756894" y="419127"/>
            <a:ext cx="2971582" cy="198105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a.abcnews.com/images/Politics/abc_keith_alexander_this_week_jt_130623_wblog.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56894" y="2457359"/>
            <a:ext cx="3762266" cy="2117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1638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Keeping the </a:t>
            </a:r>
            <a:r>
              <a:rPr lang="en-US" dirty="0" err="1" smtClean="0"/>
              <a:t>nsa</a:t>
            </a:r>
            <a:r>
              <a:rPr lang="en-US" dirty="0" smtClean="0"/>
              <a:t> in check</a:t>
            </a:r>
            <a:endParaRPr lang="en-US" dirty="0"/>
          </a:p>
        </p:txBody>
      </p:sp>
      <p:sp>
        <p:nvSpPr>
          <p:cNvPr id="3" name="Content Placeholder 2"/>
          <p:cNvSpPr>
            <a:spLocks noGrp="1"/>
          </p:cNvSpPr>
          <p:nvPr>
            <p:ph sz="half" idx="1"/>
          </p:nvPr>
        </p:nvSpPr>
        <p:spPr>
          <a:xfrm>
            <a:off x="365760" y="1324547"/>
            <a:ext cx="3200318" cy="3352800"/>
          </a:xfrm>
        </p:spPr>
        <p:txBody>
          <a:bodyPr/>
          <a:lstStyle/>
          <a:p>
            <a:r>
              <a:rPr lang="en-US" sz="2600" dirty="0" smtClean="0"/>
              <a:t>Increasing distrust in government </a:t>
            </a:r>
            <a:r>
              <a:rPr lang="en-US" sz="1600" dirty="0" smtClean="0"/>
              <a:t>[6]</a:t>
            </a:r>
          </a:p>
          <a:p>
            <a:pPr lvl="1"/>
            <a:r>
              <a:rPr lang="en-US" sz="1800" dirty="0" smtClean="0"/>
              <a:t>Start – 1958</a:t>
            </a:r>
          </a:p>
          <a:p>
            <a:pPr lvl="1"/>
            <a:r>
              <a:rPr lang="en-US" sz="1800" dirty="0" smtClean="0"/>
              <a:t>Dip in 1980</a:t>
            </a:r>
          </a:p>
          <a:p>
            <a:pPr lvl="1"/>
            <a:r>
              <a:rPr lang="en-US" sz="1800" dirty="0" smtClean="0"/>
              <a:t>Spike after 1991 Gulf War</a:t>
            </a:r>
          </a:p>
          <a:p>
            <a:pPr lvl="1"/>
            <a:r>
              <a:rPr lang="en-US" sz="1800" dirty="0" smtClean="0"/>
              <a:t>General distrust in ‘94</a:t>
            </a:r>
          </a:p>
          <a:p>
            <a:pPr lvl="1"/>
            <a:r>
              <a:rPr lang="en-US" sz="1800" dirty="0" smtClean="0"/>
              <a:t>Spike after 9/11</a:t>
            </a:r>
            <a:endParaRPr lang="en-US" sz="1300" dirty="0" smtClean="0"/>
          </a:p>
          <a:p>
            <a:r>
              <a:rPr lang="en-US" sz="2600" dirty="0" smtClean="0"/>
              <a:t>Counterproductive?</a:t>
            </a:r>
          </a:p>
          <a:p>
            <a:endParaRPr lang="en-US" dirty="0"/>
          </a:p>
        </p:txBody>
      </p:sp>
      <p:sp>
        <p:nvSpPr>
          <p:cNvPr id="5" name="Footer Placeholder 4"/>
          <p:cNvSpPr>
            <a:spLocks noGrp="1"/>
          </p:cNvSpPr>
          <p:nvPr>
            <p:ph type="ftr" sz="quarter" idx="11"/>
          </p:nvPr>
        </p:nvSpPr>
        <p:spPr/>
        <p:txBody>
          <a:bodyPr/>
          <a:lstStyle/>
          <a:p>
            <a:r>
              <a:rPr lang="en-US" smtClean="0"/>
              <a:t>© 2014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12</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t>Alec Benson</a:t>
            </a:r>
          </a:p>
        </p:txBody>
      </p:sp>
      <p:sp>
        <p:nvSpPr>
          <p:cNvPr id="8" name="TextBox 7"/>
          <p:cNvSpPr txBox="1"/>
          <p:nvPr/>
        </p:nvSpPr>
        <p:spPr>
          <a:xfrm>
            <a:off x="-312420" y="4727608"/>
            <a:ext cx="9144000" cy="461665"/>
          </a:xfrm>
          <a:prstGeom prst="rect">
            <a:avLst/>
          </a:prstGeom>
          <a:noFill/>
        </p:spPr>
        <p:txBody>
          <a:bodyPr wrap="square" rtlCol="0">
            <a:spAutoFit/>
          </a:bodyPr>
          <a:lstStyle/>
          <a:p>
            <a:pPr algn="r"/>
            <a:r>
              <a:rPr lang="en-US" sz="1200" dirty="0" smtClean="0">
                <a:hlinkClick r:id="rId3"/>
              </a:rPr>
              <a:t>[6] http</a:t>
            </a:r>
            <a:r>
              <a:rPr lang="en-US" sz="1200" dirty="0">
                <a:hlinkClick r:id="rId3"/>
              </a:rPr>
              <a:t>://</a:t>
            </a:r>
            <a:r>
              <a:rPr lang="en-US" sz="1200" dirty="0" smtClean="0">
                <a:hlinkClick r:id="rId3"/>
              </a:rPr>
              <a:t>www.people-press.org/2013/10/18/trust-in-government-interactive/</a:t>
            </a:r>
            <a:r>
              <a:rPr lang="en-US" sz="1200" dirty="0" smtClean="0"/>
              <a:t> (Sep 17</a:t>
            </a:r>
            <a:r>
              <a:rPr lang="en-US" sz="1200" baseline="30000" dirty="0" smtClean="0"/>
              <a:t>th</a:t>
            </a:r>
            <a:r>
              <a:rPr lang="en-US" sz="1200" dirty="0" smtClean="0"/>
              <a:t>)</a:t>
            </a:r>
          </a:p>
          <a:p>
            <a:pPr algn="r"/>
            <a:endParaRPr lang="en-US" sz="1200" dirty="0">
              <a:solidFill>
                <a:schemeClr val="tx1"/>
              </a:solidFill>
            </a:endParaRPr>
          </a:p>
        </p:txBody>
      </p:sp>
      <p:pic>
        <p:nvPicPr>
          <p:cNvPr id="11" name="Picture 10"/>
          <p:cNvPicPr>
            <a:picLocks noChangeAspect="1"/>
          </p:cNvPicPr>
          <p:nvPr/>
        </p:nvPicPr>
        <p:blipFill>
          <a:blip r:embed="rId4"/>
          <a:stretch>
            <a:fillRect/>
          </a:stretch>
        </p:blipFill>
        <p:spPr>
          <a:xfrm>
            <a:off x="3566078" y="1271128"/>
            <a:ext cx="5460718" cy="3501056"/>
          </a:xfrm>
          <a:prstGeom prst="rect">
            <a:avLst/>
          </a:prstGeom>
        </p:spPr>
      </p:pic>
    </p:spTree>
    <p:extLst>
      <p:ext uri="{BB962C8B-B14F-4D97-AF65-F5344CB8AC3E}">
        <p14:creationId xmlns:p14="http://schemas.microsoft.com/office/powerpoint/2010/main" val="352775671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sz="half" idx="1"/>
          </p:nvPr>
        </p:nvSpPr>
        <p:spPr>
          <a:xfrm>
            <a:off x="365760" y="1324546"/>
            <a:ext cx="6035040" cy="2845117"/>
          </a:xfrm>
        </p:spPr>
        <p:txBody>
          <a:bodyPr>
            <a:normAutofit/>
          </a:bodyPr>
          <a:lstStyle/>
          <a:p>
            <a:r>
              <a:rPr lang="en-US" sz="2800" dirty="0" smtClean="0"/>
              <a:t>NSA still deserves a place in our government.</a:t>
            </a:r>
          </a:p>
          <a:p>
            <a:r>
              <a:rPr lang="en-US" sz="2800" dirty="0" smtClean="0"/>
              <a:t>Needs to work on gaining the trust of the people.</a:t>
            </a:r>
          </a:p>
          <a:p>
            <a:r>
              <a:rPr lang="en-US" sz="2800" dirty="0" smtClean="0"/>
              <a:t>Needs to be kept  in check. </a:t>
            </a:r>
          </a:p>
          <a:p>
            <a:pPr marL="0" indent="0">
              <a:buNone/>
            </a:pPr>
            <a:endParaRPr lang="en-US" dirty="0"/>
          </a:p>
        </p:txBody>
      </p:sp>
      <p:sp>
        <p:nvSpPr>
          <p:cNvPr id="5" name="Footer Placeholder 4"/>
          <p:cNvSpPr>
            <a:spLocks noGrp="1"/>
          </p:cNvSpPr>
          <p:nvPr>
            <p:ph type="ftr" sz="quarter" idx="11"/>
          </p:nvPr>
        </p:nvSpPr>
        <p:spPr/>
        <p:txBody>
          <a:bodyPr/>
          <a:lstStyle/>
          <a:p>
            <a:r>
              <a:rPr lang="en-US" dirty="0" smtClean="0"/>
              <a:t>© 2014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13</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latin typeface="+mj-lt"/>
              </a:rPr>
              <a:t>Alec Benson</a:t>
            </a:r>
          </a:p>
        </p:txBody>
      </p:sp>
      <p:pic>
        <p:nvPicPr>
          <p:cNvPr id="8" name="Picture 2" descr="http://bloximages.chicago2.vip.townnews.com/host.madison.com/content/tncms/assets/v3/editorial/1/de/1ded273c-e892-11e2-af6c-001a4bcf887a/51dc0072f346e.preview-62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4235" y="1521731"/>
            <a:ext cx="2232422" cy="222522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0" y="4525489"/>
            <a:ext cx="9144000" cy="276999"/>
          </a:xfrm>
          <a:prstGeom prst="rect">
            <a:avLst/>
          </a:prstGeom>
          <a:noFill/>
        </p:spPr>
        <p:txBody>
          <a:bodyPr wrap="square" rtlCol="0">
            <a:spAutoFit/>
          </a:bodyPr>
          <a:lstStyle/>
          <a:p>
            <a:pPr algn="r"/>
            <a:r>
              <a:rPr lang="en-US" sz="1200" dirty="0" smtClean="0">
                <a:hlinkClick r:id="rId4"/>
              </a:rPr>
              <a:t>http</a:t>
            </a:r>
            <a:r>
              <a:rPr lang="en-US" sz="1200" dirty="0">
                <a:hlinkClick r:id="rId4"/>
              </a:rPr>
              <a:t>://</a:t>
            </a:r>
            <a:r>
              <a:rPr lang="en-US" sz="1200" dirty="0" smtClean="0">
                <a:hlinkClick r:id="rId4"/>
              </a:rPr>
              <a:t>bloximages.chicago2.vip.townnews.com</a:t>
            </a:r>
            <a:r>
              <a:rPr lang="en-US" sz="1200" dirty="0" smtClean="0"/>
              <a:t>  (Sep 19th)</a:t>
            </a:r>
            <a:endParaRPr lang="en-US" sz="1200" dirty="0">
              <a:solidFill>
                <a:schemeClr val="tx1"/>
              </a:solidFill>
            </a:endParaRPr>
          </a:p>
        </p:txBody>
      </p:sp>
    </p:spTree>
    <p:extLst>
      <p:ext uri="{BB962C8B-B14F-4D97-AF65-F5344CB8AC3E}">
        <p14:creationId xmlns:p14="http://schemas.microsoft.com/office/powerpoint/2010/main" val="17907034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685800" y="1181100"/>
            <a:ext cx="7772400" cy="3524251"/>
          </a:xfrm>
        </p:spPr>
        <p:txBody>
          <a:bodyPr>
            <a:normAutofit fontScale="55000" lnSpcReduction="20000"/>
          </a:bodyPr>
          <a:lstStyle/>
          <a:p>
            <a:pPr marL="0" indent="0">
              <a:buNone/>
            </a:pPr>
            <a:endParaRPr lang="en-US" dirty="0" smtClean="0"/>
          </a:p>
          <a:p>
            <a:pPr marL="0" indent="0">
              <a:buNone/>
            </a:pPr>
            <a:r>
              <a:rPr lang="en-US" dirty="0" smtClean="0"/>
              <a:t>[1] Frequently Asked Questions About the NSA, </a:t>
            </a:r>
            <a:r>
              <a:rPr lang="en-US" dirty="0" smtClean="0">
                <a:hlinkClick r:id="rId2"/>
              </a:rPr>
              <a:t>https://www.nsa.gov/about/faqs/about_nsa.shtml</a:t>
            </a:r>
            <a:r>
              <a:rPr lang="en-US" dirty="0" smtClean="0"/>
              <a:t> (September 17th)</a:t>
            </a:r>
          </a:p>
          <a:p>
            <a:pPr marL="0" indent="0">
              <a:buNone/>
            </a:pPr>
            <a:r>
              <a:rPr lang="en-US" dirty="0" smtClean="0"/>
              <a:t>[2] Priest, Dana &amp; </a:t>
            </a:r>
            <a:r>
              <a:rPr lang="en-US" dirty="0" err="1" smtClean="0"/>
              <a:t>Arkin</a:t>
            </a:r>
            <a:r>
              <a:rPr lang="en-US" dirty="0" smtClean="0"/>
              <a:t>, William M, A Hidden World, growing beyond control, </a:t>
            </a:r>
            <a:r>
              <a:rPr lang="en-US" dirty="0">
                <a:hlinkClick r:id="rId3"/>
              </a:rPr>
              <a:t>http://projects.washingtonpost.com/top-secret-america/articles/a-hidden-world-growing-beyond-control/3</a:t>
            </a:r>
            <a:r>
              <a:rPr lang="en-US" dirty="0" smtClean="0">
                <a:hlinkClick r:id="rId3"/>
              </a:rPr>
              <a:t>/</a:t>
            </a:r>
            <a:r>
              <a:rPr lang="en-US" dirty="0" smtClean="0"/>
              <a:t> (September 17</a:t>
            </a:r>
            <a:r>
              <a:rPr lang="en-US" baseline="30000" dirty="0" smtClean="0"/>
              <a:t>th</a:t>
            </a:r>
            <a:r>
              <a:rPr lang="en-US" dirty="0" smtClean="0"/>
              <a:t>)</a:t>
            </a:r>
          </a:p>
          <a:p>
            <a:pPr marL="0" indent="0">
              <a:buNone/>
            </a:pPr>
            <a:r>
              <a:rPr lang="en-US" sz="2400" dirty="0" smtClean="0"/>
              <a:t>[3] McNeal, Gregory, NSA Releases New Statistical Details About Surveillance, </a:t>
            </a:r>
            <a:r>
              <a:rPr lang="en-US" sz="2400" dirty="0" smtClean="0">
                <a:hlinkClick r:id="rId4"/>
              </a:rPr>
              <a:t>http</a:t>
            </a:r>
            <a:r>
              <a:rPr lang="en-US" sz="2400" dirty="0">
                <a:hlinkClick r:id="rId4"/>
              </a:rPr>
              <a:t>://www.forbes.com/sites/gregorymcneal/2014/06/27/nsa-releases-new-statistical-details-about-surveillance</a:t>
            </a:r>
            <a:r>
              <a:rPr lang="en-US" sz="2400" dirty="0" smtClean="0">
                <a:hlinkClick r:id="rId4"/>
              </a:rPr>
              <a:t>/</a:t>
            </a:r>
            <a:r>
              <a:rPr lang="en-US" sz="2400" dirty="0" smtClean="0"/>
              <a:t> (September 17</a:t>
            </a:r>
            <a:r>
              <a:rPr lang="en-US" sz="2400" baseline="30000" dirty="0" smtClean="0"/>
              <a:t>th</a:t>
            </a:r>
            <a:r>
              <a:rPr lang="en-US" sz="2400" dirty="0" smtClean="0"/>
              <a:t>)</a:t>
            </a:r>
            <a:endParaRPr lang="en-US" dirty="0" smtClean="0"/>
          </a:p>
          <a:p>
            <a:pPr marL="0" indent="0">
              <a:buNone/>
            </a:pPr>
            <a:r>
              <a:rPr lang="en-US" dirty="0" smtClean="0"/>
              <a:t>[4] </a:t>
            </a:r>
            <a:r>
              <a:rPr lang="en-US" dirty="0" err="1" smtClean="0"/>
              <a:t>Kube</a:t>
            </a:r>
            <a:r>
              <a:rPr lang="en-US" dirty="0" smtClean="0"/>
              <a:t>, Courtney, NSA chief says surveillance programs helped foil 54 plots, </a:t>
            </a:r>
            <a:r>
              <a:rPr lang="en-US" dirty="0">
                <a:hlinkClick r:id="rId5"/>
              </a:rPr>
              <a:t>http://usnews.nbcnews.com/_news/2013/06/27/19175466-nsa-chief-says-surveillance-programs-helped-foil-54-plots</a:t>
            </a:r>
            <a:r>
              <a:rPr lang="en-US" dirty="0"/>
              <a:t> </a:t>
            </a:r>
            <a:r>
              <a:rPr lang="en-US" dirty="0" smtClean="0"/>
              <a:t>(September 18th)</a:t>
            </a:r>
          </a:p>
          <a:p>
            <a:pPr marL="0" indent="0">
              <a:buNone/>
            </a:pPr>
            <a:r>
              <a:rPr lang="en-US" dirty="0" smtClean="0"/>
              <a:t>[5] Waterman, Shaun, NSA chief’s admission of misleading numbers adds to Obama administration blunders, </a:t>
            </a:r>
            <a:r>
              <a:rPr lang="en-US" dirty="0">
                <a:hlinkClick r:id="rId6"/>
              </a:rPr>
              <a:t>http://www.washingtontimes.com/news/2013/oct/2/nsa-chief-figures-foiled-terror-plots-misleading/?</a:t>
            </a:r>
            <a:r>
              <a:rPr lang="en-US" dirty="0" smtClean="0">
                <a:hlinkClick r:id="rId6"/>
              </a:rPr>
              <a:t>page=all</a:t>
            </a:r>
            <a:r>
              <a:rPr lang="en-US" dirty="0" smtClean="0"/>
              <a:t> (September 18</a:t>
            </a:r>
            <a:r>
              <a:rPr lang="en-US" baseline="30000" dirty="0" smtClean="0"/>
              <a:t>th</a:t>
            </a:r>
            <a:r>
              <a:rPr lang="en-US" dirty="0" smtClean="0"/>
              <a:t>)</a:t>
            </a:r>
          </a:p>
          <a:p>
            <a:pPr marL="0" indent="0">
              <a:buNone/>
            </a:pPr>
            <a:r>
              <a:rPr lang="en-US" dirty="0" smtClean="0"/>
              <a:t>[6] Public Trust in Government: 1958-2013, </a:t>
            </a:r>
            <a:r>
              <a:rPr lang="en-US" dirty="0" smtClean="0">
                <a:hlinkClick r:id="rId7"/>
              </a:rPr>
              <a:t>http</a:t>
            </a:r>
            <a:r>
              <a:rPr lang="en-US" dirty="0">
                <a:hlinkClick r:id="rId7"/>
              </a:rPr>
              <a:t>://www.people-press.org/2013/10/18/trust-in-government-interactive</a:t>
            </a:r>
            <a:r>
              <a:rPr lang="en-US" dirty="0" smtClean="0">
                <a:hlinkClick r:id="rId7"/>
              </a:rPr>
              <a:t>/</a:t>
            </a:r>
            <a:r>
              <a:rPr lang="en-US" dirty="0" smtClean="0"/>
              <a:t> (September 17</a:t>
            </a:r>
            <a:r>
              <a:rPr lang="en-US" baseline="30000" dirty="0" smtClean="0"/>
              <a:t>th</a:t>
            </a:r>
            <a:r>
              <a:rPr lang="en-US" dirty="0" smtClean="0"/>
              <a:t>)</a:t>
            </a:r>
          </a:p>
        </p:txBody>
      </p:sp>
      <p:sp>
        <p:nvSpPr>
          <p:cNvPr id="4" name="Footer Placeholder 3"/>
          <p:cNvSpPr>
            <a:spLocks noGrp="1"/>
          </p:cNvSpPr>
          <p:nvPr>
            <p:ph type="ftr" sz="quarter" idx="11"/>
          </p:nvPr>
        </p:nvSpPr>
        <p:spPr/>
        <p:txBody>
          <a:bodyPr/>
          <a:lstStyle/>
          <a:p>
            <a:r>
              <a:rPr lang="en-US" dirty="0" smtClean="0"/>
              <a:t>© 2014 Keith A. Pray</a:t>
            </a:r>
            <a:endParaRPr lang="en-US" dirty="0"/>
          </a:p>
        </p:txBody>
      </p:sp>
      <p:sp>
        <p:nvSpPr>
          <p:cNvPr id="5" name="Slide Number Placeholder 4"/>
          <p:cNvSpPr>
            <a:spLocks noGrp="1"/>
          </p:cNvSpPr>
          <p:nvPr>
            <p:ph type="sldNum" sz="quarter" idx="12"/>
          </p:nvPr>
        </p:nvSpPr>
        <p:spPr/>
        <p:txBody>
          <a:bodyPr/>
          <a:lstStyle/>
          <a:p>
            <a:fld id="{A2A17EAB-8B51-5C40-8776-6683E51FA7A0}" type="slidenum">
              <a:rPr lang="en-US" smtClean="0"/>
              <a:t>14</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Alec Benson</a:t>
            </a:r>
            <a:endParaRPr lang="en-US" sz="1400" dirty="0">
              <a:solidFill>
                <a:schemeClr val="tx1"/>
              </a:solidFill>
              <a:latin typeface="+mj-lt"/>
            </a:endParaRPr>
          </a:p>
        </p:txBody>
      </p:sp>
    </p:spTree>
    <p:extLst>
      <p:ext uri="{BB962C8B-B14F-4D97-AF65-F5344CB8AC3E}">
        <p14:creationId xmlns:p14="http://schemas.microsoft.com/office/powerpoint/2010/main" val="246131352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idx="4294967295"/>
          </p:nvPr>
        </p:nvSpPr>
        <p:spPr>
          <a:xfrm>
            <a:off x="685800" y="361950"/>
            <a:ext cx="7772400" cy="914400"/>
          </a:xfrm>
          <a:ln/>
        </p:spPr>
        <p:txBody>
          <a:bodyPr/>
          <a:lstStyle/>
          <a:p>
            <a:pPr>
              <a:lnSpc>
                <a:spcPct val="8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700" dirty="0" err="1"/>
              <a:t>Cryptocurrencies</a:t>
            </a:r>
            <a:r>
              <a:rPr lang="en-US" sz="2700" dirty="0"/>
              <a:t> and Privacy</a:t>
            </a:r>
          </a:p>
        </p:txBody>
      </p:sp>
      <p:sp>
        <p:nvSpPr>
          <p:cNvPr id="4098" name="Rectangle 2"/>
          <p:cNvSpPr>
            <a:spLocks noGrp="1" noChangeArrowheads="1"/>
          </p:cNvSpPr>
          <p:nvPr>
            <p:ph type="body" idx="4294967295"/>
          </p:nvPr>
        </p:nvSpPr>
        <p:spPr>
          <a:xfrm>
            <a:off x="685800" y="1352550"/>
            <a:ext cx="3794125" cy="3352800"/>
          </a:xfrm>
          <a:ln/>
        </p:spPr>
        <p:txBody>
          <a:bodyPr/>
          <a:lstStyle/>
          <a:p>
            <a:pPr marL="431800" indent="-323850">
              <a:lnSpc>
                <a:spcPct val="90000"/>
              </a:lnSpc>
              <a:buSzPct val="45000"/>
              <a:buFont typeface="Wingdings" charset="0"/>
              <a:buChar char=""/>
              <a:tabLst>
                <a:tab pos="457200" algn="l"/>
                <a:tab pos="914400" algn="l"/>
                <a:tab pos="1371600" algn="l"/>
                <a:tab pos="1828800" algn="l"/>
                <a:tab pos="2286000" algn="l"/>
                <a:tab pos="2743200" algn="l"/>
                <a:tab pos="3200400" algn="l"/>
                <a:tab pos="3657600" algn="l"/>
              </a:tabLst>
            </a:pPr>
            <a:r>
              <a:rPr lang="en-US" dirty="0" err="1"/>
              <a:t>Cryptocurrencies</a:t>
            </a:r>
            <a:r>
              <a:rPr lang="en-US" dirty="0"/>
              <a:t> are not a catch-all safety for privacy, but their existence shows that privacy is something people care about.</a:t>
            </a:r>
          </a:p>
        </p:txBody>
      </p:sp>
      <p:sp>
        <p:nvSpPr>
          <p:cNvPr id="4102" name="AutoShape 6"/>
          <p:cNvSpPr>
            <a:spLocks noChangeArrowheads="1"/>
          </p:cNvSpPr>
          <p:nvPr/>
        </p:nvSpPr>
        <p:spPr bwMode="auto">
          <a:xfrm>
            <a:off x="0" y="4727575"/>
            <a:ext cx="9144000" cy="273050"/>
          </a:xfrm>
          <a:custGeom>
            <a:avLst/>
            <a:gdLst>
              <a:gd name="G0" fmla="*/ 25400 1 2"/>
              <a:gd name="G1" fmla="*/ 759 1 2"/>
              <a:gd name="G2" fmla="+- 759 0 0"/>
              <a:gd name="G3" fmla="+- 25400 0 0"/>
            </a:gdLst>
            <a:ahLst/>
            <a:cxnLst>
              <a:cxn ang="0">
                <a:pos x="r" y="vc"/>
              </a:cxn>
              <a:cxn ang="5400000">
                <a:pos x="hc" y="b"/>
              </a:cxn>
              <a:cxn ang="10800000">
                <a:pos x="l" y="vc"/>
              </a:cxn>
              <a:cxn ang="16200000">
                <a:pos x="hc" y="t"/>
              </a:cxn>
            </a:cxnLst>
            <a:rect l="0" t="0" r="0" b="0"/>
            <a:pathLst>
              <a:path>
                <a:moveTo>
                  <a:pt x="0" y="0"/>
                </a:moveTo>
                <a:lnTo>
                  <a:pt x="25400" y="0"/>
                </a:lnTo>
                <a:lnTo>
                  <a:pt x="25400" y="759"/>
                </a:lnTo>
                <a:lnTo>
                  <a:pt x="0" y="75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pic>
        <p:nvPicPr>
          <p:cNvPr id="410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2338" y="1371600"/>
            <a:ext cx="3735387" cy="31130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4104" name="Text Box 8"/>
          <p:cNvSpPr txBox="1">
            <a:spLocks noChangeArrowheads="1"/>
          </p:cNvSpPr>
          <p:nvPr/>
        </p:nvSpPr>
        <p:spPr bwMode="auto">
          <a:xfrm>
            <a:off x="4724400" y="4492625"/>
            <a:ext cx="3108325" cy="434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54072" rIns="90000" bIns="45000"/>
          <a:lstStyle>
            <a:lvl1pPr>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Droid Sans Fallback" charset="0"/>
              </a:defRPr>
            </a:lvl1pPr>
            <a:lvl2pPr>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Droid Sans Fallback" charset="0"/>
              </a:defRPr>
            </a:lvl2pPr>
            <a:lvl3pPr>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Droid Sans Fallback" charset="0"/>
              </a:defRPr>
            </a:lvl3pPr>
            <a:lvl4pPr>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Droid Sans Fallback" charset="0"/>
              </a:defRPr>
            </a:lvl4pPr>
            <a:lvl5pPr>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Droid Sans Fallback" charset="0"/>
              </a:defRPr>
            </a:lvl5pPr>
            <a:lvl6pPr marL="2514600" indent="-228600" fontAlgn="base" hangingPunct="0">
              <a:lnSpc>
                <a:spcPct val="94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Droid Sans Fallback" charset="0"/>
              </a:defRPr>
            </a:lvl6pPr>
            <a:lvl7pPr marL="2971800" indent="-228600" fontAlgn="base" hangingPunct="0">
              <a:lnSpc>
                <a:spcPct val="94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Droid Sans Fallback" charset="0"/>
              </a:defRPr>
            </a:lvl7pPr>
            <a:lvl8pPr marL="3429000" indent="-228600" fontAlgn="base" hangingPunct="0">
              <a:lnSpc>
                <a:spcPct val="94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Droid Sans Fallback" charset="0"/>
              </a:defRPr>
            </a:lvl8pPr>
            <a:lvl9pPr marL="3886200" indent="-228600" fontAlgn="base" hangingPunct="0">
              <a:lnSpc>
                <a:spcPct val="94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Droid Sans Fallback" charset="0"/>
              </a:defRPr>
            </a:lvl9pPr>
          </a:lstStyle>
          <a:p>
            <a:r>
              <a:rPr lang="en-US" sz="1200">
                <a:solidFill>
                  <a:srgbClr val="FFFFFF"/>
                </a:solidFill>
              </a:rPr>
              <a:t>http://www.reddit.com/r/Bitcoin/comments/18smyy/ideas_for_rbitcoin_ads/c8hmtr2</a:t>
            </a:r>
          </a:p>
        </p:txBody>
      </p:sp>
      <p:sp>
        <p:nvSpPr>
          <p:cNvPr id="10" name="TextBox 9"/>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Thomas Clark</a:t>
            </a:r>
          </a:p>
        </p:txBody>
      </p:sp>
      <p:sp>
        <p:nvSpPr>
          <p:cNvPr id="4" name="Footer Placeholder 3"/>
          <p:cNvSpPr>
            <a:spLocks noGrp="1"/>
          </p:cNvSpPr>
          <p:nvPr>
            <p:ph type="ftr" sz="quarter" idx="11"/>
          </p:nvPr>
        </p:nvSpPr>
        <p:spPr/>
        <p:txBody>
          <a:bodyPr/>
          <a:lstStyle/>
          <a:p>
            <a:r>
              <a:rPr lang="en-US" smtClean="0"/>
              <a:t>© 2014 Keith A. Pray</a:t>
            </a:r>
            <a:endParaRPr lang="en-US" dirty="0"/>
          </a:p>
        </p:txBody>
      </p:sp>
      <p:sp>
        <p:nvSpPr>
          <p:cNvPr id="5" name="Slide Number Placeholder 4"/>
          <p:cNvSpPr>
            <a:spLocks noGrp="1"/>
          </p:cNvSpPr>
          <p:nvPr>
            <p:ph type="sldNum" sz="quarter" idx="12"/>
          </p:nvPr>
        </p:nvSpPr>
        <p:spPr/>
        <p:txBody>
          <a:bodyPr/>
          <a:lstStyle/>
          <a:p>
            <a:fld id="{A2A17EAB-8B51-5C40-8776-6683E51FA7A0}" type="slidenum">
              <a:rPr lang="en-US" smtClean="0"/>
              <a:t>15</a:t>
            </a:fld>
            <a:endParaRPr lang="en-US"/>
          </a:p>
        </p:txBody>
      </p:sp>
    </p:spTree>
    <p:extLst>
      <p:ext uri="{BB962C8B-B14F-4D97-AF65-F5344CB8AC3E}">
        <p14:creationId xmlns:p14="http://schemas.microsoft.com/office/powerpoint/2010/main" val="3104232912"/>
      </p:ext>
    </p:extLst>
  </p:cSld>
  <p:clrMapOvr>
    <a:masterClrMapping/>
  </p:clrMapOvr>
  <p:transition xmlns:p14="http://schemas.microsoft.com/office/powerpoint/2010/main" spd="med"/>
  <p:timing>
    <p:tnLst>
      <p:par>
        <p:cTn xmlns:p14="http://schemas.microsoft.com/office/powerpoint/2010/mai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idx="4294967295"/>
          </p:nvPr>
        </p:nvSpPr>
        <p:spPr>
          <a:xfrm>
            <a:off x="685800" y="361950"/>
            <a:ext cx="7772400" cy="914400"/>
          </a:xfrm>
          <a:ln/>
        </p:spPr>
        <p:txBody>
          <a:bodyPr/>
          <a:lstStyle/>
          <a:p>
            <a:pPr>
              <a:lnSpc>
                <a:spcPct val="8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700"/>
              <a:t>Cryptocurrency</a:t>
            </a:r>
          </a:p>
        </p:txBody>
      </p:sp>
      <p:sp>
        <p:nvSpPr>
          <p:cNvPr id="5122" name="Rectangle 2"/>
          <p:cNvSpPr>
            <a:spLocks noGrp="1" noChangeArrowheads="1"/>
          </p:cNvSpPr>
          <p:nvPr>
            <p:ph type="body" idx="4294967295"/>
          </p:nvPr>
        </p:nvSpPr>
        <p:spPr>
          <a:xfrm>
            <a:off x="685800" y="1352550"/>
            <a:ext cx="3733800" cy="3352800"/>
          </a:xfrm>
          <a:ln/>
        </p:spPr>
        <p:txBody>
          <a:bodyPr/>
          <a:lstStyle/>
          <a:p>
            <a:pPr marL="204788" indent="-204788">
              <a:lnSpc>
                <a:spcPct val="100000"/>
              </a:lnSpc>
              <a:spcBef>
                <a:spcPts val="1200"/>
              </a:spcBef>
              <a:spcAft>
                <a:spcPct val="0"/>
              </a:spcAft>
              <a:buClr>
                <a:srgbClr val="BCB49E"/>
              </a:buClr>
              <a:buSzPct val="90000"/>
              <a:buFont typeface="Arial" charset="0"/>
              <a:buChar char="•"/>
              <a:tabLst>
                <a:tab pos="457200" algn="l"/>
                <a:tab pos="914400" algn="l"/>
                <a:tab pos="1371600" algn="l"/>
                <a:tab pos="1828800" algn="l"/>
                <a:tab pos="2286000" algn="l"/>
                <a:tab pos="2743200" algn="l"/>
                <a:tab pos="3200400" algn="l"/>
                <a:tab pos="3657600" algn="l"/>
              </a:tabLst>
            </a:pPr>
            <a:r>
              <a:rPr lang="en-US" sz="1800"/>
              <a:t>What is “cryptocurrency”</a:t>
            </a:r>
          </a:p>
          <a:p>
            <a:pPr marL="204788" indent="-204788">
              <a:lnSpc>
                <a:spcPct val="100000"/>
              </a:lnSpc>
              <a:spcBef>
                <a:spcPts val="1200"/>
              </a:spcBef>
              <a:spcAft>
                <a:spcPct val="0"/>
              </a:spcAft>
              <a:buClr>
                <a:srgbClr val="BCB49E"/>
              </a:buClr>
              <a:buSzPct val="90000"/>
              <a:buFont typeface="Arial" charset="0"/>
              <a:buChar char="•"/>
              <a:tabLst>
                <a:tab pos="457200" algn="l"/>
                <a:tab pos="914400" algn="l"/>
                <a:tab pos="1371600" algn="l"/>
                <a:tab pos="1828800" algn="l"/>
                <a:tab pos="2286000" algn="l"/>
                <a:tab pos="2743200" algn="l"/>
                <a:tab pos="3200400" algn="l"/>
                <a:tab pos="3657600" algn="l"/>
              </a:tabLst>
            </a:pPr>
            <a:r>
              <a:rPr lang="en-US" sz="1800"/>
              <a:t>A cryptocurrency is a decentralized currency that uses cryptography</a:t>
            </a:r>
          </a:p>
          <a:p>
            <a:pPr marL="204788" indent="-204788">
              <a:lnSpc>
                <a:spcPct val="100000"/>
              </a:lnSpc>
              <a:spcBef>
                <a:spcPts val="1200"/>
              </a:spcBef>
              <a:spcAft>
                <a:spcPct val="0"/>
              </a:spcAft>
              <a:buClr>
                <a:srgbClr val="BCB49E"/>
              </a:buClr>
              <a:buSzPct val="90000"/>
              <a:buFont typeface="Arial" charset="0"/>
              <a:buChar char="•"/>
              <a:tabLst>
                <a:tab pos="457200" algn="l"/>
                <a:tab pos="914400" algn="l"/>
                <a:tab pos="1371600" algn="l"/>
                <a:tab pos="1828800" algn="l"/>
                <a:tab pos="2286000" algn="l"/>
                <a:tab pos="2743200" algn="l"/>
                <a:tab pos="3200400" algn="l"/>
                <a:tab pos="3657600" algn="l"/>
              </a:tabLst>
            </a:pPr>
            <a:r>
              <a:rPr lang="en-US" sz="1800"/>
              <a:t>Designed for anonymous transactions [1]</a:t>
            </a:r>
          </a:p>
        </p:txBody>
      </p:sp>
      <p:sp>
        <p:nvSpPr>
          <p:cNvPr id="5126" name="AutoShape 6"/>
          <p:cNvSpPr>
            <a:spLocks noChangeArrowheads="1"/>
          </p:cNvSpPr>
          <p:nvPr/>
        </p:nvSpPr>
        <p:spPr bwMode="auto">
          <a:xfrm>
            <a:off x="0" y="4727575"/>
            <a:ext cx="9144000" cy="273050"/>
          </a:xfrm>
          <a:custGeom>
            <a:avLst/>
            <a:gdLst>
              <a:gd name="G0" fmla="*/ 25400 1 2"/>
              <a:gd name="G1" fmla="*/ 759 1 2"/>
              <a:gd name="G2" fmla="+- 759 0 0"/>
              <a:gd name="G3" fmla="+- 25400 0 0"/>
            </a:gdLst>
            <a:ahLst/>
            <a:cxnLst>
              <a:cxn ang="0">
                <a:pos x="r" y="vc"/>
              </a:cxn>
              <a:cxn ang="5400000">
                <a:pos x="hc" y="b"/>
              </a:cxn>
              <a:cxn ang="10800000">
                <a:pos x="l" y="vc"/>
              </a:cxn>
              <a:cxn ang="16200000">
                <a:pos x="hc" y="t"/>
              </a:cxn>
            </a:cxnLst>
            <a:rect l="0" t="0" r="0" b="0"/>
            <a:pathLst>
              <a:path>
                <a:moveTo>
                  <a:pt x="0" y="0"/>
                </a:moveTo>
                <a:lnTo>
                  <a:pt x="25400" y="0"/>
                </a:lnTo>
                <a:lnTo>
                  <a:pt x="25400" y="759"/>
                </a:lnTo>
                <a:lnTo>
                  <a:pt x="0" y="75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pic>
        <p:nvPicPr>
          <p:cNvPr id="512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1189038"/>
            <a:ext cx="3652838" cy="32845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5128" name="Text Box 8"/>
          <p:cNvSpPr txBox="1">
            <a:spLocks noChangeArrowheads="1"/>
          </p:cNvSpPr>
          <p:nvPr/>
        </p:nvSpPr>
        <p:spPr bwMode="auto">
          <a:xfrm>
            <a:off x="4724400" y="4492625"/>
            <a:ext cx="3108325" cy="261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54072" rIns="90000" bIns="45000"/>
          <a:lstStyle>
            <a:lvl1pPr>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Droid Sans Fallback" charset="0"/>
              </a:defRPr>
            </a:lvl1pPr>
            <a:lvl2pPr>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Droid Sans Fallback" charset="0"/>
              </a:defRPr>
            </a:lvl2pPr>
            <a:lvl3pPr>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Droid Sans Fallback" charset="0"/>
              </a:defRPr>
            </a:lvl3pPr>
            <a:lvl4pPr>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Droid Sans Fallback" charset="0"/>
              </a:defRPr>
            </a:lvl4pPr>
            <a:lvl5pPr>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Droid Sans Fallback" charset="0"/>
              </a:defRPr>
            </a:lvl5pPr>
            <a:lvl6pPr marL="2514600" indent="-228600" fontAlgn="base" hangingPunct="0">
              <a:lnSpc>
                <a:spcPct val="94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Droid Sans Fallback" charset="0"/>
              </a:defRPr>
            </a:lvl6pPr>
            <a:lvl7pPr marL="2971800" indent="-228600" fontAlgn="base" hangingPunct="0">
              <a:lnSpc>
                <a:spcPct val="94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Droid Sans Fallback" charset="0"/>
              </a:defRPr>
            </a:lvl7pPr>
            <a:lvl8pPr marL="3429000" indent="-228600" fontAlgn="base" hangingPunct="0">
              <a:lnSpc>
                <a:spcPct val="94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Droid Sans Fallback" charset="0"/>
              </a:defRPr>
            </a:lvl8pPr>
            <a:lvl9pPr marL="3886200" indent="-228600" fontAlgn="base" hangingPunct="0">
              <a:lnSpc>
                <a:spcPct val="94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Droid Sans Fallback" charset="0"/>
              </a:defRPr>
            </a:lvl9pPr>
          </a:lstStyle>
          <a:p>
            <a:r>
              <a:rPr lang="en-US" sz="1200">
                <a:solidFill>
                  <a:srgbClr val="FFFFFF"/>
                </a:solidFill>
              </a:rPr>
              <a:t>www.blockchain.info</a:t>
            </a:r>
          </a:p>
        </p:txBody>
      </p:sp>
      <p:sp>
        <p:nvSpPr>
          <p:cNvPr id="10" name="TextBox 9"/>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Thomas Clark</a:t>
            </a:r>
          </a:p>
        </p:txBody>
      </p:sp>
      <p:sp>
        <p:nvSpPr>
          <p:cNvPr id="4" name="Footer Placeholder 3"/>
          <p:cNvSpPr>
            <a:spLocks noGrp="1"/>
          </p:cNvSpPr>
          <p:nvPr>
            <p:ph type="ftr" sz="quarter" idx="11"/>
          </p:nvPr>
        </p:nvSpPr>
        <p:spPr/>
        <p:txBody>
          <a:bodyPr/>
          <a:lstStyle/>
          <a:p>
            <a:r>
              <a:rPr lang="en-US" smtClean="0"/>
              <a:t>© 2014 Keith A. Pray</a:t>
            </a:r>
            <a:endParaRPr lang="en-US" dirty="0"/>
          </a:p>
        </p:txBody>
      </p:sp>
      <p:sp>
        <p:nvSpPr>
          <p:cNvPr id="5" name="Slide Number Placeholder 4"/>
          <p:cNvSpPr>
            <a:spLocks noGrp="1"/>
          </p:cNvSpPr>
          <p:nvPr>
            <p:ph type="sldNum" sz="quarter" idx="12"/>
          </p:nvPr>
        </p:nvSpPr>
        <p:spPr/>
        <p:txBody>
          <a:bodyPr/>
          <a:lstStyle/>
          <a:p>
            <a:fld id="{A2A17EAB-8B51-5C40-8776-6683E51FA7A0}" type="slidenum">
              <a:rPr lang="en-US" smtClean="0"/>
              <a:t>16</a:t>
            </a:fld>
            <a:endParaRPr lang="en-US"/>
          </a:p>
        </p:txBody>
      </p:sp>
    </p:spTree>
    <p:extLst>
      <p:ext uri="{BB962C8B-B14F-4D97-AF65-F5344CB8AC3E}">
        <p14:creationId xmlns:p14="http://schemas.microsoft.com/office/powerpoint/2010/main" val="3219606769"/>
      </p:ext>
    </p:extLst>
  </p:cSld>
  <p:clrMapOvr>
    <a:masterClrMapping/>
  </p:clrMapOvr>
  <p:transition xmlns:p14="http://schemas.microsoft.com/office/powerpoint/2010/main" spd="med"/>
  <p:timing>
    <p:tnLst>
      <p:par>
        <p:cTn xmlns:p14="http://schemas.microsoft.com/office/powerpoint/2010/mai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idx="4294967295"/>
          </p:nvPr>
        </p:nvSpPr>
        <p:spPr>
          <a:xfrm>
            <a:off x="685800" y="361950"/>
            <a:ext cx="7772400" cy="914400"/>
          </a:xfrm>
          <a:ln/>
        </p:spPr>
        <p:txBody>
          <a:bodyPr/>
          <a:lstStyle/>
          <a:p>
            <a:pPr>
              <a:lnSpc>
                <a:spcPct val="8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700"/>
              <a:t>Privacy</a:t>
            </a:r>
          </a:p>
        </p:txBody>
      </p:sp>
      <p:sp>
        <p:nvSpPr>
          <p:cNvPr id="6146" name="Rectangle 2"/>
          <p:cNvSpPr>
            <a:spLocks noGrp="1" noChangeArrowheads="1"/>
          </p:cNvSpPr>
          <p:nvPr>
            <p:ph type="body" idx="4294967295"/>
          </p:nvPr>
        </p:nvSpPr>
        <p:spPr>
          <a:xfrm>
            <a:off x="685800" y="1352550"/>
            <a:ext cx="3733800" cy="3352800"/>
          </a:xfrm>
          <a:ln/>
        </p:spPr>
        <p:txBody>
          <a:bodyPr/>
          <a:lstStyle/>
          <a:p>
            <a:pPr marL="204788" indent="-204788">
              <a:lnSpc>
                <a:spcPct val="100000"/>
              </a:lnSpc>
              <a:spcBef>
                <a:spcPts val="1200"/>
              </a:spcBef>
              <a:spcAft>
                <a:spcPct val="0"/>
              </a:spcAft>
              <a:buClr>
                <a:srgbClr val="BCB49E"/>
              </a:buClr>
              <a:buSzPct val="90000"/>
              <a:buFont typeface="Arial" charset="0"/>
              <a:buChar char="•"/>
              <a:tabLst>
                <a:tab pos="457200" algn="l"/>
                <a:tab pos="914400" algn="l"/>
                <a:tab pos="1371600" algn="l"/>
                <a:tab pos="1828800" algn="l"/>
                <a:tab pos="2286000" algn="l"/>
                <a:tab pos="2743200" algn="l"/>
                <a:tab pos="3200400" algn="l"/>
                <a:tab pos="3657600" algn="l"/>
              </a:tabLst>
            </a:pPr>
            <a:r>
              <a:rPr lang="en-US" sz="1800"/>
              <a:t>All transactions are public</a:t>
            </a:r>
          </a:p>
          <a:p>
            <a:pPr marL="204788" indent="-204788">
              <a:lnSpc>
                <a:spcPct val="100000"/>
              </a:lnSpc>
              <a:spcBef>
                <a:spcPts val="1200"/>
              </a:spcBef>
              <a:spcAft>
                <a:spcPct val="0"/>
              </a:spcAft>
              <a:buClr>
                <a:srgbClr val="BCB49E"/>
              </a:buClr>
              <a:buSzPct val="90000"/>
              <a:buFont typeface="Arial" charset="0"/>
              <a:buChar char="•"/>
              <a:tabLst>
                <a:tab pos="457200" algn="l"/>
                <a:tab pos="914400" algn="l"/>
                <a:tab pos="1371600" algn="l"/>
                <a:tab pos="1828800" algn="l"/>
                <a:tab pos="2286000" algn="l"/>
                <a:tab pos="2743200" algn="l"/>
                <a:tab pos="3200400" algn="l"/>
                <a:tab pos="3657600" algn="l"/>
              </a:tabLst>
            </a:pPr>
            <a:r>
              <a:rPr lang="en-US" sz="1800"/>
              <a:t>Identities don't have to be public</a:t>
            </a:r>
          </a:p>
          <a:p>
            <a:pPr marL="204788" indent="-204788">
              <a:lnSpc>
                <a:spcPct val="100000"/>
              </a:lnSpc>
              <a:spcBef>
                <a:spcPts val="1200"/>
              </a:spcBef>
              <a:spcAft>
                <a:spcPct val="0"/>
              </a:spcAft>
              <a:buClr>
                <a:srgbClr val="BCB49E"/>
              </a:buClr>
              <a:buSzPct val="90000"/>
              <a:buFont typeface="Arial" charset="0"/>
              <a:buChar char="•"/>
              <a:tabLst>
                <a:tab pos="457200" algn="l"/>
                <a:tab pos="914400" algn="l"/>
                <a:tab pos="1371600" algn="l"/>
                <a:tab pos="1828800" algn="l"/>
                <a:tab pos="2286000" algn="l"/>
                <a:tab pos="2743200" algn="l"/>
                <a:tab pos="3200400" algn="l"/>
                <a:tab pos="3657600" algn="l"/>
              </a:tabLst>
            </a:pPr>
            <a:r>
              <a:rPr lang="en-US" sz="1800"/>
              <a:t>No central watchdog [2]</a:t>
            </a:r>
          </a:p>
        </p:txBody>
      </p:sp>
      <p:sp>
        <p:nvSpPr>
          <p:cNvPr id="6150" name="AutoShape 6"/>
          <p:cNvSpPr>
            <a:spLocks noChangeArrowheads="1"/>
          </p:cNvSpPr>
          <p:nvPr/>
        </p:nvSpPr>
        <p:spPr bwMode="auto">
          <a:xfrm>
            <a:off x="0" y="4727575"/>
            <a:ext cx="9144000" cy="273050"/>
          </a:xfrm>
          <a:custGeom>
            <a:avLst/>
            <a:gdLst>
              <a:gd name="G0" fmla="*/ 25400 1 2"/>
              <a:gd name="G1" fmla="*/ 759 1 2"/>
              <a:gd name="G2" fmla="+- 759 0 0"/>
              <a:gd name="G3" fmla="+- 25400 0 0"/>
            </a:gdLst>
            <a:ahLst/>
            <a:cxnLst>
              <a:cxn ang="0">
                <a:pos x="r" y="vc"/>
              </a:cxn>
              <a:cxn ang="5400000">
                <a:pos x="hc" y="b"/>
              </a:cxn>
              <a:cxn ang="10800000">
                <a:pos x="l" y="vc"/>
              </a:cxn>
              <a:cxn ang="16200000">
                <a:pos x="hc" y="t"/>
              </a:cxn>
            </a:cxnLst>
            <a:rect l="0" t="0" r="0" b="0"/>
            <a:pathLst>
              <a:path>
                <a:moveTo>
                  <a:pt x="0" y="0"/>
                </a:moveTo>
                <a:lnTo>
                  <a:pt x="25400" y="0"/>
                </a:lnTo>
                <a:lnTo>
                  <a:pt x="25400" y="759"/>
                </a:lnTo>
                <a:lnTo>
                  <a:pt x="0" y="75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pic>
        <p:nvPicPr>
          <p:cNvPr id="615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1189038"/>
            <a:ext cx="3652838" cy="32845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6152" name="Text Box 8"/>
          <p:cNvSpPr txBox="1">
            <a:spLocks noChangeArrowheads="1"/>
          </p:cNvSpPr>
          <p:nvPr/>
        </p:nvSpPr>
        <p:spPr bwMode="auto">
          <a:xfrm>
            <a:off x="4724400" y="4492625"/>
            <a:ext cx="3108325" cy="261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54072" rIns="90000" bIns="45000"/>
          <a:lstStyle>
            <a:lvl1pPr>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Droid Sans Fallback" charset="0"/>
              </a:defRPr>
            </a:lvl1pPr>
            <a:lvl2pPr>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Droid Sans Fallback" charset="0"/>
              </a:defRPr>
            </a:lvl2pPr>
            <a:lvl3pPr>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Droid Sans Fallback" charset="0"/>
              </a:defRPr>
            </a:lvl3pPr>
            <a:lvl4pPr>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Droid Sans Fallback" charset="0"/>
              </a:defRPr>
            </a:lvl4pPr>
            <a:lvl5pPr>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Droid Sans Fallback" charset="0"/>
              </a:defRPr>
            </a:lvl5pPr>
            <a:lvl6pPr marL="2514600" indent="-228600" fontAlgn="base" hangingPunct="0">
              <a:lnSpc>
                <a:spcPct val="94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Droid Sans Fallback" charset="0"/>
              </a:defRPr>
            </a:lvl6pPr>
            <a:lvl7pPr marL="2971800" indent="-228600" fontAlgn="base" hangingPunct="0">
              <a:lnSpc>
                <a:spcPct val="94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Droid Sans Fallback" charset="0"/>
              </a:defRPr>
            </a:lvl7pPr>
            <a:lvl8pPr marL="3429000" indent="-228600" fontAlgn="base" hangingPunct="0">
              <a:lnSpc>
                <a:spcPct val="94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Droid Sans Fallback" charset="0"/>
              </a:defRPr>
            </a:lvl8pPr>
            <a:lvl9pPr marL="3886200" indent="-228600" fontAlgn="base" hangingPunct="0">
              <a:lnSpc>
                <a:spcPct val="94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Droid Sans Fallback" charset="0"/>
              </a:defRPr>
            </a:lvl9pPr>
          </a:lstStyle>
          <a:p>
            <a:r>
              <a:rPr lang="en-US" sz="1200">
                <a:solidFill>
                  <a:srgbClr val="FFFFFF"/>
                </a:solidFill>
              </a:rPr>
              <a:t>www.blockchain.info</a:t>
            </a:r>
          </a:p>
        </p:txBody>
      </p:sp>
      <p:sp>
        <p:nvSpPr>
          <p:cNvPr id="10" name="TextBox 9"/>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Thomas Clark</a:t>
            </a:r>
          </a:p>
        </p:txBody>
      </p:sp>
      <p:sp>
        <p:nvSpPr>
          <p:cNvPr id="4" name="Footer Placeholder 3"/>
          <p:cNvSpPr>
            <a:spLocks noGrp="1"/>
          </p:cNvSpPr>
          <p:nvPr>
            <p:ph type="ftr" sz="quarter" idx="11"/>
          </p:nvPr>
        </p:nvSpPr>
        <p:spPr/>
        <p:txBody>
          <a:bodyPr/>
          <a:lstStyle/>
          <a:p>
            <a:r>
              <a:rPr lang="en-US" smtClean="0"/>
              <a:t>© 2014 Keith A. Pray</a:t>
            </a:r>
            <a:endParaRPr lang="en-US" dirty="0"/>
          </a:p>
        </p:txBody>
      </p:sp>
      <p:sp>
        <p:nvSpPr>
          <p:cNvPr id="5" name="Slide Number Placeholder 4"/>
          <p:cNvSpPr>
            <a:spLocks noGrp="1"/>
          </p:cNvSpPr>
          <p:nvPr>
            <p:ph type="sldNum" sz="quarter" idx="12"/>
          </p:nvPr>
        </p:nvSpPr>
        <p:spPr/>
        <p:txBody>
          <a:bodyPr/>
          <a:lstStyle/>
          <a:p>
            <a:fld id="{A2A17EAB-8B51-5C40-8776-6683E51FA7A0}" type="slidenum">
              <a:rPr lang="en-US" smtClean="0"/>
              <a:t>17</a:t>
            </a:fld>
            <a:endParaRPr lang="en-US"/>
          </a:p>
        </p:txBody>
      </p:sp>
    </p:spTree>
    <p:extLst>
      <p:ext uri="{BB962C8B-B14F-4D97-AF65-F5344CB8AC3E}">
        <p14:creationId xmlns:p14="http://schemas.microsoft.com/office/powerpoint/2010/main" val="990705272"/>
      </p:ext>
    </p:extLst>
  </p:cSld>
  <p:clrMapOvr>
    <a:masterClrMapping/>
  </p:clrMapOvr>
  <p:transition xmlns:p14="http://schemas.microsoft.com/office/powerpoint/2010/main" spd="med"/>
  <p:timing>
    <p:tnLst>
      <p:par>
        <p:cTn xmlns:p14="http://schemas.microsoft.com/office/powerpoint/2010/mai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Grp="1" noChangeArrowheads="1"/>
          </p:cNvSpPr>
          <p:nvPr>
            <p:ph type="title" idx="4294967295"/>
          </p:nvPr>
        </p:nvSpPr>
        <p:spPr>
          <a:xfrm>
            <a:off x="685800" y="361950"/>
            <a:ext cx="7772400" cy="914400"/>
          </a:xfrm>
          <a:ln/>
        </p:spPr>
        <p:txBody>
          <a:bodyPr/>
          <a:lstStyle/>
          <a:p>
            <a:pPr>
              <a:lnSpc>
                <a:spcPct val="8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700"/>
              <a:t>Illegal usage</a:t>
            </a:r>
          </a:p>
        </p:txBody>
      </p:sp>
      <p:sp>
        <p:nvSpPr>
          <p:cNvPr id="7170" name="Rectangle 2"/>
          <p:cNvSpPr>
            <a:spLocks noGrp="1" noChangeArrowheads="1"/>
          </p:cNvSpPr>
          <p:nvPr>
            <p:ph type="body" idx="4294967295"/>
          </p:nvPr>
        </p:nvSpPr>
        <p:spPr>
          <a:xfrm>
            <a:off x="685800" y="1352550"/>
            <a:ext cx="3733800" cy="3352800"/>
          </a:xfrm>
          <a:ln/>
        </p:spPr>
        <p:txBody>
          <a:bodyPr/>
          <a:lstStyle/>
          <a:p>
            <a:pPr marL="431800" indent="-323850">
              <a:lnSpc>
                <a:spcPct val="90000"/>
              </a:lnSpc>
              <a:buSzPct val="45000"/>
              <a:buFont typeface="Wingdings" charset="0"/>
              <a:buChar char=""/>
              <a:tabLst>
                <a:tab pos="457200" algn="l"/>
                <a:tab pos="914400" algn="l"/>
                <a:tab pos="1371600" algn="l"/>
                <a:tab pos="1828800" algn="l"/>
                <a:tab pos="2286000" algn="l"/>
                <a:tab pos="2743200" algn="l"/>
                <a:tab pos="3200400" algn="l"/>
                <a:tab pos="3657600" algn="l"/>
              </a:tabLst>
            </a:pPr>
            <a:r>
              <a:rPr lang="en-US"/>
              <a:t>Popular for illegal goods</a:t>
            </a:r>
          </a:p>
          <a:p>
            <a:pPr marL="431800" indent="-323850">
              <a:lnSpc>
                <a:spcPct val="90000"/>
              </a:lnSpc>
              <a:buSzPct val="45000"/>
              <a:buFont typeface="Wingdings" charset="0"/>
              <a:buChar char=""/>
              <a:tabLst>
                <a:tab pos="457200" algn="l"/>
                <a:tab pos="914400" algn="l"/>
                <a:tab pos="1371600" algn="l"/>
                <a:tab pos="1828800" algn="l"/>
                <a:tab pos="2286000" algn="l"/>
                <a:tab pos="2743200" algn="l"/>
                <a:tab pos="3200400" algn="l"/>
                <a:tab pos="3657600" algn="l"/>
              </a:tabLst>
            </a:pPr>
            <a:r>
              <a:rPr lang="en-US"/>
              <a:t>Silk Road was shut down [3]</a:t>
            </a:r>
          </a:p>
        </p:txBody>
      </p:sp>
      <p:sp>
        <p:nvSpPr>
          <p:cNvPr id="7174" name="AutoShape 6"/>
          <p:cNvSpPr>
            <a:spLocks noChangeArrowheads="1"/>
          </p:cNvSpPr>
          <p:nvPr/>
        </p:nvSpPr>
        <p:spPr bwMode="auto">
          <a:xfrm>
            <a:off x="0" y="4727575"/>
            <a:ext cx="9144000" cy="273050"/>
          </a:xfrm>
          <a:custGeom>
            <a:avLst/>
            <a:gdLst>
              <a:gd name="G0" fmla="*/ 25400 1 2"/>
              <a:gd name="G1" fmla="*/ 759 1 2"/>
              <a:gd name="G2" fmla="+- 759 0 0"/>
              <a:gd name="G3" fmla="+- 25400 0 0"/>
            </a:gdLst>
            <a:ahLst/>
            <a:cxnLst>
              <a:cxn ang="0">
                <a:pos x="r" y="vc"/>
              </a:cxn>
              <a:cxn ang="5400000">
                <a:pos x="hc" y="b"/>
              </a:cxn>
              <a:cxn ang="10800000">
                <a:pos x="l" y="vc"/>
              </a:cxn>
              <a:cxn ang="16200000">
                <a:pos x="hc" y="t"/>
              </a:cxn>
            </a:cxnLst>
            <a:rect l="0" t="0" r="0" b="0"/>
            <a:pathLst>
              <a:path>
                <a:moveTo>
                  <a:pt x="0" y="0"/>
                </a:moveTo>
                <a:lnTo>
                  <a:pt x="25400" y="0"/>
                </a:lnTo>
                <a:lnTo>
                  <a:pt x="25400" y="759"/>
                </a:lnTo>
                <a:lnTo>
                  <a:pt x="0" y="75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175" name="Text Box 7"/>
          <p:cNvSpPr txBox="1">
            <a:spLocks noChangeArrowheads="1"/>
          </p:cNvSpPr>
          <p:nvPr/>
        </p:nvSpPr>
        <p:spPr bwMode="auto">
          <a:xfrm>
            <a:off x="4754563" y="4319588"/>
            <a:ext cx="3108325" cy="434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54072" rIns="90000" bIns="45000"/>
          <a:lstStyle>
            <a:lvl1pPr>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Droid Sans Fallback" charset="0"/>
              </a:defRPr>
            </a:lvl1pPr>
            <a:lvl2pPr>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Droid Sans Fallback" charset="0"/>
              </a:defRPr>
            </a:lvl2pPr>
            <a:lvl3pPr>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Droid Sans Fallback" charset="0"/>
              </a:defRPr>
            </a:lvl3pPr>
            <a:lvl4pPr>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Droid Sans Fallback" charset="0"/>
              </a:defRPr>
            </a:lvl4pPr>
            <a:lvl5pPr>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Droid Sans Fallback" charset="0"/>
              </a:defRPr>
            </a:lvl5pPr>
            <a:lvl6pPr marL="2514600" indent="-228600" fontAlgn="base" hangingPunct="0">
              <a:lnSpc>
                <a:spcPct val="94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Droid Sans Fallback" charset="0"/>
              </a:defRPr>
            </a:lvl6pPr>
            <a:lvl7pPr marL="2971800" indent="-228600" fontAlgn="base" hangingPunct="0">
              <a:lnSpc>
                <a:spcPct val="94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Droid Sans Fallback" charset="0"/>
              </a:defRPr>
            </a:lvl7pPr>
            <a:lvl8pPr marL="3429000" indent="-228600" fontAlgn="base" hangingPunct="0">
              <a:lnSpc>
                <a:spcPct val="94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Droid Sans Fallback" charset="0"/>
              </a:defRPr>
            </a:lvl8pPr>
            <a:lvl9pPr marL="3886200" indent="-228600" fontAlgn="base" hangingPunct="0">
              <a:lnSpc>
                <a:spcPct val="94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Droid Sans Fallback" charset="0"/>
              </a:defRPr>
            </a:lvl9pPr>
          </a:lstStyle>
          <a:p>
            <a:r>
              <a:rPr lang="en-US" sz="1200">
                <a:solidFill>
                  <a:srgbClr val="FFFFFF"/>
                </a:solidFill>
              </a:rPr>
              <a:t>http://tctechcrunch2011.files.wordpress.com/2013/10/silkroad_domain_seized.png</a:t>
            </a:r>
          </a:p>
        </p:txBody>
      </p:sp>
      <p:pic>
        <p:nvPicPr>
          <p:cNvPr id="717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755775"/>
            <a:ext cx="3810000" cy="25431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0" name="TextBox 9"/>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Thomas Clark</a:t>
            </a:r>
          </a:p>
        </p:txBody>
      </p:sp>
      <p:sp>
        <p:nvSpPr>
          <p:cNvPr id="4" name="Footer Placeholder 3"/>
          <p:cNvSpPr>
            <a:spLocks noGrp="1"/>
          </p:cNvSpPr>
          <p:nvPr>
            <p:ph type="ftr" sz="quarter" idx="11"/>
          </p:nvPr>
        </p:nvSpPr>
        <p:spPr/>
        <p:txBody>
          <a:bodyPr/>
          <a:lstStyle/>
          <a:p>
            <a:r>
              <a:rPr lang="en-US" smtClean="0"/>
              <a:t>© 2014 Keith A. Pray</a:t>
            </a:r>
            <a:endParaRPr lang="en-US" dirty="0"/>
          </a:p>
        </p:txBody>
      </p:sp>
      <p:sp>
        <p:nvSpPr>
          <p:cNvPr id="5" name="Slide Number Placeholder 4"/>
          <p:cNvSpPr>
            <a:spLocks noGrp="1"/>
          </p:cNvSpPr>
          <p:nvPr>
            <p:ph type="sldNum" sz="quarter" idx="12"/>
          </p:nvPr>
        </p:nvSpPr>
        <p:spPr/>
        <p:txBody>
          <a:bodyPr/>
          <a:lstStyle/>
          <a:p>
            <a:fld id="{A2A17EAB-8B51-5C40-8776-6683E51FA7A0}" type="slidenum">
              <a:rPr lang="en-US" smtClean="0"/>
              <a:t>18</a:t>
            </a:fld>
            <a:endParaRPr lang="en-US"/>
          </a:p>
        </p:txBody>
      </p:sp>
    </p:spTree>
    <p:extLst>
      <p:ext uri="{BB962C8B-B14F-4D97-AF65-F5344CB8AC3E}">
        <p14:creationId xmlns:p14="http://schemas.microsoft.com/office/powerpoint/2010/main" val="342157382"/>
      </p:ext>
    </p:extLst>
  </p:cSld>
  <p:clrMapOvr>
    <a:masterClrMapping/>
  </p:clrMapOvr>
  <p:transition xmlns:p14="http://schemas.microsoft.com/office/powerpoint/2010/main" spd="med"/>
  <p:timing>
    <p:tnLst>
      <p:par>
        <p:cTn xmlns:p14="http://schemas.microsoft.com/office/powerpoint/2010/mai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Grp="1" noChangeArrowheads="1"/>
          </p:cNvSpPr>
          <p:nvPr>
            <p:ph type="title" idx="4294967295"/>
          </p:nvPr>
        </p:nvSpPr>
        <p:spPr>
          <a:xfrm>
            <a:off x="685800" y="361950"/>
            <a:ext cx="7772400" cy="914400"/>
          </a:xfrm>
          <a:ln/>
        </p:spPr>
        <p:txBody>
          <a:bodyPr/>
          <a:lstStyle/>
          <a:p>
            <a:pPr>
              <a:lnSpc>
                <a:spcPct val="8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700"/>
              <a:t>Privacy – The downside</a:t>
            </a:r>
          </a:p>
        </p:txBody>
      </p:sp>
      <p:sp>
        <p:nvSpPr>
          <p:cNvPr id="8194" name="Rectangle 2"/>
          <p:cNvSpPr>
            <a:spLocks noGrp="1" noChangeArrowheads="1"/>
          </p:cNvSpPr>
          <p:nvPr>
            <p:ph type="body" idx="4294967295"/>
          </p:nvPr>
        </p:nvSpPr>
        <p:spPr>
          <a:xfrm>
            <a:off x="685800" y="1352550"/>
            <a:ext cx="3733800" cy="3352800"/>
          </a:xfrm>
          <a:ln/>
        </p:spPr>
        <p:txBody>
          <a:bodyPr/>
          <a:lstStyle/>
          <a:p>
            <a:pPr marL="431800" indent="-323850">
              <a:lnSpc>
                <a:spcPct val="90000"/>
              </a:lnSpc>
              <a:buSzPct val="45000"/>
              <a:buFont typeface="Wingdings" charset="0"/>
              <a:buChar char=""/>
              <a:tabLst>
                <a:tab pos="457200" algn="l"/>
                <a:tab pos="914400" algn="l"/>
                <a:tab pos="1371600" algn="l"/>
                <a:tab pos="1828800" algn="l"/>
                <a:tab pos="2286000" algn="l"/>
                <a:tab pos="2743200" algn="l"/>
                <a:tab pos="3200400" algn="l"/>
                <a:tab pos="3657600" algn="l"/>
              </a:tabLst>
            </a:pPr>
            <a:r>
              <a:rPr lang="en-US"/>
              <a:t>Not regulated by the United States government</a:t>
            </a:r>
          </a:p>
          <a:p>
            <a:pPr marL="431800" indent="-323850">
              <a:lnSpc>
                <a:spcPct val="90000"/>
              </a:lnSpc>
              <a:buSzPct val="45000"/>
              <a:buFont typeface="Wingdings" charset="0"/>
              <a:buChar char=""/>
              <a:tabLst>
                <a:tab pos="457200" algn="l"/>
                <a:tab pos="914400" algn="l"/>
                <a:tab pos="1371600" algn="l"/>
                <a:tab pos="1828800" algn="l"/>
                <a:tab pos="2286000" algn="l"/>
                <a:tab pos="2743200" algn="l"/>
                <a:tab pos="3200400" algn="l"/>
                <a:tab pos="3657600" algn="l"/>
              </a:tabLst>
            </a:pPr>
            <a:r>
              <a:rPr lang="en-US"/>
              <a:t>Services have shut down without compensating users</a:t>
            </a:r>
          </a:p>
          <a:p>
            <a:pPr marL="431800" indent="-323850">
              <a:lnSpc>
                <a:spcPct val="90000"/>
              </a:lnSpc>
              <a:buSzPct val="45000"/>
              <a:buFont typeface="Wingdings" charset="0"/>
              <a:buChar char=""/>
              <a:tabLst>
                <a:tab pos="457200" algn="l"/>
                <a:tab pos="914400" algn="l"/>
                <a:tab pos="1371600" algn="l"/>
                <a:tab pos="1828800" algn="l"/>
                <a:tab pos="2286000" algn="l"/>
                <a:tab pos="2743200" algn="l"/>
                <a:tab pos="3200400" algn="l"/>
                <a:tab pos="3657600" algn="l"/>
              </a:tabLst>
            </a:pPr>
            <a:r>
              <a:rPr lang="en-US"/>
              <a:t>No insurance or standards for banks [4]</a:t>
            </a:r>
          </a:p>
        </p:txBody>
      </p:sp>
      <p:sp>
        <p:nvSpPr>
          <p:cNvPr id="8198" name="AutoShape 6"/>
          <p:cNvSpPr>
            <a:spLocks noChangeArrowheads="1"/>
          </p:cNvSpPr>
          <p:nvPr/>
        </p:nvSpPr>
        <p:spPr bwMode="auto">
          <a:xfrm>
            <a:off x="0" y="4727575"/>
            <a:ext cx="9144000" cy="273050"/>
          </a:xfrm>
          <a:custGeom>
            <a:avLst/>
            <a:gdLst>
              <a:gd name="G0" fmla="*/ 25400 1 2"/>
              <a:gd name="G1" fmla="*/ 759 1 2"/>
              <a:gd name="G2" fmla="+- 759 0 0"/>
              <a:gd name="G3" fmla="+- 25400 0 0"/>
            </a:gdLst>
            <a:ahLst/>
            <a:cxnLst>
              <a:cxn ang="0">
                <a:pos x="r" y="vc"/>
              </a:cxn>
              <a:cxn ang="5400000">
                <a:pos x="hc" y="b"/>
              </a:cxn>
              <a:cxn ang="10800000">
                <a:pos x="l" y="vc"/>
              </a:cxn>
              <a:cxn ang="16200000">
                <a:pos x="hc" y="t"/>
              </a:cxn>
            </a:cxnLst>
            <a:rect l="0" t="0" r="0" b="0"/>
            <a:pathLst>
              <a:path>
                <a:moveTo>
                  <a:pt x="0" y="0"/>
                </a:moveTo>
                <a:lnTo>
                  <a:pt x="25400" y="0"/>
                </a:lnTo>
                <a:lnTo>
                  <a:pt x="25400" y="759"/>
                </a:lnTo>
                <a:lnTo>
                  <a:pt x="0" y="75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pic>
        <p:nvPicPr>
          <p:cNvPr id="819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4075" y="1463675"/>
            <a:ext cx="3663950" cy="19208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8200" name="Text Box 8"/>
          <p:cNvSpPr txBox="1">
            <a:spLocks noChangeArrowheads="1"/>
          </p:cNvSpPr>
          <p:nvPr/>
        </p:nvSpPr>
        <p:spPr bwMode="auto">
          <a:xfrm>
            <a:off x="4754563" y="3475038"/>
            <a:ext cx="3108325" cy="261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54072" rIns="90000" bIns="45000"/>
          <a:lstStyle>
            <a:lvl1pPr>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Droid Sans Fallback" charset="0"/>
              </a:defRPr>
            </a:lvl1pPr>
            <a:lvl2pPr>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Droid Sans Fallback" charset="0"/>
              </a:defRPr>
            </a:lvl2pPr>
            <a:lvl3pPr>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Droid Sans Fallback" charset="0"/>
              </a:defRPr>
            </a:lvl3pPr>
            <a:lvl4pPr>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Droid Sans Fallback" charset="0"/>
              </a:defRPr>
            </a:lvl4pPr>
            <a:lvl5pPr>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Droid Sans Fallback" charset="0"/>
              </a:defRPr>
            </a:lvl5pPr>
            <a:lvl6pPr marL="2514600" indent="-228600" fontAlgn="base" hangingPunct="0">
              <a:lnSpc>
                <a:spcPct val="94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Droid Sans Fallback" charset="0"/>
              </a:defRPr>
            </a:lvl6pPr>
            <a:lvl7pPr marL="2971800" indent="-228600" fontAlgn="base" hangingPunct="0">
              <a:lnSpc>
                <a:spcPct val="94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Droid Sans Fallback" charset="0"/>
              </a:defRPr>
            </a:lvl7pPr>
            <a:lvl8pPr marL="3429000" indent="-228600" fontAlgn="base" hangingPunct="0">
              <a:lnSpc>
                <a:spcPct val="94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Droid Sans Fallback" charset="0"/>
              </a:defRPr>
            </a:lvl8pPr>
            <a:lvl9pPr marL="3886200" indent="-228600" fontAlgn="base" hangingPunct="0">
              <a:lnSpc>
                <a:spcPct val="94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Droid Sans Fallback" charset="0"/>
              </a:defRPr>
            </a:lvl9pPr>
          </a:lstStyle>
          <a:p>
            <a:r>
              <a:rPr lang="en-US" sz="1200">
                <a:solidFill>
                  <a:srgbClr val="FFFFFF"/>
                </a:solidFill>
              </a:rPr>
              <a:t>http://www.coindesk.com/price/</a:t>
            </a:r>
          </a:p>
        </p:txBody>
      </p:sp>
      <p:sp>
        <p:nvSpPr>
          <p:cNvPr id="10" name="TextBox 9"/>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Thomas Clark</a:t>
            </a:r>
          </a:p>
        </p:txBody>
      </p:sp>
      <p:sp>
        <p:nvSpPr>
          <p:cNvPr id="4" name="Footer Placeholder 3"/>
          <p:cNvSpPr>
            <a:spLocks noGrp="1"/>
          </p:cNvSpPr>
          <p:nvPr>
            <p:ph type="ftr" sz="quarter" idx="11"/>
          </p:nvPr>
        </p:nvSpPr>
        <p:spPr/>
        <p:txBody>
          <a:bodyPr/>
          <a:lstStyle/>
          <a:p>
            <a:r>
              <a:rPr lang="en-US" dirty="0" smtClean="0"/>
              <a:t>© 2014 Keith A. Pray</a:t>
            </a:r>
            <a:endParaRPr lang="en-US" dirty="0"/>
          </a:p>
        </p:txBody>
      </p:sp>
      <p:sp>
        <p:nvSpPr>
          <p:cNvPr id="5" name="Slide Number Placeholder 4"/>
          <p:cNvSpPr>
            <a:spLocks noGrp="1"/>
          </p:cNvSpPr>
          <p:nvPr>
            <p:ph type="sldNum" sz="quarter" idx="12"/>
          </p:nvPr>
        </p:nvSpPr>
        <p:spPr/>
        <p:txBody>
          <a:bodyPr/>
          <a:lstStyle/>
          <a:p>
            <a:fld id="{A2A17EAB-8B51-5C40-8776-6683E51FA7A0}" type="slidenum">
              <a:rPr lang="en-US" smtClean="0"/>
              <a:t>19</a:t>
            </a:fld>
            <a:endParaRPr lang="en-US"/>
          </a:p>
        </p:txBody>
      </p:sp>
    </p:spTree>
    <p:extLst>
      <p:ext uri="{BB962C8B-B14F-4D97-AF65-F5344CB8AC3E}">
        <p14:creationId xmlns:p14="http://schemas.microsoft.com/office/powerpoint/2010/main" val="1199901351"/>
      </p:ext>
    </p:extLst>
  </p:cSld>
  <p:clrMapOvr>
    <a:masterClrMapping/>
  </p:clrMapOvr>
  <p:transition xmlns:p14="http://schemas.microsoft.com/office/powerpoint/2010/main" spd="med"/>
  <p:timing>
    <p:tnLst>
      <p:par>
        <p:cTn xmlns:p14="http://schemas.microsoft.com/office/powerpoint/2010/mai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392764"/>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smtClean="0"/>
              <a:t>Overview</a:t>
            </a:r>
            <a:endParaRPr lang="en-US" dirty="0"/>
          </a:p>
        </p:txBody>
      </p:sp>
      <p:sp>
        <p:nvSpPr>
          <p:cNvPr id="7" name="Content Placeholder 6"/>
          <p:cNvSpPr>
            <a:spLocks noGrp="1"/>
          </p:cNvSpPr>
          <p:nvPr>
            <p:ph idx="1"/>
          </p:nvPr>
        </p:nvSpPr>
        <p:spPr/>
        <p:txBody>
          <a:bodyPr/>
          <a:lstStyle/>
          <a:p>
            <a:pPr marL="457200" indent="-457200">
              <a:buFont typeface="+mj-lt"/>
              <a:buAutoNum type="arabicPeriod"/>
            </a:pPr>
            <a:r>
              <a:rPr lang="en-US" dirty="0" smtClean="0"/>
              <a:t>Survey</a:t>
            </a:r>
          </a:p>
          <a:p>
            <a:pPr marL="457200" indent="-457200">
              <a:buFont typeface="+mj-lt"/>
              <a:buAutoNum type="arabicPeriod"/>
            </a:pPr>
            <a:r>
              <a:rPr lang="en-US" dirty="0" smtClean="0"/>
              <a:t>Review</a:t>
            </a:r>
            <a:endParaRPr lang="en-US" dirty="0" smtClean="0"/>
          </a:p>
          <a:p>
            <a:pPr marL="457200" indent="-457200">
              <a:buFont typeface="+mj-lt"/>
              <a:buAutoNum type="arabicPeriod"/>
            </a:pPr>
            <a:r>
              <a:rPr lang="en-US" dirty="0" smtClean="0"/>
              <a:t>Assignment</a:t>
            </a:r>
          </a:p>
          <a:p>
            <a:pPr marL="457200" indent="-457200">
              <a:buFont typeface="+mj-lt"/>
              <a:buAutoNum type="arabicPeriod"/>
            </a:pPr>
            <a:r>
              <a:rPr lang="en-US" dirty="0" smtClean="0"/>
              <a:t>Students Present</a:t>
            </a:r>
          </a:p>
        </p:txBody>
      </p:sp>
      <p:sp>
        <p:nvSpPr>
          <p:cNvPr id="4" name="Footer Placeholder 3"/>
          <p:cNvSpPr>
            <a:spLocks noGrp="1"/>
          </p:cNvSpPr>
          <p:nvPr>
            <p:ph type="ftr" sz="quarter" idx="11"/>
          </p:nvPr>
        </p:nvSpPr>
        <p:spPr/>
        <p:txBody>
          <a:bodyPr/>
          <a:lstStyle/>
          <a:p>
            <a:r>
              <a:rPr lang="en-US" smtClean="0"/>
              <a:t>© 2014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2</a:t>
            </a:fld>
            <a:endParaRPr lang="en-US"/>
          </a:p>
        </p:txBody>
      </p:sp>
    </p:spTree>
    <p:extLst>
      <p:ext uri="{BB962C8B-B14F-4D97-AF65-F5344CB8AC3E}">
        <p14:creationId xmlns:p14="http://schemas.microsoft.com/office/powerpoint/2010/main" val="271150207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title" idx="4294967295"/>
          </p:nvPr>
        </p:nvSpPr>
        <p:spPr>
          <a:xfrm>
            <a:off x="685800" y="361950"/>
            <a:ext cx="7772400" cy="914400"/>
          </a:xfrm>
          <a:ln/>
        </p:spPr>
        <p:txBody>
          <a:bodyPr/>
          <a:lstStyle/>
          <a:p>
            <a:pPr>
              <a:lnSpc>
                <a:spcPct val="8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700"/>
              <a:t>Conclusion</a:t>
            </a:r>
          </a:p>
        </p:txBody>
      </p:sp>
      <p:sp>
        <p:nvSpPr>
          <p:cNvPr id="9218" name="Rectangle 2"/>
          <p:cNvSpPr>
            <a:spLocks noGrp="1" noChangeArrowheads="1"/>
          </p:cNvSpPr>
          <p:nvPr>
            <p:ph type="body" idx="4294967295"/>
          </p:nvPr>
        </p:nvSpPr>
        <p:spPr>
          <a:xfrm>
            <a:off x="685800" y="1352550"/>
            <a:ext cx="7726363" cy="3352800"/>
          </a:xfrm>
          <a:ln/>
        </p:spPr>
        <p:txBody>
          <a:bodyPr/>
          <a:lstStyle/>
          <a:p>
            <a:pPr marL="431800" indent="-323850">
              <a:lnSpc>
                <a:spcPct val="90000"/>
              </a:lnSpc>
              <a:buSzPct val="45000"/>
              <a:buFont typeface="Wingdings"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n-US"/>
              <a:t>Cryptocurrencies have many practical issues, but their popularity shows an interest in privacy from the government</a:t>
            </a:r>
          </a:p>
        </p:txBody>
      </p:sp>
      <p:sp>
        <p:nvSpPr>
          <p:cNvPr id="9222" name="AutoShape 6"/>
          <p:cNvSpPr>
            <a:spLocks noChangeArrowheads="1"/>
          </p:cNvSpPr>
          <p:nvPr/>
        </p:nvSpPr>
        <p:spPr bwMode="auto">
          <a:xfrm>
            <a:off x="0" y="4727575"/>
            <a:ext cx="9144000" cy="273050"/>
          </a:xfrm>
          <a:custGeom>
            <a:avLst/>
            <a:gdLst>
              <a:gd name="G0" fmla="*/ 25400 1 2"/>
              <a:gd name="G1" fmla="*/ 759 1 2"/>
              <a:gd name="G2" fmla="+- 759 0 0"/>
              <a:gd name="G3" fmla="+- 25400 0 0"/>
            </a:gdLst>
            <a:ahLst/>
            <a:cxnLst>
              <a:cxn ang="0">
                <a:pos x="r" y="vc"/>
              </a:cxn>
              <a:cxn ang="5400000">
                <a:pos x="hc" y="b"/>
              </a:cxn>
              <a:cxn ang="10800000">
                <a:pos x="l" y="vc"/>
              </a:cxn>
              <a:cxn ang="16200000">
                <a:pos x="hc" y="t"/>
              </a:cxn>
            </a:cxnLst>
            <a:rect l="0" t="0" r="0" b="0"/>
            <a:pathLst>
              <a:path>
                <a:moveTo>
                  <a:pt x="0" y="0"/>
                </a:moveTo>
                <a:lnTo>
                  <a:pt x="25400" y="0"/>
                </a:lnTo>
                <a:lnTo>
                  <a:pt x="25400" y="759"/>
                </a:lnTo>
                <a:lnTo>
                  <a:pt x="0" y="75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 name="TextBox 7"/>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Thomas Clark</a:t>
            </a:r>
          </a:p>
        </p:txBody>
      </p:sp>
      <p:sp>
        <p:nvSpPr>
          <p:cNvPr id="4" name="Footer Placeholder 3"/>
          <p:cNvSpPr>
            <a:spLocks noGrp="1"/>
          </p:cNvSpPr>
          <p:nvPr>
            <p:ph type="ftr" sz="quarter" idx="11"/>
          </p:nvPr>
        </p:nvSpPr>
        <p:spPr/>
        <p:txBody>
          <a:bodyPr/>
          <a:lstStyle/>
          <a:p>
            <a:r>
              <a:rPr lang="en-US" smtClean="0"/>
              <a:t>© 2014 Keith A. Pray</a:t>
            </a:r>
            <a:endParaRPr lang="en-US" dirty="0"/>
          </a:p>
        </p:txBody>
      </p:sp>
      <p:sp>
        <p:nvSpPr>
          <p:cNvPr id="5" name="Slide Number Placeholder 4"/>
          <p:cNvSpPr>
            <a:spLocks noGrp="1"/>
          </p:cNvSpPr>
          <p:nvPr>
            <p:ph type="sldNum" sz="quarter" idx="12"/>
          </p:nvPr>
        </p:nvSpPr>
        <p:spPr/>
        <p:txBody>
          <a:bodyPr/>
          <a:lstStyle/>
          <a:p>
            <a:fld id="{A2A17EAB-8B51-5C40-8776-6683E51FA7A0}" type="slidenum">
              <a:rPr lang="en-US" smtClean="0"/>
              <a:t>20</a:t>
            </a:fld>
            <a:endParaRPr lang="en-US"/>
          </a:p>
        </p:txBody>
      </p:sp>
    </p:spTree>
    <p:extLst>
      <p:ext uri="{BB962C8B-B14F-4D97-AF65-F5344CB8AC3E}">
        <p14:creationId xmlns:p14="http://schemas.microsoft.com/office/powerpoint/2010/main" val="3442121881"/>
      </p:ext>
    </p:extLst>
  </p:cSld>
  <p:clrMapOvr>
    <a:masterClrMapping/>
  </p:clrMapOvr>
  <p:transition xmlns:p14="http://schemas.microsoft.com/office/powerpoint/2010/main" spd="med"/>
  <p:timing>
    <p:tnLst>
      <p:par>
        <p:cTn xmlns:p14="http://schemas.microsoft.com/office/powerpoint/2010/mai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a:xfrm>
            <a:off x="685800" y="361950"/>
            <a:ext cx="7772400" cy="914400"/>
          </a:xfrm>
          <a:ln/>
        </p:spPr>
        <p:txBody>
          <a:bodyPr/>
          <a:lstStyle/>
          <a:p>
            <a:pPr>
              <a:lnSpc>
                <a:spcPct val="8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700"/>
              <a:t>References</a:t>
            </a:r>
          </a:p>
        </p:txBody>
      </p:sp>
      <p:sp>
        <p:nvSpPr>
          <p:cNvPr id="10242" name="Text Box 2"/>
          <p:cNvSpPr txBox="1">
            <a:spLocks noChangeArrowheads="1"/>
          </p:cNvSpPr>
          <p:nvPr/>
        </p:nvSpPr>
        <p:spPr bwMode="auto">
          <a:xfrm>
            <a:off x="685800" y="1352550"/>
            <a:ext cx="7772400" cy="3352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000000"/>
                </a:solidFill>
                <a:latin typeface="Arial" charset="0"/>
                <a:ea typeface="ＭＳ Ｐゴシック" charset="0"/>
                <a:cs typeface="Droid Sans Fallback"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000000"/>
                </a:solidFill>
                <a:latin typeface="Arial" charset="0"/>
                <a:ea typeface="ＭＳ Ｐゴシック" charset="0"/>
                <a:cs typeface="Droid Sans Fallback"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000000"/>
                </a:solidFill>
                <a:latin typeface="Arial" charset="0"/>
                <a:ea typeface="ＭＳ Ｐゴシック" charset="0"/>
                <a:cs typeface="Droid Sans Fallback"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000000"/>
                </a:solidFill>
                <a:latin typeface="Arial" charset="0"/>
                <a:ea typeface="ＭＳ Ｐゴシック" charset="0"/>
                <a:cs typeface="Droid Sans Fallback"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000000"/>
                </a:solidFill>
                <a:latin typeface="Arial" charset="0"/>
                <a:ea typeface="ＭＳ Ｐゴシック" charset="0"/>
                <a:cs typeface="Droid Sans Fallback" charset="0"/>
              </a:defRPr>
            </a:lvl5pPr>
            <a:lvl6pPr marL="2514600" indent="-228600" fontAlgn="base" hangingPunct="0">
              <a:lnSpc>
                <a:spcPct val="9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000000"/>
                </a:solidFill>
                <a:latin typeface="Arial" charset="0"/>
                <a:ea typeface="ＭＳ Ｐゴシック" charset="0"/>
                <a:cs typeface="Droid Sans Fallback" charset="0"/>
              </a:defRPr>
            </a:lvl6pPr>
            <a:lvl7pPr marL="2971800" indent="-228600" fontAlgn="base" hangingPunct="0">
              <a:lnSpc>
                <a:spcPct val="9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000000"/>
                </a:solidFill>
                <a:latin typeface="Arial" charset="0"/>
                <a:ea typeface="ＭＳ Ｐゴシック" charset="0"/>
                <a:cs typeface="Droid Sans Fallback" charset="0"/>
              </a:defRPr>
            </a:lvl7pPr>
            <a:lvl8pPr marL="3429000" indent="-228600" fontAlgn="base" hangingPunct="0">
              <a:lnSpc>
                <a:spcPct val="9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000000"/>
                </a:solidFill>
                <a:latin typeface="Arial" charset="0"/>
                <a:ea typeface="ＭＳ Ｐゴシック" charset="0"/>
                <a:cs typeface="Droid Sans Fallback" charset="0"/>
              </a:defRPr>
            </a:lvl8pPr>
            <a:lvl9pPr marL="3886200" indent="-228600" fontAlgn="base" hangingPunct="0">
              <a:lnSpc>
                <a:spcPct val="9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000000"/>
                </a:solidFill>
                <a:latin typeface="Arial" charset="0"/>
                <a:ea typeface="ＭＳ Ｐゴシック" charset="0"/>
                <a:cs typeface="Droid Sans Fallback" charset="0"/>
              </a:defRPr>
            </a:lvl9pPr>
          </a:lstStyle>
          <a:p>
            <a:pPr hangingPunct="1">
              <a:lnSpc>
                <a:spcPct val="100000"/>
              </a:lnSpc>
              <a:spcBef>
                <a:spcPts val="1200"/>
              </a:spcBef>
            </a:pPr>
            <a:r>
              <a:rPr lang="en-US" sz="1100">
                <a:solidFill>
                  <a:srgbClr val="FFFFFF"/>
                </a:solidFill>
                <a:latin typeface="Cambria" charset="0"/>
              </a:rPr>
              <a:t>[1] Andy Greenberg, “Crypto Currency”, </a:t>
            </a:r>
            <a:r>
              <a:rPr lang="en-US" sz="1100" i="1">
                <a:solidFill>
                  <a:srgbClr val="FFFFFF"/>
                </a:solidFill>
                <a:latin typeface="Cambria" charset="0"/>
              </a:rPr>
              <a:t>Forbes</a:t>
            </a:r>
            <a:r>
              <a:rPr lang="en-US" sz="1100">
                <a:solidFill>
                  <a:srgbClr val="FFFFFF"/>
                </a:solidFill>
                <a:latin typeface="Cambria" charset="0"/>
              </a:rPr>
              <a:t>, </a:t>
            </a:r>
            <a:r>
              <a:rPr lang="en-US" sz="1100">
                <a:solidFill>
                  <a:srgbClr val="FFFFFF"/>
                </a:solidFill>
                <a:latin typeface="Cambria" charset="0"/>
                <a:hlinkClick r:id="rId3"/>
              </a:rPr>
              <a:t>http://www.forbes.com/forbes/2011/0509/technology-psilocybin-bitcoins-gavin-andresen-crypto-currency.html</a:t>
            </a:r>
            <a:r>
              <a:rPr lang="en-US" sz="1100">
                <a:solidFill>
                  <a:srgbClr val="FFFFFF"/>
                </a:solidFill>
                <a:latin typeface="Cambria" charset="0"/>
              </a:rPr>
              <a:t> (Accessed Wed Sep 17 2014)</a:t>
            </a:r>
          </a:p>
          <a:p>
            <a:pPr hangingPunct="1">
              <a:lnSpc>
                <a:spcPct val="100000"/>
              </a:lnSpc>
              <a:spcBef>
                <a:spcPts val="1200"/>
              </a:spcBef>
            </a:pPr>
            <a:r>
              <a:rPr lang="en-US" sz="1100">
                <a:solidFill>
                  <a:srgbClr val="FFFFFF"/>
                </a:solidFill>
                <a:latin typeface="Cambria" charset="0"/>
              </a:rPr>
              <a:t>[2] Adam Hofman, “Stop Thinking Bitcoin is Just a New Kind of Currency”, </a:t>
            </a:r>
            <a:r>
              <a:rPr lang="en-US" sz="1100" i="1">
                <a:solidFill>
                  <a:srgbClr val="FFFFFF"/>
                </a:solidFill>
                <a:latin typeface="Cambria" charset="0"/>
              </a:rPr>
              <a:t>Bitcoin Magazine</a:t>
            </a:r>
            <a:r>
              <a:rPr lang="en-US" sz="1100">
                <a:solidFill>
                  <a:srgbClr val="FFFFFF"/>
                </a:solidFill>
                <a:latin typeface="Cambria" charset="0"/>
              </a:rPr>
              <a:t>, </a:t>
            </a:r>
            <a:r>
              <a:rPr lang="en-US" sz="1100">
                <a:solidFill>
                  <a:srgbClr val="FFFFFF"/>
                </a:solidFill>
                <a:latin typeface="Cambria" charset="0"/>
                <a:hlinkClick r:id="rId4"/>
              </a:rPr>
              <a:t>http://bitcoinmagazine.com/16297/stop-thinking-bitcoin-just-new-kind-currency/</a:t>
            </a:r>
            <a:r>
              <a:rPr lang="en-US" sz="1100">
                <a:solidFill>
                  <a:srgbClr val="FFFFFF"/>
                </a:solidFill>
                <a:latin typeface="Cambria" charset="0"/>
              </a:rPr>
              <a:t> (Accessed Thu Sep 18, 2014)</a:t>
            </a:r>
          </a:p>
          <a:p>
            <a:pPr hangingPunct="1">
              <a:lnSpc>
                <a:spcPct val="100000"/>
              </a:lnSpc>
              <a:spcBef>
                <a:spcPts val="1200"/>
              </a:spcBef>
            </a:pPr>
            <a:r>
              <a:rPr lang="en-US" sz="1100">
                <a:solidFill>
                  <a:srgbClr val="FFFFFF"/>
                </a:solidFill>
                <a:latin typeface="Cambria" charset="0"/>
              </a:rPr>
              <a:t>[3] Matt Burns, “FBI Seizes Deep Web Black Market Silk Road, Arrests Owner”, </a:t>
            </a:r>
            <a:r>
              <a:rPr lang="en-US" sz="1100" i="1">
                <a:solidFill>
                  <a:srgbClr val="FFFFFF"/>
                </a:solidFill>
                <a:latin typeface="Cambria" charset="0"/>
              </a:rPr>
              <a:t>TechCrunch,</a:t>
            </a:r>
            <a:r>
              <a:rPr lang="en-US" sz="1100">
                <a:solidFill>
                  <a:srgbClr val="FFFFFF"/>
                </a:solidFill>
                <a:latin typeface="Cambria" charset="0"/>
              </a:rPr>
              <a:t> </a:t>
            </a:r>
            <a:r>
              <a:rPr lang="en-US" sz="1100">
                <a:solidFill>
                  <a:srgbClr val="FFFFFF"/>
                </a:solidFill>
                <a:latin typeface="Cambria" charset="0"/>
                <a:hlinkClick r:id="rId5"/>
              </a:rPr>
              <a:t>http://techcrunch.com/2013/10/02/fbi-seize-deep-web-marketplace-silk-road-arrest-owner/</a:t>
            </a:r>
            <a:r>
              <a:rPr lang="en-US" sz="1100">
                <a:solidFill>
                  <a:srgbClr val="FFFFFF"/>
                </a:solidFill>
                <a:latin typeface="Cambria" charset="0"/>
              </a:rPr>
              <a:t> (Accessed Thu Sep 18, 2014)</a:t>
            </a:r>
          </a:p>
          <a:p>
            <a:pPr hangingPunct="1">
              <a:lnSpc>
                <a:spcPct val="100000"/>
              </a:lnSpc>
              <a:spcBef>
                <a:spcPts val="1200"/>
              </a:spcBef>
            </a:pPr>
            <a:r>
              <a:rPr lang="en-US" sz="1100">
                <a:solidFill>
                  <a:srgbClr val="FFFFFF"/>
                </a:solidFill>
                <a:latin typeface="Cambria" charset="0"/>
              </a:rPr>
              <a:t>[4] Cameron Keng, “Bitcoin Must Create a Community-Backed FDIC”, </a:t>
            </a:r>
            <a:r>
              <a:rPr lang="en-US" sz="1100" i="1">
                <a:solidFill>
                  <a:srgbClr val="FFFFFF"/>
                </a:solidFill>
                <a:latin typeface="Cambria" charset="0"/>
              </a:rPr>
              <a:t>Forbes</a:t>
            </a:r>
            <a:r>
              <a:rPr lang="en-US" sz="1100">
                <a:solidFill>
                  <a:srgbClr val="FFFFFF"/>
                </a:solidFill>
                <a:latin typeface="Cambria" charset="0"/>
              </a:rPr>
              <a:t>, </a:t>
            </a:r>
            <a:r>
              <a:rPr lang="en-US" sz="1100">
                <a:solidFill>
                  <a:srgbClr val="FFFFFF"/>
                </a:solidFill>
                <a:latin typeface="Cambria" charset="0"/>
                <a:hlinkClick r:id="rId6"/>
              </a:rPr>
              <a:t>http://www.forbes.com/sites/cameronkeng/2014/03/20/bitcoin-must-create-a-community-backed-fdic/</a:t>
            </a:r>
            <a:r>
              <a:rPr lang="en-US" sz="1100">
                <a:solidFill>
                  <a:srgbClr val="FFFFFF"/>
                </a:solidFill>
                <a:latin typeface="Cambria" charset="0"/>
              </a:rPr>
              <a:t> (Accessed Thu Sep 18, 2014)</a:t>
            </a:r>
          </a:p>
          <a:p>
            <a:pPr hangingPunct="1">
              <a:lnSpc>
                <a:spcPct val="100000"/>
              </a:lnSpc>
              <a:spcBef>
                <a:spcPts val="1200"/>
              </a:spcBef>
            </a:pPr>
            <a:r>
              <a:rPr lang="en-US" sz="1100">
                <a:solidFill>
                  <a:srgbClr val="FFFFFF"/>
                </a:solidFill>
                <a:latin typeface="Cambria" charset="0"/>
              </a:rPr>
              <a:t>[5] Rachel Abrams Matthew Goldstein and Hiroko Tabuchi, “Erosion of Faith Was Death Knell for Mt. Gox”, </a:t>
            </a:r>
            <a:r>
              <a:rPr lang="en-US" sz="1100" i="1">
                <a:solidFill>
                  <a:srgbClr val="FFFFFF"/>
                </a:solidFill>
                <a:latin typeface="Cambria" charset="0"/>
              </a:rPr>
              <a:t>The New York Times</a:t>
            </a:r>
            <a:r>
              <a:rPr lang="en-US" sz="1100">
                <a:solidFill>
                  <a:srgbClr val="FFFFFF"/>
                </a:solidFill>
                <a:latin typeface="Cambria" charset="0"/>
              </a:rPr>
              <a:t>, </a:t>
            </a:r>
            <a:r>
              <a:rPr lang="en-US" sz="1100">
                <a:solidFill>
                  <a:srgbClr val="FFFFFF"/>
                </a:solidFill>
                <a:latin typeface="Cambria" charset="0"/>
                <a:hlinkClick r:id="rId7"/>
              </a:rPr>
              <a:t>http://dealbook.nytimes.com/2014/02/28/mt-gox-files-for-bankruptcy/</a:t>
            </a:r>
            <a:r>
              <a:rPr lang="en-US" sz="1100">
                <a:solidFill>
                  <a:srgbClr val="FFFFFF"/>
                </a:solidFill>
                <a:latin typeface="Cambria" charset="0"/>
              </a:rPr>
              <a:t> (Accessed Thu Sep 18, 2014)</a:t>
            </a:r>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Thomas Clark</a:t>
            </a:r>
          </a:p>
        </p:txBody>
      </p:sp>
      <p:sp>
        <p:nvSpPr>
          <p:cNvPr id="4" name="Footer Placeholder 3"/>
          <p:cNvSpPr>
            <a:spLocks noGrp="1"/>
          </p:cNvSpPr>
          <p:nvPr>
            <p:ph type="ftr" sz="quarter" idx="11"/>
          </p:nvPr>
        </p:nvSpPr>
        <p:spPr/>
        <p:txBody>
          <a:bodyPr/>
          <a:lstStyle/>
          <a:p>
            <a:r>
              <a:rPr lang="en-US" smtClean="0"/>
              <a:t>© 2014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21</a:t>
            </a:fld>
            <a:endParaRPr lang="en-US"/>
          </a:p>
        </p:txBody>
      </p:sp>
    </p:spTree>
    <p:extLst>
      <p:ext uri="{BB962C8B-B14F-4D97-AF65-F5344CB8AC3E}">
        <p14:creationId xmlns:p14="http://schemas.microsoft.com/office/powerpoint/2010/main" val="2762546747"/>
      </p:ext>
    </p:extLst>
  </p:cSld>
  <p:clrMapOvr>
    <a:masterClrMapping/>
  </p:clrMapOvr>
  <p:transition xmlns:p14="http://schemas.microsoft.com/office/powerpoint/2010/main" spd="med"/>
  <p:timing>
    <p:tnLst>
      <p:par>
        <p:cTn xmlns:p14="http://schemas.microsoft.com/office/powerpoint/2010/mai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smtClean="0"/>
              <a:t>Keith A. Pray</a:t>
            </a:r>
          </a:p>
          <a:p>
            <a:pPr algn="r"/>
            <a:r>
              <a:rPr lang="en-US" dirty="0" smtClean="0"/>
              <a:t>Instructor</a:t>
            </a:r>
          </a:p>
          <a:p>
            <a:pPr algn="r"/>
            <a:endParaRPr lang="en-US" dirty="0"/>
          </a:p>
          <a:p>
            <a:r>
              <a:rPr lang="en-US" sz="2000" dirty="0" err="1"/>
              <a:t>s</a:t>
            </a:r>
            <a:r>
              <a:rPr lang="en-US" sz="2000" dirty="0" err="1" smtClean="0"/>
              <a:t>ocialimps.keithpray.net</a:t>
            </a:r>
            <a:endParaRPr lang="en-US" sz="2000" dirty="0"/>
          </a:p>
        </p:txBody>
      </p:sp>
      <p:sp>
        <p:nvSpPr>
          <p:cNvPr id="2" name="Title 1"/>
          <p:cNvSpPr>
            <a:spLocks noGrp="1"/>
          </p:cNvSpPr>
          <p:nvPr>
            <p:ph type="ctrTitle"/>
          </p:nvPr>
        </p:nvSpPr>
        <p:spPr/>
        <p:txBody>
          <a:bodyPr/>
          <a:lstStyle/>
          <a:p>
            <a:pPr algn="l"/>
            <a:r>
              <a:rPr lang="en-US" dirty="0" smtClean="0"/>
              <a:t>Class </a:t>
            </a:r>
            <a:r>
              <a:rPr lang="en-US" dirty="0" smtClean="0"/>
              <a:t>7</a:t>
            </a:r>
            <a:r>
              <a:rPr lang="en-US" dirty="0" smtClean="0"/>
              <a:t/>
            </a:r>
            <a:br>
              <a:rPr lang="en-US" dirty="0" smtClean="0"/>
            </a:br>
            <a:r>
              <a:rPr lang="en-US" dirty="0" smtClean="0"/>
              <a:t>The End</a:t>
            </a:r>
            <a:endParaRPr lang="en-US" dirty="0"/>
          </a:p>
        </p:txBody>
      </p:sp>
      <p:sp>
        <p:nvSpPr>
          <p:cNvPr id="4" name="Footer Placeholder 3"/>
          <p:cNvSpPr>
            <a:spLocks noGrp="1"/>
          </p:cNvSpPr>
          <p:nvPr>
            <p:ph type="ftr" sz="quarter" idx="3"/>
          </p:nvPr>
        </p:nvSpPr>
        <p:spPr/>
        <p:txBody>
          <a:bodyPr/>
          <a:lstStyle/>
          <a:p>
            <a:r>
              <a:rPr lang="en-US" smtClean="0"/>
              <a:t>© 2014 Keith A. Pray</a:t>
            </a:r>
            <a:endParaRPr lang="en-US" dirty="0"/>
          </a:p>
        </p:txBody>
      </p:sp>
    </p:spTree>
    <p:extLst>
      <p:ext uri="{BB962C8B-B14F-4D97-AF65-F5344CB8AC3E}">
        <p14:creationId xmlns:p14="http://schemas.microsoft.com/office/powerpoint/2010/main" val="367579789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 2014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3</a:t>
            </a:fld>
            <a:endParaRPr lang="en-US"/>
          </a:p>
        </p:txBody>
      </p:sp>
      <p:pic>
        <p:nvPicPr>
          <p:cNvPr id="8" name="Picture 7" descr="993782_10151472937681130_340415500_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2850" y="844550"/>
            <a:ext cx="6718300" cy="3454400"/>
          </a:xfrm>
          <a:prstGeom prst="rect">
            <a:avLst/>
          </a:prstGeom>
        </p:spPr>
      </p:pic>
    </p:spTree>
    <p:extLst>
      <p:ext uri="{BB962C8B-B14F-4D97-AF65-F5344CB8AC3E}">
        <p14:creationId xmlns:p14="http://schemas.microsoft.com/office/powerpoint/2010/main" val="168175980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Reading Notes</a:t>
            </a:r>
            <a:endParaRPr lang="en-US" dirty="0"/>
          </a:p>
        </p:txBody>
      </p:sp>
      <p:sp>
        <p:nvSpPr>
          <p:cNvPr id="3" name="Content Placeholder 2"/>
          <p:cNvSpPr>
            <a:spLocks noGrp="1"/>
          </p:cNvSpPr>
          <p:nvPr>
            <p:ph sz="half" idx="1"/>
          </p:nvPr>
        </p:nvSpPr>
        <p:spPr/>
        <p:txBody>
          <a:bodyPr>
            <a:normAutofit/>
          </a:bodyPr>
          <a:lstStyle/>
          <a:p>
            <a:r>
              <a:rPr lang="en-US" dirty="0" smtClean="0"/>
              <a:t>pp. </a:t>
            </a:r>
            <a:r>
              <a:rPr lang="en-US" dirty="0" smtClean="0"/>
              <a:t>274 Arrests, altering and deleting records are violations of privacy?</a:t>
            </a:r>
            <a:endParaRPr lang="en-US" dirty="0" smtClean="0"/>
          </a:p>
          <a:p>
            <a:r>
              <a:rPr lang="en-US" dirty="0" smtClean="0"/>
              <a:t>pp. </a:t>
            </a:r>
            <a:r>
              <a:rPr lang="en-US" dirty="0" smtClean="0"/>
              <a:t>275 Why not try to verify and correct records?</a:t>
            </a:r>
            <a:endParaRPr lang="en-US" dirty="0" smtClean="0"/>
          </a:p>
          <a:p>
            <a:r>
              <a:rPr lang="en-US" dirty="0" smtClean="0"/>
              <a:t>pp. </a:t>
            </a:r>
            <a:r>
              <a:rPr lang="en-US" dirty="0" smtClean="0"/>
              <a:t>277 300 times = frames, locations, …? </a:t>
            </a:r>
            <a:endParaRPr lang="en-US" dirty="0" smtClean="0"/>
          </a:p>
          <a:p>
            <a:r>
              <a:rPr lang="en-US" dirty="0" smtClean="0"/>
              <a:t>pp. </a:t>
            </a:r>
            <a:r>
              <a:rPr lang="en-US" dirty="0" smtClean="0"/>
              <a:t>289 “…don’t want anyone to know…” like seeking medical advice, etc.?</a:t>
            </a:r>
            <a:endParaRPr lang="en-US" dirty="0" smtClean="0"/>
          </a:p>
        </p:txBody>
      </p:sp>
      <p:sp>
        <p:nvSpPr>
          <p:cNvPr id="11" name="Content Placeholder 10"/>
          <p:cNvSpPr>
            <a:spLocks noGrp="1"/>
          </p:cNvSpPr>
          <p:nvPr>
            <p:ph sz="half" idx="2"/>
          </p:nvPr>
        </p:nvSpPr>
        <p:spPr/>
        <p:txBody>
          <a:bodyPr>
            <a:normAutofit/>
          </a:bodyPr>
          <a:lstStyle/>
          <a:p>
            <a:r>
              <a:rPr lang="en-US" dirty="0"/>
              <a:t>pp. </a:t>
            </a:r>
            <a:r>
              <a:rPr lang="en-US" dirty="0" smtClean="0"/>
              <a:t>291 Just because it’s been happening for years doesn’t make it right.</a:t>
            </a:r>
            <a:endParaRPr lang="en-US" dirty="0"/>
          </a:p>
          <a:p>
            <a:r>
              <a:rPr lang="en-US" dirty="0" smtClean="0"/>
              <a:t>pp</a:t>
            </a:r>
            <a:r>
              <a:rPr lang="en-US" dirty="0"/>
              <a:t>. </a:t>
            </a:r>
            <a:r>
              <a:rPr lang="en-US" dirty="0" smtClean="0"/>
              <a:t>297 Wouldn’t it be easy to make and show a fake SSN card?</a:t>
            </a:r>
            <a:endParaRPr lang="en-US" dirty="0"/>
          </a:p>
          <a:p>
            <a:r>
              <a:rPr lang="en-US" dirty="0" smtClean="0"/>
              <a:t>pp. </a:t>
            </a:r>
            <a:r>
              <a:rPr lang="en-US" dirty="0" smtClean="0"/>
              <a:t>298 Confusing false positive and negative explanations.</a:t>
            </a:r>
            <a:endParaRPr lang="en-US" dirty="0" smtClean="0"/>
          </a:p>
          <a:p>
            <a:r>
              <a:rPr lang="en-US" dirty="0" smtClean="0"/>
              <a:t>End of Chapter questions: 1, 31, 51</a:t>
            </a:r>
            <a:endParaRPr lang="en-US" dirty="0" smtClean="0"/>
          </a:p>
        </p:txBody>
      </p:sp>
      <p:sp>
        <p:nvSpPr>
          <p:cNvPr id="4" name="Footer Placeholder 3"/>
          <p:cNvSpPr>
            <a:spLocks noGrp="1"/>
          </p:cNvSpPr>
          <p:nvPr>
            <p:ph type="ftr" sz="quarter" idx="11"/>
          </p:nvPr>
        </p:nvSpPr>
        <p:spPr/>
        <p:txBody>
          <a:bodyPr/>
          <a:lstStyle/>
          <a:p>
            <a:r>
              <a:rPr lang="en-US" smtClean="0"/>
              <a:t>© 2014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4</a:t>
            </a:fld>
            <a:endParaRPr lang="en-US"/>
          </a:p>
        </p:txBody>
      </p:sp>
    </p:spTree>
    <p:extLst>
      <p:ext uri="{BB962C8B-B14F-4D97-AF65-F5344CB8AC3E}">
        <p14:creationId xmlns:p14="http://schemas.microsoft.com/office/powerpoint/2010/main" val="210816412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Quiz</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dirty="0"/>
              <a:t>List two problems with using biometrics for identification.</a:t>
            </a:r>
          </a:p>
          <a:p>
            <a:pPr marL="457200" indent="-457200">
              <a:buFont typeface="+mj-lt"/>
              <a:buAutoNum type="arabicPeriod"/>
            </a:pPr>
            <a:r>
              <a:rPr lang="en-US" dirty="0"/>
              <a:t>List two advantages of using biometrics for identification.</a:t>
            </a:r>
          </a:p>
          <a:p>
            <a:pPr marL="457200" indent="-457200">
              <a:buFont typeface="+mj-lt"/>
              <a:buAutoNum type="arabicPeriod"/>
            </a:pPr>
            <a:r>
              <a:rPr lang="en-US" dirty="0"/>
              <a:t>Describe two tools people can use to protect their privacy on the Web.</a:t>
            </a:r>
          </a:p>
          <a:p>
            <a:pPr marL="457200" indent="-457200">
              <a:buFont typeface="+mj-lt"/>
              <a:buAutoNum type="arabicPeriod"/>
            </a:pPr>
            <a:r>
              <a:rPr lang="en-US" dirty="0"/>
              <a:t>For Daniel </a:t>
            </a:r>
            <a:r>
              <a:rPr lang="en-US" dirty="0" err="1"/>
              <a:t>Solove’s</a:t>
            </a:r>
            <a:r>
              <a:rPr lang="en-US" dirty="0"/>
              <a:t> taxonomy of privacy give an example not listed in the book of the 4 categories</a:t>
            </a:r>
            <a:r>
              <a:rPr lang="en-US" dirty="0" smtClean="0"/>
              <a:t>.</a:t>
            </a:r>
            <a:endParaRPr lang="en-US" dirty="0"/>
          </a:p>
        </p:txBody>
      </p:sp>
      <p:sp>
        <p:nvSpPr>
          <p:cNvPr id="4" name="Footer Placeholder 3"/>
          <p:cNvSpPr>
            <a:spLocks noGrp="1"/>
          </p:cNvSpPr>
          <p:nvPr>
            <p:ph type="ftr" sz="quarter" idx="11"/>
          </p:nvPr>
        </p:nvSpPr>
        <p:spPr/>
        <p:txBody>
          <a:bodyPr/>
          <a:lstStyle/>
          <a:p>
            <a:r>
              <a:rPr lang="en-US" smtClean="0"/>
              <a:t>© 2014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5</a:t>
            </a:fld>
            <a:endParaRPr lang="en-US"/>
          </a:p>
        </p:txBody>
      </p:sp>
    </p:spTree>
    <p:extLst>
      <p:ext uri="{BB962C8B-B14F-4D97-AF65-F5344CB8AC3E}">
        <p14:creationId xmlns:p14="http://schemas.microsoft.com/office/powerpoint/2010/main" val="150476491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trike="sngStrike" dirty="0" smtClean="0"/>
              <a:t>Assignment</a:t>
            </a:r>
            <a:br>
              <a:rPr lang="en-US" strike="sngStrike" dirty="0" smtClean="0"/>
            </a:br>
            <a:r>
              <a:rPr lang="en-US" strike="sngStrike" dirty="0" smtClean="0"/>
              <a:t>One Page Paper</a:t>
            </a:r>
            <a:endParaRPr lang="en-US" strike="sngStrike" dirty="0"/>
          </a:p>
        </p:txBody>
      </p:sp>
      <p:sp>
        <p:nvSpPr>
          <p:cNvPr id="3" name="Content Placeholder 2"/>
          <p:cNvSpPr>
            <a:spLocks noGrp="1"/>
          </p:cNvSpPr>
          <p:nvPr>
            <p:ph idx="1"/>
          </p:nvPr>
        </p:nvSpPr>
        <p:spPr/>
        <p:txBody>
          <a:bodyPr>
            <a:normAutofit/>
          </a:bodyPr>
          <a:lstStyle/>
          <a:p>
            <a:r>
              <a:rPr lang="en-US" strike="sngStrike" dirty="0"/>
              <a:t>Will eliminating anonymity make computers more secure?</a:t>
            </a:r>
          </a:p>
          <a:p>
            <a:endParaRPr lang="en-US" strike="sngStrike" dirty="0"/>
          </a:p>
          <a:p>
            <a:r>
              <a:rPr lang="en-US" strike="sngStrike" dirty="0"/>
              <a:t>Sources could include legislation not covered in your text concerning computer related crimes.</a:t>
            </a:r>
          </a:p>
          <a:p>
            <a:pPr marL="0" indent="0">
              <a:buNone/>
            </a:pPr>
            <a:endParaRPr lang="en-US" strike="sngStrike" dirty="0"/>
          </a:p>
        </p:txBody>
      </p:sp>
      <p:sp>
        <p:nvSpPr>
          <p:cNvPr id="4" name="Footer Placeholder 3"/>
          <p:cNvSpPr>
            <a:spLocks noGrp="1"/>
          </p:cNvSpPr>
          <p:nvPr>
            <p:ph type="ftr" sz="quarter" idx="11"/>
          </p:nvPr>
        </p:nvSpPr>
        <p:spPr/>
        <p:txBody>
          <a:bodyPr/>
          <a:lstStyle/>
          <a:p>
            <a:r>
              <a:rPr lang="en-US" smtClean="0"/>
              <a:t>© 2014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6</a:t>
            </a:fld>
            <a:endParaRPr lang="en-US"/>
          </a:p>
        </p:txBody>
      </p:sp>
    </p:spTree>
    <p:extLst>
      <p:ext uri="{BB962C8B-B14F-4D97-AF65-F5344CB8AC3E}">
        <p14:creationId xmlns:p14="http://schemas.microsoft.com/office/powerpoint/2010/main" val="66329659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2717476"/>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smtClean="0"/>
              <a:t>Overview</a:t>
            </a:r>
            <a:endParaRPr lang="en-US" dirty="0"/>
          </a:p>
        </p:txBody>
      </p:sp>
      <p:sp>
        <p:nvSpPr>
          <p:cNvPr id="7" name="Content Placeholder 6"/>
          <p:cNvSpPr>
            <a:spLocks noGrp="1"/>
          </p:cNvSpPr>
          <p:nvPr>
            <p:ph idx="1"/>
          </p:nvPr>
        </p:nvSpPr>
        <p:spPr/>
        <p:txBody>
          <a:bodyPr/>
          <a:lstStyle/>
          <a:p>
            <a:pPr marL="457200" indent="-457200">
              <a:buFont typeface="+mj-lt"/>
              <a:buAutoNum type="arabicPeriod"/>
            </a:pPr>
            <a:r>
              <a:rPr lang="en-US" dirty="0" smtClean="0"/>
              <a:t>Survey</a:t>
            </a:r>
          </a:p>
          <a:p>
            <a:pPr marL="457200" indent="-457200">
              <a:buFont typeface="+mj-lt"/>
              <a:buAutoNum type="arabicPeriod"/>
            </a:pPr>
            <a:r>
              <a:rPr lang="en-US" dirty="0" smtClean="0"/>
              <a:t>Review</a:t>
            </a:r>
            <a:endParaRPr lang="en-US" dirty="0" smtClean="0"/>
          </a:p>
          <a:p>
            <a:pPr marL="457200" indent="-457200">
              <a:buFont typeface="+mj-lt"/>
              <a:buAutoNum type="arabicPeriod"/>
            </a:pPr>
            <a:r>
              <a:rPr lang="en-US" dirty="0" smtClean="0"/>
              <a:t>Assignment</a:t>
            </a:r>
          </a:p>
          <a:p>
            <a:pPr marL="457200" indent="-457200">
              <a:buFont typeface="+mj-lt"/>
              <a:buAutoNum type="arabicPeriod"/>
            </a:pPr>
            <a:r>
              <a:rPr lang="en-US" dirty="0" smtClean="0"/>
              <a:t>Students Present</a:t>
            </a:r>
          </a:p>
        </p:txBody>
      </p:sp>
      <p:sp>
        <p:nvSpPr>
          <p:cNvPr id="4" name="Footer Placeholder 3"/>
          <p:cNvSpPr>
            <a:spLocks noGrp="1"/>
          </p:cNvSpPr>
          <p:nvPr>
            <p:ph type="ftr" sz="quarter" idx="11"/>
          </p:nvPr>
        </p:nvSpPr>
        <p:spPr/>
        <p:txBody>
          <a:bodyPr/>
          <a:lstStyle/>
          <a:p>
            <a:r>
              <a:rPr lang="en-US" smtClean="0"/>
              <a:t>© 2014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7</a:t>
            </a:fld>
            <a:endParaRPr lang="en-US"/>
          </a:p>
        </p:txBody>
      </p:sp>
    </p:spTree>
    <p:extLst>
      <p:ext uri="{BB962C8B-B14F-4D97-AF65-F5344CB8AC3E}">
        <p14:creationId xmlns:p14="http://schemas.microsoft.com/office/powerpoint/2010/main" val="158648611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Does the </a:t>
            </a:r>
            <a:r>
              <a:rPr lang="en-US" dirty="0" err="1" smtClean="0"/>
              <a:t>nsa</a:t>
            </a:r>
            <a:r>
              <a:rPr lang="en-US" dirty="0" smtClean="0"/>
              <a:t> make us safer?</a:t>
            </a:r>
            <a:endParaRPr lang="en-US" dirty="0"/>
          </a:p>
        </p:txBody>
      </p:sp>
      <p:sp>
        <p:nvSpPr>
          <p:cNvPr id="3" name="Content Placeholder 2"/>
          <p:cNvSpPr>
            <a:spLocks noGrp="1"/>
          </p:cNvSpPr>
          <p:nvPr>
            <p:ph sz="half" idx="1"/>
          </p:nvPr>
        </p:nvSpPr>
        <p:spPr>
          <a:xfrm>
            <a:off x="156773" y="1154571"/>
            <a:ext cx="3098491" cy="3352800"/>
          </a:xfrm>
        </p:spPr>
        <p:txBody>
          <a:bodyPr>
            <a:normAutofit/>
          </a:bodyPr>
          <a:lstStyle/>
          <a:p>
            <a:r>
              <a:rPr lang="en-US" sz="2600" dirty="0" smtClean="0"/>
              <a:t>Created out of necessity.</a:t>
            </a:r>
          </a:p>
          <a:p>
            <a:r>
              <a:rPr lang="en-US" sz="2600" dirty="0" smtClean="0"/>
              <a:t>The NSA deserves a place in our government..</a:t>
            </a:r>
          </a:p>
          <a:p>
            <a:r>
              <a:rPr lang="en-US" sz="2600" dirty="0" smtClean="0"/>
              <a:t>But it should be kept under check.</a:t>
            </a:r>
          </a:p>
        </p:txBody>
      </p:sp>
      <p:sp>
        <p:nvSpPr>
          <p:cNvPr id="5" name="Footer Placeholder 4"/>
          <p:cNvSpPr>
            <a:spLocks noGrp="1"/>
          </p:cNvSpPr>
          <p:nvPr>
            <p:ph type="ftr" sz="quarter" idx="11"/>
          </p:nvPr>
        </p:nvSpPr>
        <p:spPr/>
        <p:txBody>
          <a:bodyPr/>
          <a:lstStyle/>
          <a:p>
            <a:r>
              <a:rPr lang="en-US" smtClean="0"/>
              <a:t>© 2014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8</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Alec Benson</a:t>
            </a:r>
            <a:endParaRPr lang="en-US" sz="1400" dirty="0">
              <a:solidFill>
                <a:schemeClr val="tx1"/>
              </a:solidFill>
              <a:latin typeface="+mj-lt"/>
            </a:endParaRPr>
          </a:p>
        </p:txBody>
      </p:sp>
      <p:sp>
        <p:nvSpPr>
          <p:cNvPr id="8" name="TextBox 7"/>
          <p:cNvSpPr txBox="1"/>
          <p:nvPr/>
        </p:nvSpPr>
        <p:spPr>
          <a:xfrm>
            <a:off x="0" y="4525489"/>
            <a:ext cx="9144000" cy="461665"/>
          </a:xfrm>
          <a:prstGeom prst="rect">
            <a:avLst/>
          </a:prstGeom>
          <a:noFill/>
        </p:spPr>
        <p:txBody>
          <a:bodyPr wrap="square" rtlCol="0">
            <a:spAutoFit/>
          </a:bodyPr>
          <a:lstStyle/>
          <a:p>
            <a:pPr algn="r"/>
            <a:r>
              <a:rPr lang="en-US" sz="1200" dirty="0">
                <a:hlinkClick r:id="rId3"/>
              </a:rPr>
              <a:t>http://explosm.net/comics/3201</a:t>
            </a:r>
            <a:r>
              <a:rPr lang="en-US" sz="1200" dirty="0" smtClean="0">
                <a:hlinkClick r:id="rId3"/>
              </a:rPr>
              <a:t>/</a:t>
            </a:r>
            <a:r>
              <a:rPr lang="en-US" sz="1200" dirty="0" smtClean="0"/>
              <a:t> (Sep 17</a:t>
            </a:r>
            <a:r>
              <a:rPr lang="en-US" sz="1200" baseline="30000" dirty="0" smtClean="0"/>
              <a:t>th</a:t>
            </a:r>
            <a:r>
              <a:rPr lang="en-US" sz="1200" dirty="0" smtClean="0"/>
              <a:t>)</a:t>
            </a:r>
          </a:p>
          <a:p>
            <a:pPr algn="r"/>
            <a:r>
              <a:rPr lang="en-US" sz="1200" dirty="0" smtClean="0">
                <a:hlinkClick r:id="rId4"/>
              </a:rPr>
              <a:t>http</a:t>
            </a:r>
            <a:r>
              <a:rPr lang="en-US" sz="1200" dirty="0">
                <a:hlinkClick r:id="rId4"/>
              </a:rPr>
              <a:t>://</a:t>
            </a:r>
            <a:r>
              <a:rPr lang="en-US" sz="1200" dirty="0" smtClean="0">
                <a:hlinkClick r:id="rId4"/>
              </a:rPr>
              <a:t>bloximages.chicago2.vip.townnews.com</a:t>
            </a:r>
            <a:r>
              <a:rPr lang="en-US" sz="1200" dirty="0" smtClean="0"/>
              <a:t>  (Sep 19th)</a:t>
            </a:r>
            <a:endParaRPr lang="en-US" sz="1200" dirty="0">
              <a:solidFill>
                <a:schemeClr val="tx1"/>
              </a:solidFill>
            </a:endParaRPr>
          </a:p>
        </p:txBody>
      </p:sp>
      <p:pic>
        <p:nvPicPr>
          <p:cNvPr id="1028" name="Picture 4" descr="http://3.bp.blogspot.com/-0zt_svWPTlg/UfEZSP0kccI/AAAAAAAAGkI/kEa0ZEIWOVY/s1600/nsa+funny.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980178"/>
            <a:ext cx="3386024" cy="358137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bloximages.chicago2.vip.townnews.com/host.madison.com/content/tncms/assets/v3/editorial/1/de/1ded273c-e892-11e2-af6c-001a4bcf887a/51dc0072f346e.preview-62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45574" y="1273016"/>
            <a:ext cx="2135095" cy="2128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711725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was the </a:t>
            </a:r>
            <a:r>
              <a:rPr lang="en-US" dirty="0" err="1" smtClean="0"/>
              <a:t>nsa</a:t>
            </a:r>
            <a:r>
              <a:rPr lang="en-US" dirty="0" smtClean="0"/>
              <a:t> formed?</a:t>
            </a:r>
            <a:endParaRPr lang="en-US" dirty="0"/>
          </a:p>
        </p:txBody>
      </p:sp>
      <p:sp>
        <p:nvSpPr>
          <p:cNvPr id="3" name="Content Placeholder 2"/>
          <p:cNvSpPr>
            <a:spLocks noGrp="1"/>
          </p:cNvSpPr>
          <p:nvPr>
            <p:ph sz="half" idx="1"/>
          </p:nvPr>
        </p:nvSpPr>
        <p:spPr/>
        <p:txBody>
          <a:bodyPr>
            <a:normAutofit/>
          </a:bodyPr>
          <a:lstStyle/>
          <a:p>
            <a:r>
              <a:rPr lang="en-US" sz="2200" dirty="0" smtClean="0"/>
              <a:t>November 4</a:t>
            </a:r>
            <a:r>
              <a:rPr lang="en-US" sz="2200" baseline="30000" dirty="0" smtClean="0"/>
              <a:t>th</a:t>
            </a:r>
            <a:r>
              <a:rPr lang="en-US" sz="2200" dirty="0" smtClean="0"/>
              <a:t>, 1952 </a:t>
            </a:r>
            <a:r>
              <a:rPr lang="en-US" sz="1600" dirty="0" smtClean="0"/>
              <a:t>[1]</a:t>
            </a:r>
          </a:p>
          <a:p>
            <a:pPr lvl="1"/>
            <a:r>
              <a:rPr lang="en-US" sz="1900" dirty="0" smtClean="0"/>
              <a:t>Established by president Truman</a:t>
            </a:r>
          </a:p>
          <a:p>
            <a:r>
              <a:rPr lang="en-US" sz="2200" dirty="0" smtClean="0"/>
              <a:t>World has just emerged from WWII</a:t>
            </a:r>
          </a:p>
          <a:p>
            <a:pPr lvl="1"/>
            <a:r>
              <a:rPr lang="en-US" sz="1900" dirty="0" smtClean="0"/>
              <a:t>Enigma machine (right)</a:t>
            </a:r>
          </a:p>
          <a:p>
            <a:r>
              <a:rPr lang="en-US" sz="2200" dirty="0" smtClean="0"/>
              <a:t>Continue code-breaking efforts </a:t>
            </a:r>
            <a:r>
              <a:rPr lang="en-US" sz="1600" dirty="0" smtClean="0"/>
              <a:t>[1]</a:t>
            </a:r>
          </a:p>
          <a:p>
            <a:endParaRPr lang="en-US" sz="2600" dirty="0"/>
          </a:p>
        </p:txBody>
      </p:sp>
      <p:sp>
        <p:nvSpPr>
          <p:cNvPr id="5" name="Footer Placeholder 4"/>
          <p:cNvSpPr>
            <a:spLocks noGrp="1"/>
          </p:cNvSpPr>
          <p:nvPr>
            <p:ph type="ftr" sz="quarter" idx="11"/>
          </p:nvPr>
        </p:nvSpPr>
        <p:spPr/>
        <p:txBody>
          <a:bodyPr/>
          <a:lstStyle/>
          <a:p>
            <a:r>
              <a:rPr lang="en-US" smtClean="0"/>
              <a:t>© 2014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9</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t>Alec Benson</a:t>
            </a:r>
          </a:p>
        </p:txBody>
      </p:sp>
      <p:sp>
        <p:nvSpPr>
          <p:cNvPr id="8" name="TextBox 7"/>
          <p:cNvSpPr txBox="1"/>
          <p:nvPr/>
        </p:nvSpPr>
        <p:spPr>
          <a:xfrm>
            <a:off x="0" y="4571473"/>
            <a:ext cx="9144000" cy="646331"/>
          </a:xfrm>
          <a:prstGeom prst="rect">
            <a:avLst/>
          </a:prstGeom>
          <a:noFill/>
        </p:spPr>
        <p:txBody>
          <a:bodyPr wrap="square" rtlCol="0">
            <a:spAutoFit/>
          </a:bodyPr>
          <a:lstStyle/>
          <a:p>
            <a:pPr algn="r"/>
            <a:r>
              <a:rPr lang="en-US" sz="1200" dirty="0">
                <a:hlinkClick r:id="rId3"/>
              </a:rPr>
              <a:t>http://</a:t>
            </a:r>
            <a:r>
              <a:rPr lang="en-US" sz="1200" dirty="0" smtClean="0">
                <a:hlinkClick r:id="rId3"/>
              </a:rPr>
              <a:t>0-www.pbs.org.librus.hccs.edu/wgbh/nova/military/how-enigma-works.html</a:t>
            </a:r>
            <a:r>
              <a:rPr lang="en-US" sz="1200" dirty="0" smtClean="0"/>
              <a:t> (Sep 17th)</a:t>
            </a:r>
          </a:p>
          <a:p>
            <a:pPr algn="r"/>
            <a:r>
              <a:rPr lang="en-US" sz="1200" dirty="0">
                <a:hlinkClick r:id="rId4"/>
              </a:rPr>
              <a:t>http://</a:t>
            </a:r>
            <a:r>
              <a:rPr lang="en-US" sz="1200" dirty="0" smtClean="0">
                <a:hlinkClick r:id="rId4"/>
              </a:rPr>
              <a:t>i2.wp.com/listverse.com/wp-content/uploads/2007/12/harry-truman.jpg</a:t>
            </a:r>
            <a:r>
              <a:rPr lang="en-US" sz="1200" dirty="0" smtClean="0"/>
              <a:t> (Sep 17th)</a:t>
            </a:r>
          </a:p>
          <a:p>
            <a:pPr algn="r"/>
            <a:endParaRPr lang="en-US" sz="1200" dirty="0">
              <a:solidFill>
                <a:schemeClr val="tx1"/>
              </a:solidFill>
            </a:endParaRPr>
          </a:p>
        </p:txBody>
      </p:sp>
      <p:pic>
        <p:nvPicPr>
          <p:cNvPr id="2054" name="Picture 6" descr="Enigma machine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21466" y="1138877"/>
            <a:ext cx="2164080" cy="274405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i2.wp.com/listverse.com/wp-content/uploads/2007/12/harry-truma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7413" y="1387936"/>
            <a:ext cx="2168525" cy="2264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76086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TS102804895.potx</Template>
  <TotalTime>10137</TotalTime>
  <Words>2669</Words>
  <Application>Microsoft Macintosh PowerPoint</Application>
  <PresentationFormat>On-screen Show (16:9)</PresentationFormat>
  <Paragraphs>301</Paragraphs>
  <Slides>22</Slides>
  <Notes>20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Red Radial 16x9</vt:lpstr>
      <vt:lpstr>Class 7 Privacy</vt:lpstr>
      <vt:lpstr>Overview</vt:lpstr>
      <vt:lpstr>PowerPoint Presentation</vt:lpstr>
      <vt:lpstr>My Reading Notes</vt:lpstr>
      <vt:lpstr>Group Quiz</vt:lpstr>
      <vt:lpstr>Assignment One Page Paper</vt:lpstr>
      <vt:lpstr>Overview</vt:lpstr>
      <vt:lpstr>Does the nsa make us safer?</vt:lpstr>
      <vt:lpstr>How was the nsa formed?</vt:lpstr>
      <vt:lpstr>The NSA Today</vt:lpstr>
      <vt:lpstr>The nSA Today</vt:lpstr>
      <vt:lpstr>Keeping the nsa in check</vt:lpstr>
      <vt:lpstr>Conclusion</vt:lpstr>
      <vt:lpstr>References</vt:lpstr>
      <vt:lpstr>Cryptocurrencies and Privacy</vt:lpstr>
      <vt:lpstr>Cryptocurrency</vt:lpstr>
      <vt:lpstr>Privacy</vt:lpstr>
      <vt:lpstr>Illegal usage</vt:lpstr>
      <vt:lpstr>Privacy – The downside</vt:lpstr>
      <vt:lpstr>Conclusion</vt:lpstr>
      <vt:lpstr>References</vt:lpstr>
      <vt:lpstr>Class 7 The End</vt:lpstr>
    </vt:vector>
  </TitlesOfParts>
  <Company>WPI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A. Pray</dc:creator>
  <cp:lastModifiedBy>Keith A. Pray</cp:lastModifiedBy>
  <cp:revision>162</cp:revision>
  <dcterms:created xsi:type="dcterms:W3CDTF">2014-08-25T02:19:16Z</dcterms:created>
  <dcterms:modified xsi:type="dcterms:W3CDTF">2014-09-19T23:03:27Z</dcterms:modified>
</cp:coreProperties>
</file>