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4"/>
  </p:notesMasterIdLst>
  <p:handoutMasterIdLst>
    <p:handoutMasterId r:id="rId25"/>
  </p:handoutMasterIdLst>
  <p:sldIdLst>
    <p:sldId id="256" r:id="rId2"/>
    <p:sldId id="259" r:id="rId3"/>
    <p:sldId id="277" r:id="rId4"/>
    <p:sldId id="261" r:id="rId5"/>
    <p:sldId id="264" r:id="rId6"/>
    <p:sldId id="267" r:id="rId7"/>
    <p:sldId id="303" r:id="rId8"/>
    <p:sldId id="304" r:id="rId9"/>
    <p:sldId id="305" r:id="rId10"/>
    <p:sldId id="306" r:id="rId11"/>
    <p:sldId id="307" r:id="rId12"/>
    <p:sldId id="308" r:id="rId13"/>
    <p:sldId id="309" r:id="rId14"/>
    <p:sldId id="310" r:id="rId15"/>
    <p:sldId id="311" r:id="rId16"/>
    <p:sldId id="312" r:id="rId17"/>
    <p:sldId id="313" r:id="rId18"/>
    <p:sldId id="314" r:id="rId19"/>
    <p:sldId id="315" r:id="rId20"/>
    <p:sldId id="316" r:id="rId21"/>
    <p:sldId id="317" r:id="rId22"/>
    <p:sldId id="269" r:id="rId23"/>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525" autoAdjust="0"/>
    <p:restoredTop sz="74783" autoAdjust="0"/>
  </p:normalViewPr>
  <p:slideViewPr>
    <p:cSldViewPr snapToGrid="0" snapToObjects="1">
      <p:cViewPr varScale="1">
        <p:scale>
          <a:sx n="115" d="100"/>
          <a:sy n="115" d="100"/>
        </p:scale>
        <p:origin x="-1096" y="-96"/>
      </p:cViewPr>
      <p:guideLst>
        <p:guide orient="horz" pos="1620"/>
        <p:guide pos="2880"/>
      </p:guideLst>
    </p:cSldViewPr>
  </p:slideViewPr>
  <p:notesTextViewPr>
    <p:cViewPr>
      <p:scale>
        <a:sx n="100" d="100"/>
        <a:sy n="100" d="100"/>
      </p:scale>
      <p:origin x="0" y="0"/>
    </p:cViewPr>
  </p:notesTextViewPr>
  <p:sorterViewPr>
    <p:cViewPr>
      <p:scale>
        <a:sx n="115" d="100"/>
        <a:sy n="115"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notesMaster" Target="notesMasters/notesMaster1.xml"/><Relationship Id="rId25" Type="http://schemas.openxmlformats.org/officeDocument/2006/relationships/handoutMaster" Target="handoutMasters/handoutMaster1.xml"/><Relationship Id="rId26" Type="http://schemas.openxmlformats.org/officeDocument/2006/relationships/printerSettings" Target="printerSettings/printerSettings1.bin"/><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DEF980C-06B9-9541-9929-F1E71D9341C4}" type="datetimeFigureOut">
              <a:rPr lang="en-US" smtClean="0"/>
              <a:t>9/12/14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CE36D42-B77C-2B48-B602-2114A3AD328F}" type="slidenum">
              <a:rPr lang="en-US" smtClean="0"/>
              <a:t>‹#›</a:t>
            </a:fld>
            <a:endParaRPr lang="en-US"/>
          </a:p>
        </p:txBody>
      </p:sp>
    </p:spTree>
    <p:extLst>
      <p:ext uri="{BB962C8B-B14F-4D97-AF65-F5344CB8AC3E}">
        <p14:creationId xmlns:p14="http://schemas.microsoft.com/office/powerpoint/2010/main" val="341716766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12BFA80-5DE8-754C-A5A4-B0D948BE7BE3}" type="datetimeFigureOut">
              <a:rPr lang="en-US" smtClean="0"/>
              <a:t>9/12/14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70700B2-88B9-1642-B8EB-F86842378D04}" type="slidenum">
              <a:rPr lang="en-US" smtClean="0"/>
              <a:t>‹#›</a:t>
            </a:fld>
            <a:endParaRPr lang="en-US"/>
          </a:p>
        </p:txBody>
      </p:sp>
    </p:spTree>
    <p:extLst>
      <p:ext uri="{BB962C8B-B14F-4D97-AF65-F5344CB8AC3E}">
        <p14:creationId xmlns:p14="http://schemas.microsoft.com/office/powerpoint/2010/main" val="1368505680"/>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latin typeface="Arial" pitchFamily="-109" charset="0"/>
                <a:ea typeface="ＭＳ Ｐゴシック" pitchFamily="-109" charset="-128"/>
                <a:cs typeface="ＭＳ Ｐゴシック" pitchFamily="-109" charset="-128"/>
              </a:rPr>
              <a:t>Here’s the title slide. Excited already, aren’t you?</a:t>
            </a:r>
          </a:p>
          <a:p>
            <a:pPr eaLnBrk="1" hangingPunct="1"/>
            <a:endParaRPr lang="en-US" dirty="0" smtClean="0">
              <a:latin typeface="Arial" pitchFamily="-109" charset="0"/>
              <a:ea typeface="ＭＳ Ｐゴシック" pitchFamily="-109" charset="-128"/>
              <a:cs typeface="ＭＳ Ｐゴシック" pitchFamily="-109" charset="-128"/>
            </a:endParaRPr>
          </a:p>
          <a:p>
            <a:pPr eaLnBrk="1" hangingPunct="1"/>
            <a:r>
              <a:rPr lang="en-US" dirty="0" smtClean="0">
                <a:latin typeface="Arial" pitchFamily="-109" charset="0"/>
                <a:ea typeface="ＭＳ Ｐゴシック" pitchFamily="-109" charset="-128"/>
                <a:cs typeface="ＭＳ Ｐゴシック" pitchFamily="-109" charset="-128"/>
              </a:rPr>
              <a:t>Reminders:</a:t>
            </a:r>
          </a:p>
          <a:p>
            <a:pPr eaLnBrk="1" hangingPunct="1"/>
            <a:r>
              <a:rPr lang="en-US" dirty="0" smtClean="0">
                <a:latin typeface="Arial" pitchFamily="-109" charset="0"/>
                <a:ea typeface="ＭＳ Ｐゴシック" pitchFamily="-109" charset="-128"/>
                <a:cs typeface="ＭＳ Ｐゴシック" pitchFamily="-109" charset="-128"/>
              </a:rPr>
              <a:t>Do not change the format, footers,</a:t>
            </a:r>
            <a:r>
              <a:rPr lang="en-US" baseline="0" dirty="0" smtClean="0">
                <a:latin typeface="Arial" pitchFamily="-109" charset="0"/>
                <a:ea typeface="ＭＳ Ｐゴシック" pitchFamily="-109" charset="-128"/>
                <a:cs typeface="ＭＳ Ｐゴシック" pitchFamily="-109" charset="-128"/>
              </a:rPr>
              <a:t> etc. in the template slides.</a:t>
            </a:r>
          </a:p>
          <a:p>
            <a:pPr eaLnBrk="1" hangingPunct="1"/>
            <a:r>
              <a:rPr lang="en-US" baseline="0" dirty="0" smtClean="0">
                <a:latin typeface="Arial" pitchFamily="-109" charset="0"/>
                <a:ea typeface="ＭＳ Ｐゴシック" pitchFamily="-109" charset="-128"/>
                <a:cs typeface="ＭＳ Ｐゴシック" pitchFamily="-109" charset="-128"/>
              </a:rPr>
              <a:t>Paper writing process: Sources </a:t>
            </a:r>
            <a:r>
              <a:rPr lang="en-US" baseline="0" dirty="0" smtClean="0">
                <a:latin typeface="Arial" pitchFamily="-109" charset="0"/>
                <a:ea typeface="ＭＳ Ｐゴシック" pitchFamily="-109" charset="-128"/>
                <a:cs typeface="ＭＳ Ｐゴシック" pitchFamily="-109" charset="-128"/>
                <a:sym typeface="Wingdings"/>
              </a:rPr>
              <a:t></a:t>
            </a:r>
            <a:r>
              <a:rPr lang="en-US" baseline="0" dirty="0" smtClean="0">
                <a:latin typeface="Arial" pitchFamily="-109" charset="0"/>
                <a:ea typeface="ＭＳ Ｐゴシック" pitchFamily="-109" charset="-128"/>
                <a:cs typeface="ＭＳ Ｐゴシック" pitchFamily="-109" charset="-128"/>
              </a:rPr>
              <a:t> Notes </a:t>
            </a:r>
            <a:r>
              <a:rPr lang="en-US" baseline="0" dirty="0" smtClean="0">
                <a:latin typeface="Arial" pitchFamily="-109" charset="0"/>
                <a:ea typeface="ＭＳ Ｐゴシック" pitchFamily="-109" charset="-128"/>
                <a:cs typeface="ＭＳ Ｐゴシック" pitchFamily="-109" charset="-128"/>
                <a:sym typeface="Wingdings"/>
              </a:rPr>
              <a:t> Conclusion  Argument  Counter Point  Response</a:t>
            </a:r>
            <a:endParaRPr lang="en-US" dirty="0">
              <a:latin typeface="Arial" pitchFamily="-109" charset="0"/>
              <a:ea typeface="ＭＳ Ｐゴシック" pitchFamily="-109" charset="-128"/>
              <a:cs typeface="ＭＳ Ｐゴシック" pitchFamily="-109" charset="-128"/>
            </a:endParaRPr>
          </a:p>
        </p:txBody>
      </p:sp>
      <p:sp>
        <p:nvSpPr>
          <p:cNvPr id="4" name="Slide Number Placeholder 3"/>
          <p:cNvSpPr>
            <a:spLocks noGrp="1"/>
          </p:cNvSpPr>
          <p:nvPr>
            <p:ph type="sldNum" sz="quarter" idx="10"/>
          </p:nvPr>
        </p:nvSpPr>
        <p:spPr/>
        <p:txBody>
          <a:bodyPr/>
          <a:lstStyle/>
          <a:p>
            <a:fld id="{270700B2-88B9-1642-B8EB-F86842378D04}" type="slidenum">
              <a:rPr lang="en-US" smtClean="0"/>
              <a:t>1</a:t>
            </a:fld>
            <a:endParaRPr lang="en-US"/>
          </a:p>
        </p:txBody>
      </p:sp>
    </p:spTree>
    <p:extLst>
      <p:ext uri="{BB962C8B-B14F-4D97-AF65-F5344CB8AC3E}">
        <p14:creationId xmlns:p14="http://schemas.microsoft.com/office/powerpoint/2010/main" val="42553350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Copyright is complicated. The</a:t>
            </a:r>
            <a:r>
              <a:rPr lang="en-US" baseline="0" dirty="0" smtClean="0"/>
              <a:t> basic (and I mean basic) idea is that if you make something new and creative, it’s yours. That’s it. You write a book, you write a song, you draw a picture, as soon as you make a copy of it, bam. You own the rights to it. You have the copyright. [1] In the case of music, once you’ve recorded a song, you own the copyright to that song. In most cases, (at least in most big cases, cases of songs one would be covering on YouTube, for example), a company produces a song for an artist, and the artist signs a contract, and the company owns the copyright. One way you can get permission to cover a song is to get a mechanical license through a third party organization (e.g. The Harry Fox agency). Another way, probably the best way, is to get in direct contact with the company who produced the song and get a license directly from them. So if you don’t do either of those, but you put up a cover video anyway, that’s copyright infringement, right?</a:t>
            </a:r>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10</a:t>
            </a:fld>
            <a:endParaRPr lang="en-US"/>
          </a:p>
        </p:txBody>
      </p:sp>
    </p:spTree>
    <p:extLst>
      <p:ext uri="{BB962C8B-B14F-4D97-AF65-F5344CB8AC3E}">
        <p14:creationId xmlns:p14="http://schemas.microsoft.com/office/powerpoint/2010/main" val="1801028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Well…no. Not quite.</a:t>
            </a:r>
            <a:r>
              <a:rPr lang="en-US" baseline="0" dirty="0" smtClean="0"/>
              <a:t> In 2012, YouTube signed an agreement with 8 music companies saying that if someone covered their song on YouTube, they would get a portion of the ad revenue. At this point, YouTube already had an agreement of similar terms with the “big four” music labels: Sony, EMI, Universal, and Warner. As part of these agreements, YouTube implemented the “Content ID” tool, which checks videos for copyrighted material. [2] Once a song has been identified by Content ID, the copyright owner gets notified. At that point, the copyright owner has 4 options (well, technically 5). They can mute the audio that matches their music, they can block the video altogether, they can monetize the video by running ads against it, or they can track the video’s viewership statistics. [3] Alternatively, they can do absolutely nothing and just ignore it, but that doesn’t often happen.</a:t>
            </a:r>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11</a:t>
            </a:fld>
            <a:endParaRPr lang="en-US"/>
          </a:p>
        </p:txBody>
      </p:sp>
    </p:spTree>
    <p:extLst>
      <p:ext uri="{BB962C8B-B14F-4D97-AF65-F5344CB8AC3E}">
        <p14:creationId xmlns:p14="http://schemas.microsoft.com/office/powerpoint/2010/main" val="27111980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Now, according</a:t>
            </a:r>
            <a:r>
              <a:rPr lang="en-US" baseline="0" dirty="0" smtClean="0"/>
              <a:t> to copyright law, there are a few consequences for copyright infringement. [4] An injunction is “a judicial order that restrains a person from beginning or continuing an action threatening or invading the legal rights of another.” [Google dictionary] It’s essentially a very severe form of “don’t do it again.” At any time during a case where copyright infringement is involved, the court may impound the copyrighted material until the case is concluded. In such cases that copyright is infringed upon by someone damaging another’s work, the infringer is liable for said damages and any profits gained from the infringement.</a:t>
            </a:r>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12</a:t>
            </a:fld>
            <a:endParaRPr lang="en-US"/>
          </a:p>
        </p:txBody>
      </p:sp>
    </p:spTree>
    <p:extLst>
      <p:ext uri="{BB962C8B-B14F-4D97-AF65-F5344CB8AC3E}">
        <p14:creationId xmlns:p14="http://schemas.microsoft.com/office/powerpoint/2010/main" val="31983740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Basically, YouTube takes care of it’s users. I’m sure it certainly helped get some legal troubles out of their own hair too, but by establishing the agreements</a:t>
            </a:r>
            <a:r>
              <a:rPr lang="en-US" baseline="0" dirty="0" smtClean="0"/>
              <a:t> with the music companies I mentioned before, the users of YouTube don’t have to worry as much about copyright infringement as they used to, and they don’t have to go through the potentially expensive process of getting licenses for every song they want to cover and make a music video for. So the answer to my initial question, do YouTube cover videos break copyright law, is: not really. While you haven’t signed into a contract with the producing company or gotten a proper license, YouTube protects you in </a:t>
            </a:r>
            <a:r>
              <a:rPr lang="en-US" baseline="0" smtClean="0"/>
              <a:t>most cases.</a:t>
            </a:r>
            <a:endParaRPr lang="en-US"/>
          </a:p>
        </p:txBody>
      </p:sp>
      <p:sp>
        <p:nvSpPr>
          <p:cNvPr id="4" name="Slide Number Placeholder 3"/>
          <p:cNvSpPr>
            <a:spLocks noGrp="1"/>
          </p:cNvSpPr>
          <p:nvPr>
            <p:ph type="sldNum" sz="quarter" idx="10"/>
          </p:nvPr>
        </p:nvSpPr>
        <p:spPr/>
        <p:txBody>
          <a:bodyPr/>
          <a:lstStyle/>
          <a:p>
            <a:fld id="{270700B2-88B9-1642-B8EB-F86842378D04}" type="slidenum">
              <a:rPr lang="en-US" smtClean="0"/>
              <a:t>13</a:t>
            </a:fld>
            <a:endParaRPr lang="en-US"/>
          </a:p>
        </p:txBody>
      </p:sp>
    </p:spTree>
    <p:extLst>
      <p:ext uri="{BB962C8B-B14F-4D97-AF65-F5344CB8AC3E}">
        <p14:creationId xmlns:p14="http://schemas.microsoft.com/office/powerpoint/2010/main" val="23250145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Keywords</a:t>
            </a:r>
            <a:r>
              <a:rPr lang="en-US" baseline="0" dirty="0" smtClean="0"/>
              <a:t> of Crowdsourcing: unknown, online, large </a:t>
            </a:r>
          </a:p>
          <a:p>
            <a:pPr marL="171450" indent="-171450">
              <a:buFont typeface="Arial" panose="020B0604020202020204" pitchFamily="34" charset="0"/>
              <a:buChar char="•"/>
            </a:pPr>
            <a:r>
              <a:rPr lang="en-US" baseline="0" dirty="0" smtClean="0"/>
              <a:t>Crowdsourcing V.S. Open Source:</a:t>
            </a:r>
          </a:p>
          <a:p>
            <a:pPr marL="628650" lvl="1" indent="-171450">
              <a:buFont typeface="Arial" panose="020B0604020202020204" pitchFamily="34" charset="0"/>
              <a:buChar char="•"/>
            </a:pPr>
            <a:r>
              <a:rPr lang="en-US" baseline="0" dirty="0" smtClean="0"/>
              <a:t>Definition: C: computer industry, use and development free of license</a:t>
            </a:r>
          </a:p>
          <a:p>
            <a:pPr marL="171450" indent="-171450">
              <a:buFont typeface="Arial" panose="020B0604020202020204" pitchFamily="34" charset="0"/>
              <a:buChar char="•"/>
            </a:pPr>
            <a:r>
              <a:rPr lang="en-US" baseline="0" dirty="0" smtClean="0"/>
              <a:t>Crowdsourcing V.S. Outsourcing:</a:t>
            </a:r>
          </a:p>
          <a:p>
            <a:pPr marL="628650" lvl="1" indent="-171450">
              <a:buFont typeface="Arial" panose="020B0604020202020204" pitchFamily="34" charset="0"/>
              <a:buChar char="•"/>
            </a:pPr>
            <a:r>
              <a:rPr lang="en-US" baseline="0" dirty="0" smtClean="0"/>
              <a:t>Function: C: subdivide tedious work or collect ideas from broad scale</a:t>
            </a:r>
          </a:p>
          <a:p>
            <a:pPr marL="457200" lvl="1" indent="0">
              <a:buFont typeface="Arial" panose="020B0604020202020204" pitchFamily="34" charset="0"/>
              <a:buNone/>
            </a:pPr>
            <a:r>
              <a:rPr lang="en-US" baseline="0" dirty="0" smtClean="0"/>
              <a:t>                    O: may involve transferring employee or assets</a:t>
            </a:r>
          </a:p>
          <a:p>
            <a:pPr marL="628650" lvl="1" indent="-171450">
              <a:buFont typeface="Arial" panose="020B0604020202020204" pitchFamily="34" charset="0"/>
              <a:buChar char="•"/>
            </a:pPr>
            <a:r>
              <a:rPr lang="en-US" baseline="0" dirty="0" smtClean="0"/>
              <a:t>Labor force: C: unknown online community</a:t>
            </a:r>
          </a:p>
          <a:p>
            <a:pPr marL="457200" lvl="1" indent="0">
              <a:buFont typeface="Arial" panose="020B0604020202020204" pitchFamily="34" charset="0"/>
              <a:buNone/>
            </a:pPr>
            <a:r>
              <a:rPr lang="en-US" baseline="0" dirty="0" smtClean="0"/>
              <a:t>                        O: certain third-party organization, fixed staffing model</a:t>
            </a:r>
          </a:p>
          <a:p>
            <a:pPr marL="628650" lvl="1" indent="-171450">
              <a:buFont typeface="Arial" panose="020B0604020202020204" pitchFamily="34" charset="0"/>
              <a:buChar char="•"/>
            </a:pPr>
            <a:r>
              <a:rPr lang="en-US" baseline="0" dirty="0" smtClean="0"/>
              <a:t>Rewards:  C: small incentives for participants OR selected winner  rewarded only</a:t>
            </a:r>
          </a:p>
          <a:p>
            <a:pPr marL="457200" lvl="1" indent="0">
              <a:buFont typeface="Arial" panose="020B0604020202020204" pitchFamily="34" charset="0"/>
              <a:buNone/>
            </a:pPr>
            <a:r>
              <a:rPr lang="en-US" baseline="0" dirty="0" smtClean="0"/>
              <a:t>                    O: headcount, prepayments</a:t>
            </a:r>
          </a:p>
          <a:p>
            <a:pPr marL="628650" lvl="1" indent="-171450">
              <a:buFont typeface="Arial" panose="020B0604020202020204" pitchFamily="34" charset="0"/>
              <a:buChar char="•"/>
            </a:pPr>
            <a:r>
              <a:rPr lang="en-US" baseline="0" dirty="0" smtClean="0"/>
              <a:t>Quality assurance: C: no bottom line</a:t>
            </a:r>
          </a:p>
          <a:p>
            <a:pPr marL="457200" lvl="1" indent="0">
              <a:buFont typeface="Arial" panose="020B0604020202020204" pitchFamily="34" charset="0"/>
              <a:buNone/>
            </a:pPr>
            <a:r>
              <a:rPr lang="en-US" baseline="0" dirty="0" smtClean="0"/>
              <a:t>                                  O: Service Level Agreement</a:t>
            </a:r>
          </a:p>
        </p:txBody>
      </p:sp>
      <p:sp>
        <p:nvSpPr>
          <p:cNvPr id="4" name="Slide Number Placeholder 3"/>
          <p:cNvSpPr>
            <a:spLocks noGrp="1"/>
          </p:cNvSpPr>
          <p:nvPr>
            <p:ph type="sldNum" sz="quarter" idx="10"/>
          </p:nvPr>
        </p:nvSpPr>
        <p:spPr/>
        <p:txBody>
          <a:bodyPr/>
          <a:lstStyle/>
          <a:p>
            <a:fld id="{270700B2-88B9-1642-B8EB-F86842378D04}" type="slidenum">
              <a:rPr lang="en-US" smtClean="0"/>
              <a:t>15</a:t>
            </a:fld>
            <a:endParaRPr lang="en-US"/>
          </a:p>
        </p:txBody>
      </p:sp>
    </p:spTree>
    <p:extLst>
      <p:ext uri="{BB962C8B-B14F-4D97-AF65-F5344CB8AC3E}">
        <p14:creationId xmlns:p14="http://schemas.microsoft.com/office/powerpoint/2010/main" val="1801028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Crowd Voting:</a:t>
            </a:r>
            <a:r>
              <a:rPr lang="en-US" baseline="0" dirty="0" smtClean="0"/>
              <a:t> Reviews and Ratings</a:t>
            </a:r>
          </a:p>
          <a:p>
            <a:pPr marL="171450" indent="-171450">
              <a:buFont typeface="Arial" panose="020B0604020202020204" pitchFamily="34" charset="0"/>
              <a:buChar char="•"/>
            </a:pPr>
            <a:r>
              <a:rPr lang="en-US" baseline="0" dirty="0" smtClean="0"/>
              <a:t>Crowd Creation: Professional Tasks, Designs</a:t>
            </a:r>
          </a:p>
          <a:p>
            <a:pPr marL="171450" indent="-171450">
              <a:buFont typeface="Arial" panose="020B0604020202020204" pitchFamily="34" charset="0"/>
              <a:buChar char="•"/>
            </a:pPr>
            <a:r>
              <a:rPr lang="en-US" baseline="0" dirty="0" smtClean="0"/>
              <a:t>Crowd Wisdom: Idea &amp; Data Collection</a:t>
            </a:r>
          </a:p>
          <a:p>
            <a:pPr marL="171450" indent="-171450">
              <a:buFont typeface="Arial" panose="020B0604020202020204" pitchFamily="34" charset="0"/>
              <a:buChar char="•"/>
            </a:pPr>
            <a:r>
              <a:rPr lang="en-US" baseline="0" dirty="0" smtClean="0"/>
              <a:t>Crowd Funding: Fund Raising</a:t>
            </a:r>
          </a:p>
          <a:p>
            <a:pPr marL="171450" indent="-171450">
              <a:buFont typeface="Arial" panose="020B0604020202020204" pitchFamily="34" charset="0"/>
              <a:buChar char="•"/>
            </a:pPr>
            <a:endParaRPr lang="en-US" dirty="0" smtClean="0"/>
          </a:p>
        </p:txBody>
      </p:sp>
      <p:sp>
        <p:nvSpPr>
          <p:cNvPr id="4" name="Slide Number Placeholder 3"/>
          <p:cNvSpPr>
            <a:spLocks noGrp="1"/>
          </p:cNvSpPr>
          <p:nvPr>
            <p:ph type="sldNum" sz="quarter" idx="10"/>
          </p:nvPr>
        </p:nvSpPr>
        <p:spPr/>
        <p:txBody>
          <a:bodyPr/>
          <a:lstStyle/>
          <a:p>
            <a:fld id="{270700B2-88B9-1642-B8EB-F86842378D04}" type="slidenum">
              <a:rPr lang="en-US" smtClean="0"/>
              <a:t>16</a:t>
            </a:fld>
            <a:endParaRPr lang="en-US"/>
          </a:p>
        </p:txBody>
      </p:sp>
    </p:spTree>
    <p:extLst>
      <p:ext uri="{BB962C8B-B14F-4D97-AF65-F5344CB8AC3E}">
        <p14:creationId xmlns:p14="http://schemas.microsoft.com/office/powerpoint/2010/main" val="3007733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50000"/>
              </a:lnSpc>
            </a:pPr>
            <a:r>
              <a:rPr lang="en-US" altLang="zh-CN" b="0" baseline="0" dirty="0" smtClean="0"/>
              <a:t>Vast resource: </a:t>
            </a:r>
            <a:r>
              <a:rPr lang="en-US" altLang="zh-CN" b="0" baseline="0" dirty="0" err="1" smtClean="0"/>
              <a:t>Tomnod</a:t>
            </a:r>
            <a:r>
              <a:rPr lang="en-US" altLang="zh-CN" b="0" baseline="0" dirty="0" smtClean="0"/>
              <a:t> project of searching for missing flight, 3 million people engaged</a:t>
            </a:r>
          </a:p>
          <a:p>
            <a:pPr>
              <a:lnSpc>
                <a:spcPct val="150000"/>
              </a:lnSpc>
            </a:pPr>
            <a:r>
              <a:rPr lang="en-US" altLang="zh-CN" b="0" baseline="0" dirty="0" smtClean="0"/>
              <a:t>Flexibility: no limitation on time, location, career</a:t>
            </a:r>
          </a:p>
          <a:p>
            <a:pPr>
              <a:lnSpc>
                <a:spcPct val="150000"/>
              </a:lnSpc>
            </a:pPr>
            <a:r>
              <a:rPr lang="en-US" altLang="zh-CN" b="0" baseline="0" dirty="0" smtClean="0"/>
              <a:t>First hand ideas from potential customers: participants and consumers exactly same group of people, advertising</a:t>
            </a:r>
          </a:p>
        </p:txBody>
      </p:sp>
      <p:sp>
        <p:nvSpPr>
          <p:cNvPr id="4" name="Slide Number Placeholder 3"/>
          <p:cNvSpPr>
            <a:spLocks noGrp="1"/>
          </p:cNvSpPr>
          <p:nvPr>
            <p:ph type="sldNum" sz="quarter" idx="10"/>
          </p:nvPr>
        </p:nvSpPr>
        <p:spPr/>
        <p:txBody>
          <a:bodyPr/>
          <a:lstStyle/>
          <a:p>
            <a:fld id="{270700B2-88B9-1642-B8EB-F86842378D04}" type="slidenum">
              <a:rPr lang="en-US" smtClean="0"/>
              <a:t>17</a:t>
            </a:fld>
            <a:endParaRPr lang="en-US"/>
          </a:p>
        </p:txBody>
      </p:sp>
    </p:spTree>
    <p:extLst>
      <p:ext uri="{BB962C8B-B14F-4D97-AF65-F5344CB8AC3E}">
        <p14:creationId xmlns:p14="http://schemas.microsoft.com/office/powerpoint/2010/main" val="343603096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&lt;speaker notes&gt;</a:t>
            </a:r>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18</a:t>
            </a:fld>
            <a:endParaRPr lang="en-US"/>
          </a:p>
        </p:txBody>
      </p:sp>
    </p:spTree>
    <p:extLst>
      <p:ext uri="{BB962C8B-B14F-4D97-AF65-F5344CB8AC3E}">
        <p14:creationId xmlns:p14="http://schemas.microsoft.com/office/powerpoint/2010/main" val="288509861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Third-party companies: Facebook </a:t>
            </a:r>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19</a:t>
            </a:fld>
            <a:endParaRPr lang="en-US"/>
          </a:p>
        </p:txBody>
      </p:sp>
    </p:spTree>
    <p:extLst>
      <p:ext uri="{BB962C8B-B14F-4D97-AF65-F5344CB8AC3E}">
        <p14:creationId xmlns:p14="http://schemas.microsoft.com/office/powerpoint/2010/main" val="167221293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270700B2-88B9-1642-B8EB-F86842378D04}" type="slidenum">
              <a:rPr lang="en-US" smtClean="0"/>
              <a:t>21</a:t>
            </a:fld>
            <a:endParaRPr lang="en-US"/>
          </a:p>
        </p:txBody>
      </p:sp>
    </p:spTree>
    <p:extLst>
      <p:ext uri="{BB962C8B-B14F-4D97-AF65-F5344CB8AC3E}">
        <p14:creationId xmlns:p14="http://schemas.microsoft.com/office/powerpoint/2010/main" val="21239194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endParaRPr lang="en-US" dirty="0" smtClean="0">
              <a:latin typeface="Arial" charset="0"/>
              <a:ea typeface="ＭＳ Ｐゴシック" charset="-128"/>
              <a:cs typeface="ＭＳ Ｐゴシック" charset="-128"/>
            </a:endParaRPr>
          </a:p>
        </p:txBody>
      </p:sp>
      <p:sp>
        <p:nvSpPr>
          <p:cNvPr id="4" name="Slide Number Placeholder 3"/>
          <p:cNvSpPr>
            <a:spLocks noGrp="1"/>
          </p:cNvSpPr>
          <p:nvPr>
            <p:ph type="sldNum" sz="quarter" idx="10"/>
          </p:nvPr>
        </p:nvSpPr>
        <p:spPr/>
        <p:txBody>
          <a:bodyPr/>
          <a:lstStyle/>
          <a:p>
            <a:fld id="{270700B2-88B9-1642-B8EB-F86842378D04}" type="slidenum">
              <a:rPr lang="en-US" smtClean="0"/>
              <a:t>2</a:t>
            </a:fld>
            <a:endParaRPr lang="en-US"/>
          </a:p>
        </p:txBody>
      </p:sp>
    </p:spTree>
    <p:extLst>
      <p:ext uri="{BB962C8B-B14F-4D97-AF65-F5344CB8AC3E}">
        <p14:creationId xmlns:p14="http://schemas.microsoft.com/office/powerpoint/2010/main" val="42452145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latin typeface="Arial" charset="0"/>
                <a:ea typeface="ＭＳ Ｐゴシック" charset="-128"/>
                <a:cs typeface="ＭＳ Ｐゴシック" charset="-128"/>
              </a:rPr>
              <a:t>This is the end. Any slides beyond this point are for answering questions that may arise but not needed in the main talk. Some slides may also be unfinished and are not needed but kept just in case.</a:t>
            </a:r>
            <a:endParaRPr lang="en-US" dirty="0">
              <a:latin typeface="Arial" charset="0"/>
              <a:ea typeface="ＭＳ Ｐゴシック" charset="-128"/>
              <a:cs typeface="ＭＳ Ｐゴシック" charset="-128"/>
            </a:endParaRPr>
          </a:p>
        </p:txBody>
      </p:sp>
      <p:sp>
        <p:nvSpPr>
          <p:cNvPr id="4" name="Slide Number Placeholder 3"/>
          <p:cNvSpPr>
            <a:spLocks noGrp="1"/>
          </p:cNvSpPr>
          <p:nvPr>
            <p:ph type="sldNum" sz="quarter" idx="10"/>
          </p:nvPr>
        </p:nvSpPr>
        <p:spPr/>
        <p:txBody>
          <a:bodyPr/>
          <a:lstStyle/>
          <a:p>
            <a:fld id="{270700B2-88B9-1642-B8EB-F86842378D04}" type="slidenum">
              <a:rPr lang="en-US" smtClean="0"/>
              <a:t>22</a:t>
            </a:fld>
            <a:endParaRPr lang="en-US"/>
          </a:p>
        </p:txBody>
      </p:sp>
    </p:spTree>
    <p:extLst>
      <p:ext uri="{BB962C8B-B14F-4D97-AF65-F5344CB8AC3E}">
        <p14:creationId xmlns:p14="http://schemas.microsoft.com/office/powerpoint/2010/main" val="42553350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270700B2-88B9-1642-B8EB-F86842378D04}" type="slidenum">
              <a:rPr lang="en-US" smtClean="0"/>
              <a:t>3</a:t>
            </a:fld>
            <a:endParaRPr lang="en-US"/>
          </a:p>
        </p:txBody>
      </p:sp>
    </p:spTree>
    <p:extLst>
      <p:ext uri="{BB962C8B-B14F-4D97-AF65-F5344CB8AC3E}">
        <p14:creationId xmlns:p14="http://schemas.microsoft.com/office/powerpoint/2010/main" val="5936551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4</a:t>
            </a:fld>
            <a:endParaRPr lang="en-US"/>
          </a:p>
        </p:txBody>
      </p:sp>
    </p:spTree>
    <p:extLst>
      <p:ext uri="{BB962C8B-B14F-4D97-AF65-F5344CB8AC3E}">
        <p14:creationId xmlns:p14="http://schemas.microsoft.com/office/powerpoint/2010/main" val="25532978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457200" rtl="0" eaLnBrk="1" fontAlgn="auto" latinLnBrk="0" hangingPunct="1">
              <a:lnSpc>
                <a:spcPct val="100000"/>
              </a:lnSpc>
              <a:spcBef>
                <a:spcPts val="0"/>
              </a:spcBef>
              <a:spcAft>
                <a:spcPts val="0"/>
              </a:spcAft>
              <a:buClrTx/>
              <a:buSzTx/>
              <a:buFont typeface="Arial"/>
              <a:buChar char="•"/>
              <a:tabLst/>
              <a:defRPr/>
            </a:pPr>
            <a:r>
              <a:rPr lang="en-US" dirty="0" smtClean="0">
                <a:latin typeface="Arial" pitchFamily="-109" charset="0"/>
                <a:ea typeface="ＭＳ Ｐゴシック" pitchFamily="-109" charset="-128"/>
                <a:cs typeface="ＭＳ Ｐゴシック" pitchFamily="-109" charset="-128"/>
              </a:rPr>
              <a:t>Trademark</a:t>
            </a:r>
          </a:p>
          <a:p>
            <a:pPr marL="628650" lvl="1" indent="-171450" eaLnBrk="1" hangingPunct="1">
              <a:buFont typeface="Arial"/>
              <a:buChar char="•"/>
            </a:pPr>
            <a:r>
              <a:rPr lang="en-US" dirty="0" smtClean="0">
                <a:latin typeface="Arial" pitchFamily="-109" charset="0"/>
                <a:ea typeface="ＭＳ Ｐゴシック" pitchFamily="-109" charset="-128"/>
                <a:cs typeface="ＭＳ Ｐゴシック" pitchFamily="-109" charset="-128"/>
              </a:rPr>
              <a:t>Used to denote a product or service.</a:t>
            </a:r>
          </a:p>
          <a:p>
            <a:pPr marL="628650" lvl="1" indent="-171450" eaLnBrk="1" hangingPunct="1">
              <a:buFont typeface="Arial"/>
              <a:buChar char="•"/>
            </a:pPr>
            <a:r>
              <a:rPr lang="en-US" dirty="0" smtClean="0">
                <a:latin typeface="Arial" pitchFamily="-109" charset="0"/>
                <a:ea typeface="ＭＳ Ｐゴシック" pitchFamily="-109" charset="-128"/>
                <a:cs typeface="ＭＳ Ｐゴシック" pitchFamily="-109" charset="-128"/>
              </a:rPr>
              <a:t>Apply in specific areas of commerce. Only applies in specified area of business</a:t>
            </a:r>
          </a:p>
          <a:p>
            <a:pPr marL="628650" lvl="1" indent="-171450" eaLnBrk="1" hangingPunct="1">
              <a:buFont typeface="Arial"/>
              <a:buChar char="•"/>
            </a:pPr>
            <a:r>
              <a:rPr lang="en-US" dirty="0" smtClean="0">
                <a:latin typeface="Arial" pitchFamily="-109" charset="0"/>
                <a:ea typeface="ＭＳ Ｐゴシック" pitchFamily="-109" charset="-128"/>
                <a:cs typeface="ＭＳ Ｐゴシック" pitchFamily="-109" charset="-128"/>
              </a:rPr>
              <a:t>Indefinite term as long as in use and protected against becoming a common noun or verb. </a:t>
            </a:r>
          </a:p>
          <a:p>
            <a:pPr marL="628650" lvl="1" indent="-171450" eaLnBrk="1" hangingPunct="1">
              <a:buFont typeface="Arial"/>
              <a:buChar char="•"/>
            </a:pPr>
            <a:r>
              <a:rPr lang="en-US" dirty="0" smtClean="0">
                <a:latin typeface="Arial" pitchFamily="-109" charset="0"/>
                <a:ea typeface="ＭＳ Ｐゴシック" pitchFamily="-109" charset="-128"/>
                <a:cs typeface="ＭＳ Ｐゴシック" pitchFamily="-109" charset="-128"/>
              </a:rPr>
              <a:t>You do not have to register a trademark unless you want to bring</a:t>
            </a:r>
            <a:r>
              <a:rPr lang="en-US" baseline="0" dirty="0" smtClean="0">
                <a:latin typeface="Arial" pitchFamily="-109" charset="0"/>
                <a:ea typeface="ＭＳ Ｐゴシック" pitchFamily="-109" charset="-128"/>
                <a:cs typeface="ＭＳ Ｐゴシック" pitchFamily="-109" charset="-128"/>
              </a:rPr>
              <a:t> litigation before a federal court (there are other benefits too)</a:t>
            </a:r>
          </a:p>
          <a:p>
            <a:pPr marL="171450" lvl="0" indent="-171450" eaLnBrk="1" hangingPunct="1">
              <a:buFont typeface="Arial"/>
              <a:buChar char="•"/>
            </a:pPr>
            <a:r>
              <a:rPr lang="en-US" baseline="0" dirty="0" smtClean="0">
                <a:latin typeface="Arial" pitchFamily="-109" charset="0"/>
                <a:ea typeface="ＭＳ Ｐゴシック" pitchFamily="-109" charset="-128"/>
                <a:cs typeface="ＭＳ Ｐゴシック" pitchFamily="-109" charset="-128"/>
              </a:rPr>
              <a:t>Copyright</a:t>
            </a:r>
          </a:p>
          <a:p>
            <a:pPr marL="628650" lvl="1" indent="-171450" eaLnBrk="1" hangingPunct="1">
              <a:buFont typeface="Arial"/>
              <a:buChar char="•"/>
            </a:pPr>
            <a:r>
              <a:rPr lang="en-US" dirty="0" smtClean="0">
                <a:latin typeface="Arial" pitchFamily="-109" charset="0"/>
                <a:ea typeface="ＭＳ Ｐゴシック" pitchFamily="-109" charset="-128"/>
                <a:cs typeface="ＭＳ Ｐゴシック" pitchFamily="-109" charset="-128"/>
              </a:rPr>
              <a:t>Expression, not ideas: Fuzzy. E.g. derivative works, characters, merchandising, plots.</a:t>
            </a:r>
          </a:p>
          <a:p>
            <a:pPr marL="628650" lvl="1" indent="-171450" eaLnBrk="1" hangingPunct="1">
              <a:buFont typeface="Arial"/>
              <a:buChar char="•"/>
            </a:pPr>
            <a:r>
              <a:rPr lang="en-US" dirty="0" smtClean="0">
                <a:latin typeface="Arial" pitchFamily="-109" charset="0"/>
                <a:ea typeface="ＭＳ Ｐゴシック" pitchFamily="-109" charset="-128"/>
                <a:cs typeface="ＭＳ Ｐゴシック" pitchFamily="-109" charset="-128"/>
              </a:rPr>
              <a:t>Mickey Mouse, Tarzan.</a:t>
            </a:r>
          </a:p>
          <a:p>
            <a:pPr marL="628650" lvl="1" indent="-171450" eaLnBrk="1" hangingPunct="1">
              <a:buFont typeface="Arial"/>
              <a:buChar char="•"/>
            </a:pPr>
            <a:r>
              <a:rPr lang="en-US" dirty="0" smtClean="0">
                <a:latin typeface="Arial" pitchFamily="-109" charset="0"/>
                <a:ea typeface="ＭＳ Ｐゴシック" pitchFamily="-109" charset="-128"/>
                <a:cs typeface="ＭＳ Ｐゴシック" pitchFamily="-109" charset="-128"/>
              </a:rPr>
              <a:t>US Default : Original Author, Exception: work for hire, Transferred: yes</a:t>
            </a:r>
          </a:p>
          <a:p>
            <a:pPr marL="628650" lvl="1" indent="-171450" eaLnBrk="1" hangingPunct="1">
              <a:buFont typeface="Arial"/>
              <a:buChar char="•"/>
            </a:pPr>
            <a:r>
              <a:rPr lang="en-US" dirty="0" smtClean="0">
                <a:latin typeface="Arial" pitchFamily="-109" charset="0"/>
                <a:ea typeface="ＭＳ Ｐゴシック" pitchFamily="-109" charset="-128"/>
                <a:cs typeface="ＭＳ Ｐゴシック" pitchFamily="-109" charset="-128"/>
              </a:rPr>
              <a:t>Rights: Publication, Performance / exhibition, Adaptation to other media, Excerpting, Attribution, Derivative works</a:t>
            </a:r>
          </a:p>
          <a:p>
            <a:pPr marL="628650" lvl="1" indent="-171450" eaLnBrk="1" hangingPunct="1">
              <a:buFont typeface="Arial"/>
              <a:buChar char="•"/>
            </a:pPr>
            <a:r>
              <a:rPr lang="en-US" dirty="0" smtClean="0">
                <a:latin typeface="Arial" pitchFamily="-109" charset="0"/>
                <a:ea typeface="ＭＳ Ｐゴシック" pitchFamily="-109" charset="-128"/>
                <a:cs typeface="ＭＳ Ｐゴシック" pitchFamily="-109" charset="-128"/>
              </a:rPr>
              <a:t>US Term: Lifetime of author plus 70 years., 95 years for companies.</a:t>
            </a:r>
          </a:p>
          <a:p>
            <a:pPr marL="628650" lvl="1" indent="-171450" eaLnBrk="1" hangingPunct="1">
              <a:buFont typeface="Arial"/>
              <a:buChar char="•"/>
            </a:pPr>
            <a:r>
              <a:rPr lang="en-US" dirty="0" smtClean="0">
                <a:latin typeface="Arial" pitchFamily="-109" charset="0"/>
                <a:ea typeface="ＭＳ Ｐゴシック" pitchFamily="-109" charset="-128"/>
                <a:cs typeface="ＭＳ Ｐゴシック" pitchFamily="-109" charset="-128"/>
              </a:rPr>
              <a:t>Governed by US law and international treaties (e.g. WIPO).</a:t>
            </a:r>
          </a:p>
          <a:p>
            <a:pPr marL="628650" lvl="1" indent="-171450" eaLnBrk="1" hangingPunct="1">
              <a:buFont typeface="Arial"/>
              <a:buChar char="•"/>
            </a:pPr>
            <a:r>
              <a:rPr lang="en-US" dirty="0" smtClean="0">
                <a:latin typeface="Arial" pitchFamily="-109" charset="0"/>
                <a:ea typeface="ＭＳ Ｐゴシック" pitchFamily="-109" charset="-128"/>
                <a:cs typeface="ＭＳ Ｐゴシック" pitchFamily="-109" charset="-128"/>
              </a:rPr>
              <a:t>Fair Use: News reporting, reviews, etc., Scholarly / educational use, </a:t>
            </a:r>
            <a:r>
              <a:rPr lang="en-US" u="sng" dirty="0" smtClean="0">
                <a:latin typeface="Arial" pitchFamily="-109" charset="0"/>
                <a:ea typeface="ＭＳ Ｐゴシック" pitchFamily="-109" charset="-128"/>
                <a:cs typeface="ＭＳ Ｐゴシック" pitchFamily="-109" charset="-128"/>
              </a:rPr>
              <a:t>Private</a:t>
            </a:r>
            <a:r>
              <a:rPr lang="en-US" dirty="0" smtClean="0">
                <a:latin typeface="Arial" pitchFamily="-109" charset="0"/>
                <a:ea typeface="ＭＳ Ｐゴシック" pitchFamily="-109" charset="-128"/>
                <a:cs typeface="ＭＳ Ｐゴシック" pitchFamily="-109" charset="-128"/>
              </a:rPr>
              <a:t>, non-commercial use, Lending libraries and archives</a:t>
            </a:r>
          </a:p>
          <a:p>
            <a:pPr marL="628650" lvl="1" indent="-171450" eaLnBrk="1" hangingPunct="1">
              <a:buFont typeface="Arial"/>
              <a:buChar char="•"/>
            </a:pPr>
            <a:r>
              <a:rPr lang="en-US" dirty="0" smtClean="0">
                <a:latin typeface="Arial" pitchFamily="-109" charset="0"/>
                <a:ea typeface="ＭＳ Ｐゴシック" pitchFamily="-109" charset="-128"/>
                <a:cs typeface="ＭＳ Ｐゴシック" pitchFamily="-109" charset="-128"/>
              </a:rPr>
              <a:t>Fair Use restrictions: Admission charge, Re-transmission</a:t>
            </a:r>
          </a:p>
          <a:p>
            <a:pPr marL="628650" lvl="1" indent="-171450" eaLnBrk="1" hangingPunct="1">
              <a:buFont typeface="Arial"/>
              <a:buChar char="•"/>
            </a:pPr>
            <a:r>
              <a:rPr lang="en-US" dirty="0" smtClean="0">
                <a:latin typeface="Arial" pitchFamily="-109" charset="0"/>
                <a:ea typeface="ＭＳ Ｐゴシック" pitchFamily="-109" charset="-128"/>
                <a:cs typeface="ＭＳ Ｐゴシック" pitchFamily="-109" charset="-128"/>
              </a:rPr>
              <a:t>In general, you can: Read, view, play, etc., Copy for personal use., Time-shift.</a:t>
            </a:r>
          </a:p>
          <a:p>
            <a:pPr marL="628650" lvl="1" indent="-171450" eaLnBrk="1" hangingPunct="1">
              <a:buFont typeface="Arial"/>
              <a:buChar char="•"/>
            </a:pPr>
            <a:r>
              <a:rPr lang="en-US" dirty="0" smtClean="0">
                <a:latin typeface="Arial" pitchFamily="-109" charset="0"/>
                <a:ea typeface="ＭＳ Ｐゴシック" pitchFamily="-109" charset="-128"/>
                <a:cs typeface="ＭＳ Ｐゴシック" pitchFamily="-109" charset="-128"/>
              </a:rPr>
              <a:t>In general, you cannot: Copy for others., Transfer to someone else but  keep a copy., Show / perform it publicly.</a:t>
            </a:r>
          </a:p>
          <a:p>
            <a:pPr marL="628650" lvl="1" indent="-171450" eaLnBrk="1" hangingPunct="1">
              <a:buFont typeface="Arial"/>
              <a:buChar char="•"/>
            </a:pPr>
            <a:r>
              <a:rPr lang="en-US" dirty="0" smtClean="0">
                <a:latin typeface="Arial" pitchFamily="-109" charset="0"/>
                <a:ea typeface="ＭＳ Ｐゴシック" pitchFamily="-109" charset="-128"/>
                <a:cs typeface="ＭＳ Ｐゴシック" pitchFamily="-109" charset="-128"/>
              </a:rPr>
              <a:t>What about video rentals?</a:t>
            </a:r>
          </a:p>
          <a:p>
            <a:pPr marL="628650" lvl="1" indent="-171450" eaLnBrk="1" hangingPunct="1">
              <a:buFont typeface="Arial"/>
              <a:buChar char="•"/>
            </a:pPr>
            <a:r>
              <a:rPr lang="en-US" dirty="0" smtClean="0">
                <a:latin typeface="Arial" pitchFamily="-109" charset="0"/>
                <a:ea typeface="ＭＳ Ｐゴシック" pitchFamily="-109" charset="-128"/>
                <a:cs typeface="ＭＳ Ｐゴシック" pitchFamily="-109" charset="-128"/>
              </a:rPr>
              <a:t>Rationale: Encourage creativity. Encourage dissemination. Balance between private and public good. It’s a social contract.</a:t>
            </a:r>
          </a:p>
          <a:p>
            <a:pPr marL="171450" lvl="0" indent="-171450" eaLnBrk="1" hangingPunct="1">
              <a:buFont typeface="Arial"/>
              <a:buChar char="•"/>
            </a:pPr>
            <a:r>
              <a:rPr lang="en-US" baseline="0" dirty="0" smtClean="0">
                <a:latin typeface="Arial" pitchFamily="-109" charset="0"/>
                <a:ea typeface="ＭＳ Ｐゴシック" pitchFamily="-109" charset="-128"/>
                <a:cs typeface="ＭＳ Ｐゴシック" pitchFamily="-109" charset="-128"/>
              </a:rPr>
              <a:t>Patent</a:t>
            </a:r>
          </a:p>
          <a:p>
            <a:pPr marL="628650" lvl="1" indent="-171450" eaLnBrk="1" hangingPunct="1">
              <a:buFont typeface="Arial"/>
              <a:buChar char="•"/>
            </a:pPr>
            <a:r>
              <a:rPr lang="en-US" dirty="0" smtClean="0">
                <a:latin typeface="Arial" pitchFamily="-109" charset="0"/>
                <a:ea typeface="ＭＳ Ｐゴシック" pitchFamily="-109" charset="-128"/>
                <a:cs typeface="ＭＳ Ｐゴシック" pitchFamily="-109" charset="-128"/>
              </a:rPr>
              <a:t>A mechanism, process, or composition of matter. </a:t>
            </a:r>
          </a:p>
          <a:p>
            <a:pPr marL="628650" lvl="1" indent="-171450" eaLnBrk="1" hangingPunct="1">
              <a:buFont typeface="Arial"/>
              <a:buChar char="•"/>
            </a:pPr>
            <a:r>
              <a:rPr lang="en-US" dirty="0" smtClean="0">
                <a:latin typeface="Arial" pitchFamily="-109" charset="0"/>
                <a:ea typeface="ＭＳ Ｐゴシック" pitchFamily="-109" charset="-128"/>
                <a:cs typeface="ＭＳ Ｐゴシック" pitchFamily="-109" charset="-128"/>
              </a:rPr>
              <a:t>Something patentable must be: Novel. Useful. Non-obvious. Described clearly. Must do what it says.</a:t>
            </a:r>
          </a:p>
          <a:p>
            <a:pPr marL="628650" lvl="1" indent="-171450" eaLnBrk="1" hangingPunct="1">
              <a:buFont typeface="Arial"/>
              <a:buChar char="•"/>
            </a:pPr>
            <a:r>
              <a:rPr lang="en-US" dirty="0" smtClean="0">
                <a:latin typeface="Arial" pitchFamily="-109" charset="0"/>
                <a:ea typeface="ＭＳ Ｐゴシック" pitchFamily="-109" charset="-128"/>
                <a:cs typeface="ＭＳ Ｐゴシック" pitchFamily="-109" charset="-128"/>
              </a:rPr>
              <a:t>Usual term 20 years.</a:t>
            </a:r>
          </a:p>
          <a:p>
            <a:pPr marL="628650" lvl="1" indent="-171450" eaLnBrk="1" hangingPunct="1">
              <a:buFont typeface="Arial"/>
              <a:buChar char="•"/>
            </a:pPr>
            <a:r>
              <a:rPr lang="en-US" dirty="0" smtClean="0">
                <a:latin typeface="Arial" pitchFamily="-109" charset="0"/>
                <a:ea typeface="ＭＳ Ｐゴシック" pitchFamily="-109" charset="-128"/>
                <a:cs typeface="ＭＳ Ｐゴシック" pitchFamily="-109" charset="-128"/>
              </a:rPr>
              <a:t>Utility and plant patents: 20 years.</a:t>
            </a:r>
          </a:p>
          <a:p>
            <a:pPr marL="628650" lvl="1" indent="-171450" eaLnBrk="1" hangingPunct="1">
              <a:buFont typeface="Arial"/>
              <a:buChar char="•"/>
            </a:pPr>
            <a:r>
              <a:rPr lang="en-US" dirty="0" smtClean="0">
                <a:latin typeface="Arial" pitchFamily="-109" charset="0"/>
                <a:ea typeface="ＭＳ Ｐゴシック" pitchFamily="-109" charset="-128"/>
                <a:cs typeface="ＭＳ Ｐゴシック" pitchFamily="-109" charset="-128"/>
              </a:rPr>
              <a:t>Design patents last 14 years. (ornamental design of functional item)</a:t>
            </a:r>
          </a:p>
          <a:p>
            <a:pPr marL="628650" lvl="1" indent="-171450" eaLnBrk="1" hangingPunct="1">
              <a:buFont typeface="Arial"/>
              <a:buChar char="•"/>
            </a:pPr>
            <a:r>
              <a:rPr lang="en-US" dirty="0" smtClean="0">
                <a:latin typeface="Arial" pitchFamily="-109" charset="0"/>
                <a:ea typeface="ＭＳ Ｐゴシック" pitchFamily="-109" charset="-128"/>
                <a:cs typeface="ＭＳ Ｐゴシック" pitchFamily="-109" charset="-128"/>
              </a:rPr>
              <a:t>Provisional patent gives 1 year, before</a:t>
            </a:r>
            <a:r>
              <a:rPr lang="en-US" baseline="0" dirty="0" smtClean="0">
                <a:latin typeface="Arial" pitchFamily="-109" charset="0"/>
                <a:ea typeface="ＭＳ Ｐゴシック" pitchFamily="-109" charset="-128"/>
                <a:cs typeface="ＭＳ Ｐゴシック" pitchFamily="-109" charset="-128"/>
              </a:rPr>
              <a:t> full patent</a:t>
            </a:r>
          </a:p>
          <a:p>
            <a:pPr marL="171450" lvl="0" indent="-171450" eaLnBrk="1" hangingPunct="1">
              <a:buFont typeface="Arial"/>
              <a:buChar char="•"/>
            </a:pPr>
            <a:r>
              <a:rPr lang="en-US" baseline="0" dirty="0" smtClean="0">
                <a:latin typeface="Arial" pitchFamily="-109" charset="0"/>
                <a:ea typeface="ＭＳ Ｐゴシック" pitchFamily="-109" charset="-128"/>
                <a:cs typeface="ＭＳ Ｐゴシック" pitchFamily="-109" charset="-128"/>
              </a:rPr>
              <a:t>Trade Secret</a:t>
            </a:r>
          </a:p>
          <a:p>
            <a:pPr marL="628650" lvl="1" indent="-171450">
              <a:buFont typeface="Arial"/>
              <a:buChar char="•"/>
            </a:pPr>
            <a:r>
              <a:rPr lang="en-US" dirty="0" smtClean="0">
                <a:latin typeface="Arial" pitchFamily="-109" charset="0"/>
                <a:ea typeface="ＭＳ Ｐゴシック" pitchFamily="-109" charset="-128"/>
                <a:cs typeface="ＭＳ Ｐゴシック" pitchFamily="-109" charset="-128"/>
              </a:rPr>
              <a:t>You must take steps.</a:t>
            </a:r>
          </a:p>
          <a:p>
            <a:pPr marL="628650" lvl="1" indent="-171450">
              <a:buFont typeface="Arial"/>
              <a:buChar char="•"/>
            </a:pPr>
            <a:r>
              <a:rPr lang="en-US" dirty="0" smtClean="0">
                <a:latin typeface="Arial" pitchFamily="-109" charset="0"/>
                <a:ea typeface="ＭＳ Ｐゴシック" pitchFamily="-109" charset="-128"/>
                <a:cs typeface="ＭＳ Ｐゴシック" pitchFamily="-109" charset="-128"/>
              </a:rPr>
              <a:t>Enforceable by: Contracts, Laws against industrial espionage.</a:t>
            </a:r>
          </a:p>
          <a:p>
            <a:pPr marL="0" lvl="0" indent="0" eaLnBrk="1" hangingPunct="1">
              <a:buFont typeface="Arial"/>
              <a:buNone/>
            </a:pPr>
            <a:endParaRPr lang="en-US" baseline="0" dirty="0" smtClean="0">
              <a:latin typeface="Arial" pitchFamily="-109" charset="0"/>
              <a:ea typeface="ＭＳ Ｐゴシック" pitchFamily="-109" charset="-128"/>
              <a:cs typeface="ＭＳ Ｐゴシック" pitchFamily="-109" charset="-128"/>
            </a:endParaRPr>
          </a:p>
          <a:p>
            <a:pPr eaLnBrk="1" hangingPunct="1"/>
            <a:endParaRPr lang="en-US" dirty="0" smtClean="0">
              <a:latin typeface="Arial" pitchFamily="-109" charset="0"/>
              <a:ea typeface="ＭＳ Ｐゴシック" pitchFamily="-109" charset="-128"/>
              <a:cs typeface="ＭＳ Ｐゴシック" pitchFamily="-109" charset="-128"/>
            </a:endParaRPr>
          </a:p>
          <a:p>
            <a:pPr marL="171450" lvl="0" indent="-171450" eaLnBrk="1" hangingPunct="1">
              <a:buFont typeface="Arial"/>
              <a:buChar char="•"/>
            </a:pPr>
            <a:endParaRPr lang="en-US" dirty="0" smtClean="0">
              <a:latin typeface="Arial" pitchFamily="-109" charset="0"/>
              <a:ea typeface="ＭＳ Ｐゴシック" pitchFamily="-109" charset="-128"/>
              <a:cs typeface="ＭＳ Ｐゴシック" pitchFamily="-109" charset="-128"/>
            </a:endParaRPr>
          </a:p>
        </p:txBody>
      </p:sp>
      <p:sp>
        <p:nvSpPr>
          <p:cNvPr id="4" name="Slide Number Placeholder 3"/>
          <p:cNvSpPr>
            <a:spLocks noGrp="1"/>
          </p:cNvSpPr>
          <p:nvPr>
            <p:ph type="sldNum" sz="quarter" idx="10"/>
          </p:nvPr>
        </p:nvSpPr>
        <p:spPr/>
        <p:txBody>
          <a:bodyPr/>
          <a:lstStyle/>
          <a:p>
            <a:fld id="{270700B2-88B9-1642-B8EB-F86842378D04}" type="slidenum">
              <a:rPr lang="en-US" smtClean="0"/>
              <a:t>5</a:t>
            </a:fld>
            <a:endParaRPr lang="en-US"/>
          </a:p>
        </p:txBody>
      </p:sp>
    </p:spTree>
    <p:extLst>
      <p:ext uri="{BB962C8B-B14F-4D97-AF65-F5344CB8AC3E}">
        <p14:creationId xmlns:p14="http://schemas.microsoft.com/office/powerpoint/2010/main" val="42153129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latin typeface="Arial" pitchFamily="-109" charset="0"/>
              <a:ea typeface="ＭＳ Ｐゴシック" pitchFamily="-109" charset="-128"/>
              <a:cs typeface="ＭＳ Ｐゴシック" pitchFamily="-109" charset="-128"/>
            </a:endParaRPr>
          </a:p>
        </p:txBody>
      </p:sp>
      <p:sp>
        <p:nvSpPr>
          <p:cNvPr id="4" name="Slide Number Placeholder 3"/>
          <p:cNvSpPr>
            <a:spLocks noGrp="1"/>
          </p:cNvSpPr>
          <p:nvPr>
            <p:ph type="sldNum" sz="quarter" idx="10"/>
          </p:nvPr>
        </p:nvSpPr>
        <p:spPr/>
        <p:txBody>
          <a:bodyPr/>
          <a:lstStyle/>
          <a:p>
            <a:fld id="{270700B2-88B9-1642-B8EB-F86842378D04}" type="slidenum">
              <a:rPr lang="en-US" smtClean="0"/>
              <a:t>6</a:t>
            </a:fld>
            <a:endParaRPr lang="en-US"/>
          </a:p>
        </p:txBody>
      </p:sp>
    </p:spTree>
    <p:extLst>
      <p:ext uri="{BB962C8B-B14F-4D97-AF65-F5344CB8AC3E}">
        <p14:creationId xmlns:p14="http://schemas.microsoft.com/office/powerpoint/2010/main" val="12718613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latin typeface="Arial" pitchFamily="-109" charset="0"/>
              <a:ea typeface="ＭＳ Ｐゴシック" pitchFamily="-109" charset="-128"/>
              <a:cs typeface="ＭＳ Ｐゴシック" pitchFamily="-109" charset="-128"/>
            </a:endParaRPr>
          </a:p>
        </p:txBody>
      </p:sp>
      <p:sp>
        <p:nvSpPr>
          <p:cNvPr id="4" name="Slide Number Placeholder 3"/>
          <p:cNvSpPr>
            <a:spLocks noGrp="1"/>
          </p:cNvSpPr>
          <p:nvPr>
            <p:ph type="sldNum" sz="quarter" idx="10"/>
          </p:nvPr>
        </p:nvSpPr>
        <p:spPr/>
        <p:txBody>
          <a:bodyPr/>
          <a:lstStyle/>
          <a:p>
            <a:fld id="{270700B2-88B9-1642-B8EB-F86842378D04}" type="slidenum">
              <a:rPr lang="en-US" smtClean="0"/>
              <a:t>7</a:t>
            </a:fld>
            <a:endParaRPr lang="en-US"/>
          </a:p>
        </p:txBody>
      </p:sp>
    </p:spTree>
    <p:extLst>
      <p:ext uri="{BB962C8B-B14F-4D97-AF65-F5344CB8AC3E}">
        <p14:creationId xmlns:p14="http://schemas.microsoft.com/office/powerpoint/2010/main" val="12718613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latin typeface="Arial" pitchFamily="-109" charset="0"/>
              <a:ea typeface="ＭＳ Ｐゴシック" pitchFamily="-109" charset="-128"/>
              <a:cs typeface="ＭＳ Ｐゴシック" pitchFamily="-109" charset="-128"/>
            </a:endParaRPr>
          </a:p>
        </p:txBody>
      </p:sp>
      <p:sp>
        <p:nvSpPr>
          <p:cNvPr id="4" name="Slide Number Placeholder 3"/>
          <p:cNvSpPr>
            <a:spLocks noGrp="1"/>
          </p:cNvSpPr>
          <p:nvPr>
            <p:ph type="sldNum" sz="quarter" idx="10"/>
          </p:nvPr>
        </p:nvSpPr>
        <p:spPr/>
        <p:txBody>
          <a:bodyPr/>
          <a:lstStyle/>
          <a:p>
            <a:fld id="{270700B2-88B9-1642-B8EB-F86842378D04}" type="slidenum">
              <a:rPr lang="en-US" smtClean="0"/>
              <a:t>8</a:t>
            </a:fld>
            <a:endParaRPr lang="en-US"/>
          </a:p>
        </p:txBody>
      </p:sp>
    </p:spTree>
    <p:extLst>
      <p:ext uri="{BB962C8B-B14F-4D97-AF65-F5344CB8AC3E}">
        <p14:creationId xmlns:p14="http://schemas.microsoft.com/office/powerpoint/2010/main" val="12718613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endParaRPr lang="en-US" dirty="0" smtClean="0">
              <a:latin typeface="Arial" charset="0"/>
              <a:ea typeface="ＭＳ Ｐゴシック" charset="-128"/>
              <a:cs typeface="ＭＳ Ｐゴシック" charset="-128"/>
            </a:endParaRPr>
          </a:p>
        </p:txBody>
      </p:sp>
      <p:sp>
        <p:nvSpPr>
          <p:cNvPr id="4" name="Slide Number Placeholder 3"/>
          <p:cNvSpPr>
            <a:spLocks noGrp="1"/>
          </p:cNvSpPr>
          <p:nvPr>
            <p:ph type="sldNum" sz="quarter" idx="10"/>
          </p:nvPr>
        </p:nvSpPr>
        <p:spPr/>
        <p:txBody>
          <a:bodyPr/>
          <a:lstStyle/>
          <a:p>
            <a:fld id="{270700B2-88B9-1642-B8EB-F86842378D04}" type="slidenum">
              <a:rPr lang="en-US" smtClean="0"/>
              <a:t>9</a:t>
            </a:fld>
            <a:endParaRPr lang="en-US"/>
          </a:p>
        </p:txBody>
      </p:sp>
    </p:spTree>
    <p:extLst>
      <p:ext uri="{BB962C8B-B14F-4D97-AF65-F5344CB8AC3E}">
        <p14:creationId xmlns:p14="http://schemas.microsoft.com/office/powerpoint/2010/main" val="4245214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Isosceles Triangle 5"/>
          <p:cNvSpPr/>
          <p:nvPr/>
        </p:nvSpPr>
        <p:spPr>
          <a:xfrm>
            <a:off x="-1205" y="-836"/>
            <a:ext cx="9145184" cy="5147769"/>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3" name="Subtitle 2"/>
          <p:cNvSpPr>
            <a:spLocks noGrp="1"/>
          </p:cNvSpPr>
          <p:nvPr>
            <p:ph type="subTitle" idx="1"/>
          </p:nvPr>
        </p:nvSpPr>
        <p:spPr>
          <a:xfrm>
            <a:off x="914400" y="3105150"/>
            <a:ext cx="7315200" cy="762000"/>
          </a:xfrm>
        </p:spPr>
        <p:txBody>
          <a:bodyPr>
            <a:normAutofit/>
          </a:bodyPr>
          <a:lstStyle>
            <a:lvl1pPr marL="0" indent="0" algn="ctr">
              <a:spcBef>
                <a:spcPts val="0"/>
              </a:spcBef>
              <a:buNone/>
              <a:defRPr sz="2100">
                <a:solidFill>
                  <a:schemeClr val="tx1"/>
                </a:solidFill>
              </a:defRPr>
            </a:lvl1pPr>
            <a:lvl2pPr marL="457181" indent="0" algn="ctr">
              <a:buNone/>
              <a:defRPr>
                <a:solidFill>
                  <a:schemeClr val="tx1">
                    <a:tint val="75000"/>
                  </a:schemeClr>
                </a:solidFill>
              </a:defRPr>
            </a:lvl2pPr>
            <a:lvl3pPr marL="914362" indent="0" algn="ctr">
              <a:buNone/>
              <a:defRPr>
                <a:solidFill>
                  <a:schemeClr val="tx1">
                    <a:tint val="75000"/>
                  </a:schemeClr>
                </a:solidFill>
              </a:defRPr>
            </a:lvl3pPr>
            <a:lvl4pPr marL="1371543" indent="0" algn="ctr">
              <a:buNone/>
              <a:defRPr>
                <a:solidFill>
                  <a:schemeClr val="tx1">
                    <a:tint val="75000"/>
                  </a:schemeClr>
                </a:solidFill>
              </a:defRPr>
            </a:lvl4pPr>
            <a:lvl5pPr marL="1828724" indent="0" algn="ctr">
              <a:buNone/>
              <a:defRPr>
                <a:solidFill>
                  <a:schemeClr val="tx1">
                    <a:tint val="75000"/>
                  </a:schemeClr>
                </a:solidFill>
              </a:defRPr>
            </a:lvl5pPr>
            <a:lvl6pPr marL="2285905" indent="0" algn="ctr">
              <a:buNone/>
              <a:defRPr>
                <a:solidFill>
                  <a:schemeClr val="tx1">
                    <a:tint val="75000"/>
                  </a:schemeClr>
                </a:solidFill>
              </a:defRPr>
            </a:lvl6pPr>
            <a:lvl7pPr marL="2743086" indent="0" algn="ctr">
              <a:buNone/>
              <a:defRPr>
                <a:solidFill>
                  <a:schemeClr val="tx1">
                    <a:tint val="75000"/>
                  </a:schemeClr>
                </a:solidFill>
              </a:defRPr>
            </a:lvl7pPr>
            <a:lvl8pPr marL="3200266" indent="0" algn="ctr">
              <a:buNone/>
              <a:defRPr>
                <a:solidFill>
                  <a:schemeClr val="tx1">
                    <a:tint val="75000"/>
                  </a:schemeClr>
                </a:solidFill>
              </a:defRPr>
            </a:lvl8pPr>
            <a:lvl9pPr marL="3657448" indent="0" algn="ctr">
              <a:buNone/>
              <a:defRPr>
                <a:solidFill>
                  <a:schemeClr val="tx1">
                    <a:tint val="75000"/>
                  </a:schemeClr>
                </a:solidFill>
              </a:defRPr>
            </a:lvl9pPr>
          </a:lstStyle>
          <a:p>
            <a:r>
              <a:rPr lang="en-US" smtClean="0"/>
              <a:t>Click to edit Master subtitle style</a:t>
            </a:r>
            <a:endParaRPr/>
          </a:p>
        </p:txBody>
      </p:sp>
      <p:sp>
        <p:nvSpPr>
          <p:cNvPr id="62" name="Rectangle 61"/>
          <p:cNvSpPr/>
          <p:nvPr/>
        </p:nvSpPr>
        <p:spPr bwMode="hidden">
          <a:xfrm>
            <a:off x="0" y="1428751"/>
            <a:ext cx="9144000" cy="1611189"/>
          </a:xfrm>
          <a:prstGeom prst="rect">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lnSpc>
                <a:spcPct val="90000"/>
              </a:lnSpc>
            </a:pPr>
            <a:endParaRPr sz="2400">
              <a:solidFill>
                <a:schemeClr val="tx2"/>
              </a:solidFill>
            </a:endParaRPr>
          </a:p>
        </p:txBody>
      </p:sp>
      <p:sp>
        <p:nvSpPr>
          <p:cNvPr id="2" name="Title 1"/>
          <p:cNvSpPr>
            <a:spLocks noGrp="1"/>
          </p:cNvSpPr>
          <p:nvPr>
            <p:ph type="ctrTitle"/>
          </p:nvPr>
        </p:nvSpPr>
        <p:spPr>
          <a:xfrm>
            <a:off x="914400" y="1428751"/>
            <a:ext cx="7315200" cy="1610945"/>
          </a:xfrm>
        </p:spPr>
        <p:txBody>
          <a:bodyPr anchor="ctr">
            <a:normAutofit/>
          </a:bodyPr>
          <a:lstStyle>
            <a:lvl1pPr algn="l">
              <a:defRPr sz="3300" cap="all" normalizeH="0" baseline="0"/>
            </a:lvl1pPr>
          </a:lstStyle>
          <a:p>
            <a:r>
              <a:rPr lang="en-US" dirty="0" smtClean="0"/>
              <a:t>Click to edit Master title style</a:t>
            </a:r>
            <a:endParaRPr dirty="0"/>
          </a:p>
        </p:txBody>
      </p:sp>
      <p:sp>
        <p:nvSpPr>
          <p:cNvPr id="7" name="Footer Placeholder 4"/>
          <p:cNvSpPr>
            <a:spLocks noGrp="1"/>
          </p:cNvSpPr>
          <p:nvPr>
            <p:ph type="ftr" sz="quarter" idx="3"/>
          </p:nvPr>
        </p:nvSpPr>
        <p:spPr>
          <a:xfrm>
            <a:off x="0" y="4997196"/>
            <a:ext cx="5562600" cy="146304"/>
          </a:xfrm>
          <a:prstGeom prst="rect">
            <a:avLst/>
          </a:prstGeom>
        </p:spPr>
        <p:txBody>
          <a:bodyPr vert="horz" lIns="91436" tIns="45718" rIns="91436" bIns="45718" rtlCol="0" anchor="ctr"/>
          <a:lstStyle>
            <a:lvl1pPr marL="0" marR="0" indent="0" algn="l" defTabSz="457200" rtl="0" eaLnBrk="1" fontAlgn="auto" latinLnBrk="0" hangingPunct="1">
              <a:lnSpc>
                <a:spcPct val="100000"/>
              </a:lnSpc>
              <a:spcBef>
                <a:spcPts val="0"/>
              </a:spcBef>
              <a:spcAft>
                <a:spcPts val="0"/>
              </a:spcAft>
              <a:buClrTx/>
              <a:buSzTx/>
              <a:buFontTx/>
              <a:buNone/>
              <a:tabLst/>
              <a:defRPr sz="800">
                <a:solidFill>
                  <a:schemeClr val="tx1"/>
                </a:solidFill>
              </a:defRPr>
            </a:lvl1pPr>
          </a:lstStyle>
          <a:p>
            <a:r>
              <a:rPr lang="en-US" smtClean="0"/>
              <a:t>© 2014 Keith A. Pray</a:t>
            </a:r>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Alternate Picture with Caption">
    <p:spTree>
      <p:nvGrpSpPr>
        <p:cNvPr id="1" name=""/>
        <p:cNvGrpSpPr/>
        <p:nvPr/>
      </p:nvGrpSpPr>
      <p:grpSpPr>
        <a:xfrm>
          <a:off x="0" y="0"/>
          <a:ext cx="0" cy="0"/>
          <a:chOff x="0" y="0"/>
          <a:chExt cx="0" cy="0"/>
        </a:xfrm>
      </p:grpSpPr>
      <p:sp>
        <p:nvSpPr>
          <p:cNvPr id="9" name="Rectangle 8"/>
          <p:cNvSpPr/>
          <p:nvPr/>
        </p:nvSpPr>
        <p:spPr>
          <a:xfrm>
            <a:off x="0" y="-836"/>
            <a:ext cx="5715000" cy="51443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5867400" y="361950"/>
            <a:ext cx="2971800" cy="1066800"/>
          </a:xfrm>
        </p:spPr>
        <p:txBody>
          <a:bodyPr anchor="b" anchorCtr="0">
            <a:normAutofit/>
          </a:bodyPr>
          <a:lstStyle>
            <a:lvl1pPr algn="l">
              <a:defRPr sz="2400" b="0"/>
            </a:lvl1pPr>
          </a:lstStyle>
          <a:p>
            <a:r>
              <a:rPr lang="en-US" smtClean="0"/>
              <a:t>Click to edit Master title style</a:t>
            </a:r>
            <a:endParaRPr/>
          </a:p>
        </p:txBody>
      </p:sp>
      <p:sp>
        <p:nvSpPr>
          <p:cNvPr id="3" name="Picture Placeholder 2"/>
          <p:cNvSpPr>
            <a:spLocks noGrp="1"/>
          </p:cNvSpPr>
          <p:nvPr>
            <p:ph type="pic" idx="1"/>
          </p:nvPr>
        </p:nvSpPr>
        <p:spPr>
          <a:xfrm>
            <a:off x="381000" y="361950"/>
            <a:ext cx="4953001" cy="4381501"/>
          </a:xfrm>
          <a:noFill/>
          <a:ln w="9525">
            <a:noFill/>
            <a:miter lim="800000"/>
          </a:ln>
          <a:effectLst/>
        </p:spPr>
        <p:txBody>
          <a:bodyPr>
            <a:normAutofit/>
          </a:bodyPr>
          <a:lstStyle>
            <a:lvl1pPr marL="0" indent="0" algn="ctr">
              <a:buNone/>
              <a:defRPr sz="2000"/>
            </a:lvl1pPr>
            <a:lvl2pPr marL="457181" indent="0">
              <a:buNone/>
              <a:defRPr sz="2800"/>
            </a:lvl2pPr>
            <a:lvl3pPr marL="914362" indent="0">
              <a:buNone/>
              <a:defRPr sz="2400"/>
            </a:lvl3pPr>
            <a:lvl4pPr marL="1371543" indent="0">
              <a:buNone/>
              <a:defRPr sz="2000"/>
            </a:lvl4pPr>
            <a:lvl5pPr marL="1828724" indent="0">
              <a:buNone/>
              <a:defRPr sz="2000"/>
            </a:lvl5pPr>
            <a:lvl6pPr marL="2285905" indent="0">
              <a:buNone/>
              <a:defRPr sz="2000"/>
            </a:lvl6pPr>
            <a:lvl7pPr marL="2743086" indent="0">
              <a:buNone/>
              <a:defRPr sz="2000"/>
            </a:lvl7pPr>
            <a:lvl8pPr marL="3200266" indent="0">
              <a:buNone/>
              <a:defRPr sz="2000"/>
            </a:lvl8pPr>
            <a:lvl9pPr marL="3657448"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5867400" y="1581150"/>
            <a:ext cx="2971800" cy="3200400"/>
          </a:xfrm>
        </p:spPr>
        <p:txBody>
          <a:bodyPr>
            <a:normAutofit/>
          </a:bodyPr>
          <a:lstStyle>
            <a:lvl1pPr marL="0" indent="0">
              <a:spcBef>
                <a:spcPts val="1200"/>
              </a:spcBef>
              <a:buNone/>
              <a:defRPr sz="1500">
                <a:solidFill>
                  <a:schemeClr val="tx1"/>
                </a:solidFill>
              </a:defRPr>
            </a:lvl1pPr>
            <a:lvl2pPr marL="457181" indent="0">
              <a:buNone/>
              <a:defRPr sz="1200"/>
            </a:lvl2pPr>
            <a:lvl3pPr marL="914362" indent="0">
              <a:buNone/>
              <a:defRPr sz="1000"/>
            </a:lvl3pPr>
            <a:lvl4pPr marL="1371543" indent="0">
              <a:buNone/>
              <a:defRPr sz="900"/>
            </a:lvl4pPr>
            <a:lvl5pPr marL="1828724" indent="0">
              <a:buNone/>
              <a:defRPr sz="900"/>
            </a:lvl5pPr>
            <a:lvl6pPr marL="2285905" indent="0">
              <a:buNone/>
              <a:defRPr sz="900"/>
            </a:lvl6pPr>
            <a:lvl7pPr marL="2743086" indent="0">
              <a:buNone/>
              <a:defRPr sz="900"/>
            </a:lvl7pPr>
            <a:lvl8pPr marL="3200266" indent="0">
              <a:buNone/>
              <a:defRPr sz="900"/>
            </a:lvl8pPr>
            <a:lvl9pPr marL="3657448" indent="0">
              <a:buNone/>
              <a:defRPr sz="900"/>
            </a:lvl9pPr>
          </a:lstStyle>
          <a:p>
            <a:pPr lvl="0"/>
            <a:r>
              <a:rPr lang="en-US" smtClean="0"/>
              <a:t>Click to edit Master text styles</a:t>
            </a:r>
          </a:p>
        </p:txBody>
      </p:sp>
    </p:spTree>
    <p:extLst>
      <p:ext uri="{BB962C8B-B14F-4D97-AF65-F5344CB8AC3E}">
        <p14:creationId xmlns:p14="http://schemas.microsoft.com/office/powerpoint/2010/main" val="2076303992"/>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marL="2002453">
              <a:defRPr baseline="0"/>
            </a:lvl6pPr>
            <a:lvl7pPr marL="2002453">
              <a:defRPr baseline="0"/>
            </a:lvl7pPr>
            <a:lvl8pPr marL="2002453">
              <a:defRPr baseline="0"/>
            </a:lvl8pPr>
            <a:lvl9pPr marL="2002453">
              <a:defRPr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 2014 Keith A. Pray</a:t>
            </a:r>
            <a:endParaRPr lang="en-US"/>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531994" y="361950"/>
            <a:ext cx="1383347" cy="4343401"/>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685800" y="361950"/>
            <a:ext cx="6781800" cy="4343401"/>
          </a:xfrm>
        </p:spPr>
        <p:txBody>
          <a:bodyPr vert="eaVert"/>
          <a:lstStyle>
            <a:lvl5pPr>
              <a:defRPr/>
            </a:lvl5pPr>
            <a:lvl6pPr>
              <a:defRPr/>
            </a:lvl6pPr>
            <a:lvl7pPr>
              <a:defRPr/>
            </a:lvl7pPr>
            <a:lvl8pPr>
              <a:defRPr baseline="0"/>
            </a:lvl8pPr>
            <a:lvl9pPr>
              <a:defRPr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 2014 Keith A. Pray</a:t>
            </a:r>
            <a:endParaRPr lang="en-US"/>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vl6pPr>
              <a:defRPr/>
            </a:lvl6pPr>
            <a:lvl7pPr>
              <a:defRPr/>
            </a:lvl7pPr>
            <a:lvl8pPr>
              <a:defRPr/>
            </a:lvl8pPr>
            <a:lvl9pP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 2014 Keith A. Pray</a:t>
            </a:r>
            <a:endParaRPr lang="en-US"/>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1" name="Isosceles Triangle 5"/>
          <p:cNvSpPr/>
          <p:nvPr/>
        </p:nvSpPr>
        <p:spPr>
          <a:xfrm>
            <a:off x="-1205" y="-836"/>
            <a:ext cx="9145184" cy="5147769"/>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914400" y="1143000"/>
            <a:ext cx="7315200" cy="1494448"/>
          </a:xfrm>
        </p:spPr>
        <p:txBody>
          <a:bodyPr anchor="b" anchorCtr="0">
            <a:noAutofit/>
          </a:bodyPr>
          <a:lstStyle>
            <a:lvl1pPr algn="ctr">
              <a:defRPr sz="3300" b="0" cap="all" baseline="0"/>
            </a:lvl1pPr>
          </a:lstStyle>
          <a:p>
            <a:r>
              <a:rPr lang="en-US" smtClean="0"/>
              <a:t>Click to edit Master title style</a:t>
            </a:r>
            <a:endParaRPr/>
          </a:p>
        </p:txBody>
      </p:sp>
      <p:sp>
        <p:nvSpPr>
          <p:cNvPr id="3" name="Text Placeholder 2"/>
          <p:cNvSpPr>
            <a:spLocks noGrp="1"/>
          </p:cNvSpPr>
          <p:nvPr>
            <p:ph type="body" idx="1"/>
          </p:nvPr>
        </p:nvSpPr>
        <p:spPr>
          <a:xfrm>
            <a:off x="914400" y="2724150"/>
            <a:ext cx="7315200" cy="762000"/>
          </a:xfrm>
        </p:spPr>
        <p:txBody>
          <a:bodyPr anchor="t" anchorCtr="0">
            <a:noAutofit/>
          </a:bodyPr>
          <a:lstStyle>
            <a:lvl1pPr marL="0" indent="0" algn="ctr">
              <a:spcBef>
                <a:spcPts val="0"/>
              </a:spcBef>
              <a:buNone/>
              <a:defRPr sz="2100">
                <a:solidFill>
                  <a:schemeClr val="tx1"/>
                </a:solidFill>
              </a:defRPr>
            </a:lvl1pPr>
            <a:lvl2pPr marL="457181" indent="0">
              <a:buNone/>
              <a:defRPr sz="1800">
                <a:solidFill>
                  <a:schemeClr val="tx1">
                    <a:tint val="75000"/>
                  </a:schemeClr>
                </a:solidFill>
              </a:defRPr>
            </a:lvl2pPr>
            <a:lvl3pPr marL="914362" indent="0">
              <a:buNone/>
              <a:defRPr sz="1600">
                <a:solidFill>
                  <a:schemeClr val="tx1">
                    <a:tint val="75000"/>
                  </a:schemeClr>
                </a:solidFill>
              </a:defRPr>
            </a:lvl3pPr>
            <a:lvl4pPr marL="1371543" indent="0">
              <a:buNone/>
              <a:defRPr sz="1400">
                <a:solidFill>
                  <a:schemeClr val="tx1">
                    <a:tint val="75000"/>
                  </a:schemeClr>
                </a:solidFill>
              </a:defRPr>
            </a:lvl4pPr>
            <a:lvl5pPr marL="1828724" indent="0">
              <a:buNone/>
              <a:defRPr sz="1400">
                <a:solidFill>
                  <a:schemeClr val="tx1">
                    <a:tint val="75000"/>
                  </a:schemeClr>
                </a:solidFill>
              </a:defRPr>
            </a:lvl5pPr>
            <a:lvl6pPr marL="2285905" indent="0">
              <a:buNone/>
              <a:defRPr sz="1400">
                <a:solidFill>
                  <a:schemeClr val="tx1">
                    <a:tint val="75000"/>
                  </a:schemeClr>
                </a:solidFill>
              </a:defRPr>
            </a:lvl6pPr>
            <a:lvl7pPr marL="2743086" indent="0">
              <a:buNone/>
              <a:defRPr sz="1400">
                <a:solidFill>
                  <a:schemeClr val="tx1">
                    <a:tint val="75000"/>
                  </a:schemeClr>
                </a:solidFill>
              </a:defRPr>
            </a:lvl7pPr>
            <a:lvl8pPr marL="3200266" indent="0">
              <a:buNone/>
              <a:defRPr sz="1400">
                <a:solidFill>
                  <a:schemeClr val="tx1">
                    <a:tint val="75000"/>
                  </a:schemeClr>
                </a:solidFill>
              </a:defRPr>
            </a:lvl8pPr>
            <a:lvl9pPr marL="3657448"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 2014 Keith A. Pray</a:t>
            </a:r>
            <a:endParaRPr lang="en-US"/>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685800" y="1352551"/>
            <a:ext cx="3733800" cy="3352800"/>
          </a:xfrm>
        </p:spPr>
        <p:txBody>
          <a:bodyPr>
            <a:normAutofit/>
          </a:bodyPr>
          <a:lstStyle>
            <a:lvl1pPr>
              <a:defRPr sz="1800"/>
            </a:lvl1pPr>
            <a:lvl2pPr>
              <a:defRPr sz="1500"/>
            </a:lvl2pPr>
            <a:lvl3pPr>
              <a:defRPr sz="1400"/>
            </a:lvl3pPr>
            <a:lvl4pPr>
              <a:defRPr sz="1200"/>
            </a:lvl4pPr>
            <a:lvl5pPr>
              <a:defRPr sz="1100"/>
            </a:lvl5pPr>
            <a:lvl6pPr>
              <a:defRPr sz="1100"/>
            </a:lvl6pPr>
            <a:lvl7pPr marL="2002453">
              <a:defRPr sz="1100"/>
            </a:lvl7pPr>
            <a:lvl8pPr marL="2002453">
              <a:defRPr sz="1100"/>
            </a:lvl8pPr>
            <a:lvl9pPr marL="2002453">
              <a:defRPr sz="1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724400" y="1352551"/>
            <a:ext cx="3733800" cy="3352800"/>
          </a:xfrm>
        </p:spPr>
        <p:txBody>
          <a:bodyPr>
            <a:normAutofit/>
          </a:bodyPr>
          <a:lstStyle>
            <a:lvl1pPr>
              <a:defRPr sz="1800"/>
            </a:lvl1pPr>
            <a:lvl2pPr>
              <a:defRPr sz="1500"/>
            </a:lvl2pPr>
            <a:lvl3pPr>
              <a:defRPr sz="1400"/>
            </a:lvl3pPr>
            <a:lvl4pPr>
              <a:defRPr sz="1200"/>
            </a:lvl4pPr>
            <a:lvl5pPr>
              <a:defRPr sz="1100"/>
            </a:lvl5pPr>
            <a:lvl6pPr marL="2002453">
              <a:defRPr sz="1100" baseline="0"/>
            </a:lvl6pPr>
            <a:lvl7pPr marL="2002453">
              <a:defRPr sz="1100" baseline="0"/>
            </a:lvl7pPr>
            <a:lvl8pPr marL="2002453">
              <a:defRPr sz="1100" baseline="0"/>
            </a:lvl8pPr>
            <a:lvl9pPr marL="2002453">
              <a:defRPr sz="11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 2014 Keith A. Pray</a:t>
            </a:r>
            <a:endParaRPr lang="en-US"/>
          </a:p>
        </p:txBody>
      </p:sp>
      <p:sp>
        <p:nvSpPr>
          <p:cNvPr id="7" name="Slide Number Placeholder 6"/>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685800" y="1352550"/>
            <a:ext cx="3733800" cy="685800"/>
          </a:xfrm>
        </p:spPr>
        <p:txBody>
          <a:bodyPr anchor="ctr">
            <a:noAutofit/>
          </a:bodyPr>
          <a:lstStyle>
            <a:lvl1pPr marL="0" indent="0">
              <a:lnSpc>
                <a:spcPct val="80000"/>
              </a:lnSpc>
              <a:spcBef>
                <a:spcPts val="0"/>
              </a:spcBef>
              <a:buNone/>
              <a:defRPr sz="2100" b="0">
                <a:solidFill>
                  <a:schemeClr val="tx1"/>
                </a:solidFill>
              </a:defRPr>
            </a:lvl1pPr>
            <a:lvl2pPr marL="457181" indent="0">
              <a:buNone/>
              <a:defRPr sz="2000" b="1"/>
            </a:lvl2pPr>
            <a:lvl3pPr marL="914362" indent="0">
              <a:buNone/>
              <a:defRPr sz="1800" b="1"/>
            </a:lvl3pPr>
            <a:lvl4pPr marL="1371543" indent="0">
              <a:buNone/>
              <a:defRPr sz="1600" b="1"/>
            </a:lvl4pPr>
            <a:lvl5pPr marL="1828724" indent="0">
              <a:buNone/>
              <a:defRPr sz="1600" b="1"/>
            </a:lvl5pPr>
            <a:lvl6pPr marL="2285905" indent="0">
              <a:buNone/>
              <a:defRPr sz="1600" b="1"/>
            </a:lvl6pPr>
            <a:lvl7pPr marL="2743086" indent="0">
              <a:buNone/>
              <a:defRPr sz="1600" b="1"/>
            </a:lvl7pPr>
            <a:lvl8pPr marL="3200266" indent="0">
              <a:buNone/>
              <a:defRPr sz="1600" b="1"/>
            </a:lvl8pPr>
            <a:lvl9pPr marL="3657448"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2038350"/>
            <a:ext cx="3733800" cy="2667000"/>
          </a:xfrm>
        </p:spPr>
        <p:txBody>
          <a:bodyPr>
            <a:normAutofit/>
          </a:bodyPr>
          <a:lstStyle>
            <a:lvl1pPr>
              <a:defRPr sz="1800"/>
            </a:lvl1pPr>
            <a:lvl2pPr>
              <a:defRPr sz="1500"/>
            </a:lvl2pPr>
            <a:lvl3pPr>
              <a:defRPr sz="1400"/>
            </a:lvl3pPr>
            <a:lvl4pPr>
              <a:defRPr sz="1200"/>
            </a:lvl4pPr>
            <a:lvl5pPr>
              <a:defRPr sz="1100"/>
            </a:lvl5pPr>
            <a:lvl6pPr marL="2002453">
              <a:defRPr sz="1100"/>
            </a:lvl6pPr>
            <a:lvl7pPr marL="2002453">
              <a:defRPr sz="1100"/>
            </a:lvl7pPr>
            <a:lvl8pPr marL="2002453">
              <a:defRPr sz="1100"/>
            </a:lvl8pPr>
            <a:lvl9pPr marL="2002453">
              <a:defRPr sz="1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4724400" y="1352550"/>
            <a:ext cx="3733800" cy="685800"/>
          </a:xfrm>
        </p:spPr>
        <p:txBody>
          <a:bodyPr anchor="ctr">
            <a:noAutofit/>
          </a:bodyPr>
          <a:lstStyle>
            <a:lvl1pPr marL="0" indent="0">
              <a:lnSpc>
                <a:spcPct val="80000"/>
              </a:lnSpc>
              <a:spcBef>
                <a:spcPts val="0"/>
              </a:spcBef>
              <a:buNone/>
              <a:defRPr sz="2100" b="0">
                <a:solidFill>
                  <a:schemeClr val="tx1"/>
                </a:solidFill>
              </a:defRPr>
            </a:lvl1pPr>
            <a:lvl2pPr marL="457181" indent="0">
              <a:buNone/>
              <a:defRPr sz="2000" b="1"/>
            </a:lvl2pPr>
            <a:lvl3pPr marL="914362" indent="0">
              <a:buNone/>
              <a:defRPr sz="1800" b="1"/>
            </a:lvl3pPr>
            <a:lvl4pPr marL="1371543" indent="0">
              <a:buNone/>
              <a:defRPr sz="1600" b="1"/>
            </a:lvl4pPr>
            <a:lvl5pPr marL="1828724" indent="0">
              <a:buNone/>
              <a:defRPr sz="1600" b="1"/>
            </a:lvl5pPr>
            <a:lvl6pPr marL="2285905" indent="0">
              <a:buNone/>
              <a:defRPr sz="1600" b="1"/>
            </a:lvl6pPr>
            <a:lvl7pPr marL="2743086" indent="0">
              <a:buNone/>
              <a:defRPr sz="1600" b="1"/>
            </a:lvl7pPr>
            <a:lvl8pPr marL="3200266" indent="0">
              <a:buNone/>
              <a:defRPr sz="1600" b="1"/>
            </a:lvl8pPr>
            <a:lvl9pPr marL="3657448"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24400" y="2038350"/>
            <a:ext cx="3733800" cy="2667000"/>
          </a:xfrm>
        </p:spPr>
        <p:txBody>
          <a:bodyPr>
            <a:normAutofit/>
          </a:bodyPr>
          <a:lstStyle>
            <a:lvl1pPr>
              <a:defRPr sz="1800"/>
            </a:lvl1pPr>
            <a:lvl2pPr>
              <a:defRPr sz="1500"/>
            </a:lvl2pPr>
            <a:lvl3pPr>
              <a:defRPr sz="1400"/>
            </a:lvl3pPr>
            <a:lvl4pPr>
              <a:defRPr sz="1200"/>
            </a:lvl4pPr>
            <a:lvl5pPr>
              <a:defRPr sz="1100"/>
            </a:lvl5pPr>
            <a:lvl6pPr marL="2002453">
              <a:defRPr sz="1100"/>
            </a:lvl6pPr>
            <a:lvl7pPr marL="2002453">
              <a:defRPr sz="1100"/>
            </a:lvl7pPr>
            <a:lvl8pPr marL="2002453">
              <a:defRPr sz="1100" baseline="0"/>
            </a:lvl8pPr>
            <a:lvl9pPr marL="2002453">
              <a:defRPr sz="11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smtClean="0"/>
              <a:t>© 2014 Keith A. Pray</a:t>
            </a:r>
            <a:endParaRPr lang="en-US"/>
          </a:p>
        </p:txBody>
      </p:sp>
      <p:sp>
        <p:nvSpPr>
          <p:cNvPr id="9" name="Slide Number Placeholder 8"/>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 2014 Keith A. Pray</a:t>
            </a:r>
            <a:endParaRPr lang="en-US"/>
          </a:p>
        </p:txBody>
      </p:sp>
      <p:sp>
        <p:nvSpPr>
          <p:cNvPr id="5" name="Slide Number Placeholder 4"/>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0" name="Rectangle 19"/>
          <p:cNvSpPr/>
          <p:nvPr/>
        </p:nvSpPr>
        <p:spPr>
          <a:xfrm>
            <a:off x="0" y="-836"/>
            <a:ext cx="5715000" cy="51443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5867400" y="361950"/>
            <a:ext cx="2971800" cy="1066800"/>
          </a:xfrm>
        </p:spPr>
        <p:txBody>
          <a:bodyPr anchor="b">
            <a:noAutofit/>
          </a:bodyPr>
          <a:lstStyle>
            <a:lvl1pPr algn="l">
              <a:defRPr sz="2400" b="0"/>
            </a:lvl1pPr>
          </a:lstStyle>
          <a:p>
            <a:r>
              <a:rPr lang="en-US" smtClean="0"/>
              <a:t>Click to edit Master title style</a:t>
            </a:r>
            <a:endParaRPr/>
          </a:p>
        </p:txBody>
      </p:sp>
      <p:sp>
        <p:nvSpPr>
          <p:cNvPr id="3" name="Content Placeholder 2"/>
          <p:cNvSpPr>
            <a:spLocks noGrp="1"/>
          </p:cNvSpPr>
          <p:nvPr>
            <p:ph idx="1"/>
          </p:nvPr>
        </p:nvSpPr>
        <p:spPr bwMode="white">
          <a:xfrm>
            <a:off x="381000" y="361950"/>
            <a:ext cx="4953000" cy="4381501"/>
          </a:xfrm>
        </p:spPr>
        <p:txBody>
          <a:bodyPr>
            <a:normAutofit/>
          </a:bodyPr>
          <a:lstStyle>
            <a:lvl1pPr>
              <a:defRPr sz="2100"/>
            </a:lvl1pPr>
            <a:lvl2pPr>
              <a:defRPr sz="1800"/>
            </a:lvl2pPr>
            <a:lvl3pPr>
              <a:defRPr sz="1500"/>
            </a:lvl3pPr>
            <a:lvl4pPr>
              <a:defRPr sz="14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5867400" y="1581150"/>
            <a:ext cx="2971800" cy="3200400"/>
          </a:xfrm>
        </p:spPr>
        <p:txBody>
          <a:bodyPr anchor="t" anchorCtr="0">
            <a:normAutofit/>
          </a:bodyPr>
          <a:lstStyle>
            <a:lvl1pPr marL="0" indent="0">
              <a:spcBef>
                <a:spcPts val="1200"/>
              </a:spcBef>
              <a:buNone/>
              <a:defRPr sz="1500">
                <a:solidFill>
                  <a:schemeClr val="tx1"/>
                </a:solidFill>
              </a:defRPr>
            </a:lvl1pPr>
            <a:lvl2pPr marL="457181" indent="0">
              <a:buNone/>
              <a:defRPr sz="1200"/>
            </a:lvl2pPr>
            <a:lvl3pPr marL="914362" indent="0">
              <a:buNone/>
              <a:defRPr sz="1000"/>
            </a:lvl3pPr>
            <a:lvl4pPr marL="1371543" indent="0">
              <a:buNone/>
              <a:defRPr sz="900"/>
            </a:lvl4pPr>
            <a:lvl5pPr marL="1828724" indent="0">
              <a:buNone/>
              <a:defRPr sz="900"/>
            </a:lvl5pPr>
            <a:lvl6pPr marL="2285905" indent="0">
              <a:buNone/>
              <a:defRPr sz="900"/>
            </a:lvl6pPr>
            <a:lvl7pPr marL="2743086" indent="0">
              <a:buNone/>
              <a:defRPr sz="900"/>
            </a:lvl7pPr>
            <a:lvl8pPr marL="3200266" indent="0">
              <a:buNone/>
              <a:defRPr sz="900"/>
            </a:lvl8pPr>
            <a:lvl9pPr marL="3657448" indent="0">
              <a:buNone/>
              <a:defRPr sz="900"/>
            </a:lvl9pPr>
          </a:lstStyle>
          <a:p>
            <a:pPr lvl="0"/>
            <a:r>
              <a:rPr lang="en-US"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Isosceles Triangle 5"/>
          <p:cNvSpPr/>
          <p:nvPr/>
        </p:nvSpPr>
        <p:spPr>
          <a:xfrm>
            <a:off x="-1205" y="-836"/>
            <a:ext cx="9145184" cy="5147769"/>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9" name="Rectangle 8"/>
          <p:cNvSpPr/>
          <p:nvPr/>
        </p:nvSpPr>
        <p:spPr>
          <a:xfrm>
            <a:off x="0" y="-836"/>
            <a:ext cx="4571386" cy="51443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4800600" y="1428750"/>
            <a:ext cx="3886200" cy="1295400"/>
          </a:xfrm>
        </p:spPr>
        <p:txBody>
          <a:bodyPr anchor="b" anchorCtr="0">
            <a:normAutofit/>
          </a:bodyPr>
          <a:lstStyle>
            <a:lvl1pPr algn="l">
              <a:defRPr sz="2400" b="0"/>
            </a:lvl1pPr>
          </a:lstStyle>
          <a:p>
            <a:r>
              <a:rPr lang="en-US" smtClean="0"/>
              <a:t>Click to edit Master title style</a:t>
            </a:r>
            <a:endParaRPr/>
          </a:p>
        </p:txBody>
      </p:sp>
      <p:sp>
        <p:nvSpPr>
          <p:cNvPr id="3" name="Picture Placeholder 2"/>
          <p:cNvSpPr>
            <a:spLocks noGrp="1"/>
          </p:cNvSpPr>
          <p:nvPr>
            <p:ph type="pic" idx="1"/>
          </p:nvPr>
        </p:nvSpPr>
        <p:spPr>
          <a:xfrm>
            <a:off x="381001" y="361951"/>
            <a:ext cx="3809386" cy="4397030"/>
          </a:xfrm>
          <a:noFill/>
          <a:ln w="9525">
            <a:noFill/>
            <a:miter lim="800000"/>
          </a:ln>
          <a:effectLst/>
        </p:spPr>
        <p:txBody>
          <a:bodyPr>
            <a:normAutofit/>
          </a:bodyPr>
          <a:lstStyle>
            <a:lvl1pPr marL="0" indent="0" algn="ctr">
              <a:buNone/>
              <a:defRPr sz="2000"/>
            </a:lvl1pPr>
            <a:lvl2pPr marL="457181" indent="0">
              <a:buNone/>
              <a:defRPr sz="2800"/>
            </a:lvl2pPr>
            <a:lvl3pPr marL="914362" indent="0">
              <a:buNone/>
              <a:defRPr sz="2400"/>
            </a:lvl3pPr>
            <a:lvl4pPr marL="1371543" indent="0">
              <a:buNone/>
              <a:defRPr sz="2000"/>
            </a:lvl4pPr>
            <a:lvl5pPr marL="1828724" indent="0">
              <a:buNone/>
              <a:defRPr sz="2000"/>
            </a:lvl5pPr>
            <a:lvl6pPr marL="2285905" indent="0">
              <a:buNone/>
              <a:defRPr sz="2000"/>
            </a:lvl6pPr>
            <a:lvl7pPr marL="2743086" indent="0">
              <a:buNone/>
              <a:defRPr sz="2000"/>
            </a:lvl7pPr>
            <a:lvl8pPr marL="3200266" indent="0">
              <a:buNone/>
              <a:defRPr sz="2000"/>
            </a:lvl8pPr>
            <a:lvl9pPr marL="3657448"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800600" y="2800350"/>
            <a:ext cx="3886200" cy="1295400"/>
          </a:xfrm>
        </p:spPr>
        <p:txBody>
          <a:bodyPr>
            <a:normAutofit/>
          </a:bodyPr>
          <a:lstStyle>
            <a:lvl1pPr marL="0" indent="0">
              <a:spcBef>
                <a:spcPts val="1200"/>
              </a:spcBef>
              <a:buNone/>
              <a:defRPr sz="1500">
                <a:solidFill>
                  <a:schemeClr val="tx1"/>
                </a:solidFill>
              </a:defRPr>
            </a:lvl1pPr>
            <a:lvl2pPr marL="457181" indent="0">
              <a:buNone/>
              <a:defRPr sz="1200"/>
            </a:lvl2pPr>
            <a:lvl3pPr marL="914362" indent="0">
              <a:buNone/>
              <a:defRPr sz="1000"/>
            </a:lvl3pPr>
            <a:lvl4pPr marL="1371543" indent="0">
              <a:buNone/>
              <a:defRPr sz="900"/>
            </a:lvl4pPr>
            <a:lvl5pPr marL="1828724" indent="0">
              <a:buNone/>
              <a:defRPr sz="900"/>
            </a:lvl5pPr>
            <a:lvl6pPr marL="2285905" indent="0">
              <a:buNone/>
              <a:defRPr sz="900"/>
            </a:lvl6pPr>
            <a:lvl7pPr marL="2743086" indent="0">
              <a:buNone/>
              <a:defRPr sz="900"/>
            </a:lvl7pPr>
            <a:lvl8pPr marL="3200266" indent="0">
              <a:buNone/>
              <a:defRPr sz="900"/>
            </a:lvl8pPr>
            <a:lvl9pPr marL="3657448" indent="0">
              <a:buNone/>
              <a:defRPr sz="900"/>
            </a:lvl9pPr>
          </a:lstStyle>
          <a:p>
            <a:pPr lvl="0"/>
            <a:r>
              <a:rPr lang="en-US"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361950"/>
            <a:ext cx="7772400" cy="914400"/>
          </a:xfrm>
          <a:prstGeom prst="rect">
            <a:avLst/>
          </a:prstGeom>
          <a:effectLst/>
        </p:spPr>
        <p:txBody>
          <a:bodyPr vert="horz" lIns="91436" tIns="45718" rIns="91436" bIns="45718" rtlCol="0" anchor="ctr" anchorCtr="0">
            <a:normAutofit/>
          </a:bodyPr>
          <a:lstStyle/>
          <a:p>
            <a:r>
              <a:rPr lang="en-US" dirty="0" smtClean="0"/>
              <a:t>Click to edit Master title style</a:t>
            </a:r>
            <a:endParaRPr dirty="0"/>
          </a:p>
        </p:txBody>
      </p:sp>
      <p:sp>
        <p:nvSpPr>
          <p:cNvPr id="3" name="Text Placeholder 2"/>
          <p:cNvSpPr>
            <a:spLocks noGrp="1"/>
          </p:cNvSpPr>
          <p:nvPr>
            <p:ph type="body" idx="1"/>
          </p:nvPr>
        </p:nvSpPr>
        <p:spPr>
          <a:xfrm>
            <a:off x="685800" y="1352551"/>
            <a:ext cx="7772400" cy="3352800"/>
          </a:xfrm>
          <a:prstGeom prst="rect">
            <a:avLst/>
          </a:prstGeom>
        </p:spPr>
        <p:txBody>
          <a:bodyPr vert="horz" lIns="91436" tIns="45718" rIns="91436" bIns="45718"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dirty="0"/>
          </a:p>
        </p:txBody>
      </p:sp>
      <p:sp>
        <p:nvSpPr>
          <p:cNvPr id="4" name="Date Placeholder 3"/>
          <p:cNvSpPr>
            <a:spLocks noGrp="1"/>
          </p:cNvSpPr>
          <p:nvPr>
            <p:ph type="dt" sz="half" idx="2"/>
          </p:nvPr>
        </p:nvSpPr>
        <p:spPr>
          <a:xfrm>
            <a:off x="6553200" y="4997196"/>
            <a:ext cx="1066800" cy="146304"/>
          </a:xfrm>
          <a:prstGeom prst="rect">
            <a:avLst/>
          </a:prstGeom>
        </p:spPr>
        <p:txBody>
          <a:bodyPr vert="horz" lIns="91436" tIns="45718" rIns="91436" bIns="45718" rtlCol="0" anchor="ctr"/>
          <a:lstStyle>
            <a:lvl1pPr algn="r">
              <a:defRPr sz="800">
                <a:solidFill>
                  <a:schemeClr val="tx1"/>
                </a:solidFill>
              </a:defRPr>
            </a:lvl1pPr>
          </a:lstStyle>
          <a:p>
            <a:endParaRPr lang="en-US" noProof="0" dirty="0"/>
          </a:p>
        </p:txBody>
      </p:sp>
      <p:sp>
        <p:nvSpPr>
          <p:cNvPr id="5" name="Footer Placeholder 4"/>
          <p:cNvSpPr>
            <a:spLocks noGrp="1"/>
          </p:cNvSpPr>
          <p:nvPr>
            <p:ph type="ftr" sz="quarter" idx="3"/>
          </p:nvPr>
        </p:nvSpPr>
        <p:spPr>
          <a:xfrm>
            <a:off x="0" y="4997196"/>
            <a:ext cx="5562600" cy="146304"/>
          </a:xfrm>
          <a:prstGeom prst="rect">
            <a:avLst/>
          </a:prstGeom>
        </p:spPr>
        <p:txBody>
          <a:bodyPr vert="horz" lIns="91436" tIns="45718" rIns="91436" bIns="45718" rtlCol="0" anchor="ctr"/>
          <a:lstStyle>
            <a:lvl1pPr marL="0" marR="0" indent="0" algn="l" defTabSz="457200" rtl="0" eaLnBrk="1" fontAlgn="auto" latinLnBrk="0" hangingPunct="1">
              <a:lnSpc>
                <a:spcPct val="100000"/>
              </a:lnSpc>
              <a:spcBef>
                <a:spcPts val="0"/>
              </a:spcBef>
              <a:spcAft>
                <a:spcPts val="0"/>
              </a:spcAft>
              <a:buClrTx/>
              <a:buSzTx/>
              <a:buFontTx/>
              <a:buNone/>
              <a:tabLst/>
              <a:defRPr sz="800">
                <a:solidFill>
                  <a:schemeClr val="tx1"/>
                </a:solidFill>
              </a:defRPr>
            </a:lvl1pPr>
          </a:lstStyle>
          <a:p>
            <a:r>
              <a:rPr lang="en-US" smtClean="0"/>
              <a:t>© 2014 Keith A. Pray</a:t>
            </a:r>
            <a:endParaRPr lang="en-US" dirty="0"/>
          </a:p>
        </p:txBody>
      </p:sp>
      <p:sp>
        <p:nvSpPr>
          <p:cNvPr id="6" name="Slide Number Placeholder 5"/>
          <p:cNvSpPr>
            <a:spLocks noGrp="1"/>
          </p:cNvSpPr>
          <p:nvPr>
            <p:ph type="sldNum" sz="quarter" idx="4"/>
          </p:nvPr>
        </p:nvSpPr>
        <p:spPr>
          <a:xfrm>
            <a:off x="8519160" y="4997196"/>
            <a:ext cx="624840" cy="146304"/>
          </a:xfrm>
          <a:prstGeom prst="rect">
            <a:avLst/>
          </a:prstGeom>
        </p:spPr>
        <p:txBody>
          <a:bodyPr vert="horz" lIns="91436" tIns="45718" rIns="91436" bIns="45718" rtlCol="0" anchor="ctr"/>
          <a:lstStyle>
            <a:lvl1pPr algn="r">
              <a:defRPr sz="800">
                <a:solidFill>
                  <a:schemeClr val="tx1"/>
                </a:solidFill>
              </a:defRPr>
            </a:lvl1pPr>
          </a:lstStyle>
          <a:p>
            <a:fld id="{A2A17EAB-8B51-5C40-8776-6683E51FA7A0}" type="slidenum">
              <a:rPr lang="en-US" smtClean="0"/>
              <a:t>‹#›</a:t>
            </a:fld>
            <a:endParaRPr lang="en-US"/>
          </a:p>
        </p:txBody>
      </p:sp>
      <p:grpSp>
        <p:nvGrpSpPr>
          <p:cNvPr id="10" name="Group 9"/>
          <p:cNvGrpSpPr/>
          <p:nvPr userDrawn="1"/>
        </p:nvGrpSpPr>
        <p:grpSpPr>
          <a:xfrm>
            <a:off x="23" y="21342"/>
            <a:ext cx="9143977" cy="295715"/>
            <a:chOff x="23" y="21342"/>
            <a:chExt cx="9143977" cy="295715"/>
          </a:xfrm>
        </p:grpSpPr>
        <p:sp>
          <p:nvSpPr>
            <p:cNvPr id="9" name="Rectangle 6"/>
            <p:cNvSpPr>
              <a:spLocks noChangeArrowheads="1"/>
            </p:cNvSpPr>
            <p:nvPr userDrawn="1"/>
          </p:nvSpPr>
          <p:spPr bwMode="auto">
            <a:xfrm>
              <a:off x="23" y="36417"/>
              <a:ext cx="9143977" cy="274320"/>
            </a:xfrm>
            <a:prstGeom prst="rect">
              <a:avLst/>
            </a:prstGeom>
            <a:gradFill flip="none" rotWithShape="1">
              <a:gsLst>
                <a:gs pos="0">
                  <a:schemeClr val="bg2"/>
                </a:gs>
                <a:gs pos="100000">
                  <a:schemeClr val="bg1"/>
                </a:gs>
              </a:gsLst>
              <a:path path="shape">
                <a:fillToRect l="50000" t="50000" r="50000" b="50000"/>
              </a:path>
              <a:tileRect/>
            </a:gradFill>
            <a:ln w="9525">
              <a:noFill/>
              <a:miter lim="800000"/>
              <a:headEnd/>
              <a:tailEnd/>
            </a:ln>
          </p:spPr>
          <p:txBody>
            <a:bodyPr tIns="0" anchor="ctr" anchorCtr="0">
              <a:prstTxWarp prst="textNoShape">
                <a:avLst/>
              </a:prstTxWarp>
            </a:bodyPr>
            <a:lstStyle/>
            <a:p>
              <a:pPr algn="l"/>
              <a:r>
                <a:rPr lang="en-US" dirty="0" smtClean="0">
                  <a:solidFill>
                    <a:schemeClr val="tx1"/>
                  </a:solidFill>
                </a:rPr>
                <a:t>CS 3043 Social Implications Of Computing</a:t>
              </a:r>
              <a:endParaRPr lang="en-US" dirty="0">
                <a:solidFill>
                  <a:schemeClr val="tx1"/>
                </a:solidFill>
              </a:endParaRPr>
            </a:p>
          </p:txBody>
        </p:sp>
        <p:pic>
          <p:nvPicPr>
            <p:cNvPr id="8" name="Picture 7" descr="WPI_Inst_Prim_FulClr_Rev.png"/>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8123338" y="21342"/>
              <a:ext cx="914400" cy="295715"/>
            </a:xfrm>
            <a:prstGeom prst="rect">
              <a:avLst/>
            </a:prstGeom>
          </p:spPr>
        </p:pic>
      </p:gr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hf hdr="0" dt="0"/>
  <p:txStyles>
    <p:titleStyle>
      <a:lvl1pPr algn="l" defTabSz="914362" rtl="0" eaLnBrk="1" latinLnBrk="0" hangingPunct="1">
        <a:lnSpc>
          <a:spcPct val="80000"/>
        </a:lnSpc>
        <a:spcBef>
          <a:spcPct val="0"/>
        </a:spcBef>
        <a:buNone/>
        <a:defRPr sz="2700" kern="1200" cap="all" baseline="0">
          <a:solidFill>
            <a:schemeClr val="tx1"/>
          </a:solidFill>
          <a:effectLst/>
          <a:latin typeface="+mj-lt"/>
          <a:ea typeface="+mj-ea"/>
          <a:cs typeface="+mj-cs"/>
        </a:defRPr>
      </a:lvl1pPr>
    </p:titleStyle>
    <p:bodyStyle>
      <a:lvl1pPr marL="205767" indent="-205767" algn="l" defTabSz="914362" rtl="0" eaLnBrk="1" latinLnBrk="0" hangingPunct="1">
        <a:lnSpc>
          <a:spcPct val="90000"/>
        </a:lnSpc>
        <a:spcBef>
          <a:spcPts val="1200"/>
        </a:spcBef>
        <a:buClr>
          <a:schemeClr val="tx2"/>
        </a:buClr>
        <a:buSzPct val="90000"/>
        <a:buFont typeface="Arial" pitchFamily="34" charset="0"/>
        <a:buChar char="•"/>
        <a:defRPr sz="2100" kern="1200">
          <a:solidFill>
            <a:schemeClr val="tx1"/>
          </a:solidFill>
          <a:latin typeface="+mn-lt"/>
          <a:ea typeface="+mn-ea"/>
          <a:cs typeface="+mn-cs"/>
        </a:defRPr>
      </a:lvl1pPr>
      <a:lvl2pPr marL="411535" indent="-205767" algn="l" defTabSz="914362" rtl="0" eaLnBrk="1" latinLnBrk="0" hangingPunct="1">
        <a:lnSpc>
          <a:spcPct val="90000"/>
        </a:lnSpc>
        <a:spcBef>
          <a:spcPts val="600"/>
        </a:spcBef>
        <a:buClr>
          <a:schemeClr val="tx2"/>
        </a:buClr>
        <a:buSzPct val="90000"/>
        <a:buFont typeface="Cambria" pitchFamily="18" charset="0"/>
        <a:buChar char="–"/>
        <a:defRPr sz="1800" kern="1200">
          <a:solidFill>
            <a:schemeClr val="tx1"/>
          </a:solidFill>
          <a:latin typeface="+mn-lt"/>
          <a:ea typeface="+mn-ea"/>
          <a:cs typeface="+mn-cs"/>
        </a:defRPr>
      </a:lvl2pPr>
      <a:lvl3pPr marL="617302" indent="-205767" algn="l" defTabSz="914362" rtl="0" eaLnBrk="1" latinLnBrk="0" hangingPunct="1">
        <a:lnSpc>
          <a:spcPct val="90000"/>
        </a:lnSpc>
        <a:spcBef>
          <a:spcPts val="600"/>
        </a:spcBef>
        <a:buClr>
          <a:schemeClr val="tx2"/>
        </a:buClr>
        <a:buFont typeface="Arial" pitchFamily="34" charset="0"/>
        <a:buChar char="•"/>
        <a:defRPr sz="1500" kern="1200">
          <a:solidFill>
            <a:schemeClr val="tx1"/>
          </a:solidFill>
          <a:latin typeface="+mn-lt"/>
          <a:ea typeface="+mn-ea"/>
          <a:cs typeface="+mn-cs"/>
        </a:defRPr>
      </a:lvl3pPr>
      <a:lvl4pPr marL="823070" indent="-205767" algn="l" defTabSz="914362" rtl="0" eaLnBrk="1" latinLnBrk="0" hangingPunct="1">
        <a:lnSpc>
          <a:spcPct val="90000"/>
        </a:lnSpc>
        <a:spcBef>
          <a:spcPts val="600"/>
        </a:spcBef>
        <a:buClr>
          <a:schemeClr val="tx2"/>
        </a:buClr>
        <a:buSzPct val="100000"/>
        <a:buFont typeface="Cambria" pitchFamily="18" charset="0"/>
        <a:buChar char="–"/>
        <a:defRPr sz="1400" kern="1200">
          <a:solidFill>
            <a:schemeClr val="tx1"/>
          </a:solidFill>
          <a:latin typeface="+mn-lt"/>
          <a:ea typeface="+mn-ea"/>
          <a:cs typeface="+mn-cs"/>
        </a:defRPr>
      </a:lvl4pPr>
      <a:lvl5pPr marL="1028837" indent="-205767" algn="l" defTabSz="914362" rtl="0" eaLnBrk="1" latinLnBrk="0" hangingPunct="1">
        <a:lnSpc>
          <a:spcPct val="90000"/>
        </a:lnSpc>
        <a:spcBef>
          <a:spcPts val="600"/>
        </a:spcBef>
        <a:buClr>
          <a:schemeClr val="tx2"/>
        </a:buClr>
        <a:buFont typeface="Arial" pitchFamily="34" charset="0"/>
        <a:buChar char="•"/>
        <a:defRPr sz="1200" kern="1200">
          <a:solidFill>
            <a:schemeClr val="tx1"/>
          </a:solidFill>
          <a:latin typeface="+mn-lt"/>
          <a:ea typeface="+mn-ea"/>
          <a:cs typeface="+mn-cs"/>
        </a:defRPr>
      </a:lvl5pPr>
      <a:lvl6pPr marL="1234605" indent="-205767" algn="l" defTabSz="914362" rtl="0" eaLnBrk="1" latinLnBrk="0" hangingPunct="1">
        <a:lnSpc>
          <a:spcPct val="90000"/>
        </a:lnSpc>
        <a:spcBef>
          <a:spcPts val="600"/>
        </a:spcBef>
        <a:buClr>
          <a:schemeClr val="tx2"/>
        </a:buClr>
        <a:buSzPct val="100000"/>
        <a:buFont typeface="Cambria" pitchFamily="18" charset="0"/>
        <a:buChar char="–"/>
        <a:defRPr sz="1200" kern="1200">
          <a:solidFill>
            <a:schemeClr val="tx1"/>
          </a:solidFill>
          <a:latin typeface="+mn-lt"/>
          <a:ea typeface="+mn-ea"/>
          <a:cs typeface="+mn-cs"/>
        </a:defRPr>
      </a:lvl6pPr>
      <a:lvl7pPr marL="1440372" indent="-205767" algn="l" defTabSz="914362" rtl="0" eaLnBrk="1" latinLnBrk="0" hangingPunct="1">
        <a:lnSpc>
          <a:spcPct val="90000"/>
        </a:lnSpc>
        <a:spcBef>
          <a:spcPts val="600"/>
        </a:spcBef>
        <a:buClr>
          <a:schemeClr val="tx2"/>
        </a:buClr>
        <a:buFont typeface="Arial" pitchFamily="34" charset="0"/>
        <a:buChar char="•"/>
        <a:defRPr sz="1200" kern="1200">
          <a:solidFill>
            <a:schemeClr val="tx1"/>
          </a:solidFill>
          <a:latin typeface="+mn-lt"/>
          <a:ea typeface="+mn-ea"/>
          <a:cs typeface="+mn-cs"/>
        </a:defRPr>
      </a:lvl7pPr>
      <a:lvl8pPr marL="1646139" indent="-205767" algn="l" defTabSz="914362" rtl="0" eaLnBrk="1" latinLnBrk="0" hangingPunct="1">
        <a:lnSpc>
          <a:spcPct val="90000"/>
        </a:lnSpc>
        <a:spcBef>
          <a:spcPts val="600"/>
        </a:spcBef>
        <a:buClr>
          <a:schemeClr val="tx2"/>
        </a:buClr>
        <a:buSzPct val="100000"/>
        <a:buFont typeface="Cambria" pitchFamily="18" charset="0"/>
        <a:buChar char="–"/>
        <a:defRPr sz="1200" kern="1200">
          <a:solidFill>
            <a:schemeClr val="tx1"/>
          </a:solidFill>
          <a:latin typeface="+mn-lt"/>
          <a:ea typeface="+mn-ea"/>
          <a:cs typeface="+mn-cs"/>
        </a:defRPr>
      </a:lvl8pPr>
      <a:lvl9pPr marL="1851907" indent="-205767" algn="l" defTabSz="914362" rtl="0" eaLnBrk="1" latinLnBrk="0" hangingPunct="1">
        <a:lnSpc>
          <a:spcPct val="90000"/>
        </a:lnSpc>
        <a:spcBef>
          <a:spcPts val="600"/>
        </a:spcBef>
        <a:buClr>
          <a:schemeClr val="tx2"/>
        </a:buClr>
        <a:buFont typeface="Arial" pitchFamily="34" charset="0"/>
        <a:buChar char="•"/>
        <a:defRPr sz="1200" kern="1200">
          <a:solidFill>
            <a:schemeClr val="tx1"/>
          </a:solidFill>
          <a:latin typeface="+mn-lt"/>
          <a:ea typeface="+mn-ea"/>
          <a:cs typeface="+mn-cs"/>
        </a:defRPr>
      </a:lvl9pPr>
    </p:bodyStyle>
    <p:otherStyle>
      <a:defPPr>
        <a:defRPr/>
      </a:defPPr>
      <a:lvl1pPr marL="0" algn="l" defTabSz="914362" rtl="0" eaLnBrk="1" latinLnBrk="0" hangingPunct="1">
        <a:defRPr sz="1800" kern="1200">
          <a:solidFill>
            <a:schemeClr val="tx1"/>
          </a:solidFill>
          <a:latin typeface="+mn-lt"/>
          <a:ea typeface="+mn-ea"/>
          <a:cs typeface="+mn-cs"/>
        </a:defRPr>
      </a:lvl1pPr>
      <a:lvl2pPr marL="457181" algn="l" defTabSz="914362" rtl="0" eaLnBrk="1" latinLnBrk="0" hangingPunct="1">
        <a:defRPr sz="1800" kern="1200">
          <a:solidFill>
            <a:schemeClr val="tx1"/>
          </a:solidFill>
          <a:latin typeface="+mn-lt"/>
          <a:ea typeface="+mn-ea"/>
          <a:cs typeface="+mn-cs"/>
        </a:defRPr>
      </a:lvl2pPr>
      <a:lvl3pPr marL="914362" algn="l" defTabSz="914362" rtl="0" eaLnBrk="1" latinLnBrk="0" hangingPunct="1">
        <a:defRPr sz="1800" kern="1200">
          <a:solidFill>
            <a:schemeClr val="tx1"/>
          </a:solidFill>
          <a:latin typeface="+mn-lt"/>
          <a:ea typeface="+mn-ea"/>
          <a:cs typeface="+mn-cs"/>
        </a:defRPr>
      </a:lvl3pPr>
      <a:lvl4pPr marL="1371543" algn="l" defTabSz="914362" rtl="0" eaLnBrk="1" latinLnBrk="0" hangingPunct="1">
        <a:defRPr sz="1800" kern="1200">
          <a:solidFill>
            <a:schemeClr val="tx1"/>
          </a:solidFill>
          <a:latin typeface="+mn-lt"/>
          <a:ea typeface="+mn-ea"/>
          <a:cs typeface="+mn-cs"/>
        </a:defRPr>
      </a:lvl4pPr>
      <a:lvl5pPr marL="1828724" algn="l" defTabSz="914362" rtl="0" eaLnBrk="1" latinLnBrk="0" hangingPunct="1">
        <a:defRPr sz="1800" kern="1200">
          <a:solidFill>
            <a:schemeClr val="tx1"/>
          </a:solidFill>
          <a:latin typeface="+mn-lt"/>
          <a:ea typeface="+mn-ea"/>
          <a:cs typeface="+mn-cs"/>
        </a:defRPr>
      </a:lvl5pPr>
      <a:lvl6pPr marL="2285905" algn="l" defTabSz="914362" rtl="0" eaLnBrk="1" latinLnBrk="0" hangingPunct="1">
        <a:defRPr sz="1800" kern="1200">
          <a:solidFill>
            <a:schemeClr val="tx1"/>
          </a:solidFill>
          <a:latin typeface="+mn-lt"/>
          <a:ea typeface="+mn-ea"/>
          <a:cs typeface="+mn-cs"/>
        </a:defRPr>
      </a:lvl6pPr>
      <a:lvl7pPr marL="2743086" algn="l" defTabSz="914362" rtl="0" eaLnBrk="1" latinLnBrk="0" hangingPunct="1">
        <a:defRPr sz="1800" kern="1200">
          <a:solidFill>
            <a:schemeClr val="tx1"/>
          </a:solidFill>
          <a:latin typeface="+mn-lt"/>
          <a:ea typeface="+mn-ea"/>
          <a:cs typeface="+mn-cs"/>
        </a:defRPr>
      </a:lvl7pPr>
      <a:lvl8pPr marL="3200266" algn="l" defTabSz="914362" rtl="0" eaLnBrk="1" latinLnBrk="0" hangingPunct="1">
        <a:defRPr sz="1800" kern="1200">
          <a:solidFill>
            <a:schemeClr val="tx1"/>
          </a:solidFill>
          <a:latin typeface="+mn-lt"/>
          <a:ea typeface="+mn-ea"/>
          <a:cs typeface="+mn-cs"/>
        </a:defRPr>
      </a:lvl8pPr>
      <a:lvl9pPr marL="3657448" algn="l" defTabSz="914362" rtl="0" eaLnBrk="1" latinLnBrk="0" hangingPunct="1">
        <a:defRPr sz="1800" kern="1200">
          <a:solidFill>
            <a:schemeClr val="tx1"/>
          </a:solidFill>
          <a:latin typeface="+mn-lt"/>
          <a:ea typeface="+mn-ea"/>
          <a:cs typeface="+mn-cs"/>
        </a:defRPr>
      </a:lvl9pPr>
    </p:otherStyle>
  </p:txStyles>
  <p:extLst mod="1">
    <p:ext uri="{27BBF7A9-308A-43DC-89C8-2F10F3537804}">
      <p15:sldGuideLst xmlns=""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0.xml"/><Relationship Id="rId3" Type="http://schemas.openxmlformats.org/officeDocument/2006/relationships/image" Target="../media/image3.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1.xml"/><Relationship Id="rId3" Type="http://schemas.openxmlformats.org/officeDocument/2006/relationships/image" Target="../media/image4.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2.xml"/><Relationship Id="rId3" Type="http://schemas.openxmlformats.org/officeDocument/2006/relationships/image" Target="../media/image5.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3.xml"/><Relationship Id="rId3" Type="http://schemas.openxmlformats.org/officeDocument/2006/relationships/image" Target="../media/image6.png"/></Relationships>
</file>

<file path=ppt/slides/_rels/slide14.xml.rels><?xml version="1.0" encoding="UTF-8" standalone="yes"?>
<Relationships xmlns="http://schemas.openxmlformats.org/package/2006/relationships"><Relationship Id="rId3" Type="http://schemas.openxmlformats.org/officeDocument/2006/relationships/hyperlink" Target="http://www.theverge.com/2012/6/6/3067636/youtube-music-licensing-deal-bmg" TargetMode="External"/><Relationship Id="rId4" Type="http://schemas.openxmlformats.org/officeDocument/2006/relationships/hyperlink" Target="https://support.google.com/youtube/answer/2797370" TargetMode="External"/><Relationship Id="rId5" Type="http://schemas.openxmlformats.org/officeDocument/2006/relationships/hyperlink" Target="http://copyright.gov/title17/92chap5.html" TargetMode="External"/><Relationship Id="rId1" Type="http://schemas.openxmlformats.org/officeDocument/2006/relationships/slideLayout" Target="../slideLayouts/slideLayout2.xml"/><Relationship Id="rId2" Type="http://schemas.openxmlformats.org/officeDocument/2006/relationships/hyperlink" Target="http://copyright.gov/title17/92chap1.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3" Type="http://schemas.openxmlformats.org/officeDocument/2006/relationships/image" Target="../media/image7.jpg"/><Relationship Id="rId4" Type="http://schemas.openxmlformats.org/officeDocument/2006/relationships/image" Target="../media/image8.png"/><Relationship Id="rId5" Type="http://schemas.openxmlformats.org/officeDocument/2006/relationships/image" Target="../media/image9.jpg"/><Relationship Id="rId6" Type="http://schemas.openxmlformats.org/officeDocument/2006/relationships/image" Target="../media/image10.jpg"/><Relationship Id="rId1" Type="http://schemas.openxmlformats.org/officeDocument/2006/relationships/slideLayout" Target="../slideLayouts/slideLayout4.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6.xml"/><Relationship Id="rId3" Type="http://schemas.openxmlformats.org/officeDocument/2006/relationships/image" Target="../media/image11.jpg"/></Relationships>
</file>

<file path=ppt/slides/_rels/slide18.xml.rels><?xml version="1.0" encoding="UTF-8" standalone="yes"?>
<Relationships xmlns="http://schemas.openxmlformats.org/package/2006/relationships"><Relationship Id="rId3" Type="http://schemas.openxmlformats.org/officeDocument/2006/relationships/hyperlink" Target="http://www.acc.com/legalresources/quickcounsel/caipi.cfm" TargetMode="External"/><Relationship Id="rId4" Type="http://schemas.openxmlformats.org/officeDocument/2006/relationships/image" Target="../media/image12.png"/><Relationship Id="rId1" Type="http://schemas.openxmlformats.org/officeDocument/2006/relationships/slideLayout" Target="../slideLayouts/slideLayout4.xml"/><Relationship Id="rId2" Type="http://schemas.openxmlformats.org/officeDocument/2006/relationships/notesSlide" Target="../notesSlides/notesSlide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hyperlink" Target="http://crowdsourcing.typepad.com/cs/2006/06/crowdsourcing_a.html" TargetMode="External"/><Relationship Id="rId4" Type="http://schemas.openxmlformats.org/officeDocument/2006/relationships/hyperlink" Target="http://www.outsource-force.com/blog/the-difference-between-crowdsourcing-and-outsourcing" TargetMode="External"/><Relationship Id="rId5" Type="http://schemas.openxmlformats.org/officeDocument/2006/relationships/hyperlink" Target="http://www.chnsourcing.com/" TargetMode="External"/><Relationship Id="rId6" Type="http://schemas.openxmlformats.org/officeDocument/2006/relationships/hyperlink" Target="http://www.acc.com/legalresources/quickcounsel/caipi.cfm" TargetMode="External"/><Relationship Id="rId7" Type="http://schemas.openxmlformats.org/officeDocument/2006/relationships/hyperlink" Target="http://www.topcoder.com/mission" TargetMode="External"/><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3105150"/>
            <a:ext cx="7315200" cy="1428914"/>
          </a:xfrm>
        </p:spPr>
        <p:txBody>
          <a:bodyPr>
            <a:normAutofit/>
          </a:bodyPr>
          <a:lstStyle/>
          <a:p>
            <a:pPr algn="r"/>
            <a:r>
              <a:rPr lang="en-US" dirty="0" smtClean="0"/>
              <a:t>Keith A. Pray</a:t>
            </a:r>
          </a:p>
          <a:p>
            <a:pPr algn="r"/>
            <a:r>
              <a:rPr lang="en-US" dirty="0" smtClean="0"/>
              <a:t>Instructor</a:t>
            </a:r>
          </a:p>
          <a:p>
            <a:pPr algn="r"/>
            <a:endParaRPr lang="en-US" dirty="0"/>
          </a:p>
          <a:p>
            <a:r>
              <a:rPr lang="en-US" sz="2000" dirty="0" err="1"/>
              <a:t>s</a:t>
            </a:r>
            <a:r>
              <a:rPr lang="en-US" sz="2000" dirty="0" err="1" smtClean="0"/>
              <a:t>ocialimps.keithpray.net</a:t>
            </a:r>
            <a:endParaRPr lang="en-US" sz="2000" dirty="0"/>
          </a:p>
        </p:txBody>
      </p:sp>
      <p:sp>
        <p:nvSpPr>
          <p:cNvPr id="2" name="Title 1"/>
          <p:cNvSpPr>
            <a:spLocks noGrp="1"/>
          </p:cNvSpPr>
          <p:nvPr>
            <p:ph type="ctrTitle"/>
          </p:nvPr>
        </p:nvSpPr>
        <p:spPr/>
        <p:txBody>
          <a:bodyPr/>
          <a:lstStyle/>
          <a:p>
            <a:pPr algn="l"/>
            <a:r>
              <a:rPr lang="en-US" dirty="0" smtClean="0"/>
              <a:t>Class </a:t>
            </a:r>
            <a:r>
              <a:rPr lang="en-US" dirty="0" smtClean="0"/>
              <a:t>5</a:t>
            </a:r>
            <a:r>
              <a:rPr lang="en-US" dirty="0" smtClean="0"/>
              <a:t/>
            </a:r>
            <a:br>
              <a:rPr lang="en-US" dirty="0" smtClean="0"/>
            </a:br>
            <a:r>
              <a:rPr lang="en-US" dirty="0" smtClean="0"/>
              <a:t>Intellectual Property</a:t>
            </a:r>
            <a:endParaRPr lang="en-US" dirty="0"/>
          </a:p>
        </p:txBody>
      </p:sp>
    </p:spTree>
    <p:extLst>
      <p:ext uri="{BB962C8B-B14F-4D97-AF65-F5344CB8AC3E}">
        <p14:creationId xmlns:p14="http://schemas.microsoft.com/office/powerpoint/2010/main" val="2449341219"/>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600" dirty="0" smtClean="0"/>
              <a:t>Do YouTube cover music videos break copyright law?</a:t>
            </a:r>
            <a:endParaRPr lang="en-US" sz="2600" dirty="0"/>
          </a:p>
        </p:txBody>
      </p:sp>
      <p:sp>
        <p:nvSpPr>
          <p:cNvPr id="3" name="Content Placeholder 2"/>
          <p:cNvSpPr>
            <a:spLocks noGrp="1"/>
          </p:cNvSpPr>
          <p:nvPr>
            <p:ph sz="half" idx="1"/>
          </p:nvPr>
        </p:nvSpPr>
        <p:spPr/>
        <p:txBody>
          <a:bodyPr>
            <a:normAutofit/>
          </a:bodyPr>
          <a:lstStyle/>
          <a:p>
            <a:r>
              <a:rPr lang="en-US" sz="2000" dirty="0" smtClean="0"/>
              <a:t>Copyright</a:t>
            </a:r>
          </a:p>
          <a:p>
            <a:pPr lvl="1"/>
            <a:r>
              <a:rPr lang="en-US" sz="1600" dirty="0" smtClean="0"/>
              <a:t>You own your works</a:t>
            </a:r>
          </a:p>
          <a:p>
            <a:pPr lvl="1"/>
            <a:r>
              <a:rPr lang="en-US" sz="1600" dirty="0" smtClean="0"/>
              <a:t>Companies usually own songs</a:t>
            </a:r>
          </a:p>
          <a:p>
            <a:pPr lvl="1"/>
            <a:r>
              <a:rPr lang="en-US" sz="1600" dirty="0" smtClean="0"/>
              <a:t>Licensing</a:t>
            </a:r>
            <a:endParaRPr lang="en-US" sz="1600" dirty="0"/>
          </a:p>
        </p:txBody>
      </p:sp>
      <p:sp>
        <p:nvSpPr>
          <p:cNvPr id="5" name="Footer Placeholder 4"/>
          <p:cNvSpPr>
            <a:spLocks noGrp="1"/>
          </p:cNvSpPr>
          <p:nvPr>
            <p:ph type="ftr" sz="quarter" idx="11"/>
          </p:nvPr>
        </p:nvSpPr>
        <p:spPr/>
        <p:txBody>
          <a:bodyPr/>
          <a:lstStyle/>
          <a:p>
            <a:r>
              <a:rPr lang="en-US" smtClean="0"/>
              <a:t>© 2014 Keith A. Pray</a:t>
            </a:r>
            <a:endParaRPr lang="en-US"/>
          </a:p>
        </p:txBody>
      </p:sp>
      <p:sp>
        <p:nvSpPr>
          <p:cNvPr id="6" name="Slide Number Placeholder 5"/>
          <p:cNvSpPr>
            <a:spLocks noGrp="1"/>
          </p:cNvSpPr>
          <p:nvPr>
            <p:ph type="sldNum" sz="quarter" idx="12"/>
          </p:nvPr>
        </p:nvSpPr>
        <p:spPr/>
        <p:txBody>
          <a:bodyPr/>
          <a:lstStyle/>
          <a:p>
            <a:fld id="{A2A17EAB-8B51-5C40-8776-6683E51FA7A0}" type="slidenum">
              <a:rPr lang="en-US" smtClean="0"/>
              <a:t>10</a:t>
            </a:fld>
            <a:endParaRPr lang="en-US"/>
          </a:p>
        </p:txBody>
      </p:sp>
      <p:sp>
        <p:nvSpPr>
          <p:cNvPr id="7" name="TextBox 6"/>
          <p:cNvSpPr txBox="1"/>
          <p:nvPr/>
        </p:nvSpPr>
        <p:spPr>
          <a:xfrm>
            <a:off x="7936954" y="372337"/>
            <a:ext cx="1089841" cy="307777"/>
          </a:xfrm>
          <a:prstGeom prst="rect">
            <a:avLst/>
          </a:prstGeom>
          <a:noFill/>
        </p:spPr>
        <p:txBody>
          <a:bodyPr wrap="square" rtlCol="0">
            <a:spAutoFit/>
          </a:bodyPr>
          <a:lstStyle/>
          <a:p>
            <a:pPr algn="r"/>
            <a:r>
              <a:rPr lang="en-US" sz="1400" dirty="0" smtClean="0">
                <a:solidFill>
                  <a:schemeClr val="tx1"/>
                </a:solidFill>
                <a:latin typeface="+mj-lt"/>
              </a:rPr>
              <a:t>Dan Murray</a:t>
            </a:r>
            <a:endParaRPr lang="en-US" sz="1400" dirty="0">
              <a:solidFill>
                <a:schemeClr val="tx1"/>
              </a:solidFill>
              <a:latin typeface="+mj-lt"/>
            </a:endParaRPr>
          </a:p>
        </p:txBody>
      </p:sp>
      <p:pic>
        <p:nvPicPr>
          <p:cNvPr id="1026" name="Picture 2" descr="http://wwa1.com/wp-content/uploads/2013/06/justin-bieber-youtube-cover-song.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24400" y="1612865"/>
            <a:ext cx="3733800" cy="28439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9339828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600" dirty="0" smtClean="0"/>
              <a:t>YouTube’s Blanket License</a:t>
            </a:r>
            <a:endParaRPr lang="en-US" sz="2600" dirty="0"/>
          </a:p>
        </p:txBody>
      </p:sp>
      <p:sp>
        <p:nvSpPr>
          <p:cNvPr id="3" name="Content Placeholder 2"/>
          <p:cNvSpPr>
            <a:spLocks noGrp="1"/>
          </p:cNvSpPr>
          <p:nvPr>
            <p:ph sz="half" idx="1"/>
          </p:nvPr>
        </p:nvSpPr>
        <p:spPr/>
        <p:txBody>
          <a:bodyPr>
            <a:normAutofit/>
          </a:bodyPr>
          <a:lstStyle/>
          <a:p>
            <a:r>
              <a:rPr lang="en-US" sz="2000" dirty="0" smtClean="0"/>
              <a:t>Agreements with music labels</a:t>
            </a:r>
          </a:p>
          <a:p>
            <a:r>
              <a:rPr lang="en-US" sz="2000" dirty="0" smtClean="0"/>
              <a:t>Content ID</a:t>
            </a:r>
            <a:endParaRPr lang="en-US" sz="2000" dirty="0"/>
          </a:p>
        </p:txBody>
      </p:sp>
      <p:sp>
        <p:nvSpPr>
          <p:cNvPr id="5" name="Footer Placeholder 4"/>
          <p:cNvSpPr>
            <a:spLocks noGrp="1"/>
          </p:cNvSpPr>
          <p:nvPr>
            <p:ph type="ftr" sz="quarter" idx="11"/>
          </p:nvPr>
        </p:nvSpPr>
        <p:spPr/>
        <p:txBody>
          <a:bodyPr/>
          <a:lstStyle/>
          <a:p>
            <a:r>
              <a:rPr lang="en-US" smtClean="0"/>
              <a:t>© 2014 Keith A. Pray</a:t>
            </a:r>
            <a:endParaRPr lang="en-US"/>
          </a:p>
        </p:txBody>
      </p:sp>
      <p:sp>
        <p:nvSpPr>
          <p:cNvPr id="6" name="Slide Number Placeholder 5"/>
          <p:cNvSpPr>
            <a:spLocks noGrp="1"/>
          </p:cNvSpPr>
          <p:nvPr>
            <p:ph type="sldNum" sz="quarter" idx="12"/>
          </p:nvPr>
        </p:nvSpPr>
        <p:spPr/>
        <p:txBody>
          <a:bodyPr/>
          <a:lstStyle/>
          <a:p>
            <a:fld id="{A2A17EAB-8B51-5C40-8776-6683E51FA7A0}" type="slidenum">
              <a:rPr lang="en-US" smtClean="0"/>
              <a:t>11</a:t>
            </a:fld>
            <a:endParaRPr lang="en-US"/>
          </a:p>
        </p:txBody>
      </p:sp>
      <p:pic>
        <p:nvPicPr>
          <p:cNvPr id="2052" name="Picture 4" descr="http://blogs-images.forbes.com/insertcoin/files/2014/04/youtube.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26779" y="2029491"/>
            <a:ext cx="5325338" cy="2489597"/>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7936954" y="372337"/>
            <a:ext cx="1089841" cy="307777"/>
          </a:xfrm>
          <a:prstGeom prst="rect">
            <a:avLst/>
          </a:prstGeom>
          <a:noFill/>
        </p:spPr>
        <p:txBody>
          <a:bodyPr wrap="square" rtlCol="0">
            <a:spAutoFit/>
          </a:bodyPr>
          <a:lstStyle/>
          <a:p>
            <a:pPr algn="r"/>
            <a:r>
              <a:rPr lang="en-US" sz="1400" dirty="0" smtClean="0">
                <a:solidFill>
                  <a:schemeClr val="tx1"/>
                </a:solidFill>
                <a:latin typeface="+mj-lt"/>
              </a:rPr>
              <a:t>Dan Murray</a:t>
            </a:r>
            <a:endParaRPr lang="en-US" sz="1400" dirty="0">
              <a:solidFill>
                <a:schemeClr val="tx1"/>
              </a:solidFill>
              <a:latin typeface="+mj-lt"/>
            </a:endParaRPr>
          </a:p>
        </p:txBody>
      </p:sp>
    </p:spTree>
    <p:extLst>
      <p:ext uri="{BB962C8B-B14F-4D97-AF65-F5344CB8AC3E}">
        <p14:creationId xmlns:p14="http://schemas.microsoft.com/office/powerpoint/2010/main" val="2279302260"/>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600" dirty="0" smtClean="0"/>
              <a:t>Legal Consequences of copyright infringement</a:t>
            </a:r>
            <a:endParaRPr lang="en-US" sz="2600" dirty="0"/>
          </a:p>
        </p:txBody>
      </p:sp>
      <p:sp>
        <p:nvSpPr>
          <p:cNvPr id="3" name="Content Placeholder 2"/>
          <p:cNvSpPr>
            <a:spLocks noGrp="1"/>
          </p:cNvSpPr>
          <p:nvPr>
            <p:ph sz="half" idx="1"/>
          </p:nvPr>
        </p:nvSpPr>
        <p:spPr/>
        <p:txBody>
          <a:bodyPr>
            <a:normAutofit/>
          </a:bodyPr>
          <a:lstStyle/>
          <a:p>
            <a:r>
              <a:rPr lang="en-US" sz="2000" dirty="0" smtClean="0"/>
              <a:t>Injunctions</a:t>
            </a:r>
          </a:p>
          <a:p>
            <a:r>
              <a:rPr lang="en-US" sz="2000" dirty="0" smtClean="0"/>
              <a:t>Impounding and disposition of infringing articles</a:t>
            </a:r>
          </a:p>
          <a:p>
            <a:r>
              <a:rPr lang="en-US" sz="2000" dirty="0" smtClean="0"/>
              <a:t>Liability of damages</a:t>
            </a:r>
          </a:p>
          <a:p>
            <a:pPr lvl="1"/>
            <a:r>
              <a:rPr lang="en-US" sz="1800" dirty="0" smtClean="0"/>
              <a:t>Paying</a:t>
            </a:r>
            <a:r>
              <a:rPr lang="en-US" sz="1600" dirty="0" smtClean="0"/>
              <a:t> up</a:t>
            </a:r>
          </a:p>
        </p:txBody>
      </p:sp>
      <p:sp>
        <p:nvSpPr>
          <p:cNvPr id="5" name="Footer Placeholder 4"/>
          <p:cNvSpPr>
            <a:spLocks noGrp="1"/>
          </p:cNvSpPr>
          <p:nvPr>
            <p:ph type="ftr" sz="quarter" idx="11"/>
          </p:nvPr>
        </p:nvSpPr>
        <p:spPr/>
        <p:txBody>
          <a:bodyPr/>
          <a:lstStyle/>
          <a:p>
            <a:r>
              <a:rPr lang="en-US" smtClean="0"/>
              <a:t>© 2014 Keith A. Pray</a:t>
            </a:r>
            <a:endParaRPr lang="en-US"/>
          </a:p>
        </p:txBody>
      </p:sp>
      <p:sp>
        <p:nvSpPr>
          <p:cNvPr id="6" name="Slide Number Placeholder 5"/>
          <p:cNvSpPr>
            <a:spLocks noGrp="1"/>
          </p:cNvSpPr>
          <p:nvPr>
            <p:ph type="sldNum" sz="quarter" idx="12"/>
          </p:nvPr>
        </p:nvSpPr>
        <p:spPr/>
        <p:txBody>
          <a:bodyPr/>
          <a:lstStyle/>
          <a:p>
            <a:fld id="{A2A17EAB-8B51-5C40-8776-6683E51FA7A0}" type="slidenum">
              <a:rPr lang="en-US" smtClean="0"/>
              <a:t>12</a:t>
            </a:fld>
            <a:endParaRPr lang="en-US"/>
          </a:p>
        </p:txBody>
      </p:sp>
      <p:sp>
        <p:nvSpPr>
          <p:cNvPr id="7" name="TextBox 6"/>
          <p:cNvSpPr txBox="1"/>
          <p:nvPr/>
        </p:nvSpPr>
        <p:spPr>
          <a:xfrm>
            <a:off x="7936954" y="372337"/>
            <a:ext cx="1089841" cy="307777"/>
          </a:xfrm>
          <a:prstGeom prst="rect">
            <a:avLst/>
          </a:prstGeom>
          <a:noFill/>
        </p:spPr>
        <p:txBody>
          <a:bodyPr wrap="square" rtlCol="0">
            <a:spAutoFit/>
          </a:bodyPr>
          <a:lstStyle/>
          <a:p>
            <a:pPr algn="r"/>
            <a:r>
              <a:rPr lang="en-US" sz="1400" dirty="0" smtClean="0">
                <a:solidFill>
                  <a:schemeClr val="tx1"/>
                </a:solidFill>
                <a:latin typeface="+mj-lt"/>
              </a:rPr>
              <a:t>Dan Murray</a:t>
            </a:r>
            <a:endParaRPr lang="en-US" sz="1400" dirty="0">
              <a:solidFill>
                <a:schemeClr val="tx1"/>
              </a:solidFill>
              <a:latin typeface="+mj-lt"/>
            </a:endParaRPr>
          </a:p>
        </p:txBody>
      </p:sp>
      <p:pic>
        <p:nvPicPr>
          <p:cNvPr id="1026" name="Picture 2" descr="http://dealer-communications.com/wp-content/uploads/2013/01/gavel.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13355" y="1816779"/>
            <a:ext cx="4202169" cy="27997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66978787"/>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600" dirty="0" smtClean="0"/>
              <a:t>YouTube protects its users (and itself)</a:t>
            </a:r>
            <a:endParaRPr lang="en-US" sz="2600" dirty="0"/>
          </a:p>
        </p:txBody>
      </p:sp>
      <p:sp>
        <p:nvSpPr>
          <p:cNvPr id="3" name="Content Placeholder 2"/>
          <p:cNvSpPr>
            <a:spLocks noGrp="1"/>
          </p:cNvSpPr>
          <p:nvPr>
            <p:ph sz="half" idx="1"/>
          </p:nvPr>
        </p:nvSpPr>
        <p:spPr/>
        <p:txBody>
          <a:bodyPr>
            <a:normAutofit/>
          </a:bodyPr>
          <a:lstStyle/>
          <a:p>
            <a:r>
              <a:rPr lang="en-US" sz="2000" dirty="0" smtClean="0"/>
              <a:t>Blanket license</a:t>
            </a:r>
          </a:p>
          <a:p>
            <a:r>
              <a:rPr lang="en-US" sz="2000" dirty="0" smtClean="0"/>
              <a:t>Content ID</a:t>
            </a:r>
          </a:p>
          <a:p>
            <a:r>
              <a:rPr lang="en-US" sz="2000" dirty="0" smtClean="0"/>
              <a:t>Options for companies</a:t>
            </a:r>
            <a:endParaRPr lang="en-US" sz="2000" dirty="0"/>
          </a:p>
        </p:txBody>
      </p:sp>
      <p:sp>
        <p:nvSpPr>
          <p:cNvPr id="5" name="Footer Placeholder 4"/>
          <p:cNvSpPr>
            <a:spLocks noGrp="1"/>
          </p:cNvSpPr>
          <p:nvPr>
            <p:ph type="ftr" sz="quarter" idx="11"/>
          </p:nvPr>
        </p:nvSpPr>
        <p:spPr/>
        <p:txBody>
          <a:bodyPr/>
          <a:lstStyle/>
          <a:p>
            <a:r>
              <a:rPr lang="en-US" smtClean="0"/>
              <a:t>© 2014 Keith A. Pray</a:t>
            </a:r>
            <a:endParaRPr lang="en-US"/>
          </a:p>
        </p:txBody>
      </p:sp>
      <p:sp>
        <p:nvSpPr>
          <p:cNvPr id="6" name="Slide Number Placeholder 5"/>
          <p:cNvSpPr>
            <a:spLocks noGrp="1"/>
          </p:cNvSpPr>
          <p:nvPr>
            <p:ph type="sldNum" sz="quarter" idx="12"/>
          </p:nvPr>
        </p:nvSpPr>
        <p:spPr/>
        <p:txBody>
          <a:bodyPr/>
          <a:lstStyle/>
          <a:p>
            <a:fld id="{A2A17EAB-8B51-5C40-8776-6683E51FA7A0}" type="slidenum">
              <a:rPr lang="en-US" smtClean="0"/>
              <a:t>13</a:t>
            </a:fld>
            <a:endParaRPr lang="en-US"/>
          </a:p>
        </p:txBody>
      </p:sp>
      <p:sp>
        <p:nvSpPr>
          <p:cNvPr id="7" name="TextBox 6"/>
          <p:cNvSpPr txBox="1"/>
          <p:nvPr/>
        </p:nvSpPr>
        <p:spPr>
          <a:xfrm>
            <a:off x="7936954" y="372337"/>
            <a:ext cx="1089841" cy="307777"/>
          </a:xfrm>
          <a:prstGeom prst="rect">
            <a:avLst/>
          </a:prstGeom>
          <a:noFill/>
        </p:spPr>
        <p:txBody>
          <a:bodyPr wrap="square" rtlCol="0">
            <a:spAutoFit/>
          </a:bodyPr>
          <a:lstStyle/>
          <a:p>
            <a:pPr algn="r"/>
            <a:r>
              <a:rPr lang="en-US" sz="1400" dirty="0" smtClean="0">
                <a:solidFill>
                  <a:schemeClr val="tx1"/>
                </a:solidFill>
                <a:latin typeface="+mj-lt"/>
              </a:rPr>
              <a:t>Dan Murray</a:t>
            </a:r>
            <a:endParaRPr lang="en-US" sz="1400" dirty="0">
              <a:solidFill>
                <a:schemeClr val="tx1"/>
              </a:solidFill>
              <a:latin typeface="+mj-lt"/>
            </a:endParaRPr>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0" y="1728926"/>
            <a:ext cx="3800475" cy="2857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95247383"/>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[1] US copyright </a:t>
            </a:r>
            <a:r>
              <a:rPr lang="en-US" dirty="0"/>
              <a:t>law chapter 1, </a:t>
            </a:r>
            <a:r>
              <a:rPr lang="en-US" dirty="0">
                <a:hlinkClick r:id="rId2"/>
              </a:rPr>
              <a:t>http://</a:t>
            </a:r>
            <a:r>
              <a:rPr lang="en-US" dirty="0" smtClean="0">
                <a:hlinkClick r:id="rId2"/>
              </a:rPr>
              <a:t>copyright.gov/title17/92chap1.pdf</a:t>
            </a:r>
            <a:r>
              <a:rPr lang="en-US" dirty="0" smtClean="0"/>
              <a:t>, Web. 11 Sept. 2014.</a:t>
            </a:r>
          </a:p>
          <a:p>
            <a:pPr marL="0" indent="0">
              <a:buNone/>
            </a:pPr>
            <a:r>
              <a:rPr lang="en-US" dirty="0" smtClean="0"/>
              <a:t>[2] </a:t>
            </a:r>
            <a:r>
              <a:rPr lang="en-US" dirty="0"/>
              <a:t>Robertson, </a:t>
            </a:r>
            <a:r>
              <a:rPr lang="en-US" dirty="0" err="1"/>
              <a:t>Adi</a:t>
            </a:r>
            <a:r>
              <a:rPr lang="en-US" dirty="0"/>
              <a:t>. "YouTube Signs Music Licensing Deal with BMG and Eight Other Publishers." </a:t>
            </a:r>
            <a:r>
              <a:rPr lang="en-US" i="1" dirty="0"/>
              <a:t>The Verge</a:t>
            </a:r>
            <a:r>
              <a:rPr lang="en-US" dirty="0"/>
              <a:t>. </a:t>
            </a:r>
            <a:r>
              <a:rPr lang="en-US" dirty="0">
                <a:hlinkClick r:id="rId3"/>
              </a:rPr>
              <a:t>http://</a:t>
            </a:r>
            <a:r>
              <a:rPr lang="en-US" dirty="0" smtClean="0">
                <a:hlinkClick r:id="rId3"/>
              </a:rPr>
              <a:t>www.theverge.com/2012/6/6/3067636/youtube-music-licensing-deal-bmg</a:t>
            </a:r>
            <a:r>
              <a:rPr lang="en-US" dirty="0" smtClean="0"/>
              <a:t>, </a:t>
            </a:r>
            <a:r>
              <a:rPr lang="en-US" dirty="0"/>
              <a:t>6 June 2012. Web. 11 Sept. 2014</a:t>
            </a:r>
            <a:r>
              <a:rPr lang="en-US" dirty="0" smtClean="0"/>
              <a:t>.</a:t>
            </a:r>
          </a:p>
          <a:p>
            <a:pPr marL="0" indent="0">
              <a:buNone/>
            </a:pPr>
            <a:r>
              <a:rPr lang="en-US" dirty="0" smtClean="0"/>
              <a:t>[3] </a:t>
            </a:r>
            <a:r>
              <a:rPr lang="en-US" dirty="0"/>
              <a:t>"How Content ID Works." </a:t>
            </a:r>
            <a:r>
              <a:rPr lang="en-US" i="1" dirty="0"/>
              <a:t>- YouTube Help</a:t>
            </a:r>
            <a:r>
              <a:rPr lang="en-US" dirty="0"/>
              <a:t>. </a:t>
            </a:r>
            <a:r>
              <a:rPr lang="en-US" dirty="0">
                <a:hlinkClick r:id="rId4"/>
              </a:rPr>
              <a:t>https://</a:t>
            </a:r>
            <a:r>
              <a:rPr lang="en-US" dirty="0" smtClean="0">
                <a:hlinkClick r:id="rId4"/>
              </a:rPr>
              <a:t>support.google.com/youtube/answer/2797370</a:t>
            </a:r>
            <a:r>
              <a:rPr lang="en-US" dirty="0" smtClean="0"/>
              <a:t>, </a:t>
            </a:r>
            <a:r>
              <a:rPr lang="en-US" dirty="0"/>
              <a:t>Web. 11 Sept. 2014.</a:t>
            </a:r>
            <a:endParaRPr lang="en-US" dirty="0" smtClean="0"/>
          </a:p>
          <a:p>
            <a:pPr marL="0" indent="0">
              <a:buNone/>
            </a:pPr>
            <a:r>
              <a:rPr lang="en-US" dirty="0" smtClean="0"/>
              <a:t>[4] </a:t>
            </a:r>
            <a:r>
              <a:rPr lang="en-US" dirty="0"/>
              <a:t>US copyright law chapter 5, </a:t>
            </a:r>
            <a:r>
              <a:rPr lang="en-US" dirty="0">
                <a:hlinkClick r:id="rId5"/>
              </a:rPr>
              <a:t>http://</a:t>
            </a:r>
            <a:r>
              <a:rPr lang="en-US" dirty="0" smtClean="0">
                <a:hlinkClick r:id="rId5"/>
              </a:rPr>
              <a:t>copyright.gov/title17/92chap5.html</a:t>
            </a:r>
            <a:r>
              <a:rPr lang="en-US" dirty="0" smtClean="0"/>
              <a:t>, Web. 11 Sept. 2014.</a:t>
            </a:r>
            <a:endParaRPr lang="en-US" dirty="0"/>
          </a:p>
        </p:txBody>
      </p:sp>
      <p:sp>
        <p:nvSpPr>
          <p:cNvPr id="4" name="Footer Placeholder 3"/>
          <p:cNvSpPr>
            <a:spLocks noGrp="1"/>
          </p:cNvSpPr>
          <p:nvPr>
            <p:ph type="ftr" sz="quarter" idx="11"/>
          </p:nvPr>
        </p:nvSpPr>
        <p:spPr/>
        <p:txBody>
          <a:bodyPr/>
          <a:lstStyle/>
          <a:p>
            <a:r>
              <a:rPr lang="en-US" smtClean="0"/>
              <a:t>© 2014 Keith A. Pray</a:t>
            </a:r>
            <a:endParaRPr lang="en-US"/>
          </a:p>
        </p:txBody>
      </p:sp>
      <p:sp>
        <p:nvSpPr>
          <p:cNvPr id="5" name="Slide Number Placeholder 4"/>
          <p:cNvSpPr>
            <a:spLocks noGrp="1"/>
          </p:cNvSpPr>
          <p:nvPr>
            <p:ph type="sldNum" sz="quarter" idx="12"/>
          </p:nvPr>
        </p:nvSpPr>
        <p:spPr/>
        <p:txBody>
          <a:bodyPr/>
          <a:lstStyle/>
          <a:p>
            <a:fld id="{A2A17EAB-8B51-5C40-8776-6683E51FA7A0}" type="slidenum">
              <a:rPr lang="en-US" smtClean="0"/>
              <a:t>14</a:t>
            </a:fld>
            <a:endParaRPr lang="en-US"/>
          </a:p>
        </p:txBody>
      </p:sp>
      <p:sp>
        <p:nvSpPr>
          <p:cNvPr id="7" name="TextBox 6"/>
          <p:cNvSpPr txBox="1"/>
          <p:nvPr/>
        </p:nvSpPr>
        <p:spPr>
          <a:xfrm>
            <a:off x="7936954" y="372337"/>
            <a:ext cx="1089841" cy="307777"/>
          </a:xfrm>
          <a:prstGeom prst="rect">
            <a:avLst/>
          </a:prstGeom>
          <a:noFill/>
        </p:spPr>
        <p:txBody>
          <a:bodyPr wrap="square" rtlCol="0">
            <a:spAutoFit/>
          </a:bodyPr>
          <a:lstStyle/>
          <a:p>
            <a:pPr algn="r"/>
            <a:r>
              <a:rPr lang="en-US" sz="1400" dirty="0" smtClean="0">
                <a:solidFill>
                  <a:schemeClr val="tx1"/>
                </a:solidFill>
                <a:latin typeface="+mj-lt"/>
              </a:rPr>
              <a:t>Dan Murray</a:t>
            </a:r>
            <a:endParaRPr lang="en-US" sz="1400" dirty="0">
              <a:solidFill>
                <a:schemeClr val="tx1"/>
              </a:solidFill>
              <a:latin typeface="+mj-lt"/>
            </a:endParaRPr>
          </a:p>
        </p:txBody>
      </p:sp>
    </p:spTree>
    <p:extLst>
      <p:ext uri="{BB962C8B-B14F-4D97-AF65-F5344CB8AC3E}">
        <p14:creationId xmlns:p14="http://schemas.microsoft.com/office/powerpoint/2010/main" val="1545020151"/>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1"/>
            <a:ext cx="7772400" cy="914400"/>
          </a:xfrm>
        </p:spPr>
        <p:txBody>
          <a:bodyPr/>
          <a:lstStyle/>
          <a:p>
            <a:r>
              <a:rPr lang="en-US" dirty="0" smtClean="0"/>
              <a:t>Crowdsourcing and intellectual property</a:t>
            </a:r>
            <a:endParaRPr lang="en-US" dirty="0"/>
          </a:p>
        </p:txBody>
      </p:sp>
      <p:sp>
        <p:nvSpPr>
          <p:cNvPr id="3" name="Content Placeholder 2"/>
          <p:cNvSpPr>
            <a:spLocks noGrp="1"/>
          </p:cNvSpPr>
          <p:nvPr>
            <p:ph sz="half" idx="1"/>
          </p:nvPr>
        </p:nvSpPr>
        <p:spPr/>
        <p:txBody>
          <a:bodyPr/>
          <a:lstStyle/>
          <a:p>
            <a:pPr marL="0" indent="0">
              <a:buNone/>
            </a:pPr>
            <a:r>
              <a:rPr lang="en-US" sz="2400" b="1" dirty="0" smtClean="0"/>
              <a:t>Crowdsourcing: </a:t>
            </a:r>
          </a:p>
          <a:p>
            <a:pPr marL="0" indent="0">
              <a:buNone/>
            </a:pPr>
            <a:r>
              <a:rPr lang="en-US" sz="2000" dirty="0" smtClean="0"/>
              <a:t>activities that are traditionally performed by a small group of professionals to be outsourced to  an unknown, large community of individuals. </a:t>
            </a:r>
            <a:r>
              <a:rPr lang="en-US" sz="1200" dirty="0" smtClean="0"/>
              <a:t>[1]</a:t>
            </a:r>
          </a:p>
          <a:p>
            <a:pPr marL="0" indent="0">
              <a:buNone/>
            </a:pPr>
            <a:endParaRPr lang="en-US" dirty="0" smtClean="0"/>
          </a:p>
          <a:p>
            <a:pPr marL="0" indent="0">
              <a:buNone/>
            </a:pPr>
            <a:endParaRPr lang="en-US" dirty="0" smtClean="0"/>
          </a:p>
          <a:p>
            <a:pPr marL="0" indent="0">
              <a:buNone/>
            </a:pPr>
            <a:endParaRPr lang="en-US" dirty="0"/>
          </a:p>
        </p:txBody>
      </p:sp>
      <p:sp>
        <p:nvSpPr>
          <p:cNvPr id="5" name="Footer Placeholder 4"/>
          <p:cNvSpPr>
            <a:spLocks noGrp="1"/>
          </p:cNvSpPr>
          <p:nvPr>
            <p:ph type="ftr" sz="quarter" idx="11"/>
          </p:nvPr>
        </p:nvSpPr>
        <p:spPr/>
        <p:txBody>
          <a:bodyPr/>
          <a:lstStyle/>
          <a:p>
            <a:r>
              <a:rPr lang="en-US" smtClean="0"/>
              <a:t>© 2014 Keith A. Pray</a:t>
            </a:r>
            <a:endParaRPr lang="en-US"/>
          </a:p>
        </p:txBody>
      </p:sp>
      <p:sp>
        <p:nvSpPr>
          <p:cNvPr id="6" name="Slide Number Placeholder 5"/>
          <p:cNvSpPr>
            <a:spLocks noGrp="1"/>
          </p:cNvSpPr>
          <p:nvPr>
            <p:ph type="sldNum" sz="quarter" idx="12"/>
          </p:nvPr>
        </p:nvSpPr>
        <p:spPr/>
        <p:txBody>
          <a:bodyPr/>
          <a:lstStyle/>
          <a:p>
            <a:fld id="{A2A17EAB-8B51-5C40-8776-6683E51FA7A0}" type="slidenum">
              <a:rPr lang="en-US" smtClean="0"/>
              <a:t>15</a:t>
            </a:fld>
            <a:endParaRPr lang="en-US"/>
          </a:p>
        </p:txBody>
      </p:sp>
      <p:sp>
        <p:nvSpPr>
          <p:cNvPr id="7" name="TextBox 6"/>
          <p:cNvSpPr txBox="1"/>
          <p:nvPr/>
        </p:nvSpPr>
        <p:spPr>
          <a:xfrm>
            <a:off x="6847114" y="372337"/>
            <a:ext cx="2179682" cy="307777"/>
          </a:xfrm>
          <a:prstGeom prst="rect">
            <a:avLst/>
          </a:prstGeom>
          <a:noFill/>
        </p:spPr>
        <p:txBody>
          <a:bodyPr wrap="square" rtlCol="0">
            <a:spAutoFit/>
          </a:bodyPr>
          <a:lstStyle/>
          <a:p>
            <a:pPr algn="r"/>
            <a:r>
              <a:rPr lang="en-US" sz="1400" dirty="0" smtClean="0">
                <a:latin typeface="+mj-lt"/>
              </a:rPr>
              <a:t>Fangwen Yuan</a:t>
            </a:r>
            <a:endParaRPr lang="en-US" sz="1400" dirty="0">
              <a:solidFill>
                <a:schemeClr val="tx1"/>
              </a:solidFill>
              <a:latin typeface="+mj-lt"/>
            </a:endParaRPr>
          </a:p>
        </p:txBody>
      </p:sp>
      <p:sp>
        <p:nvSpPr>
          <p:cNvPr id="9" name="Content Placeholder 2"/>
          <p:cNvSpPr txBox="1">
            <a:spLocks/>
          </p:cNvSpPr>
          <p:nvPr/>
        </p:nvSpPr>
        <p:spPr>
          <a:xfrm>
            <a:off x="4785360" y="1306498"/>
            <a:ext cx="3837940" cy="3352800"/>
          </a:xfrm>
          <a:prstGeom prst="rect">
            <a:avLst/>
          </a:prstGeom>
        </p:spPr>
        <p:txBody>
          <a:bodyPr vert="horz" lIns="91436" tIns="45718" rIns="91436" bIns="45718" rtlCol="0">
            <a:normAutofit/>
          </a:bodyPr>
          <a:lstStyle>
            <a:lvl1pPr marL="205767" indent="-205767" algn="l" defTabSz="914362" rtl="0" eaLnBrk="1" latinLnBrk="0" hangingPunct="1">
              <a:lnSpc>
                <a:spcPct val="90000"/>
              </a:lnSpc>
              <a:spcBef>
                <a:spcPts val="1200"/>
              </a:spcBef>
              <a:buClr>
                <a:schemeClr val="tx2"/>
              </a:buClr>
              <a:buSzPct val="90000"/>
              <a:buFont typeface="Arial" pitchFamily="34" charset="0"/>
              <a:buChar char="•"/>
              <a:defRPr sz="1800" kern="1200">
                <a:solidFill>
                  <a:schemeClr val="tx1"/>
                </a:solidFill>
                <a:latin typeface="+mn-lt"/>
                <a:ea typeface="+mn-ea"/>
                <a:cs typeface="+mn-cs"/>
              </a:defRPr>
            </a:lvl1pPr>
            <a:lvl2pPr marL="411535" indent="-205767" algn="l" defTabSz="914362" rtl="0" eaLnBrk="1" latinLnBrk="0" hangingPunct="1">
              <a:lnSpc>
                <a:spcPct val="90000"/>
              </a:lnSpc>
              <a:spcBef>
                <a:spcPts val="600"/>
              </a:spcBef>
              <a:buClr>
                <a:schemeClr val="tx2"/>
              </a:buClr>
              <a:buSzPct val="90000"/>
              <a:buFont typeface="Cambria" pitchFamily="18" charset="0"/>
              <a:buChar char="–"/>
              <a:defRPr sz="1500" kern="1200">
                <a:solidFill>
                  <a:schemeClr val="tx1"/>
                </a:solidFill>
                <a:latin typeface="+mn-lt"/>
                <a:ea typeface="+mn-ea"/>
                <a:cs typeface="+mn-cs"/>
              </a:defRPr>
            </a:lvl2pPr>
            <a:lvl3pPr marL="617302" indent="-205767" algn="l" defTabSz="914362" rtl="0" eaLnBrk="1" latinLnBrk="0" hangingPunct="1">
              <a:lnSpc>
                <a:spcPct val="90000"/>
              </a:lnSpc>
              <a:spcBef>
                <a:spcPts val="600"/>
              </a:spcBef>
              <a:buClr>
                <a:schemeClr val="tx2"/>
              </a:buClr>
              <a:buFont typeface="Arial" pitchFamily="34" charset="0"/>
              <a:buChar char="•"/>
              <a:defRPr sz="1400" kern="1200">
                <a:solidFill>
                  <a:schemeClr val="tx1"/>
                </a:solidFill>
                <a:latin typeface="+mn-lt"/>
                <a:ea typeface="+mn-ea"/>
                <a:cs typeface="+mn-cs"/>
              </a:defRPr>
            </a:lvl3pPr>
            <a:lvl4pPr marL="823070" indent="-205767" algn="l" defTabSz="914362" rtl="0" eaLnBrk="1" latinLnBrk="0" hangingPunct="1">
              <a:lnSpc>
                <a:spcPct val="90000"/>
              </a:lnSpc>
              <a:spcBef>
                <a:spcPts val="600"/>
              </a:spcBef>
              <a:buClr>
                <a:schemeClr val="tx2"/>
              </a:buClr>
              <a:buSzPct val="100000"/>
              <a:buFont typeface="Cambria" pitchFamily="18" charset="0"/>
              <a:buChar char="–"/>
              <a:defRPr sz="1200" kern="1200">
                <a:solidFill>
                  <a:schemeClr val="tx1"/>
                </a:solidFill>
                <a:latin typeface="+mn-lt"/>
                <a:ea typeface="+mn-ea"/>
                <a:cs typeface="+mn-cs"/>
              </a:defRPr>
            </a:lvl4pPr>
            <a:lvl5pPr marL="1028837" indent="-205767" algn="l" defTabSz="914362" rtl="0" eaLnBrk="1" latinLnBrk="0" hangingPunct="1">
              <a:lnSpc>
                <a:spcPct val="90000"/>
              </a:lnSpc>
              <a:spcBef>
                <a:spcPts val="600"/>
              </a:spcBef>
              <a:buClr>
                <a:schemeClr val="tx2"/>
              </a:buClr>
              <a:buFont typeface="Arial" pitchFamily="34" charset="0"/>
              <a:buChar char="•"/>
              <a:defRPr sz="1100" kern="1200">
                <a:solidFill>
                  <a:schemeClr val="tx1"/>
                </a:solidFill>
                <a:latin typeface="+mn-lt"/>
                <a:ea typeface="+mn-ea"/>
                <a:cs typeface="+mn-cs"/>
              </a:defRPr>
            </a:lvl5pPr>
            <a:lvl6pPr marL="1234605" indent="-205767" algn="l" defTabSz="914362" rtl="0" eaLnBrk="1" latinLnBrk="0" hangingPunct="1">
              <a:lnSpc>
                <a:spcPct val="90000"/>
              </a:lnSpc>
              <a:spcBef>
                <a:spcPts val="600"/>
              </a:spcBef>
              <a:buClr>
                <a:schemeClr val="tx2"/>
              </a:buClr>
              <a:buSzPct val="100000"/>
              <a:buFont typeface="Cambria" pitchFamily="18" charset="0"/>
              <a:buChar char="–"/>
              <a:defRPr sz="1100" kern="1200">
                <a:solidFill>
                  <a:schemeClr val="tx1"/>
                </a:solidFill>
                <a:latin typeface="+mn-lt"/>
                <a:ea typeface="+mn-ea"/>
                <a:cs typeface="+mn-cs"/>
              </a:defRPr>
            </a:lvl6pPr>
            <a:lvl7pPr marL="2002453" indent="-205767" algn="l" defTabSz="914362" rtl="0" eaLnBrk="1" latinLnBrk="0" hangingPunct="1">
              <a:lnSpc>
                <a:spcPct val="90000"/>
              </a:lnSpc>
              <a:spcBef>
                <a:spcPts val="600"/>
              </a:spcBef>
              <a:buClr>
                <a:schemeClr val="tx2"/>
              </a:buClr>
              <a:buFont typeface="Arial" pitchFamily="34" charset="0"/>
              <a:buChar char="•"/>
              <a:defRPr sz="1100" kern="1200">
                <a:solidFill>
                  <a:schemeClr val="tx1"/>
                </a:solidFill>
                <a:latin typeface="+mn-lt"/>
                <a:ea typeface="+mn-ea"/>
                <a:cs typeface="+mn-cs"/>
              </a:defRPr>
            </a:lvl7pPr>
            <a:lvl8pPr marL="2002453" indent="-205767" algn="l" defTabSz="914362" rtl="0" eaLnBrk="1" latinLnBrk="0" hangingPunct="1">
              <a:lnSpc>
                <a:spcPct val="90000"/>
              </a:lnSpc>
              <a:spcBef>
                <a:spcPts val="600"/>
              </a:spcBef>
              <a:buClr>
                <a:schemeClr val="tx2"/>
              </a:buClr>
              <a:buSzPct val="100000"/>
              <a:buFont typeface="Cambria" pitchFamily="18" charset="0"/>
              <a:buChar char="–"/>
              <a:defRPr sz="1100" kern="1200">
                <a:solidFill>
                  <a:schemeClr val="tx1"/>
                </a:solidFill>
                <a:latin typeface="+mn-lt"/>
                <a:ea typeface="+mn-ea"/>
                <a:cs typeface="+mn-cs"/>
              </a:defRPr>
            </a:lvl8pPr>
            <a:lvl9pPr marL="2002453" indent="-205767" algn="l" defTabSz="914362" rtl="0" eaLnBrk="1" latinLnBrk="0" hangingPunct="1">
              <a:lnSpc>
                <a:spcPct val="90000"/>
              </a:lnSpc>
              <a:spcBef>
                <a:spcPts val="600"/>
              </a:spcBef>
              <a:buClr>
                <a:schemeClr val="tx2"/>
              </a:buClr>
              <a:buFont typeface="Arial" pitchFamily="34" charset="0"/>
              <a:buChar char="•"/>
              <a:defRPr sz="1100" kern="1200">
                <a:solidFill>
                  <a:schemeClr val="tx1"/>
                </a:solidFill>
                <a:latin typeface="+mn-lt"/>
                <a:ea typeface="+mn-ea"/>
                <a:cs typeface="+mn-cs"/>
              </a:defRPr>
            </a:lvl9pPr>
          </a:lstStyle>
          <a:p>
            <a:pPr marL="0" indent="0">
              <a:buFont typeface="Arial" pitchFamily="34" charset="0"/>
              <a:buNone/>
            </a:pPr>
            <a:r>
              <a:rPr lang="en-US" b="1" dirty="0" smtClean="0"/>
              <a:t>Crowdsourcing  V.S. Outsourcing </a:t>
            </a:r>
            <a:r>
              <a:rPr lang="en-US" sz="1100" b="1" dirty="0" smtClean="0"/>
              <a:t>[2]</a:t>
            </a:r>
          </a:p>
          <a:p>
            <a:r>
              <a:rPr lang="en-US" dirty="0" smtClean="0"/>
              <a:t>Functions</a:t>
            </a:r>
          </a:p>
          <a:p>
            <a:r>
              <a:rPr lang="en-US" dirty="0" smtClean="0"/>
              <a:t>labor force</a:t>
            </a:r>
          </a:p>
          <a:p>
            <a:r>
              <a:rPr lang="en-US" dirty="0"/>
              <a:t>r</a:t>
            </a:r>
            <a:r>
              <a:rPr lang="en-US" dirty="0" smtClean="0"/>
              <a:t>ewards</a:t>
            </a:r>
          </a:p>
          <a:p>
            <a:r>
              <a:rPr lang="en-US" dirty="0" smtClean="0"/>
              <a:t>quality assurance</a:t>
            </a:r>
          </a:p>
          <a:p>
            <a:endParaRPr lang="en-US" dirty="0" smtClean="0"/>
          </a:p>
          <a:p>
            <a:pPr marL="0" indent="0">
              <a:buNone/>
            </a:pPr>
            <a:r>
              <a:rPr lang="en-US" b="1" dirty="0" smtClean="0"/>
              <a:t>Crowdsourcing  V.S.  Open source </a:t>
            </a:r>
          </a:p>
          <a:p>
            <a:r>
              <a:rPr lang="en-US" dirty="0" smtClean="0"/>
              <a:t>definition </a:t>
            </a:r>
          </a:p>
          <a:p>
            <a:pPr marL="0" indent="0">
              <a:buFont typeface="Arial" pitchFamily="34" charset="0"/>
              <a:buNone/>
            </a:pPr>
            <a:endParaRPr lang="en-US" dirty="0" smtClean="0"/>
          </a:p>
          <a:p>
            <a:pPr marL="0" indent="0">
              <a:buFont typeface="Arial" pitchFamily="34" charset="0"/>
              <a:buNone/>
            </a:pPr>
            <a:endParaRPr lang="en-US" dirty="0" smtClean="0"/>
          </a:p>
          <a:p>
            <a:pPr marL="0" indent="0">
              <a:buFont typeface="Arial" pitchFamily="34" charset="0"/>
              <a:buNone/>
            </a:pPr>
            <a:endParaRPr lang="en-US" dirty="0"/>
          </a:p>
        </p:txBody>
      </p:sp>
    </p:spTree>
    <p:extLst>
      <p:ext uri="{BB962C8B-B14F-4D97-AF65-F5344CB8AC3E}">
        <p14:creationId xmlns:p14="http://schemas.microsoft.com/office/powerpoint/2010/main" val="749826785"/>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Crowdsourcing </a:t>
            </a:r>
            <a:endParaRPr lang="en-US" dirty="0"/>
          </a:p>
        </p:txBody>
      </p:sp>
      <p:sp>
        <p:nvSpPr>
          <p:cNvPr id="3" name="Content Placeholder 2"/>
          <p:cNvSpPr>
            <a:spLocks noGrp="1"/>
          </p:cNvSpPr>
          <p:nvPr>
            <p:ph sz="half" idx="1"/>
          </p:nvPr>
        </p:nvSpPr>
        <p:spPr>
          <a:xfrm>
            <a:off x="685800" y="1234453"/>
            <a:ext cx="4308231" cy="3352800"/>
          </a:xfrm>
        </p:spPr>
        <p:txBody>
          <a:bodyPr/>
          <a:lstStyle/>
          <a:p>
            <a:pPr marL="0" indent="0">
              <a:buNone/>
            </a:pPr>
            <a:r>
              <a:rPr lang="en-US" b="1" dirty="0" smtClean="0"/>
              <a:t>Crowd Voting </a:t>
            </a:r>
            <a:r>
              <a:rPr lang="en-US" sz="1100" b="1" dirty="0" smtClean="0"/>
              <a:t>[3][</a:t>
            </a:r>
            <a:r>
              <a:rPr lang="en-US" sz="1100" b="1" dirty="0"/>
              <a:t>4</a:t>
            </a:r>
            <a:r>
              <a:rPr lang="en-US" sz="1100" b="1" dirty="0" smtClean="0"/>
              <a:t>]</a:t>
            </a:r>
          </a:p>
          <a:p>
            <a:r>
              <a:rPr lang="en-US" dirty="0" smtClean="0"/>
              <a:t>  Yelp, </a:t>
            </a:r>
            <a:r>
              <a:rPr lang="en-US" dirty="0" err="1" smtClean="0"/>
              <a:t>IMDb</a:t>
            </a:r>
            <a:r>
              <a:rPr lang="en-US" dirty="0" smtClean="0"/>
              <a:t>, Amazon Customer Ratings</a:t>
            </a:r>
          </a:p>
          <a:p>
            <a:pPr marL="0" indent="0">
              <a:buNone/>
            </a:pPr>
            <a:r>
              <a:rPr lang="en-US" b="1" dirty="0" smtClean="0"/>
              <a:t>Crowd Creation </a:t>
            </a:r>
            <a:r>
              <a:rPr lang="en-US" sz="1100" b="1" dirty="0" smtClean="0"/>
              <a:t>[5]</a:t>
            </a:r>
          </a:p>
          <a:p>
            <a:r>
              <a:rPr lang="en-US" dirty="0" smtClean="0"/>
              <a:t>  TopCoder, 99 Designs</a:t>
            </a:r>
          </a:p>
          <a:p>
            <a:pPr marL="0" indent="0">
              <a:buNone/>
            </a:pPr>
            <a:r>
              <a:rPr lang="en-US" b="1" dirty="0" smtClean="0"/>
              <a:t>Crowd Wisdom</a:t>
            </a:r>
          </a:p>
          <a:p>
            <a:r>
              <a:rPr lang="en-US" dirty="0" smtClean="0"/>
              <a:t>  </a:t>
            </a:r>
            <a:r>
              <a:rPr lang="en-US" dirty="0" err="1" smtClean="0"/>
              <a:t>Quora</a:t>
            </a:r>
            <a:r>
              <a:rPr lang="en-US" dirty="0" smtClean="0"/>
              <a:t>, Dell </a:t>
            </a:r>
            <a:r>
              <a:rPr lang="en-US" dirty="0" err="1" smtClean="0"/>
              <a:t>IdeaStorm</a:t>
            </a:r>
            <a:endParaRPr lang="en-US" dirty="0" smtClean="0"/>
          </a:p>
          <a:p>
            <a:pPr marL="0" indent="0">
              <a:buNone/>
            </a:pPr>
            <a:r>
              <a:rPr lang="en-US" b="1" dirty="0" smtClean="0"/>
              <a:t>Crowd Funding</a:t>
            </a:r>
          </a:p>
          <a:p>
            <a:r>
              <a:rPr lang="en-US" dirty="0" smtClean="0"/>
              <a:t>  </a:t>
            </a:r>
            <a:r>
              <a:rPr lang="en-US" dirty="0" err="1" smtClean="0"/>
              <a:t>Kickstarter</a:t>
            </a:r>
            <a:r>
              <a:rPr lang="en-US" dirty="0" smtClean="0"/>
              <a:t>  </a:t>
            </a:r>
            <a:endParaRPr lang="en-US" dirty="0"/>
          </a:p>
        </p:txBody>
      </p:sp>
      <p:sp>
        <p:nvSpPr>
          <p:cNvPr id="5" name="Footer Placeholder 4"/>
          <p:cNvSpPr>
            <a:spLocks noGrp="1"/>
          </p:cNvSpPr>
          <p:nvPr>
            <p:ph type="ftr" sz="quarter" idx="11"/>
          </p:nvPr>
        </p:nvSpPr>
        <p:spPr/>
        <p:txBody>
          <a:bodyPr/>
          <a:lstStyle/>
          <a:p>
            <a:r>
              <a:rPr lang="en-US" smtClean="0"/>
              <a:t>© 2014 Keith A. Pray</a:t>
            </a:r>
            <a:endParaRPr lang="en-US"/>
          </a:p>
        </p:txBody>
      </p:sp>
      <p:sp>
        <p:nvSpPr>
          <p:cNvPr id="6" name="Slide Number Placeholder 5"/>
          <p:cNvSpPr>
            <a:spLocks noGrp="1"/>
          </p:cNvSpPr>
          <p:nvPr>
            <p:ph type="sldNum" sz="quarter" idx="12"/>
          </p:nvPr>
        </p:nvSpPr>
        <p:spPr/>
        <p:txBody>
          <a:bodyPr/>
          <a:lstStyle/>
          <a:p>
            <a:fld id="{A2A17EAB-8B51-5C40-8776-6683E51FA7A0}" type="slidenum">
              <a:rPr lang="en-US" smtClean="0"/>
              <a:t>16</a:t>
            </a:fld>
            <a:endParaRPr lang="en-US"/>
          </a:p>
        </p:txBody>
      </p:sp>
      <p:sp>
        <p:nvSpPr>
          <p:cNvPr id="7" name="TextBox 6"/>
          <p:cNvSpPr txBox="1"/>
          <p:nvPr/>
        </p:nvSpPr>
        <p:spPr>
          <a:xfrm>
            <a:off x="6847114" y="372337"/>
            <a:ext cx="2179682" cy="307777"/>
          </a:xfrm>
          <a:prstGeom prst="rect">
            <a:avLst/>
          </a:prstGeom>
          <a:noFill/>
        </p:spPr>
        <p:txBody>
          <a:bodyPr wrap="square" rtlCol="0">
            <a:spAutoFit/>
          </a:bodyPr>
          <a:lstStyle/>
          <a:p>
            <a:pPr algn="r"/>
            <a:r>
              <a:rPr lang="en-US" sz="1400" dirty="0" smtClean="0">
                <a:latin typeface="+mj-lt"/>
              </a:rPr>
              <a:t>Fangwen Yuan</a:t>
            </a:r>
            <a:endParaRPr lang="en-US" sz="1400" dirty="0">
              <a:solidFill>
                <a:schemeClr val="tx1"/>
              </a:solidFill>
              <a:latin typeface="+mj-lt"/>
            </a:endParaRPr>
          </a:p>
        </p:txBody>
      </p:sp>
      <p:pic>
        <p:nvPicPr>
          <p:cNvPr id="9" name="内容占位符 12"/>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bwMode="auto">
          <a:xfrm>
            <a:off x="5969365" y="959033"/>
            <a:ext cx="877749" cy="877749"/>
          </a:xfrm>
          <a:prstGeom prst="rect">
            <a:avLst/>
          </a:prstGeom>
          <a:noFill/>
          <a:extLst>
            <a:ext uri="{909E8E84-426E-40dd-AFC4-6F175D3DCCD1}">
              <a14:hiddenFill xmlns:a14="http://schemas.microsoft.com/office/drawing/2010/main">
                <a:solidFill>
                  <a:srgbClr val="FFFFFF"/>
                </a:solidFill>
              </a14:hiddenFill>
            </a:ext>
          </a:extLst>
        </p:spPr>
      </p:pic>
      <p:pic>
        <p:nvPicPr>
          <p:cNvPr id="10" name="图片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281072" y="2090721"/>
            <a:ext cx="2254333" cy="657514"/>
          </a:xfrm>
          <a:prstGeom prst="rect">
            <a:avLst/>
          </a:prstGeom>
        </p:spPr>
      </p:pic>
      <p:pic>
        <p:nvPicPr>
          <p:cNvPr id="11" name="图片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969365" y="2962284"/>
            <a:ext cx="807454" cy="807454"/>
          </a:xfrm>
          <a:prstGeom prst="rect">
            <a:avLst/>
          </a:prstGeom>
        </p:spPr>
      </p:pic>
      <p:pic>
        <p:nvPicPr>
          <p:cNvPr id="12" name="图片 1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281072" y="3994770"/>
            <a:ext cx="2111891" cy="596948"/>
          </a:xfrm>
          <a:prstGeom prst="rect">
            <a:avLst/>
          </a:prstGeom>
        </p:spPr>
      </p:pic>
    </p:spTree>
    <p:extLst>
      <p:ext uri="{BB962C8B-B14F-4D97-AF65-F5344CB8AC3E}">
        <p14:creationId xmlns:p14="http://schemas.microsoft.com/office/powerpoint/2010/main" val="3914162660"/>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 from Crowdsourcing </a:t>
            </a:r>
            <a:endParaRPr lang="en-US" dirty="0"/>
          </a:p>
        </p:txBody>
      </p:sp>
      <p:sp>
        <p:nvSpPr>
          <p:cNvPr id="5" name="Footer Placeholder 4"/>
          <p:cNvSpPr>
            <a:spLocks noGrp="1"/>
          </p:cNvSpPr>
          <p:nvPr>
            <p:ph type="ftr" sz="quarter" idx="11"/>
          </p:nvPr>
        </p:nvSpPr>
        <p:spPr/>
        <p:txBody>
          <a:bodyPr/>
          <a:lstStyle/>
          <a:p>
            <a:r>
              <a:rPr lang="en-US" smtClean="0"/>
              <a:t>© 2014 Keith A. Pray</a:t>
            </a:r>
            <a:endParaRPr lang="en-US"/>
          </a:p>
        </p:txBody>
      </p:sp>
      <p:sp>
        <p:nvSpPr>
          <p:cNvPr id="6" name="Slide Number Placeholder 5"/>
          <p:cNvSpPr>
            <a:spLocks noGrp="1"/>
          </p:cNvSpPr>
          <p:nvPr>
            <p:ph type="sldNum" sz="quarter" idx="12"/>
          </p:nvPr>
        </p:nvSpPr>
        <p:spPr/>
        <p:txBody>
          <a:bodyPr/>
          <a:lstStyle/>
          <a:p>
            <a:fld id="{A2A17EAB-8B51-5C40-8776-6683E51FA7A0}" type="slidenum">
              <a:rPr lang="en-US" smtClean="0"/>
              <a:t>17</a:t>
            </a:fld>
            <a:endParaRPr lang="en-US"/>
          </a:p>
        </p:txBody>
      </p:sp>
      <p:sp>
        <p:nvSpPr>
          <p:cNvPr id="7" name="TextBox 6"/>
          <p:cNvSpPr txBox="1"/>
          <p:nvPr/>
        </p:nvSpPr>
        <p:spPr>
          <a:xfrm>
            <a:off x="6847114" y="372337"/>
            <a:ext cx="2179682" cy="307777"/>
          </a:xfrm>
          <a:prstGeom prst="rect">
            <a:avLst/>
          </a:prstGeom>
          <a:noFill/>
        </p:spPr>
        <p:txBody>
          <a:bodyPr wrap="square" rtlCol="0">
            <a:spAutoFit/>
          </a:bodyPr>
          <a:lstStyle/>
          <a:p>
            <a:pPr algn="r"/>
            <a:r>
              <a:rPr lang="en-US" sz="1400" dirty="0" smtClean="0">
                <a:latin typeface="+mj-lt"/>
              </a:rPr>
              <a:t>Fangwen Yuan</a:t>
            </a:r>
            <a:endParaRPr lang="en-US" sz="1400" dirty="0">
              <a:solidFill>
                <a:schemeClr val="tx1"/>
              </a:solidFill>
              <a:latin typeface="+mj-lt"/>
            </a:endParaRPr>
          </a:p>
        </p:txBody>
      </p:sp>
      <p:sp>
        <p:nvSpPr>
          <p:cNvPr id="11" name="Content Placeholder 2"/>
          <p:cNvSpPr>
            <a:spLocks noGrp="1"/>
          </p:cNvSpPr>
          <p:nvPr>
            <p:ph sz="half" idx="1"/>
          </p:nvPr>
        </p:nvSpPr>
        <p:spPr>
          <a:xfrm>
            <a:off x="281354" y="1286737"/>
            <a:ext cx="8745442" cy="3300516"/>
          </a:xfrm>
        </p:spPr>
        <p:txBody>
          <a:bodyPr>
            <a:normAutofit/>
          </a:bodyPr>
          <a:lstStyle/>
          <a:p>
            <a:pPr>
              <a:lnSpc>
                <a:spcPct val="150000"/>
              </a:lnSpc>
            </a:pPr>
            <a:r>
              <a:rPr lang="en-US" b="1" dirty="0" smtClean="0"/>
              <a:t>vast yet inexpensive resource </a:t>
            </a:r>
            <a:endParaRPr lang="en-US" b="1" dirty="0"/>
          </a:p>
          <a:p>
            <a:pPr>
              <a:lnSpc>
                <a:spcPct val="150000"/>
              </a:lnSpc>
            </a:pPr>
            <a:r>
              <a:rPr lang="en-US" b="1" dirty="0" smtClean="0"/>
              <a:t>Flexible labor force</a:t>
            </a:r>
          </a:p>
          <a:p>
            <a:pPr>
              <a:lnSpc>
                <a:spcPct val="150000"/>
              </a:lnSpc>
            </a:pPr>
            <a:r>
              <a:rPr lang="en-US" altLang="zh-CN" b="1" dirty="0" smtClean="0"/>
              <a:t>fresh </a:t>
            </a:r>
            <a:r>
              <a:rPr lang="en-US" altLang="zh-CN" b="1" dirty="0"/>
              <a:t>perspectives from </a:t>
            </a:r>
            <a:r>
              <a:rPr lang="en-US" altLang="zh-CN" b="1" dirty="0" smtClean="0"/>
              <a:t>amateurs</a:t>
            </a:r>
            <a:endParaRPr lang="en-US" b="1" dirty="0" smtClean="0"/>
          </a:p>
          <a:p>
            <a:pPr>
              <a:lnSpc>
                <a:spcPct val="150000"/>
              </a:lnSpc>
            </a:pPr>
            <a:r>
              <a:rPr lang="en-US" b="1" dirty="0" smtClean="0"/>
              <a:t>avoid complex hiring process</a:t>
            </a:r>
          </a:p>
          <a:p>
            <a:pPr>
              <a:lnSpc>
                <a:spcPct val="150000"/>
              </a:lnSpc>
            </a:pPr>
            <a:r>
              <a:rPr lang="en-US" b="1" dirty="0" smtClean="0"/>
              <a:t>First-hand ideas from potential customers</a:t>
            </a:r>
          </a:p>
          <a:p>
            <a:endParaRPr lang="en-US" b="1" dirty="0" smtClean="0"/>
          </a:p>
        </p:txBody>
      </p:sp>
      <p:pic>
        <p:nvPicPr>
          <p:cNvPr id="3" name="图片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73575" y="1415974"/>
            <a:ext cx="4137025" cy="1683259"/>
          </a:xfrm>
          <a:prstGeom prst="rect">
            <a:avLst/>
          </a:prstGeom>
        </p:spPr>
      </p:pic>
    </p:spTree>
    <p:extLst>
      <p:ext uri="{BB962C8B-B14F-4D97-AF65-F5344CB8AC3E}">
        <p14:creationId xmlns:p14="http://schemas.microsoft.com/office/powerpoint/2010/main" val="4030309642"/>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RISKS of Crowdsourcing – IP issues</a:t>
            </a:r>
            <a:endParaRPr lang="en-US" dirty="0"/>
          </a:p>
        </p:txBody>
      </p:sp>
      <p:sp>
        <p:nvSpPr>
          <p:cNvPr id="5" name="Footer Placeholder 4"/>
          <p:cNvSpPr>
            <a:spLocks noGrp="1"/>
          </p:cNvSpPr>
          <p:nvPr>
            <p:ph type="ftr" sz="quarter" idx="11"/>
          </p:nvPr>
        </p:nvSpPr>
        <p:spPr/>
        <p:txBody>
          <a:bodyPr/>
          <a:lstStyle/>
          <a:p>
            <a:r>
              <a:rPr lang="en-US" smtClean="0"/>
              <a:t>© 2014 Keith A. Pray</a:t>
            </a:r>
            <a:endParaRPr lang="en-US"/>
          </a:p>
        </p:txBody>
      </p:sp>
      <p:sp>
        <p:nvSpPr>
          <p:cNvPr id="6" name="Slide Number Placeholder 5"/>
          <p:cNvSpPr>
            <a:spLocks noGrp="1"/>
          </p:cNvSpPr>
          <p:nvPr>
            <p:ph type="sldNum" sz="quarter" idx="12"/>
          </p:nvPr>
        </p:nvSpPr>
        <p:spPr/>
        <p:txBody>
          <a:bodyPr/>
          <a:lstStyle/>
          <a:p>
            <a:fld id="{A2A17EAB-8B51-5C40-8776-6683E51FA7A0}" type="slidenum">
              <a:rPr lang="en-US" smtClean="0"/>
              <a:t>18</a:t>
            </a:fld>
            <a:endParaRPr lang="en-US"/>
          </a:p>
        </p:txBody>
      </p:sp>
      <p:sp>
        <p:nvSpPr>
          <p:cNvPr id="7" name="TextBox 6"/>
          <p:cNvSpPr txBox="1"/>
          <p:nvPr/>
        </p:nvSpPr>
        <p:spPr>
          <a:xfrm>
            <a:off x="6847114" y="372337"/>
            <a:ext cx="2179682" cy="307777"/>
          </a:xfrm>
          <a:prstGeom prst="rect">
            <a:avLst/>
          </a:prstGeom>
          <a:noFill/>
        </p:spPr>
        <p:txBody>
          <a:bodyPr wrap="square" rtlCol="0">
            <a:spAutoFit/>
          </a:bodyPr>
          <a:lstStyle/>
          <a:p>
            <a:pPr algn="r"/>
            <a:r>
              <a:rPr lang="en-US" sz="1400" dirty="0" smtClean="0">
                <a:latin typeface="+mj-lt"/>
              </a:rPr>
              <a:t>Fangwen Yuan</a:t>
            </a:r>
            <a:endParaRPr lang="en-US" sz="1400" dirty="0">
              <a:solidFill>
                <a:schemeClr val="tx1"/>
              </a:solidFill>
              <a:latin typeface="+mj-lt"/>
            </a:endParaRPr>
          </a:p>
        </p:txBody>
      </p:sp>
      <p:sp>
        <p:nvSpPr>
          <p:cNvPr id="8" name="TextBox 7"/>
          <p:cNvSpPr txBox="1"/>
          <p:nvPr/>
        </p:nvSpPr>
        <p:spPr>
          <a:xfrm>
            <a:off x="0" y="4726877"/>
            <a:ext cx="9144000" cy="600164"/>
          </a:xfrm>
          <a:prstGeom prst="rect">
            <a:avLst/>
          </a:prstGeom>
          <a:noFill/>
        </p:spPr>
        <p:txBody>
          <a:bodyPr wrap="square" rtlCol="0">
            <a:spAutoFit/>
          </a:bodyPr>
          <a:lstStyle/>
          <a:p>
            <a:pPr algn="ctr"/>
            <a:r>
              <a:rPr lang="en-US" sz="1050" dirty="0" smtClean="0"/>
              <a:t>Image Source: </a:t>
            </a:r>
            <a:r>
              <a:rPr lang="en-US" altLang="zh-CN" sz="1050" dirty="0" smtClean="0"/>
              <a:t>Marc </a:t>
            </a:r>
            <a:r>
              <a:rPr lang="en-US" altLang="zh-CN" sz="1050" dirty="0" err="1"/>
              <a:t>Lieberstein</a:t>
            </a:r>
            <a:r>
              <a:rPr lang="en-US" altLang="zh-CN" sz="1050" dirty="0"/>
              <a:t> and Ashford Tucker, Crowdsourcing and Intellectual Property Issues, </a:t>
            </a:r>
            <a:r>
              <a:rPr lang="en-US" altLang="zh-CN" sz="1050" dirty="0">
                <a:hlinkClick r:id="rId3"/>
              </a:rPr>
              <a:t>http://www.acc.com/legalresources/quickcounsel/caipi.cfm</a:t>
            </a:r>
            <a:r>
              <a:rPr lang="en-US" altLang="zh-CN" sz="1050" dirty="0"/>
              <a:t>, retrieved on 09-11-2014</a:t>
            </a:r>
          </a:p>
          <a:p>
            <a:pPr algn="r"/>
            <a:r>
              <a:rPr lang="en-US" sz="1200" dirty="0" smtClean="0"/>
              <a:t> </a:t>
            </a:r>
            <a:endParaRPr lang="en-US" sz="1200" dirty="0">
              <a:solidFill>
                <a:schemeClr val="tx1"/>
              </a:solidFill>
            </a:endParaRPr>
          </a:p>
        </p:txBody>
      </p:sp>
      <p:sp>
        <p:nvSpPr>
          <p:cNvPr id="11" name="Content Placeholder 2"/>
          <p:cNvSpPr>
            <a:spLocks noGrp="1"/>
          </p:cNvSpPr>
          <p:nvPr>
            <p:ph sz="half" idx="1"/>
          </p:nvPr>
        </p:nvSpPr>
        <p:spPr>
          <a:xfrm>
            <a:off x="281354" y="2409092"/>
            <a:ext cx="8745442" cy="2588104"/>
          </a:xfrm>
        </p:spPr>
        <p:txBody>
          <a:bodyPr>
            <a:normAutofit/>
          </a:bodyPr>
          <a:lstStyle/>
          <a:p>
            <a:pPr marL="0" indent="0">
              <a:buNone/>
            </a:pPr>
            <a:r>
              <a:rPr lang="en-US" b="1" dirty="0" smtClean="0"/>
              <a:t>Internally Sourced:        a) company control  b) works made for hire 	</a:t>
            </a:r>
            <a:endParaRPr lang="en-US" b="1" dirty="0"/>
          </a:p>
          <a:p>
            <a:pPr marL="0" indent="0">
              <a:buNone/>
            </a:pPr>
            <a:r>
              <a:rPr lang="en-US" b="1" dirty="0" smtClean="0"/>
              <a:t>Agency-Sourced:             a) written agreements  on IP issues </a:t>
            </a:r>
          </a:p>
          <a:p>
            <a:pPr marL="0" indent="0">
              <a:buNone/>
            </a:pPr>
            <a:r>
              <a:rPr lang="en-US" b="1" dirty="0"/>
              <a:t>	</a:t>
            </a:r>
            <a:r>
              <a:rPr lang="en-US" b="1" dirty="0" smtClean="0"/>
              <a:t>	           b) warranties &amp; indemnification</a:t>
            </a:r>
          </a:p>
          <a:p>
            <a:pPr marL="0" indent="0">
              <a:buNone/>
            </a:pPr>
            <a:r>
              <a:rPr lang="en-US" b="1" dirty="0" smtClean="0"/>
              <a:t>Crowdsourcing:               a) contract validity problems</a:t>
            </a:r>
          </a:p>
          <a:p>
            <a:pPr marL="0" indent="0">
              <a:buNone/>
            </a:pPr>
            <a:r>
              <a:rPr lang="en-US" b="1" dirty="0"/>
              <a:t>		 </a:t>
            </a:r>
            <a:r>
              <a:rPr lang="en-US" b="1" dirty="0" smtClean="0"/>
              <a:t>          b) insurance may not cover liability</a:t>
            </a:r>
          </a:p>
          <a:p>
            <a:pPr marL="0" indent="0">
              <a:buNone/>
            </a:pPr>
            <a:r>
              <a:rPr lang="en-US" b="1" dirty="0" smtClean="0"/>
              <a:t>	                             c)  work not considered a work made for hire </a:t>
            </a:r>
            <a:r>
              <a:rPr lang="en-US" sz="1200" b="1" dirty="0" smtClean="0"/>
              <a:t>[3]</a:t>
            </a:r>
          </a:p>
        </p:txBody>
      </p:sp>
      <p:pic>
        <p:nvPicPr>
          <p:cNvPr id="4" name="图片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53914" y="1063938"/>
            <a:ext cx="4648486" cy="1338474"/>
          </a:xfrm>
          <a:prstGeom prst="rect">
            <a:avLst/>
          </a:prstGeom>
        </p:spPr>
      </p:pic>
    </p:spTree>
    <p:extLst>
      <p:ext uri="{BB962C8B-B14F-4D97-AF65-F5344CB8AC3E}">
        <p14:creationId xmlns:p14="http://schemas.microsoft.com/office/powerpoint/2010/main" val="1751032289"/>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Minimize RISKS of Crowdsourcing</a:t>
            </a:r>
            <a:endParaRPr lang="en-US" dirty="0"/>
          </a:p>
        </p:txBody>
      </p:sp>
      <p:sp>
        <p:nvSpPr>
          <p:cNvPr id="5" name="Footer Placeholder 4"/>
          <p:cNvSpPr>
            <a:spLocks noGrp="1"/>
          </p:cNvSpPr>
          <p:nvPr>
            <p:ph type="ftr" sz="quarter" idx="11"/>
          </p:nvPr>
        </p:nvSpPr>
        <p:spPr/>
        <p:txBody>
          <a:bodyPr/>
          <a:lstStyle/>
          <a:p>
            <a:r>
              <a:rPr lang="en-US" smtClean="0"/>
              <a:t>© 2014 Keith A. Pray</a:t>
            </a:r>
            <a:endParaRPr lang="en-US"/>
          </a:p>
        </p:txBody>
      </p:sp>
      <p:sp>
        <p:nvSpPr>
          <p:cNvPr id="6" name="Slide Number Placeholder 5"/>
          <p:cNvSpPr>
            <a:spLocks noGrp="1"/>
          </p:cNvSpPr>
          <p:nvPr>
            <p:ph type="sldNum" sz="quarter" idx="12"/>
          </p:nvPr>
        </p:nvSpPr>
        <p:spPr/>
        <p:txBody>
          <a:bodyPr/>
          <a:lstStyle/>
          <a:p>
            <a:fld id="{A2A17EAB-8B51-5C40-8776-6683E51FA7A0}" type="slidenum">
              <a:rPr lang="en-US" smtClean="0"/>
              <a:t>19</a:t>
            </a:fld>
            <a:endParaRPr lang="en-US"/>
          </a:p>
        </p:txBody>
      </p:sp>
      <p:sp>
        <p:nvSpPr>
          <p:cNvPr id="7" name="TextBox 6"/>
          <p:cNvSpPr txBox="1"/>
          <p:nvPr/>
        </p:nvSpPr>
        <p:spPr>
          <a:xfrm>
            <a:off x="6847114" y="372337"/>
            <a:ext cx="2179682" cy="307777"/>
          </a:xfrm>
          <a:prstGeom prst="rect">
            <a:avLst/>
          </a:prstGeom>
          <a:noFill/>
        </p:spPr>
        <p:txBody>
          <a:bodyPr wrap="square" rtlCol="0">
            <a:spAutoFit/>
          </a:bodyPr>
          <a:lstStyle/>
          <a:p>
            <a:pPr algn="r"/>
            <a:r>
              <a:rPr lang="en-US" sz="1400" dirty="0" smtClean="0">
                <a:latin typeface="+mj-lt"/>
              </a:rPr>
              <a:t>Fangwen Yuan</a:t>
            </a:r>
            <a:endParaRPr lang="en-US" sz="1400" dirty="0">
              <a:solidFill>
                <a:schemeClr val="tx1"/>
              </a:solidFill>
              <a:latin typeface="+mj-lt"/>
            </a:endParaRPr>
          </a:p>
        </p:txBody>
      </p:sp>
      <p:sp>
        <p:nvSpPr>
          <p:cNvPr id="11" name="Content Placeholder 2"/>
          <p:cNvSpPr>
            <a:spLocks noGrp="1"/>
          </p:cNvSpPr>
          <p:nvPr>
            <p:ph sz="half" idx="1"/>
          </p:nvPr>
        </p:nvSpPr>
        <p:spPr>
          <a:xfrm>
            <a:off x="281354" y="1286737"/>
            <a:ext cx="8745442" cy="2986325"/>
          </a:xfrm>
        </p:spPr>
        <p:txBody>
          <a:bodyPr>
            <a:normAutofit/>
          </a:bodyPr>
          <a:lstStyle/>
          <a:p>
            <a:pPr>
              <a:lnSpc>
                <a:spcPct val="150000"/>
              </a:lnSpc>
            </a:pPr>
            <a:r>
              <a:rPr lang="en-US" b="1" dirty="0" smtClean="0"/>
              <a:t>Be aware of IP issues in materials submitted through crowdsourcing</a:t>
            </a:r>
          </a:p>
          <a:p>
            <a:pPr marL="617302" lvl="3">
              <a:lnSpc>
                <a:spcPct val="150000"/>
              </a:lnSpc>
              <a:spcBef>
                <a:spcPts val="1200"/>
              </a:spcBef>
            </a:pPr>
            <a:r>
              <a:rPr lang="en-US" altLang="zh-CN" sz="1600" b="1" dirty="0"/>
              <a:t>copyrights, patents, trademarks </a:t>
            </a:r>
            <a:endParaRPr lang="en-US" sz="1600" b="1" dirty="0" smtClean="0"/>
          </a:p>
          <a:p>
            <a:pPr>
              <a:lnSpc>
                <a:spcPct val="150000"/>
              </a:lnSpc>
            </a:pPr>
            <a:r>
              <a:rPr lang="en-US" b="1" dirty="0" smtClean="0"/>
              <a:t>Require warranty of originality from contributor</a:t>
            </a:r>
          </a:p>
          <a:p>
            <a:pPr>
              <a:lnSpc>
                <a:spcPct val="150000"/>
              </a:lnSpc>
            </a:pPr>
            <a:r>
              <a:rPr lang="en-US" b="1" dirty="0" smtClean="0"/>
              <a:t>Make clear provision of payments and rewards</a:t>
            </a:r>
          </a:p>
          <a:p>
            <a:pPr>
              <a:lnSpc>
                <a:spcPct val="150000"/>
              </a:lnSpc>
            </a:pPr>
            <a:r>
              <a:rPr lang="en-US" b="1" dirty="0" smtClean="0"/>
              <a:t>Determine term of use by third-party companies and websites </a:t>
            </a:r>
            <a:r>
              <a:rPr lang="en-US" sz="1200" b="1" dirty="0" smtClean="0"/>
              <a:t>[3]</a:t>
            </a:r>
          </a:p>
        </p:txBody>
      </p:sp>
    </p:spTree>
    <p:extLst>
      <p:ext uri="{BB962C8B-B14F-4D97-AF65-F5344CB8AC3E}">
        <p14:creationId xmlns:p14="http://schemas.microsoft.com/office/powerpoint/2010/main" val="1638756314"/>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4"/>
          <p:cNvSpPr>
            <a:spLocks noChangeArrowheads="1"/>
          </p:cNvSpPr>
          <p:nvPr/>
        </p:nvSpPr>
        <p:spPr bwMode="auto">
          <a:xfrm>
            <a:off x="0" y="1392764"/>
            <a:ext cx="9144000" cy="320194"/>
          </a:xfrm>
          <a:prstGeom prst="rect">
            <a:avLst/>
          </a:prstGeom>
          <a:solidFill>
            <a:schemeClr val="bg1">
              <a:alpha val="24000"/>
            </a:schemeClr>
          </a:solidFill>
          <a:ln w="9525">
            <a:solidFill>
              <a:schemeClr val="bg1"/>
            </a:solidFill>
            <a:miter lim="800000"/>
            <a:headEnd/>
            <a:tailEnd/>
          </a:ln>
        </p:spPr>
        <p:txBody>
          <a:bodyPr wrap="none" anchor="ctr">
            <a:prstTxWarp prst="textNoShape">
              <a:avLst/>
            </a:prstTxWarp>
          </a:bodyPr>
          <a:lstStyle/>
          <a:p>
            <a:endParaRPr lang="en-US"/>
          </a:p>
        </p:txBody>
      </p:sp>
      <p:sp>
        <p:nvSpPr>
          <p:cNvPr id="6" name="Title 5"/>
          <p:cNvSpPr>
            <a:spLocks noGrp="1"/>
          </p:cNvSpPr>
          <p:nvPr>
            <p:ph type="title"/>
          </p:nvPr>
        </p:nvSpPr>
        <p:spPr/>
        <p:txBody>
          <a:bodyPr/>
          <a:lstStyle/>
          <a:p>
            <a:r>
              <a:rPr lang="en-US" dirty="0" smtClean="0"/>
              <a:t>Overview</a:t>
            </a:r>
            <a:endParaRPr lang="en-US" dirty="0"/>
          </a:p>
        </p:txBody>
      </p:sp>
      <p:sp>
        <p:nvSpPr>
          <p:cNvPr id="7" name="Content Placeholder 6"/>
          <p:cNvSpPr>
            <a:spLocks noGrp="1"/>
          </p:cNvSpPr>
          <p:nvPr>
            <p:ph idx="1"/>
          </p:nvPr>
        </p:nvSpPr>
        <p:spPr/>
        <p:txBody>
          <a:bodyPr/>
          <a:lstStyle/>
          <a:p>
            <a:pPr marL="457200" indent="-457200">
              <a:buFont typeface="+mj-lt"/>
              <a:buAutoNum type="arabicPeriod"/>
            </a:pPr>
            <a:r>
              <a:rPr lang="en-US" dirty="0" smtClean="0"/>
              <a:t>Review</a:t>
            </a:r>
          </a:p>
          <a:p>
            <a:pPr marL="457200" indent="-457200">
              <a:buFont typeface="+mj-lt"/>
              <a:buAutoNum type="arabicPeriod"/>
            </a:pPr>
            <a:r>
              <a:rPr lang="en-US" dirty="0" smtClean="0"/>
              <a:t>Assignment</a:t>
            </a:r>
          </a:p>
          <a:p>
            <a:pPr marL="457200" indent="-457200">
              <a:buFont typeface="+mj-lt"/>
              <a:buAutoNum type="arabicPeriod"/>
            </a:pPr>
            <a:r>
              <a:rPr lang="en-US" dirty="0" smtClean="0"/>
              <a:t>Students </a:t>
            </a:r>
            <a:r>
              <a:rPr lang="en-US" dirty="0" smtClean="0"/>
              <a:t>Present</a:t>
            </a:r>
          </a:p>
          <a:p>
            <a:pPr marL="457200" indent="-457200">
              <a:buFont typeface="+mj-lt"/>
              <a:buAutoNum type="arabicPeriod"/>
            </a:pPr>
            <a:r>
              <a:rPr lang="en-US" dirty="0" smtClean="0"/>
              <a:t>Guest Speaker</a:t>
            </a:r>
            <a:endParaRPr lang="en-US" dirty="0"/>
          </a:p>
        </p:txBody>
      </p:sp>
      <p:sp>
        <p:nvSpPr>
          <p:cNvPr id="4" name="Footer Placeholder 3"/>
          <p:cNvSpPr>
            <a:spLocks noGrp="1"/>
          </p:cNvSpPr>
          <p:nvPr>
            <p:ph type="ftr" sz="quarter" idx="11"/>
          </p:nvPr>
        </p:nvSpPr>
        <p:spPr/>
        <p:txBody>
          <a:bodyPr/>
          <a:lstStyle/>
          <a:p>
            <a:r>
              <a:rPr lang="en-US" smtClean="0"/>
              <a:t>© 2014 Keith A. Pray</a:t>
            </a:r>
            <a:endParaRPr lang="en-US"/>
          </a:p>
        </p:txBody>
      </p:sp>
      <p:sp>
        <p:nvSpPr>
          <p:cNvPr id="5" name="Slide Number Placeholder 4"/>
          <p:cNvSpPr>
            <a:spLocks noGrp="1"/>
          </p:cNvSpPr>
          <p:nvPr>
            <p:ph type="sldNum" sz="quarter" idx="12"/>
          </p:nvPr>
        </p:nvSpPr>
        <p:spPr/>
        <p:txBody>
          <a:bodyPr/>
          <a:lstStyle/>
          <a:p>
            <a:fld id="{A2A17EAB-8B51-5C40-8776-6683E51FA7A0}" type="slidenum">
              <a:rPr lang="en-US" smtClean="0"/>
              <a:t>2</a:t>
            </a:fld>
            <a:endParaRPr lang="en-US"/>
          </a:p>
        </p:txBody>
      </p:sp>
    </p:spTree>
    <p:extLst>
      <p:ext uri="{BB962C8B-B14F-4D97-AF65-F5344CB8AC3E}">
        <p14:creationId xmlns:p14="http://schemas.microsoft.com/office/powerpoint/2010/main" val="2711502073"/>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48406" y="438151"/>
            <a:ext cx="7772400" cy="914400"/>
          </a:xfrm>
        </p:spPr>
        <p:txBody>
          <a:bodyPr/>
          <a:lstStyle/>
          <a:p>
            <a:r>
              <a:rPr lang="en-US" altLang="zh-CN" dirty="0" smtClean="0"/>
              <a:t>Conclusion</a:t>
            </a:r>
            <a:endParaRPr lang="zh-CN" altLang="en-US" dirty="0"/>
          </a:p>
        </p:txBody>
      </p:sp>
      <p:sp>
        <p:nvSpPr>
          <p:cNvPr id="3" name="内容占位符 2"/>
          <p:cNvSpPr>
            <a:spLocks noGrp="1"/>
          </p:cNvSpPr>
          <p:nvPr>
            <p:ph sz="half" idx="1"/>
          </p:nvPr>
        </p:nvSpPr>
        <p:spPr>
          <a:xfrm>
            <a:off x="685799" y="1352551"/>
            <a:ext cx="7297615" cy="3206749"/>
          </a:xfrm>
        </p:spPr>
        <p:txBody>
          <a:bodyPr>
            <a:normAutofit/>
          </a:bodyPr>
          <a:lstStyle/>
          <a:p>
            <a:r>
              <a:rPr lang="en-US" altLang="zh-CN" b="1" dirty="0" smtClean="0"/>
              <a:t>Crowdsourcing is in general a friendly practice</a:t>
            </a:r>
          </a:p>
          <a:p>
            <a:pPr lvl="1"/>
            <a:r>
              <a:rPr lang="en-US" altLang="zh-CN" b="1" dirty="0"/>
              <a:t> </a:t>
            </a:r>
            <a:r>
              <a:rPr lang="en-US" altLang="zh-CN" dirty="0" smtClean="0"/>
              <a:t>economic, flexible, fresh perspective</a:t>
            </a:r>
          </a:p>
          <a:p>
            <a:r>
              <a:rPr lang="en-US" altLang="zh-CN" b="1" dirty="0" smtClean="0"/>
              <a:t>Companies have to be aware of potential IP issues</a:t>
            </a:r>
          </a:p>
          <a:p>
            <a:pPr lvl="1"/>
            <a:r>
              <a:rPr lang="en-US" altLang="zh-CN" dirty="0" smtClean="0"/>
              <a:t>Payment provision</a:t>
            </a:r>
          </a:p>
          <a:p>
            <a:pPr lvl="1"/>
            <a:r>
              <a:rPr lang="en-US" altLang="zh-CN" dirty="0" smtClean="0"/>
              <a:t>Originality </a:t>
            </a:r>
          </a:p>
          <a:p>
            <a:pPr lvl="1"/>
            <a:r>
              <a:rPr lang="en-US" altLang="zh-CN" dirty="0" smtClean="0"/>
              <a:t>Trademark, patents, copyrights</a:t>
            </a:r>
          </a:p>
          <a:p>
            <a:r>
              <a:rPr lang="en-US" altLang="zh-CN" b="1" dirty="0" smtClean="0"/>
              <a:t>More regulations is needed in this industry</a:t>
            </a:r>
          </a:p>
          <a:p>
            <a:pPr lvl="1"/>
            <a:r>
              <a:rPr lang="en-US" altLang="zh-CN" b="1" dirty="0" smtClean="0"/>
              <a:t>IP law within the context of crowdsourcing</a:t>
            </a:r>
            <a:endParaRPr lang="zh-CN" altLang="en-US" b="1" dirty="0"/>
          </a:p>
        </p:txBody>
      </p:sp>
      <p:sp>
        <p:nvSpPr>
          <p:cNvPr id="5" name="页脚占位符 4"/>
          <p:cNvSpPr>
            <a:spLocks noGrp="1"/>
          </p:cNvSpPr>
          <p:nvPr>
            <p:ph type="ftr" sz="quarter" idx="11"/>
          </p:nvPr>
        </p:nvSpPr>
        <p:spPr/>
        <p:txBody>
          <a:bodyPr/>
          <a:lstStyle/>
          <a:p>
            <a:r>
              <a:rPr lang="en-US" smtClean="0"/>
              <a:t>© 2014 Keith A. Pray</a:t>
            </a:r>
            <a:endParaRPr lang="en-US"/>
          </a:p>
        </p:txBody>
      </p:sp>
      <p:sp>
        <p:nvSpPr>
          <p:cNvPr id="6" name="灯片编号占位符 5"/>
          <p:cNvSpPr>
            <a:spLocks noGrp="1"/>
          </p:cNvSpPr>
          <p:nvPr>
            <p:ph type="sldNum" sz="quarter" idx="12"/>
          </p:nvPr>
        </p:nvSpPr>
        <p:spPr/>
        <p:txBody>
          <a:bodyPr/>
          <a:lstStyle/>
          <a:p>
            <a:fld id="{A2A17EAB-8B51-5C40-8776-6683E51FA7A0}" type="slidenum">
              <a:rPr lang="en-US" smtClean="0"/>
              <a:t>20</a:t>
            </a:fld>
            <a:endParaRPr lang="en-US"/>
          </a:p>
        </p:txBody>
      </p:sp>
      <p:sp>
        <p:nvSpPr>
          <p:cNvPr id="4" name="矩形 3"/>
          <p:cNvSpPr/>
          <p:nvPr/>
        </p:nvSpPr>
        <p:spPr>
          <a:xfrm>
            <a:off x="7532571" y="438151"/>
            <a:ext cx="1299009" cy="307777"/>
          </a:xfrm>
          <a:prstGeom prst="rect">
            <a:avLst/>
          </a:prstGeom>
        </p:spPr>
        <p:txBody>
          <a:bodyPr wrap="none">
            <a:spAutoFit/>
          </a:bodyPr>
          <a:lstStyle/>
          <a:p>
            <a:pPr algn="r"/>
            <a:r>
              <a:rPr lang="en-US" altLang="zh-CN" sz="1400" dirty="0"/>
              <a:t>Fangwen Yuan</a:t>
            </a:r>
          </a:p>
        </p:txBody>
      </p:sp>
    </p:spTree>
    <p:extLst>
      <p:ext uri="{BB962C8B-B14F-4D97-AF65-F5344CB8AC3E}">
        <p14:creationId xmlns:p14="http://schemas.microsoft.com/office/powerpoint/2010/main" val="81875374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a:xfrm>
            <a:off x="784860" y="1352551"/>
            <a:ext cx="7772400" cy="3352800"/>
          </a:xfrm>
        </p:spPr>
        <p:txBody>
          <a:bodyPr>
            <a:normAutofit fontScale="77500" lnSpcReduction="20000"/>
          </a:bodyPr>
          <a:lstStyle/>
          <a:p>
            <a:pPr marL="0" indent="0">
              <a:buNone/>
            </a:pPr>
            <a:r>
              <a:rPr lang="en-US" altLang="zh-CN" dirty="0" smtClean="0"/>
              <a:t>[1] </a:t>
            </a:r>
            <a:r>
              <a:rPr lang="en-US" altLang="zh-CN" dirty="0"/>
              <a:t>Howe, J, Crowdsourcing: A Definition, </a:t>
            </a:r>
            <a:r>
              <a:rPr lang="en-US" altLang="zh-CN" dirty="0">
                <a:hlinkClick r:id="rId3"/>
              </a:rPr>
              <a:t>http://crowdsourcing.typepad.com/cs/2006/06/crowdsourcing_a.html</a:t>
            </a:r>
            <a:r>
              <a:rPr lang="en-US" altLang="zh-CN" dirty="0"/>
              <a:t> , retrieved on </a:t>
            </a:r>
            <a:r>
              <a:rPr lang="en-US" altLang="zh-CN" dirty="0" smtClean="0"/>
              <a:t>09-11-2014</a:t>
            </a:r>
          </a:p>
          <a:p>
            <a:pPr marL="0" indent="0">
              <a:buNone/>
            </a:pPr>
            <a:r>
              <a:rPr lang="en-US" altLang="zh-CN" dirty="0" smtClean="0"/>
              <a:t>[2] The </a:t>
            </a:r>
            <a:r>
              <a:rPr lang="en-US" altLang="zh-CN" dirty="0"/>
              <a:t>Difference between Crowdsourcing and </a:t>
            </a:r>
            <a:r>
              <a:rPr lang="en-US" altLang="zh-CN" dirty="0" smtClean="0"/>
              <a:t>Outsourcing, </a:t>
            </a:r>
            <a:r>
              <a:rPr lang="en-US" altLang="zh-CN" dirty="0" smtClean="0">
                <a:hlinkClick r:id="rId4"/>
              </a:rPr>
              <a:t>http</a:t>
            </a:r>
            <a:r>
              <a:rPr lang="en-US" altLang="zh-CN" dirty="0">
                <a:hlinkClick r:id="rId4"/>
              </a:rPr>
              <a:t>://</a:t>
            </a:r>
            <a:r>
              <a:rPr lang="en-US" altLang="zh-CN" dirty="0" smtClean="0">
                <a:hlinkClick r:id="rId4"/>
              </a:rPr>
              <a:t>www.outsource-force.com/blog/the-difference-between-crowdsourcing-and-outsourcing</a:t>
            </a:r>
            <a:r>
              <a:rPr lang="en-US" altLang="zh-CN" dirty="0" smtClean="0"/>
              <a:t>, </a:t>
            </a:r>
            <a:r>
              <a:rPr lang="en-US" altLang="zh-CN" dirty="0"/>
              <a:t>retrieved on </a:t>
            </a:r>
            <a:r>
              <a:rPr lang="en-US" altLang="zh-CN" dirty="0" smtClean="0"/>
              <a:t>09-11-2014</a:t>
            </a:r>
          </a:p>
          <a:p>
            <a:pPr marL="0" indent="0">
              <a:buNone/>
            </a:pPr>
            <a:r>
              <a:rPr lang="en-US" altLang="zh-CN" dirty="0" smtClean="0"/>
              <a:t>[3] </a:t>
            </a:r>
            <a:r>
              <a:rPr lang="en-US" altLang="zh-CN" dirty="0"/>
              <a:t>ABC: An introduction to Outsourcing. (</a:t>
            </a:r>
            <a:r>
              <a:rPr lang="en-US" altLang="zh-CN" dirty="0" err="1"/>
              <a:t>n.d</a:t>
            </a:r>
            <a:r>
              <a:rPr lang="en-US" altLang="zh-CN" dirty="0" err="1" smtClean="0"/>
              <a:t>.</a:t>
            </a:r>
            <a:r>
              <a:rPr lang="en-US" altLang="zh-CN" dirty="0" smtClean="0"/>
              <a:t>)</a:t>
            </a:r>
            <a:r>
              <a:rPr lang="en-US" altLang="zh-CN" dirty="0"/>
              <a:t> </a:t>
            </a:r>
            <a:r>
              <a:rPr lang="en-US" altLang="zh-CN" dirty="0" smtClean="0">
                <a:hlinkClick r:id="rId5"/>
              </a:rPr>
              <a:t>www.chnsourcing.com</a:t>
            </a:r>
            <a:r>
              <a:rPr lang="en-US" altLang="zh-CN" dirty="0" smtClean="0"/>
              <a:t> , </a:t>
            </a:r>
            <a:r>
              <a:rPr lang="en-US" altLang="zh-CN" dirty="0"/>
              <a:t>retrieved on </a:t>
            </a:r>
            <a:r>
              <a:rPr lang="en-US" altLang="zh-CN" dirty="0" smtClean="0"/>
              <a:t>09-11-2014</a:t>
            </a:r>
            <a:endParaRPr lang="en-US" dirty="0" smtClean="0"/>
          </a:p>
          <a:p>
            <a:pPr marL="0" indent="0">
              <a:buNone/>
            </a:pPr>
            <a:r>
              <a:rPr lang="en-US" dirty="0" smtClean="0"/>
              <a:t>[</a:t>
            </a:r>
            <a:r>
              <a:rPr lang="en-US" dirty="0"/>
              <a:t>4</a:t>
            </a:r>
            <a:r>
              <a:rPr lang="en-US" dirty="0" smtClean="0"/>
              <a:t>] Marc </a:t>
            </a:r>
            <a:r>
              <a:rPr lang="en-US" dirty="0" err="1" smtClean="0"/>
              <a:t>Lieberstein</a:t>
            </a:r>
            <a:r>
              <a:rPr lang="en-US" dirty="0"/>
              <a:t> </a:t>
            </a:r>
            <a:r>
              <a:rPr lang="en-US" dirty="0" smtClean="0"/>
              <a:t>and Ashford Tucker, Crowdsourcing and Intellectual </a:t>
            </a:r>
            <a:r>
              <a:rPr lang="en-US" dirty="0"/>
              <a:t>Property Issues, </a:t>
            </a:r>
            <a:r>
              <a:rPr lang="en-US" dirty="0">
                <a:hlinkClick r:id="rId6"/>
              </a:rPr>
              <a:t>http://</a:t>
            </a:r>
            <a:r>
              <a:rPr lang="en-US" dirty="0" smtClean="0">
                <a:hlinkClick r:id="rId6"/>
              </a:rPr>
              <a:t>www.acc.com/legalresources/quickcounsel/caipi.cfm</a:t>
            </a:r>
            <a:r>
              <a:rPr lang="en-US" dirty="0" smtClean="0"/>
              <a:t>, retrieved on 09-11-2014</a:t>
            </a:r>
          </a:p>
          <a:p>
            <a:pPr marL="0" indent="0">
              <a:buNone/>
            </a:pPr>
            <a:r>
              <a:rPr lang="en-US" dirty="0" smtClean="0"/>
              <a:t>[5] TopCoder: Mission, </a:t>
            </a:r>
            <a:r>
              <a:rPr lang="en-US" dirty="0" smtClean="0">
                <a:hlinkClick r:id="rId7"/>
              </a:rPr>
              <a:t>http://www.topcoder.com/mission</a:t>
            </a:r>
            <a:r>
              <a:rPr lang="en-US" dirty="0" smtClean="0"/>
              <a:t>, retrieved on 09-11-2014</a:t>
            </a:r>
          </a:p>
        </p:txBody>
      </p:sp>
      <p:sp>
        <p:nvSpPr>
          <p:cNvPr id="4" name="Footer Placeholder 3"/>
          <p:cNvSpPr>
            <a:spLocks noGrp="1"/>
          </p:cNvSpPr>
          <p:nvPr>
            <p:ph type="ftr" sz="quarter" idx="11"/>
          </p:nvPr>
        </p:nvSpPr>
        <p:spPr/>
        <p:txBody>
          <a:bodyPr/>
          <a:lstStyle/>
          <a:p>
            <a:r>
              <a:rPr lang="en-US" smtClean="0"/>
              <a:t>© 2014 Keith A. Pray</a:t>
            </a:r>
            <a:endParaRPr lang="en-US"/>
          </a:p>
        </p:txBody>
      </p:sp>
      <p:sp>
        <p:nvSpPr>
          <p:cNvPr id="5" name="Slide Number Placeholder 4"/>
          <p:cNvSpPr>
            <a:spLocks noGrp="1"/>
          </p:cNvSpPr>
          <p:nvPr>
            <p:ph type="sldNum" sz="quarter" idx="12"/>
          </p:nvPr>
        </p:nvSpPr>
        <p:spPr/>
        <p:txBody>
          <a:bodyPr/>
          <a:lstStyle/>
          <a:p>
            <a:fld id="{A2A17EAB-8B51-5C40-8776-6683E51FA7A0}" type="slidenum">
              <a:rPr lang="en-US" smtClean="0"/>
              <a:t>21</a:t>
            </a:fld>
            <a:endParaRPr lang="en-US"/>
          </a:p>
        </p:txBody>
      </p:sp>
      <p:sp>
        <p:nvSpPr>
          <p:cNvPr id="6" name="TextBox 5"/>
          <p:cNvSpPr txBox="1"/>
          <p:nvPr/>
        </p:nvSpPr>
        <p:spPr>
          <a:xfrm>
            <a:off x="6847114" y="372337"/>
            <a:ext cx="2179682" cy="307777"/>
          </a:xfrm>
          <a:prstGeom prst="rect">
            <a:avLst/>
          </a:prstGeom>
          <a:noFill/>
        </p:spPr>
        <p:txBody>
          <a:bodyPr wrap="square" rtlCol="0">
            <a:spAutoFit/>
          </a:bodyPr>
          <a:lstStyle/>
          <a:p>
            <a:pPr algn="r"/>
            <a:r>
              <a:rPr lang="en-US" sz="1400" dirty="0" smtClean="0">
                <a:latin typeface="+mj-lt"/>
              </a:rPr>
              <a:t>Fangwen Yuan</a:t>
            </a:r>
            <a:endParaRPr lang="en-US" sz="1400" dirty="0">
              <a:solidFill>
                <a:schemeClr val="tx1"/>
              </a:solidFill>
              <a:latin typeface="+mj-lt"/>
            </a:endParaRPr>
          </a:p>
        </p:txBody>
      </p:sp>
    </p:spTree>
    <p:extLst>
      <p:ext uri="{BB962C8B-B14F-4D97-AF65-F5344CB8AC3E}">
        <p14:creationId xmlns:p14="http://schemas.microsoft.com/office/powerpoint/2010/main" val="3062898576"/>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3105150"/>
            <a:ext cx="7315200" cy="1428914"/>
          </a:xfrm>
        </p:spPr>
        <p:txBody>
          <a:bodyPr>
            <a:normAutofit/>
          </a:bodyPr>
          <a:lstStyle/>
          <a:p>
            <a:pPr algn="r"/>
            <a:r>
              <a:rPr lang="en-US" dirty="0" smtClean="0"/>
              <a:t>Keith A. Pray</a:t>
            </a:r>
          </a:p>
          <a:p>
            <a:pPr algn="r"/>
            <a:r>
              <a:rPr lang="en-US" dirty="0" smtClean="0"/>
              <a:t>Instructor</a:t>
            </a:r>
          </a:p>
          <a:p>
            <a:pPr algn="r"/>
            <a:endParaRPr lang="en-US" dirty="0"/>
          </a:p>
          <a:p>
            <a:r>
              <a:rPr lang="en-US" sz="2000" dirty="0" err="1"/>
              <a:t>s</a:t>
            </a:r>
            <a:r>
              <a:rPr lang="en-US" sz="2000" dirty="0" err="1" smtClean="0"/>
              <a:t>ocialimps.keithpray.net</a:t>
            </a:r>
            <a:endParaRPr lang="en-US" sz="2000" dirty="0"/>
          </a:p>
        </p:txBody>
      </p:sp>
      <p:sp>
        <p:nvSpPr>
          <p:cNvPr id="2" name="Title 1"/>
          <p:cNvSpPr>
            <a:spLocks noGrp="1"/>
          </p:cNvSpPr>
          <p:nvPr>
            <p:ph type="ctrTitle"/>
          </p:nvPr>
        </p:nvSpPr>
        <p:spPr/>
        <p:txBody>
          <a:bodyPr/>
          <a:lstStyle/>
          <a:p>
            <a:pPr algn="l"/>
            <a:r>
              <a:rPr lang="en-US" dirty="0" smtClean="0"/>
              <a:t>Class </a:t>
            </a:r>
            <a:r>
              <a:rPr lang="en-US" dirty="0" smtClean="0"/>
              <a:t>5</a:t>
            </a:r>
            <a:r>
              <a:rPr lang="en-US" dirty="0" smtClean="0"/>
              <a:t/>
            </a:r>
            <a:br>
              <a:rPr lang="en-US" dirty="0" smtClean="0"/>
            </a:br>
            <a:r>
              <a:rPr lang="en-US" dirty="0" smtClean="0"/>
              <a:t>The End</a:t>
            </a:r>
            <a:endParaRPr lang="en-US" dirty="0"/>
          </a:p>
        </p:txBody>
      </p:sp>
    </p:spTree>
    <p:extLst>
      <p:ext uri="{BB962C8B-B14F-4D97-AF65-F5344CB8AC3E}">
        <p14:creationId xmlns:p14="http://schemas.microsoft.com/office/powerpoint/2010/main" val="3675797891"/>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 2014 Keith A. Pray</a:t>
            </a:r>
            <a:endParaRPr lang="en-US"/>
          </a:p>
        </p:txBody>
      </p:sp>
      <p:sp>
        <p:nvSpPr>
          <p:cNvPr id="5" name="Slide Number Placeholder 4"/>
          <p:cNvSpPr>
            <a:spLocks noGrp="1"/>
          </p:cNvSpPr>
          <p:nvPr>
            <p:ph type="sldNum" sz="quarter" idx="12"/>
          </p:nvPr>
        </p:nvSpPr>
        <p:spPr/>
        <p:txBody>
          <a:bodyPr/>
          <a:lstStyle/>
          <a:p>
            <a:fld id="{A2A17EAB-8B51-5C40-8776-6683E51FA7A0}" type="slidenum">
              <a:rPr lang="en-US" smtClean="0"/>
              <a:t>3</a:t>
            </a:fld>
            <a:endParaRPr lang="en-US"/>
          </a:p>
        </p:txBody>
      </p:sp>
      <p:pic>
        <p:nvPicPr>
          <p:cNvPr id="8" name="Picture 7"/>
          <p:cNvPicPr>
            <a:picLocks noChangeAspect="1"/>
          </p:cNvPicPr>
          <p:nvPr/>
        </p:nvPicPr>
        <p:blipFill>
          <a:blip r:embed="rId3"/>
          <a:stretch>
            <a:fillRect/>
          </a:stretch>
        </p:blipFill>
        <p:spPr>
          <a:xfrm>
            <a:off x="508000" y="1308100"/>
            <a:ext cx="8128000" cy="2527300"/>
          </a:xfrm>
          <a:prstGeom prst="rect">
            <a:avLst/>
          </a:prstGeom>
        </p:spPr>
      </p:pic>
    </p:spTree>
    <p:extLst>
      <p:ext uri="{BB962C8B-B14F-4D97-AF65-F5344CB8AC3E}">
        <p14:creationId xmlns:p14="http://schemas.microsoft.com/office/powerpoint/2010/main" val="1681759808"/>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My Reading Notes</a:t>
            </a:r>
            <a:endParaRPr lang="en-US" dirty="0"/>
          </a:p>
        </p:txBody>
      </p:sp>
      <p:sp>
        <p:nvSpPr>
          <p:cNvPr id="3" name="Content Placeholder 2"/>
          <p:cNvSpPr>
            <a:spLocks noGrp="1"/>
          </p:cNvSpPr>
          <p:nvPr>
            <p:ph sz="half" idx="1"/>
          </p:nvPr>
        </p:nvSpPr>
        <p:spPr/>
        <p:txBody>
          <a:bodyPr>
            <a:normAutofit fontScale="92500" lnSpcReduction="10000"/>
          </a:bodyPr>
          <a:lstStyle/>
          <a:p>
            <a:r>
              <a:rPr lang="en-US" dirty="0" smtClean="0"/>
              <a:t>pp. </a:t>
            </a:r>
            <a:r>
              <a:rPr lang="en-US" dirty="0" smtClean="0"/>
              <a:t>162 Illegal software stats changed since 2009?</a:t>
            </a:r>
            <a:endParaRPr lang="en-US" dirty="0" smtClean="0"/>
          </a:p>
          <a:p>
            <a:r>
              <a:rPr lang="en-US" dirty="0" smtClean="0"/>
              <a:t>pp. </a:t>
            </a:r>
            <a:r>
              <a:rPr lang="en-US" dirty="0" smtClean="0"/>
              <a:t>169 </a:t>
            </a:r>
            <a:r>
              <a:rPr lang="en-US" dirty="0" err="1" smtClean="0"/>
              <a:t>SaaS</a:t>
            </a:r>
            <a:r>
              <a:rPr lang="en-US" dirty="0" smtClean="0"/>
              <a:t>, Google Search example? “…before he </a:t>
            </a:r>
            <a:r>
              <a:rPr lang="en-US" b="1" dirty="0" smtClean="0"/>
              <a:t>gave</a:t>
            </a:r>
            <a:r>
              <a:rPr lang="en-US" dirty="0" smtClean="0"/>
              <a:t> them the plot.”?</a:t>
            </a:r>
            <a:endParaRPr lang="en-US" dirty="0" smtClean="0"/>
          </a:p>
          <a:p>
            <a:r>
              <a:rPr lang="en-US" dirty="0" smtClean="0"/>
              <a:t>pp. </a:t>
            </a:r>
            <a:r>
              <a:rPr lang="en-US" dirty="0" smtClean="0"/>
              <a:t>176 4.4 #2 preferred?</a:t>
            </a:r>
          </a:p>
          <a:p>
            <a:r>
              <a:rPr lang="en-US" dirty="0" smtClean="0"/>
              <a:t>pp. 182 dial-up is not ordinary any more. revenue != profit</a:t>
            </a:r>
          </a:p>
          <a:p>
            <a:r>
              <a:rPr lang="en-US" dirty="0" smtClean="0"/>
              <a:t>pp</a:t>
            </a:r>
            <a:r>
              <a:rPr lang="en-US" dirty="0"/>
              <a:t>. </a:t>
            </a:r>
            <a:r>
              <a:rPr lang="en-US" dirty="0" smtClean="0"/>
              <a:t>189 blocking 100% seems impossible</a:t>
            </a:r>
          </a:p>
          <a:p>
            <a:r>
              <a:rPr lang="en-US" dirty="0"/>
              <a:t>pp. 197 4.7.3 reference</a:t>
            </a:r>
            <a:r>
              <a:rPr lang="en-US" dirty="0" smtClean="0"/>
              <a:t>?</a:t>
            </a:r>
            <a:endParaRPr lang="en-US" dirty="0"/>
          </a:p>
        </p:txBody>
      </p:sp>
      <p:sp>
        <p:nvSpPr>
          <p:cNvPr id="11" name="Content Placeholder 10"/>
          <p:cNvSpPr>
            <a:spLocks noGrp="1"/>
          </p:cNvSpPr>
          <p:nvPr>
            <p:ph sz="half" idx="2"/>
          </p:nvPr>
        </p:nvSpPr>
        <p:spPr/>
        <p:txBody>
          <a:bodyPr>
            <a:normAutofit fontScale="92500" lnSpcReduction="10000"/>
          </a:bodyPr>
          <a:lstStyle/>
          <a:p>
            <a:r>
              <a:rPr lang="en-US" dirty="0" smtClean="0"/>
              <a:t>pp</a:t>
            </a:r>
            <a:r>
              <a:rPr lang="en-US" dirty="0" smtClean="0"/>
              <a:t>. </a:t>
            </a:r>
            <a:r>
              <a:rPr lang="en-US" dirty="0" smtClean="0"/>
              <a:t>202 Perhaps friends should not ask you to break the law? Any successful industries operate as a support service?</a:t>
            </a:r>
            <a:endParaRPr lang="en-US" dirty="0" smtClean="0"/>
          </a:p>
          <a:p>
            <a:r>
              <a:rPr lang="en-US" dirty="0" smtClean="0"/>
              <a:t>pp. </a:t>
            </a:r>
            <a:r>
              <a:rPr lang="en-US" dirty="0" smtClean="0"/>
              <a:t>203 Is Perl still most popular? Quality study from 2003, change?</a:t>
            </a:r>
            <a:endParaRPr lang="en-US" dirty="0" smtClean="0"/>
          </a:p>
          <a:p>
            <a:r>
              <a:rPr lang="en-US" dirty="0" smtClean="0"/>
              <a:t>pp. </a:t>
            </a:r>
            <a:r>
              <a:rPr lang="en-US" dirty="0" smtClean="0"/>
              <a:t>205 GUI argument ignores Android.</a:t>
            </a:r>
            <a:endParaRPr lang="en-US" dirty="0"/>
          </a:p>
          <a:p>
            <a:r>
              <a:rPr lang="en-US" dirty="0" smtClean="0"/>
              <a:t>pp. 208 who uses tape?</a:t>
            </a:r>
          </a:p>
          <a:p>
            <a:r>
              <a:rPr lang="en-US" dirty="0" smtClean="0"/>
              <a:t>pp. 223 Any news?</a:t>
            </a:r>
            <a:endParaRPr lang="en-US" dirty="0" smtClean="0"/>
          </a:p>
          <a:p>
            <a:r>
              <a:rPr lang="en-US" dirty="0" smtClean="0"/>
              <a:t>End </a:t>
            </a:r>
            <a:r>
              <a:rPr lang="en-US" dirty="0"/>
              <a:t>of Chapter questions I liked</a:t>
            </a:r>
            <a:r>
              <a:rPr lang="en-US" dirty="0" smtClean="0"/>
              <a:t>: 31</a:t>
            </a:r>
            <a:endParaRPr lang="en-US" dirty="0"/>
          </a:p>
        </p:txBody>
      </p:sp>
      <p:sp>
        <p:nvSpPr>
          <p:cNvPr id="4" name="Footer Placeholder 3"/>
          <p:cNvSpPr>
            <a:spLocks noGrp="1"/>
          </p:cNvSpPr>
          <p:nvPr>
            <p:ph type="ftr" sz="quarter" idx="11"/>
          </p:nvPr>
        </p:nvSpPr>
        <p:spPr/>
        <p:txBody>
          <a:bodyPr/>
          <a:lstStyle/>
          <a:p>
            <a:r>
              <a:rPr lang="en-US" smtClean="0"/>
              <a:t>© 2014 Keith A. Pray</a:t>
            </a:r>
            <a:endParaRPr lang="en-US"/>
          </a:p>
        </p:txBody>
      </p:sp>
      <p:sp>
        <p:nvSpPr>
          <p:cNvPr id="5" name="Slide Number Placeholder 4"/>
          <p:cNvSpPr>
            <a:spLocks noGrp="1"/>
          </p:cNvSpPr>
          <p:nvPr>
            <p:ph type="sldNum" sz="quarter" idx="12"/>
          </p:nvPr>
        </p:nvSpPr>
        <p:spPr/>
        <p:txBody>
          <a:bodyPr/>
          <a:lstStyle/>
          <a:p>
            <a:fld id="{A2A17EAB-8B51-5C40-8776-6683E51FA7A0}" type="slidenum">
              <a:rPr lang="en-US" smtClean="0"/>
              <a:t>4</a:t>
            </a:fld>
            <a:endParaRPr lang="en-US"/>
          </a:p>
        </p:txBody>
      </p:sp>
    </p:spTree>
    <p:extLst>
      <p:ext uri="{BB962C8B-B14F-4D97-AF65-F5344CB8AC3E}">
        <p14:creationId xmlns:p14="http://schemas.microsoft.com/office/powerpoint/2010/main" val="2108164129"/>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Group </a:t>
            </a:r>
            <a:r>
              <a:rPr lang="en-US" dirty="0"/>
              <a:t>Quiz</a:t>
            </a:r>
            <a:br>
              <a:rPr lang="en-US" dirty="0"/>
            </a:br>
            <a:r>
              <a:rPr lang="en-US" dirty="0"/>
              <a:t>For each </a:t>
            </a:r>
            <a:r>
              <a:rPr lang="en-US" dirty="0" smtClean="0"/>
              <a:t>On the left answer a–d on Right</a:t>
            </a:r>
            <a:endParaRPr lang="en-US" dirty="0"/>
          </a:p>
        </p:txBody>
      </p:sp>
      <p:sp>
        <p:nvSpPr>
          <p:cNvPr id="3" name="Content Placeholder 2"/>
          <p:cNvSpPr>
            <a:spLocks noGrp="1"/>
          </p:cNvSpPr>
          <p:nvPr>
            <p:ph sz="half" idx="1"/>
          </p:nvPr>
        </p:nvSpPr>
        <p:spPr/>
        <p:txBody>
          <a:bodyPr>
            <a:normAutofit/>
          </a:bodyPr>
          <a:lstStyle/>
          <a:p>
            <a:pPr marL="457200" indent="-457200">
              <a:buFont typeface="+mj-lt"/>
              <a:buAutoNum type="arabicPeriod"/>
            </a:pPr>
            <a:r>
              <a:rPr lang="en-US" dirty="0"/>
              <a:t>Trademark</a:t>
            </a:r>
          </a:p>
          <a:p>
            <a:pPr marL="457200" indent="-457200">
              <a:buFont typeface="+mj-lt"/>
              <a:buAutoNum type="arabicPeriod"/>
            </a:pPr>
            <a:r>
              <a:rPr lang="en-US" dirty="0"/>
              <a:t>Copyright</a:t>
            </a:r>
          </a:p>
          <a:p>
            <a:pPr marL="457200" indent="-457200">
              <a:buFont typeface="+mj-lt"/>
              <a:buAutoNum type="arabicPeriod"/>
            </a:pPr>
            <a:r>
              <a:rPr lang="en-US" dirty="0"/>
              <a:t>Patent</a:t>
            </a:r>
          </a:p>
          <a:p>
            <a:pPr marL="457200" indent="-457200">
              <a:buFont typeface="+mj-lt"/>
              <a:buAutoNum type="arabicPeriod"/>
            </a:pPr>
            <a:r>
              <a:rPr lang="en-US" dirty="0"/>
              <a:t>Trade </a:t>
            </a:r>
            <a:r>
              <a:rPr lang="en-US" dirty="0" smtClean="0"/>
              <a:t>Secret</a:t>
            </a:r>
            <a:endParaRPr lang="en-US" dirty="0"/>
          </a:p>
        </p:txBody>
      </p:sp>
      <p:sp>
        <p:nvSpPr>
          <p:cNvPr id="6" name="Content Placeholder 5"/>
          <p:cNvSpPr>
            <a:spLocks noGrp="1"/>
          </p:cNvSpPr>
          <p:nvPr>
            <p:ph sz="half" idx="2"/>
          </p:nvPr>
        </p:nvSpPr>
        <p:spPr/>
        <p:txBody>
          <a:bodyPr>
            <a:normAutofit/>
          </a:bodyPr>
          <a:lstStyle/>
          <a:p>
            <a:pPr marL="342900" indent="-342900">
              <a:buFont typeface="+mj-lt"/>
              <a:buAutoNum type="alphaUcPeriod"/>
            </a:pPr>
            <a:r>
              <a:rPr lang="en-US" dirty="0"/>
              <a:t>What kind of IP does it protect?</a:t>
            </a:r>
          </a:p>
          <a:p>
            <a:pPr marL="342900" indent="-342900">
              <a:buFont typeface="+mj-lt"/>
              <a:buAutoNum type="alphaUcPeriod"/>
            </a:pPr>
            <a:r>
              <a:rPr lang="en-US" dirty="0"/>
              <a:t>What qualifications does the IP have to meet to be protected?</a:t>
            </a:r>
          </a:p>
          <a:p>
            <a:pPr marL="342900" indent="-342900">
              <a:buFont typeface="+mj-lt"/>
              <a:buAutoNum type="alphaUcPeriod"/>
            </a:pPr>
            <a:r>
              <a:rPr lang="en-US" dirty="0"/>
              <a:t>How long does the protection last?</a:t>
            </a:r>
          </a:p>
          <a:p>
            <a:pPr marL="342900" indent="-342900">
              <a:buFont typeface="+mj-lt"/>
              <a:buAutoNum type="alphaUcPeriod"/>
            </a:pPr>
            <a:r>
              <a:rPr lang="en-US" dirty="0"/>
              <a:t>Give a specific example of IP currently protected</a:t>
            </a:r>
            <a:r>
              <a:rPr lang="en-US" dirty="0" smtClean="0"/>
              <a:t>?</a:t>
            </a:r>
            <a:endParaRPr lang="en-US" dirty="0"/>
          </a:p>
        </p:txBody>
      </p:sp>
      <p:sp>
        <p:nvSpPr>
          <p:cNvPr id="4" name="Footer Placeholder 3"/>
          <p:cNvSpPr>
            <a:spLocks noGrp="1"/>
          </p:cNvSpPr>
          <p:nvPr>
            <p:ph type="ftr" sz="quarter" idx="11"/>
          </p:nvPr>
        </p:nvSpPr>
        <p:spPr/>
        <p:txBody>
          <a:bodyPr/>
          <a:lstStyle/>
          <a:p>
            <a:r>
              <a:rPr lang="en-US" smtClean="0"/>
              <a:t>© 2014 Keith A. Pray</a:t>
            </a:r>
            <a:endParaRPr lang="en-US"/>
          </a:p>
        </p:txBody>
      </p:sp>
      <p:sp>
        <p:nvSpPr>
          <p:cNvPr id="5" name="Slide Number Placeholder 4"/>
          <p:cNvSpPr>
            <a:spLocks noGrp="1"/>
          </p:cNvSpPr>
          <p:nvPr>
            <p:ph type="sldNum" sz="quarter" idx="12"/>
          </p:nvPr>
        </p:nvSpPr>
        <p:spPr/>
        <p:txBody>
          <a:bodyPr/>
          <a:lstStyle/>
          <a:p>
            <a:fld id="{A2A17EAB-8B51-5C40-8776-6683E51FA7A0}" type="slidenum">
              <a:rPr lang="en-US" smtClean="0"/>
              <a:t>5</a:t>
            </a:fld>
            <a:endParaRPr lang="en-US"/>
          </a:p>
        </p:txBody>
      </p:sp>
    </p:spTree>
    <p:extLst>
      <p:ext uri="{BB962C8B-B14F-4D97-AF65-F5344CB8AC3E}">
        <p14:creationId xmlns:p14="http://schemas.microsoft.com/office/powerpoint/2010/main" val="3262248224"/>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Assignment - Self </a:t>
            </a:r>
            <a:r>
              <a:rPr lang="en-US" dirty="0"/>
              <a:t>Search 1/3 </a:t>
            </a:r>
            <a:r>
              <a:rPr lang="en-US" dirty="0" smtClean="0"/>
              <a:t/>
            </a:r>
            <a:br>
              <a:rPr lang="en-US" dirty="0" smtClean="0"/>
            </a:br>
            <a:r>
              <a:rPr lang="en-US" dirty="0" smtClean="0"/>
              <a:t>Discussion </a:t>
            </a:r>
            <a:r>
              <a:rPr lang="en-US" dirty="0"/>
              <a:t>Board</a:t>
            </a:r>
            <a:endParaRPr lang="en-US" dirty="0"/>
          </a:p>
        </p:txBody>
      </p:sp>
      <p:sp>
        <p:nvSpPr>
          <p:cNvPr id="3" name="Content Placeholder 2"/>
          <p:cNvSpPr>
            <a:spLocks noGrp="1"/>
          </p:cNvSpPr>
          <p:nvPr>
            <p:ph idx="1"/>
          </p:nvPr>
        </p:nvSpPr>
        <p:spPr/>
        <p:txBody>
          <a:bodyPr>
            <a:normAutofit fontScale="77500" lnSpcReduction="20000"/>
          </a:bodyPr>
          <a:lstStyle/>
          <a:p>
            <a:r>
              <a:rPr lang="en-US" dirty="0"/>
              <a:t>Post ways one can search for information about a person. Do not repeat an entry already made.</a:t>
            </a:r>
          </a:p>
          <a:p>
            <a:r>
              <a:rPr lang="en-US" dirty="0"/>
              <a:t>Use each search method listed to produce 2 profiles as an appendix of your paper. Provide a brief description if you’d rather not list the details.</a:t>
            </a:r>
          </a:p>
          <a:p>
            <a:pPr lvl="1"/>
            <a:r>
              <a:rPr lang="en-US" dirty="0"/>
              <a:t>Profile 1: all information someone might think is you</a:t>
            </a:r>
          </a:p>
          <a:p>
            <a:pPr lvl="1"/>
            <a:r>
              <a:rPr lang="en-US" dirty="0"/>
              <a:t>Profile 2: all information you know is you.</a:t>
            </a:r>
          </a:p>
          <a:p>
            <a:pPr lvl="1"/>
            <a:r>
              <a:rPr lang="en-US" dirty="0"/>
              <a:t>You are not responsible for methods posted after Monday 8AM.</a:t>
            </a:r>
          </a:p>
          <a:p>
            <a:r>
              <a:rPr lang="en-US" dirty="0"/>
              <a:t>For each search method result:</a:t>
            </a:r>
          </a:p>
          <a:p>
            <a:pPr lvl="1"/>
            <a:r>
              <a:rPr lang="en-US" dirty="0"/>
              <a:t>Exactly how did the data get there?</a:t>
            </a:r>
          </a:p>
          <a:p>
            <a:pPr lvl="1"/>
            <a:r>
              <a:rPr lang="en-US" dirty="0"/>
              <a:t>How can this data be used?</a:t>
            </a:r>
          </a:p>
          <a:p>
            <a:pPr lvl="1"/>
            <a:r>
              <a:rPr lang="en-US" dirty="0"/>
              <a:t>Is this a secondary use?</a:t>
            </a:r>
          </a:p>
          <a:p>
            <a:pPr lvl="1"/>
            <a:r>
              <a:rPr lang="en-US" dirty="0"/>
              <a:t>Did you authorized use of the data? If not and you want to, request its use be discontinued and post the correspondence. </a:t>
            </a:r>
          </a:p>
          <a:p>
            <a:r>
              <a:rPr lang="en-US" dirty="0"/>
              <a:t>Dig deeper than a basic search engine’s (Google, etc.) results</a:t>
            </a:r>
            <a:r>
              <a:rPr lang="en-US" dirty="0" smtClean="0"/>
              <a:t>.</a:t>
            </a:r>
            <a:endParaRPr lang="en-US" dirty="0"/>
          </a:p>
        </p:txBody>
      </p:sp>
      <p:sp>
        <p:nvSpPr>
          <p:cNvPr id="4" name="Footer Placeholder 3"/>
          <p:cNvSpPr>
            <a:spLocks noGrp="1"/>
          </p:cNvSpPr>
          <p:nvPr>
            <p:ph type="ftr" sz="quarter" idx="11"/>
          </p:nvPr>
        </p:nvSpPr>
        <p:spPr/>
        <p:txBody>
          <a:bodyPr/>
          <a:lstStyle/>
          <a:p>
            <a:r>
              <a:rPr lang="en-US" smtClean="0"/>
              <a:t>© 2014 Keith A. Pray</a:t>
            </a:r>
            <a:endParaRPr lang="en-US"/>
          </a:p>
        </p:txBody>
      </p:sp>
      <p:sp>
        <p:nvSpPr>
          <p:cNvPr id="5" name="Slide Number Placeholder 4"/>
          <p:cNvSpPr>
            <a:spLocks noGrp="1"/>
          </p:cNvSpPr>
          <p:nvPr>
            <p:ph type="sldNum" sz="quarter" idx="12"/>
          </p:nvPr>
        </p:nvSpPr>
        <p:spPr/>
        <p:txBody>
          <a:bodyPr/>
          <a:lstStyle/>
          <a:p>
            <a:fld id="{A2A17EAB-8B51-5C40-8776-6683E51FA7A0}" type="slidenum">
              <a:rPr lang="en-US" smtClean="0"/>
              <a:t>6</a:t>
            </a:fld>
            <a:endParaRPr lang="en-US"/>
          </a:p>
        </p:txBody>
      </p:sp>
    </p:spTree>
    <p:extLst>
      <p:ext uri="{BB962C8B-B14F-4D97-AF65-F5344CB8AC3E}">
        <p14:creationId xmlns:p14="http://schemas.microsoft.com/office/powerpoint/2010/main" val="663296593"/>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Assignment - Self </a:t>
            </a:r>
            <a:r>
              <a:rPr lang="en-US" dirty="0"/>
              <a:t>Search </a:t>
            </a:r>
            <a:r>
              <a:rPr lang="en-US" dirty="0" smtClean="0"/>
              <a:t>2/</a:t>
            </a:r>
            <a:r>
              <a:rPr lang="en-US" dirty="0"/>
              <a:t>3 </a:t>
            </a:r>
            <a:r>
              <a:rPr lang="en-US" dirty="0" smtClean="0"/>
              <a:t/>
            </a:r>
            <a:br>
              <a:rPr lang="en-US" dirty="0" smtClean="0"/>
            </a:br>
            <a:r>
              <a:rPr lang="en-US" dirty="0" smtClean="0"/>
              <a:t>1 Page Paper</a:t>
            </a:r>
            <a:endParaRPr lang="en-US" dirty="0"/>
          </a:p>
        </p:txBody>
      </p:sp>
      <p:sp>
        <p:nvSpPr>
          <p:cNvPr id="3" name="Content Placeholder 2"/>
          <p:cNvSpPr>
            <a:spLocks noGrp="1"/>
          </p:cNvSpPr>
          <p:nvPr>
            <p:ph idx="1"/>
          </p:nvPr>
        </p:nvSpPr>
        <p:spPr/>
        <p:txBody>
          <a:bodyPr>
            <a:normAutofit/>
          </a:bodyPr>
          <a:lstStyle/>
          <a:p>
            <a:r>
              <a:rPr lang="en-US" dirty="0"/>
              <a:t>Use your search results to help support your conclusion.</a:t>
            </a:r>
          </a:p>
          <a:p>
            <a:r>
              <a:rPr lang="en-US" dirty="0"/>
              <a:t>This assignment requires you revisit the Discussion Board frequently as new search methods are posted, subscribe to it.</a:t>
            </a:r>
          </a:p>
          <a:p>
            <a:r>
              <a:rPr lang="en-US" dirty="0"/>
              <a:t>Conclusion idea examples (not comprehensive):</a:t>
            </a:r>
          </a:p>
          <a:p>
            <a:pPr lvl="1"/>
            <a:r>
              <a:rPr lang="en-US" dirty="0"/>
              <a:t>What impression would a potential employer have of you given these results, assuming they also had a resume and possibly a cover letter from you?</a:t>
            </a:r>
          </a:p>
          <a:p>
            <a:pPr lvl="1"/>
            <a:r>
              <a:rPr lang="en-US" dirty="0"/>
              <a:t>What would your elder family members (or equivalent) think?</a:t>
            </a:r>
          </a:p>
          <a:p>
            <a:pPr lvl="1"/>
            <a:r>
              <a:rPr lang="en-US" dirty="0"/>
              <a:t>Are you comfortable with what you found or did not find?</a:t>
            </a:r>
          </a:p>
          <a:p>
            <a:pPr lvl="1"/>
            <a:r>
              <a:rPr lang="en-US" dirty="0"/>
              <a:t>Do you believe protecting your privacy is important or needed?</a:t>
            </a:r>
          </a:p>
          <a:p>
            <a:endParaRPr lang="en-US" dirty="0"/>
          </a:p>
        </p:txBody>
      </p:sp>
      <p:sp>
        <p:nvSpPr>
          <p:cNvPr id="4" name="Footer Placeholder 3"/>
          <p:cNvSpPr>
            <a:spLocks noGrp="1"/>
          </p:cNvSpPr>
          <p:nvPr>
            <p:ph type="ftr" sz="quarter" idx="11"/>
          </p:nvPr>
        </p:nvSpPr>
        <p:spPr/>
        <p:txBody>
          <a:bodyPr/>
          <a:lstStyle/>
          <a:p>
            <a:r>
              <a:rPr lang="en-US" smtClean="0"/>
              <a:t>© 2014 Keith A. Pray</a:t>
            </a:r>
            <a:endParaRPr lang="en-US"/>
          </a:p>
        </p:txBody>
      </p:sp>
      <p:sp>
        <p:nvSpPr>
          <p:cNvPr id="5" name="Slide Number Placeholder 4"/>
          <p:cNvSpPr>
            <a:spLocks noGrp="1"/>
          </p:cNvSpPr>
          <p:nvPr>
            <p:ph type="sldNum" sz="quarter" idx="12"/>
          </p:nvPr>
        </p:nvSpPr>
        <p:spPr/>
        <p:txBody>
          <a:bodyPr/>
          <a:lstStyle/>
          <a:p>
            <a:fld id="{A2A17EAB-8B51-5C40-8776-6683E51FA7A0}" type="slidenum">
              <a:rPr lang="en-US" smtClean="0"/>
              <a:t>7</a:t>
            </a:fld>
            <a:endParaRPr lang="en-US"/>
          </a:p>
        </p:txBody>
      </p:sp>
    </p:spTree>
    <p:extLst>
      <p:ext uri="{BB962C8B-B14F-4D97-AF65-F5344CB8AC3E}">
        <p14:creationId xmlns:p14="http://schemas.microsoft.com/office/powerpoint/2010/main" val="679332083"/>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Assignment - Self </a:t>
            </a:r>
            <a:r>
              <a:rPr lang="en-US" dirty="0"/>
              <a:t>Search 3</a:t>
            </a:r>
            <a:r>
              <a:rPr lang="en-US" dirty="0" smtClean="0"/>
              <a:t>/</a:t>
            </a:r>
            <a:r>
              <a:rPr lang="en-US" dirty="0"/>
              <a:t>3 </a:t>
            </a:r>
            <a:endParaRPr lang="en-US" dirty="0"/>
          </a:p>
        </p:txBody>
      </p:sp>
      <p:sp>
        <p:nvSpPr>
          <p:cNvPr id="4" name="Footer Placeholder 3"/>
          <p:cNvSpPr>
            <a:spLocks noGrp="1"/>
          </p:cNvSpPr>
          <p:nvPr>
            <p:ph type="ftr" sz="quarter" idx="11"/>
          </p:nvPr>
        </p:nvSpPr>
        <p:spPr/>
        <p:txBody>
          <a:bodyPr/>
          <a:lstStyle/>
          <a:p>
            <a:r>
              <a:rPr lang="en-US" smtClean="0"/>
              <a:t>© 2014 Keith A. Pray</a:t>
            </a:r>
            <a:endParaRPr lang="en-US"/>
          </a:p>
        </p:txBody>
      </p:sp>
      <p:sp>
        <p:nvSpPr>
          <p:cNvPr id="5" name="Slide Number Placeholder 4"/>
          <p:cNvSpPr>
            <a:spLocks noGrp="1"/>
          </p:cNvSpPr>
          <p:nvPr>
            <p:ph type="sldNum" sz="quarter" idx="12"/>
          </p:nvPr>
        </p:nvSpPr>
        <p:spPr/>
        <p:txBody>
          <a:bodyPr/>
          <a:lstStyle/>
          <a:p>
            <a:fld id="{A2A17EAB-8B51-5C40-8776-6683E51FA7A0}" type="slidenum">
              <a:rPr lang="en-US" smtClean="0"/>
              <a:t>8</a:t>
            </a:fld>
            <a:endParaRPr lang="en-US"/>
          </a:p>
        </p:txBody>
      </p:sp>
      <p:sp>
        <p:nvSpPr>
          <p:cNvPr id="72" name="Down Arrow 71"/>
          <p:cNvSpPr/>
          <p:nvPr/>
        </p:nvSpPr>
        <p:spPr bwMode="auto">
          <a:xfrm>
            <a:off x="801108" y="1910980"/>
            <a:ext cx="533400" cy="914400"/>
          </a:xfrm>
          <a:prstGeom prst="downArrow">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2"/>
              </a:solidFill>
              <a:effectLst/>
              <a:latin typeface="Times New Roman" pitchFamily="76" charset="0"/>
            </a:endParaRPr>
          </a:p>
        </p:txBody>
      </p:sp>
      <p:graphicFrame>
        <p:nvGraphicFramePr>
          <p:cNvPr id="73" name="Table 72"/>
          <p:cNvGraphicFramePr>
            <a:graphicFrameLocks noGrp="1"/>
          </p:cNvGraphicFramePr>
          <p:nvPr>
            <p:extLst>
              <p:ext uri="{D42A27DB-BD31-4B8C-83A1-F6EECF244321}">
                <p14:modId xmlns:p14="http://schemas.microsoft.com/office/powerpoint/2010/main" val="3355343091"/>
              </p:ext>
            </p:extLst>
          </p:nvPr>
        </p:nvGraphicFramePr>
        <p:xfrm>
          <a:off x="160811" y="2822964"/>
          <a:ext cx="1828800" cy="2103120"/>
        </p:xfrm>
        <a:graphic>
          <a:graphicData uri="http://schemas.openxmlformats.org/drawingml/2006/table">
            <a:tbl>
              <a:tblPr firstRow="1" bandRow="1">
                <a:tableStyleId>{073A0DAA-6AF3-43AB-8588-CEC1D06C72B9}</a:tableStyleId>
              </a:tblPr>
              <a:tblGrid>
                <a:gridCol w="1828800"/>
              </a:tblGrid>
              <a:tr h="365760">
                <a:tc>
                  <a:txBody>
                    <a:bodyPr/>
                    <a:lstStyle/>
                    <a:p>
                      <a:r>
                        <a:rPr lang="en-US" dirty="0" smtClean="0"/>
                        <a:t>Search Methods</a:t>
                      </a:r>
                      <a:endParaRPr lang="en-US" dirty="0"/>
                    </a:p>
                  </a:txBody>
                  <a:tcPr/>
                </a:tc>
              </a:tr>
              <a:tr h="365760">
                <a:tc>
                  <a:txBody>
                    <a:bodyPr/>
                    <a:lstStyle/>
                    <a:p>
                      <a:r>
                        <a:rPr lang="en-US" dirty="0" smtClean="0"/>
                        <a:t>…</a:t>
                      </a:r>
                      <a:endParaRPr lang="en-US" dirty="0"/>
                    </a:p>
                  </a:txBody>
                  <a:tcPr/>
                </a:tc>
              </a:tr>
              <a:tr h="365760">
                <a:tc>
                  <a:txBody>
                    <a:bodyPr/>
                    <a:lstStyle/>
                    <a:p>
                      <a:r>
                        <a:rPr lang="en-US" dirty="0" smtClean="0"/>
                        <a:t>…</a:t>
                      </a:r>
                      <a:endParaRPr lang="en-US" dirty="0"/>
                    </a:p>
                  </a:txBody>
                  <a:tcPr/>
                </a:tc>
              </a:tr>
              <a:tr h="365760">
                <a:tc>
                  <a:txBody>
                    <a:bodyPr/>
                    <a:lstStyle/>
                    <a:p>
                      <a:r>
                        <a:rPr lang="en-US" dirty="0" smtClean="0"/>
                        <a:t>…</a:t>
                      </a:r>
                      <a:endParaRPr lang="en-US" dirty="0"/>
                    </a:p>
                  </a:txBody>
                  <a:tcPr/>
                </a:tc>
              </a:tr>
              <a:tr h="365760">
                <a:tc>
                  <a:txBody>
                    <a:bodyPr/>
                    <a:lstStyle/>
                    <a:p>
                      <a:r>
                        <a:rPr lang="en-US" dirty="0" smtClean="0"/>
                        <a:t>…</a:t>
                      </a:r>
                      <a:endParaRPr lang="en-US" dirty="0"/>
                    </a:p>
                  </a:txBody>
                  <a:tcPr/>
                </a:tc>
              </a:tr>
            </a:tbl>
          </a:graphicData>
        </a:graphic>
      </p:graphicFrame>
      <p:sp>
        <p:nvSpPr>
          <p:cNvPr id="74" name="Right Arrow 73"/>
          <p:cNvSpPr/>
          <p:nvPr/>
        </p:nvSpPr>
        <p:spPr bwMode="auto">
          <a:xfrm>
            <a:off x="1989611" y="3604401"/>
            <a:ext cx="1073864" cy="917079"/>
          </a:xfrm>
          <a:prstGeom prst="rightArrow">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none" lIns="91440" tIns="45720" rIns="91440" bIns="45720" numCol="1" rtlCol="0" anchor="ctr"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Times New Roman" pitchFamily="76" charset="0"/>
              </a:rPr>
              <a:t>Filter</a:t>
            </a:r>
          </a:p>
        </p:txBody>
      </p:sp>
      <p:sp>
        <p:nvSpPr>
          <p:cNvPr id="75" name="Multidocument 74"/>
          <p:cNvSpPr>
            <a:spLocks noChangeAspect="1"/>
          </p:cNvSpPr>
          <p:nvPr/>
        </p:nvSpPr>
        <p:spPr bwMode="auto">
          <a:xfrm>
            <a:off x="3063475" y="3536586"/>
            <a:ext cx="1600200" cy="1600200"/>
          </a:xfrm>
          <a:prstGeom prst="flowChartMultidocument">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1440" tIns="45720" rIns="91440" bIns="45720" numCol="1" rtlCol="0" anchor="ctr" anchorCtr="0" compatLnSpc="1">
            <a:prstTxWarp prst="textNoShape">
              <a:avLst/>
            </a:prstTxWarp>
            <a:norm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Times New Roman" pitchFamily="76" charset="0"/>
              </a:rPr>
              <a:t>Profile 1</a:t>
            </a:r>
          </a:p>
          <a:p>
            <a:pPr marL="0" marR="0" indent="0" algn="ctr" defTabSz="914400" rtl="0" eaLnBrk="1" fontAlgn="base" latinLnBrk="0" hangingPunct="1">
              <a:lnSpc>
                <a:spcPct val="100000"/>
              </a:lnSpc>
              <a:spcBef>
                <a:spcPct val="0"/>
              </a:spcBef>
              <a:spcAft>
                <a:spcPct val="0"/>
              </a:spcAft>
              <a:buClrTx/>
              <a:buSzTx/>
              <a:buFontTx/>
              <a:buNone/>
              <a:tabLst/>
            </a:pPr>
            <a:r>
              <a:rPr lang="en-US" dirty="0" smtClean="0">
                <a:latin typeface="Times New Roman" pitchFamily="76" charset="0"/>
              </a:rPr>
              <a:t>Could Be You</a:t>
            </a:r>
            <a:endParaRPr kumimoji="0" lang="en-US" sz="2400" b="0" i="0" u="none" strike="noStrike" cap="none" normalizeH="0" baseline="0" dirty="0">
              <a:ln>
                <a:noFill/>
              </a:ln>
              <a:solidFill>
                <a:schemeClr val="tx2"/>
              </a:solidFill>
              <a:effectLst/>
              <a:latin typeface="Times New Roman" pitchFamily="76" charset="0"/>
            </a:endParaRPr>
          </a:p>
        </p:txBody>
      </p:sp>
      <p:sp>
        <p:nvSpPr>
          <p:cNvPr id="76" name="Document 75"/>
          <p:cNvSpPr>
            <a:spLocks noChangeAspect="1"/>
          </p:cNvSpPr>
          <p:nvPr/>
        </p:nvSpPr>
        <p:spPr bwMode="auto">
          <a:xfrm>
            <a:off x="4214821" y="1051343"/>
            <a:ext cx="1600200" cy="1600200"/>
          </a:xfrm>
          <a:prstGeom prst="flowChartDocument">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Times New Roman" pitchFamily="76" charset="0"/>
              </a:rPr>
              <a:t>Profile 2</a:t>
            </a:r>
          </a:p>
          <a:p>
            <a:pPr marL="0" marR="0" indent="0" algn="ctr" defTabSz="914400" rtl="0" eaLnBrk="1" fontAlgn="base" latinLnBrk="0" hangingPunct="1">
              <a:lnSpc>
                <a:spcPct val="100000"/>
              </a:lnSpc>
              <a:spcBef>
                <a:spcPct val="0"/>
              </a:spcBef>
              <a:spcAft>
                <a:spcPct val="0"/>
              </a:spcAft>
              <a:buClrTx/>
              <a:buSzTx/>
              <a:buFontTx/>
              <a:buNone/>
              <a:tabLst/>
            </a:pPr>
            <a:r>
              <a:rPr lang="en-US" dirty="0" smtClean="0">
                <a:solidFill>
                  <a:srgbClr val="000000"/>
                </a:solidFill>
                <a:latin typeface="Times New Roman" pitchFamily="76" charset="0"/>
              </a:rPr>
              <a:t>Is You</a:t>
            </a:r>
            <a:endParaRPr kumimoji="0" lang="en-US" sz="2400" b="0" i="0" u="none" strike="noStrike" cap="none" normalizeH="0" baseline="0" dirty="0">
              <a:ln>
                <a:noFill/>
              </a:ln>
              <a:solidFill>
                <a:srgbClr val="000000"/>
              </a:solidFill>
              <a:effectLst/>
              <a:latin typeface="Times New Roman" pitchFamily="76" charset="0"/>
            </a:endParaRPr>
          </a:p>
        </p:txBody>
      </p:sp>
      <p:sp>
        <p:nvSpPr>
          <p:cNvPr id="77" name="Right Arrow 76"/>
          <p:cNvSpPr/>
          <p:nvPr/>
        </p:nvSpPr>
        <p:spPr bwMode="auto">
          <a:xfrm rot="18968425">
            <a:off x="3677889" y="2538399"/>
            <a:ext cx="1073864" cy="917079"/>
          </a:xfrm>
          <a:prstGeom prst="rightArrow">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none" lIns="91440" tIns="45720" rIns="91440" bIns="45720" numCol="1" rtlCol="0" anchor="ctr"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Times New Roman" pitchFamily="76" charset="0"/>
              </a:rPr>
              <a:t>Filter</a:t>
            </a:r>
          </a:p>
        </p:txBody>
      </p:sp>
      <p:cxnSp>
        <p:nvCxnSpPr>
          <p:cNvPr id="79" name="Straight Arrow Connector 78"/>
          <p:cNvCxnSpPr>
            <a:stCxn id="75" idx="3"/>
            <a:endCxn id="185" idx="1"/>
          </p:cNvCxnSpPr>
          <p:nvPr/>
        </p:nvCxnSpPr>
        <p:spPr bwMode="auto">
          <a:xfrm flipV="1">
            <a:off x="4663675" y="3081492"/>
            <a:ext cx="750045" cy="1255194"/>
          </a:xfrm>
          <a:prstGeom prst="straightConnector1">
            <a:avLst/>
          </a:prstGeom>
          <a:ln>
            <a:headEnd type="none" w="med" len="med"/>
            <a:tailEnd type="triangle" w="lg" len="lg"/>
          </a:ln>
        </p:spPr>
        <p:style>
          <a:lnRef idx="1">
            <a:schemeClr val="dk1"/>
          </a:lnRef>
          <a:fillRef idx="2">
            <a:schemeClr val="dk1"/>
          </a:fillRef>
          <a:effectRef idx="1">
            <a:schemeClr val="dk1"/>
          </a:effectRef>
          <a:fontRef idx="minor">
            <a:schemeClr val="dk1"/>
          </a:fontRef>
        </p:style>
      </p:cxnSp>
      <p:cxnSp>
        <p:nvCxnSpPr>
          <p:cNvPr id="80" name="Straight Arrow Connector 79"/>
          <p:cNvCxnSpPr>
            <a:stCxn id="76" idx="2"/>
            <a:endCxn id="185" idx="1"/>
          </p:cNvCxnSpPr>
          <p:nvPr/>
        </p:nvCxnSpPr>
        <p:spPr bwMode="auto">
          <a:xfrm>
            <a:off x="5014921" y="2545752"/>
            <a:ext cx="398799" cy="535740"/>
          </a:xfrm>
          <a:prstGeom prst="straightConnector1">
            <a:avLst/>
          </a:prstGeom>
          <a:ln>
            <a:headEnd type="none" w="med" len="med"/>
            <a:tailEnd type="triangle" w="lg" len="lg"/>
          </a:ln>
        </p:spPr>
        <p:style>
          <a:lnRef idx="1">
            <a:schemeClr val="dk1"/>
          </a:lnRef>
          <a:fillRef idx="2">
            <a:schemeClr val="dk1"/>
          </a:fillRef>
          <a:effectRef idx="1">
            <a:schemeClr val="dk1"/>
          </a:effectRef>
          <a:fontRef idx="minor">
            <a:schemeClr val="dk1"/>
          </a:fontRef>
        </p:style>
      </p:cxnSp>
      <p:grpSp>
        <p:nvGrpSpPr>
          <p:cNvPr id="96" name="Group 95"/>
          <p:cNvGrpSpPr/>
          <p:nvPr/>
        </p:nvGrpSpPr>
        <p:grpSpPr>
          <a:xfrm>
            <a:off x="7167034" y="1938492"/>
            <a:ext cx="1752600" cy="2286000"/>
            <a:chOff x="7277100" y="1316181"/>
            <a:chExt cx="1752600" cy="2286000"/>
          </a:xfrm>
        </p:grpSpPr>
        <p:sp>
          <p:nvSpPr>
            <p:cNvPr id="78" name="Folded Corner 77"/>
            <p:cNvSpPr/>
            <p:nvPr/>
          </p:nvSpPr>
          <p:spPr bwMode="auto">
            <a:xfrm>
              <a:off x="7277100" y="1316181"/>
              <a:ext cx="1752600" cy="2286000"/>
            </a:xfrm>
            <a:prstGeom prst="foldedCorner">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Times New Roman" pitchFamily="76" charset="0"/>
                </a:rPr>
                <a:t>1 Page </a:t>
              </a:r>
            </a:p>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Times New Roman" pitchFamily="76" charset="0"/>
                </a:rPr>
                <a:t>Paper</a:t>
              </a:r>
              <a:endParaRPr kumimoji="0" lang="en-US" sz="2400" b="0" i="0" u="none" strike="noStrike" cap="none" normalizeH="0" baseline="0" dirty="0">
                <a:ln>
                  <a:noFill/>
                </a:ln>
                <a:solidFill>
                  <a:srgbClr val="000000"/>
                </a:solidFill>
                <a:effectLst/>
                <a:latin typeface="Times New Roman" pitchFamily="76" charset="0"/>
              </a:endParaRPr>
            </a:p>
          </p:txBody>
        </p:sp>
        <p:sp>
          <p:nvSpPr>
            <p:cNvPr id="82" name="5-Point Star 81"/>
            <p:cNvSpPr>
              <a:spLocks noChangeAspect="1"/>
            </p:cNvSpPr>
            <p:nvPr/>
          </p:nvSpPr>
          <p:spPr bwMode="auto">
            <a:xfrm>
              <a:off x="8456815" y="1421753"/>
              <a:ext cx="481584" cy="481584"/>
            </a:xfrm>
            <a:prstGeom prst="star5">
              <a:avLst/>
            </a:prstGeom>
            <a:solidFill>
              <a:srgbClr val="FFFF00"/>
            </a:solidFill>
            <a:ln>
              <a:solidFill>
                <a:schemeClr val="tx1">
                  <a:lumMod val="50000"/>
                </a:schemeClr>
              </a:solidFill>
              <a:headEnd type="none" w="med" len="med"/>
              <a:tailEnd type="none" w="med" len="med"/>
            </a:ln>
          </p:spPr>
          <p:style>
            <a:lnRef idx="3">
              <a:schemeClr val="lt1"/>
            </a:lnRef>
            <a:fillRef idx="1">
              <a:schemeClr val="accent1"/>
            </a:fillRef>
            <a:effectRef idx="1">
              <a:schemeClr val="accent1"/>
            </a:effectRef>
            <a:fontRef idx="minor">
              <a:schemeClr val="lt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rgbClr val="990033"/>
                </a:solidFill>
                <a:effectLst/>
                <a:latin typeface="Times New Roman" pitchFamily="76" charset="0"/>
              </a:endParaRPr>
            </a:p>
          </p:txBody>
        </p:sp>
      </p:grpSp>
      <p:grpSp>
        <p:nvGrpSpPr>
          <p:cNvPr id="123" name="Group 122"/>
          <p:cNvGrpSpPr/>
          <p:nvPr/>
        </p:nvGrpSpPr>
        <p:grpSpPr>
          <a:xfrm>
            <a:off x="160811" y="1165643"/>
            <a:ext cx="2065811" cy="685800"/>
            <a:chOff x="1441121" y="1034680"/>
            <a:chExt cx="2065811" cy="685800"/>
          </a:xfrm>
        </p:grpSpPr>
        <p:grpSp>
          <p:nvGrpSpPr>
            <p:cNvPr id="45" name="Group 44"/>
            <p:cNvGrpSpPr/>
            <p:nvPr/>
          </p:nvGrpSpPr>
          <p:grpSpPr>
            <a:xfrm flipH="1">
              <a:off x="1441121" y="1034680"/>
              <a:ext cx="1608611" cy="228600"/>
              <a:chOff x="-45503" y="3429000"/>
              <a:chExt cx="1608611" cy="228600"/>
            </a:xfrm>
          </p:grpSpPr>
          <p:sp>
            <p:nvSpPr>
              <p:cNvPr id="46" name="Smiley Face 45"/>
              <p:cNvSpPr/>
              <p:nvPr/>
            </p:nvSpPr>
            <p:spPr bwMode="auto">
              <a:xfrm>
                <a:off x="183097" y="3429000"/>
                <a:ext cx="228600" cy="228600"/>
              </a:xfrm>
              <a:prstGeom prst="smileyFac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2"/>
                  </a:solidFill>
                  <a:effectLst/>
                  <a:latin typeface="Times New Roman" pitchFamily="76" charset="0"/>
                </a:endParaRPr>
              </a:p>
            </p:txBody>
          </p:sp>
          <p:sp>
            <p:nvSpPr>
              <p:cNvPr id="54" name="Smiley Face 53"/>
              <p:cNvSpPr/>
              <p:nvPr/>
            </p:nvSpPr>
            <p:spPr bwMode="auto">
              <a:xfrm>
                <a:off x="411697" y="3429000"/>
                <a:ext cx="228600" cy="228600"/>
              </a:xfrm>
              <a:prstGeom prst="smileyFac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2"/>
                  </a:solidFill>
                  <a:effectLst/>
                  <a:latin typeface="Times New Roman" pitchFamily="76" charset="0"/>
                </a:endParaRPr>
              </a:p>
            </p:txBody>
          </p:sp>
          <p:sp>
            <p:nvSpPr>
              <p:cNvPr id="66" name="Smiley Face 65"/>
              <p:cNvSpPr/>
              <p:nvPr/>
            </p:nvSpPr>
            <p:spPr bwMode="auto">
              <a:xfrm>
                <a:off x="640297" y="3429000"/>
                <a:ext cx="228600" cy="228600"/>
              </a:xfrm>
              <a:prstGeom prst="smileyFac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2"/>
                  </a:solidFill>
                  <a:effectLst/>
                  <a:latin typeface="Times New Roman" pitchFamily="76" charset="0"/>
                </a:endParaRPr>
              </a:p>
            </p:txBody>
          </p:sp>
          <p:sp>
            <p:nvSpPr>
              <p:cNvPr id="67" name="Smiley Face 66"/>
              <p:cNvSpPr/>
              <p:nvPr/>
            </p:nvSpPr>
            <p:spPr bwMode="auto">
              <a:xfrm>
                <a:off x="1105908" y="3429000"/>
                <a:ext cx="228600" cy="228600"/>
              </a:xfrm>
              <a:prstGeom prst="smileyFac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2"/>
                  </a:solidFill>
                  <a:effectLst/>
                  <a:latin typeface="Times New Roman" pitchFamily="76" charset="0"/>
                </a:endParaRPr>
              </a:p>
            </p:txBody>
          </p:sp>
          <p:sp>
            <p:nvSpPr>
              <p:cNvPr id="68" name="Smiley Face 67"/>
              <p:cNvSpPr/>
              <p:nvPr/>
            </p:nvSpPr>
            <p:spPr bwMode="auto">
              <a:xfrm>
                <a:off x="876300" y="3429000"/>
                <a:ext cx="228600" cy="228600"/>
              </a:xfrm>
              <a:prstGeom prst="smileyFac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2"/>
                  </a:solidFill>
                  <a:effectLst/>
                  <a:latin typeface="Times New Roman" pitchFamily="76" charset="0"/>
                </a:endParaRPr>
              </a:p>
            </p:txBody>
          </p:sp>
          <p:sp>
            <p:nvSpPr>
              <p:cNvPr id="69" name="Smiley Face 68"/>
              <p:cNvSpPr/>
              <p:nvPr/>
            </p:nvSpPr>
            <p:spPr bwMode="auto">
              <a:xfrm>
                <a:off x="1334508" y="3429000"/>
                <a:ext cx="228600" cy="228600"/>
              </a:xfrm>
              <a:prstGeom prst="smileyFac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2"/>
                  </a:solidFill>
                  <a:effectLst/>
                  <a:latin typeface="Times New Roman" pitchFamily="76" charset="0"/>
                </a:endParaRPr>
              </a:p>
            </p:txBody>
          </p:sp>
          <p:sp>
            <p:nvSpPr>
              <p:cNvPr id="71" name="Smiley Face 70"/>
              <p:cNvSpPr/>
              <p:nvPr/>
            </p:nvSpPr>
            <p:spPr bwMode="auto">
              <a:xfrm>
                <a:off x="-45503" y="3429000"/>
                <a:ext cx="228600" cy="228600"/>
              </a:xfrm>
              <a:prstGeom prst="smileyFac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2"/>
                  </a:solidFill>
                  <a:effectLst/>
                  <a:latin typeface="Times New Roman" pitchFamily="76" charset="0"/>
                </a:endParaRPr>
              </a:p>
            </p:txBody>
          </p:sp>
        </p:grpSp>
        <p:grpSp>
          <p:nvGrpSpPr>
            <p:cNvPr id="99" name="Group 98"/>
            <p:cNvGrpSpPr/>
            <p:nvPr/>
          </p:nvGrpSpPr>
          <p:grpSpPr>
            <a:xfrm flipH="1">
              <a:off x="1593521" y="1187080"/>
              <a:ext cx="1608611" cy="228600"/>
              <a:chOff x="-45503" y="3429000"/>
              <a:chExt cx="1608611" cy="228600"/>
            </a:xfrm>
          </p:grpSpPr>
          <p:sp>
            <p:nvSpPr>
              <p:cNvPr id="100" name="Smiley Face 99"/>
              <p:cNvSpPr/>
              <p:nvPr/>
            </p:nvSpPr>
            <p:spPr bwMode="auto">
              <a:xfrm>
                <a:off x="183097" y="3429000"/>
                <a:ext cx="228600" cy="228600"/>
              </a:xfrm>
              <a:prstGeom prst="smileyFac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2"/>
                  </a:solidFill>
                  <a:effectLst/>
                  <a:latin typeface="Times New Roman" pitchFamily="76" charset="0"/>
                </a:endParaRPr>
              </a:p>
            </p:txBody>
          </p:sp>
          <p:sp>
            <p:nvSpPr>
              <p:cNvPr id="101" name="Smiley Face 100"/>
              <p:cNvSpPr/>
              <p:nvPr/>
            </p:nvSpPr>
            <p:spPr bwMode="auto">
              <a:xfrm>
                <a:off x="411697" y="3429000"/>
                <a:ext cx="228600" cy="228600"/>
              </a:xfrm>
              <a:prstGeom prst="smileyFac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2"/>
                  </a:solidFill>
                  <a:effectLst/>
                  <a:latin typeface="Times New Roman" pitchFamily="76" charset="0"/>
                </a:endParaRPr>
              </a:p>
            </p:txBody>
          </p:sp>
          <p:sp>
            <p:nvSpPr>
              <p:cNvPr id="102" name="Smiley Face 101"/>
              <p:cNvSpPr/>
              <p:nvPr/>
            </p:nvSpPr>
            <p:spPr bwMode="auto">
              <a:xfrm>
                <a:off x="640297" y="3429000"/>
                <a:ext cx="228600" cy="228600"/>
              </a:xfrm>
              <a:prstGeom prst="smileyFac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2"/>
                  </a:solidFill>
                  <a:effectLst/>
                  <a:latin typeface="Times New Roman" pitchFamily="76" charset="0"/>
                </a:endParaRPr>
              </a:p>
            </p:txBody>
          </p:sp>
          <p:sp>
            <p:nvSpPr>
              <p:cNvPr id="103" name="Smiley Face 102"/>
              <p:cNvSpPr/>
              <p:nvPr/>
            </p:nvSpPr>
            <p:spPr bwMode="auto">
              <a:xfrm>
                <a:off x="1105908" y="3429000"/>
                <a:ext cx="228600" cy="228600"/>
              </a:xfrm>
              <a:prstGeom prst="smileyFac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2"/>
                  </a:solidFill>
                  <a:effectLst/>
                  <a:latin typeface="Times New Roman" pitchFamily="76" charset="0"/>
                </a:endParaRPr>
              </a:p>
            </p:txBody>
          </p:sp>
          <p:sp>
            <p:nvSpPr>
              <p:cNvPr id="104" name="Smiley Face 103"/>
              <p:cNvSpPr/>
              <p:nvPr/>
            </p:nvSpPr>
            <p:spPr bwMode="auto">
              <a:xfrm>
                <a:off x="876300" y="3429000"/>
                <a:ext cx="228600" cy="228600"/>
              </a:xfrm>
              <a:prstGeom prst="smileyFac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2"/>
                  </a:solidFill>
                  <a:effectLst/>
                  <a:latin typeface="Times New Roman" pitchFamily="76" charset="0"/>
                </a:endParaRPr>
              </a:p>
            </p:txBody>
          </p:sp>
          <p:sp>
            <p:nvSpPr>
              <p:cNvPr id="105" name="Smiley Face 104"/>
              <p:cNvSpPr/>
              <p:nvPr/>
            </p:nvSpPr>
            <p:spPr bwMode="auto">
              <a:xfrm>
                <a:off x="1334508" y="3429000"/>
                <a:ext cx="228600" cy="228600"/>
              </a:xfrm>
              <a:prstGeom prst="smileyFac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2"/>
                  </a:solidFill>
                  <a:effectLst/>
                  <a:latin typeface="Times New Roman" pitchFamily="76" charset="0"/>
                </a:endParaRPr>
              </a:p>
            </p:txBody>
          </p:sp>
          <p:sp>
            <p:nvSpPr>
              <p:cNvPr id="106" name="Smiley Face 105"/>
              <p:cNvSpPr/>
              <p:nvPr/>
            </p:nvSpPr>
            <p:spPr bwMode="auto">
              <a:xfrm>
                <a:off x="-45503" y="3429000"/>
                <a:ext cx="228600" cy="228600"/>
              </a:xfrm>
              <a:prstGeom prst="smileyFac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2"/>
                  </a:solidFill>
                  <a:effectLst/>
                  <a:latin typeface="Times New Roman" pitchFamily="76" charset="0"/>
                </a:endParaRPr>
              </a:p>
            </p:txBody>
          </p:sp>
        </p:grpSp>
        <p:grpSp>
          <p:nvGrpSpPr>
            <p:cNvPr id="107" name="Group 106"/>
            <p:cNvGrpSpPr/>
            <p:nvPr/>
          </p:nvGrpSpPr>
          <p:grpSpPr>
            <a:xfrm flipH="1">
              <a:off x="1745921" y="1339480"/>
              <a:ext cx="1608611" cy="228600"/>
              <a:chOff x="-45503" y="3429000"/>
              <a:chExt cx="1608611" cy="228600"/>
            </a:xfrm>
          </p:grpSpPr>
          <p:sp>
            <p:nvSpPr>
              <p:cNvPr id="108" name="Smiley Face 107"/>
              <p:cNvSpPr/>
              <p:nvPr/>
            </p:nvSpPr>
            <p:spPr bwMode="auto">
              <a:xfrm>
                <a:off x="183097" y="3429000"/>
                <a:ext cx="228600" cy="228600"/>
              </a:xfrm>
              <a:prstGeom prst="smileyFac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2"/>
                  </a:solidFill>
                  <a:effectLst/>
                  <a:latin typeface="Times New Roman" pitchFamily="76" charset="0"/>
                </a:endParaRPr>
              </a:p>
            </p:txBody>
          </p:sp>
          <p:sp>
            <p:nvSpPr>
              <p:cNvPr id="109" name="Smiley Face 108"/>
              <p:cNvSpPr/>
              <p:nvPr/>
            </p:nvSpPr>
            <p:spPr bwMode="auto">
              <a:xfrm>
                <a:off x="411697" y="3429000"/>
                <a:ext cx="228600" cy="228600"/>
              </a:xfrm>
              <a:prstGeom prst="smileyFac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2"/>
                  </a:solidFill>
                  <a:effectLst/>
                  <a:latin typeface="Times New Roman" pitchFamily="76" charset="0"/>
                </a:endParaRPr>
              </a:p>
            </p:txBody>
          </p:sp>
          <p:sp>
            <p:nvSpPr>
              <p:cNvPr id="110" name="Smiley Face 109"/>
              <p:cNvSpPr/>
              <p:nvPr/>
            </p:nvSpPr>
            <p:spPr bwMode="auto">
              <a:xfrm>
                <a:off x="640297" y="3429000"/>
                <a:ext cx="228600" cy="228600"/>
              </a:xfrm>
              <a:prstGeom prst="smileyFac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2"/>
                  </a:solidFill>
                  <a:effectLst/>
                  <a:latin typeface="Times New Roman" pitchFamily="76" charset="0"/>
                </a:endParaRPr>
              </a:p>
            </p:txBody>
          </p:sp>
          <p:sp>
            <p:nvSpPr>
              <p:cNvPr id="111" name="Smiley Face 110"/>
              <p:cNvSpPr/>
              <p:nvPr/>
            </p:nvSpPr>
            <p:spPr bwMode="auto">
              <a:xfrm>
                <a:off x="1105908" y="3429000"/>
                <a:ext cx="228600" cy="228600"/>
              </a:xfrm>
              <a:prstGeom prst="smileyFac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2"/>
                  </a:solidFill>
                  <a:effectLst/>
                  <a:latin typeface="Times New Roman" pitchFamily="76" charset="0"/>
                </a:endParaRPr>
              </a:p>
            </p:txBody>
          </p:sp>
          <p:sp>
            <p:nvSpPr>
              <p:cNvPr id="112" name="Smiley Face 111"/>
              <p:cNvSpPr/>
              <p:nvPr/>
            </p:nvSpPr>
            <p:spPr bwMode="auto">
              <a:xfrm>
                <a:off x="876300" y="3429000"/>
                <a:ext cx="228600" cy="228600"/>
              </a:xfrm>
              <a:prstGeom prst="smileyFac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2"/>
                  </a:solidFill>
                  <a:effectLst/>
                  <a:latin typeface="Times New Roman" pitchFamily="76" charset="0"/>
                </a:endParaRPr>
              </a:p>
            </p:txBody>
          </p:sp>
          <p:sp>
            <p:nvSpPr>
              <p:cNvPr id="113" name="Smiley Face 112"/>
              <p:cNvSpPr/>
              <p:nvPr/>
            </p:nvSpPr>
            <p:spPr bwMode="auto">
              <a:xfrm>
                <a:off x="1334508" y="3429000"/>
                <a:ext cx="228600" cy="228600"/>
              </a:xfrm>
              <a:prstGeom prst="smileyFac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2"/>
                  </a:solidFill>
                  <a:effectLst/>
                  <a:latin typeface="Times New Roman" pitchFamily="76" charset="0"/>
                </a:endParaRPr>
              </a:p>
            </p:txBody>
          </p:sp>
          <p:sp>
            <p:nvSpPr>
              <p:cNvPr id="114" name="Smiley Face 113"/>
              <p:cNvSpPr/>
              <p:nvPr/>
            </p:nvSpPr>
            <p:spPr bwMode="auto">
              <a:xfrm>
                <a:off x="-45503" y="3429000"/>
                <a:ext cx="228600" cy="228600"/>
              </a:xfrm>
              <a:prstGeom prst="smileyFac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2"/>
                  </a:solidFill>
                  <a:effectLst/>
                  <a:latin typeface="Times New Roman" pitchFamily="76" charset="0"/>
                </a:endParaRPr>
              </a:p>
            </p:txBody>
          </p:sp>
        </p:grpSp>
        <p:grpSp>
          <p:nvGrpSpPr>
            <p:cNvPr id="115" name="Group 114"/>
            <p:cNvGrpSpPr/>
            <p:nvPr/>
          </p:nvGrpSpPr>
          <p:grpSpPr>
            <a:xfrm flipH="1">
              <a:off x="1898321" y="1491880"/>
              <a:ext cx="1608611" cy="228600"/>
              <a:chOff x="-45503" y="3429000"/>
              <a:chExt cx="1608611" cy="228600"/>
            </a:xfrm>
          </p:grpSpPr>
          <p:sp>
            <p:nvSpPr>
              <p:cNvPr id="116" name="Smiley Face 115"/>
              <p:cNvSpPr/>
              <p:nvPr/>
            </p:nvSpPr>
            <p:spPr bwMode="auto">
              <a:xfrm>
                <a:off x="183097" y="3429000"/>
                <a:ext cx="228600" cy="228600"/>
              </a:xfrm>
              <a:prstGeom prst="smileyFac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2"/>
                  </a:solidFill>
                  <a:effectLst/>
                  <a:latin typeface="Times New Roman" pitchFamily="76" charset="0"/>
                </a:endParaRPr>
              </a:p>
            </p:txBody>
          </p:sp>
          <p:sp>
            <p:nvSpPr>
              <p:cNvPr id="117" name="Smiley Face 116"/>
              <p:cNvSpPr/>
              <p:nvPr/>
            </p:nvSpPr>
            <p:spPr bwMode="auto">
              <a:xfrm>
                <a:off x="411697" y="3429000"/>
                <a:ext cx="228600" cy="228600"/>
              </a:xfrm>
              <a:prstGeom prst="smileyFac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2"/>
                  </a:solidFill>
                  <a:effectLst/>
                  <a:latin typeface="Times New Roman" pitchFamily="76" charset="0"/>
                </a:endParaRPr>
              </a:p>
            </p:txBody>
          </p:sp>
          <p:sp>
            <p:nvSpPr>
              <p:cNvPr id="118" name="Smiley Face 117"/>
              <p:cNvSpPr/>
              <p:nvPr/>
            </p:nvSpPr>
            <p:spPr bwMode="auto">
              <a:xfrm>
                <a:off x="640297" y="3429000"/>
                <a:ext cx="228600" cy="228600"/>
              </a:xfrm>
              <a:prstGeom prst="smileyFac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2"/>
                  </a:solidFill>
                  <a:effectLst/>
                  <a:latin typeface="Times New Roman" pitchFamily="76" charset="0"/>
                </a:endParaRPr>
              </a:p>
            </p:txBody>
          </p:sp>
          <p:sp>
            <p:nvSpPr>
              <p:cNvPr id="119" name="Smiley Face 118"/>
              <p:cNvSpPr/>
              <p:nvPr/>
            </p:nvSpPr>
            <p:spPr bwMode="auto">
              <a:xfrm>
                <a:off x="1105908" y="3429000"/>
                <a:ext cx="228600" cy="228600"/>
              </a:xfrm>
              <a:prstGeom prst="smileyFac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2"/>
                  </a:solidFill>
                  <a:effectLst/>
                  <a:latin typeface="Times New Roman" pitchFamily="76" charset="0"/>
                </a:endParaRPr>
              </a:p>
            </p:txBody>
          </p:sp>
          <p:sp>
            <p:nvSpPr>
              <p:cNvPr id="120" name="Smiley Face 119"/>
              <p:cNvSpPr/>
              <p:nvPr/>
            </p:nvSpPr>
            <p:spPr bwMode="auto">
              <a:xfrm>
                <a:off x="876300" y="3429000"/>
                <a:ext cx="228600" cy="228600"/>
              </a:xfrm>
              <a:prstGeom prst="smileyFac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2"/>
                  </a:solidFill>
                  <a:effectLst/>
                  <a:latin typeface="Times New Roman" pitchFamily="76" charset="0"/>
                </a:endParaRPr>
              </a:p>
            </p:txBody>
          </p:sp>
          <p:sp>
            <p:nvSpPr>
              <p:cNvPr id="121" name="Smiley Face 120"/>
              <p:cNvSpPr/>
              <p:nvPr/>
            </p:nvSpPr>
            <p:spPr bwMode="auto">
              <a:xfrm>
                <a:off x="1334508" y="3429000"/>
                <a:ext cx="228600" cy="228600"/>
              </a:xfrm>
              <a:prstGeom prst="smileyFac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2"/>
                  </a:solidFill>
                  <a:effectLst/>
                  <a:latin typeface="Times New Roman" pitchFamily="76" charset="0"/>
                </a:endParaRPr>
              </a:p>
            </p:txBody>
          </p:sp>
          <p:sp>
            <p:nvSpPr>
              <p:cNvPr id="122" name="Smiley Face 121"/>
              <p:cNvSpPr/>
              <p:nvPr/>
            </p:nvSpPr>
            <p:spPr bwMode="auto">
              <a:xfrm>
                <a:off x="-45503" y="3429000"/>
                <a:ext cx="228600" cy="228600"/>
              </a:xfrm>
              <a:prstGeom prst="smileyFac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2"/>
                  </a:solidFill>
                  <a:effectLst/>
                  <a:latin typeface="Times New Roman" pitchFamily="76" charset="0"/>
                </a:endParaRPr>
              </a:p>
            </p:txBody>
          </p:sp>
        </p:grpSp>
      </p:grpSp>
      <p:sp>
        <p:nvSpPr>
          <p:cNvPr id="185" name="Right Arrow 184"/>
          <p:cNvSpPr/>
          <p:nvPr/>
        </p:nvSpPr>
        <p:spPr bwMode="auto">
          <a:xfrm>
            <a:off x="5413720" y="2622952"/>
            <a:ext cx="1753314" cy="917079"/>
          </a:xfrm>
          <a:prstGeom prst="rightArrow">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none" lIns="91440" tIns="45720" rIns="91440" bIns="45720" numCol="1" rtlCol="0" anchor="ctr"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Times New Roman" pitchFamily="76" charset="0"/>
              </a:rPr>
              <a:t>Inspiration</a:t>
            </a:r>
            <a:endParaRPr kumimoji="0" lang="en-US" sz="2400" b="0" i="0" u="none" strike="noStrike" cap="none" normalizeH="0" baseline="0" dirty="0" smtClean="0">
              <a:ln>
                <a:noFill/>
              </a:ln>
              <a:solidFill>
                <a:srgbClr val="000000"/>
              </a:solidFill>
              <a:effectLst/>
              <a:latin typeface="Times New Roman" pitchFamily="76" charset="0"/>
            </a:endParaRPr>
          </a:p>
        </p:txBody>
      </p:sp>
    </p:spTree>
    <p:extLst>
      <p:ext uri="{BB962C8B-B14F-4D97-AF65-F5344CB8AC3E}">
        <p14:creationId xmlns:p14="http://schemas.microsoft.com/office/powerpoint/2010/main" val="3245212356"/>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4"/>
          <p:cNvSpPr>
            <a:spLocks noChangeArrowheads="1"/>
          </p:cNvSpPr>
          <p:nvPr/>
        </p:nvSpPr>
        <p:spPr bwMode="auto">
          <a:xfrm>
            <a:off x="0" y="2259163"/>
            <a:ext cx="9144000" cy="320194"/>
          </a:xfrm>
          <a:prstGeom prst="rect">
            <a:avLst/>
          </a:prstGeom>
          <a:solidFill>
            <a:schemeClr val="bg1">
              <a:alpha val="24000"/>
            </a:schemeClr>
          </a:solidFill>
          <a:ln w="9525">
            <a:solidFill>
              <a:schemeClr val="bg1"/>
            </a:solidFill>
            <a:miter lim="800000"/>
            <a:headEnd/>
            <a:tailEnd/>
          </a:ln>
        </p:spPr>
        <p:txBody>
          <a:bodyPr wrap="none" anchor="ctr">
            <a:prstTxWarp prst="textNoShape">
              <a:avLst/>
            </a:prstTxWarp>
          </a:bodyPr>
          <a:lstStyle/>
          <a:p>
            <a:endParaRPr lang="en-US"/>
          </a:p>
        </p:txBody>
      </p:sp>
      <p:sp>
        <p:nvSpPr>
          <p:cNvPr id="6" name="Title 5"/>
          <p:cNvSpPr>
            <a:spLocks noGrp="1"/>
          </p:cNvSpPr>
          <p:nvPr>
            <p:ph type="title"/>
          </p:nvPr>
        </p:nvSpPr>
        <p:spPr/>
        <p:txBody>
          <a:bodyPr/>
          <a:lstStyle/>
          <a:p>
            <a:r>
              <a:rPr lang="en-US" dirty="0" smtClean="0"/>
              <a:t>Overview</a:t>
            </a:r>
            <a:endParaRPr lang="en-US" dirty="0"/>
          </a:p>
        </p:txBody>
      </p:sp>
      <p:sp>
        <p:nvSpPr>
          <p:cNvPr id="7" name="Content Placeholder 6"/>
          <p:cNvSpPr>
            <a:spLocks noGrp="1"/>
          </p:cNvSpPr>
          <p:nvPr>
            <p:ph idx="1"/>
          </p:nvPr>
        </p:nvSpPr>
        <p:spPr/>
        <p:txBody>
          <a:bodyPr/>
          <a:lstStyle/>
          <a:p>
            <a:pPr marL="457200" indent="-457200">
              <a:buFont typeface="+mj-lt"/>
              <a:buAutoNum type="arabicPeriod"/>
            </a:pPr>
            <a:r>
              <a:rPr lang="en-US" dirty="0" smtClean="0"/>
              <a:t>Review</a:t>
            </a:r>
          </a:p>
          <a:p>
            <a:pPr marL="457200" indent="-457200">
              <a:buFont typeface="+mj-lt"/>
              <a:buAutoNum type="arabicPeriod"/>
            </a:pPr>
            <a:r>
              <a:rPr lang="en-US" dirty="0" smtClean="0"/>
              <a:t>Assignment</a:t>
            </a:r>
          </a:p>
          <a:p>
            <a:pPr marL="457200" indent="-457200">
              <a:buFont typeface="+mj-lt"/>
              <a:buAutoNum type="arabicPeriod"/>
            </a:pPr>
            <a:r>
              <a:rPr lang="en-US" dirty="0" smtClean="0"/>
              <a:t>Students </a:t>
            </a:r>
            <a:r>
              <a:rPr lang="en-US" dirty="0" smtClean="0"/>
              <a:t>Present</a:t>
            </a:r>
          </a:p>
          <a:p>
            <a:pPr marL="457200" indent="-457200">
              <a:buFont typeface="+mj-lt"/>
              <a:buAutoNum type="arabicPeriod"/>
            </a:pPr>
            <a:r>
              <a:rPr lang="en-US" dirty="0" smtClean="0"/>
              <a:t>Guest Speaker</a:t>
            </a:r>
            <a:endParaRPr lang="en-US" dirty="0"/>
          </a:p>
        </p:txBody>
      </p:sp>
      <p:sp>
        <p:nvSpPr>
          <p:cNvPr id="4" name="Footer Placeholder 3"/>
          <p:cNvSpPr>
            <a:spLocks noGrp="1"/>
          </p:cNvSpPr>
          <p:nvPr>
            <p:ph type="ftr" sz="quarter" idx="11"/>
          </p:nvPr>
        </p:nvSpPr>
        <p:spPr/>
        <p:txBody>
          <a:bodyPr/>
          <a:lstStyle/>
          <a:p>
            <a:r>
              <a:rPr lang="en-US" smtClean="0"/>
              <a:t>© 2014 Keith A. Pray</a:t>
            </a:r>
            <a:endParaRPr lang="en-US"/>
          </a:p>
        </p:txBody>
      </p:sp>
      <p:sp>
        <p:nvSpPr>
          <p:cNvPr id="5" name="Slide Number Placeholder 4"/>
          <p:cNvSpPr>
            <a:spLocks noGrp="1"/>
          </p:cNvSpPr>
          <p:nvPr>
            <p:ph type="sldNum" sz="quarter" idx="12"/>
          </p:nvPr>
        </p:nvSpPr>
        <p:spPr/>
        <p:txBody>
          <a:bodyPr/>
          <a:lstStyle/>
          <a:p>
            <a:fld id="{A2A17EAB-8B51-5C40-8776-6683E51FA7A0}" type="slidenum">
              <a:rPr lang="en-US" smtClean="0"/>
              <a:t>9</a:t>
            </a:fld>
            <a:endParaRPr lang="en-US"/>
          </a:p>
        </p:txBody>
      </p:sp>
    </p:spTree>
    <p:extLst>
      <p:ext uri="{BB962C8B-B14F-4D97-AF65-F5344CB8AC3E}">
        <p14:creationId xmlns:p14="http://schemas.microsoft.com/office/powerpoint/2010/main" val="3616407712"/>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theme/theme1.xml><?xml version="1.0" encoding="utf-8"?>
<a:theme xmlns:a="http://schemas.openxmlformats.org/drawingml/2006/main" name="Red Radial 16x9">
  <a:themeElements>
    <a:clrScheme name="RedRadial_16x9">
      <a:dk1>
        <a:sysClr val="windowText" lastClr="000000"/>
      </a:dk1>
      <a:lt1>
        <a:sysClr val="window" lastClr="FFFFFF"/>
      </a:lt1>
      <a:dk2>
        <a:srgbClr val="960000"/>
      </a:dk2>
      <a:lt2>
        <a:srgbClr val="BCB49E"/>
      </a:lt2>
      <a:accent1>
        <a:srgbClr val="DDA859"/>
      </a:accent1>
      <a:accent2>
        <a:srgbClr val="968A68"/>
      </a:accent2>
      <a:accent3>
        <a:srgbClr val="D3432B"/>
      </a:accent3>
      <a:accent4>
        <a:srgbClr val="BD9B47"/>
      </a:accent4>
      <a:accent5>
        <a:srgbClr val="618F91"/>
      </a:accent5>
      <a:accent6>
        <a:srgbClr val="DD7323"/>
      </a:accent6>
      <a:hlink>
        <a:srgbClr val="DDA859"/>
      </a:hlink>
      <a:folHlink>
        <a:srgbClr val="968A68"/>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9050">
          <a:miter lim="800000"/>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90000"/>
          </a:lnSpc>
          <a:defRPr sz="280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TS102804895.potx</Template>
  <TotalTime>6837</TotalTime>
  <Words>2482</Words>
  <Application>Microsoft Macintosh PowerPoint</Application>
  <PresentationFormat>On-screen Show (16:9)</PresentationFormat>
  <Paragraphs>289</Paragraphs>
  <Slides>22</Slides>
  <Notes>20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Red Radial 16x9</vt:lpstr>
      <vt:lpstr>Class 5 Intellectual Property</vt:lpstr>
      <vt:lpstr>Overview</vt:lpstr>
      <vt:lpstr>PowerPoint Presentation</vt:lpstr>
      <vt:lpstr>My Reading Notes</vt:lpstr>
      <vt:lpstr>Group Quiz For each On the left answer a–d on Right</vt:lpstr>
      <vt:lpstr>Assignment - Self Search 1/3  Discussion Board</vt:lpstr>
      <vt:lpstr>Assignment - Self Search 2/3  1 Page Paper</vt:lpstr>
      <vt:lpstr>Assignment - Self Search 3/3 </vt:lpstr>
      <vt:lpstr>Overview</vt:lpstr>
      <vt:lpstr>Do YouTube cover music videos break copyright law?</vt:lpstr>
      <vt:lpstr>YouTube’s Blanket License</vt:lpstr>
      <vt:lpstr>Legal Consequences of copyright infringement</vt:lpstr>
      <vt:lpstr>YouTube protects its users (and itself)</vt:lpstr>
      <vt:lpstr>References</vt:lpstr>
      <vt:lpstr>Crowdsourcing and intellectual property</vt:lpstr>
      <vt:lpstr>Types of Crowdsourcing </vt:lpstr>
      <vt:lpstr>Benefits from Crowdsourcing </vt:lpstr>
      <vt:lpstr>RISKS of Crowdsourcing – IP issues</vt:lpstr>
      <vt:lpstr>Minimize RISKS of Crowdsourcing</vt:lpstr>
      <vt:lpstr>Conclusion</vt:lpstr>
      <vt:lpstr>References</vt:lpstr>
      <vt:lpstr>Class 5 The End</vt:lpstr>
    </vt:vector>
  </TitlesOfParts>
  <Company>WPI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Keith A. Pray</dc:creator>
  <cp:lastModifiedBy>Keith A. Pray</cp:lastModifiedBy>
  <cp:revision>128</cp:revision>
  <dcterms:created xsi:type="dcterms:W3CDTF">2014-08-25T02:19:16Z</dcterms:created>
  <dcterms:modified xsi:type="dcterms:W3CDTF">2014-09-12T23:22:50Z</dcterms:modified>
</cp:coreProperties>
</file>