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1"/>
  </p:notesMasterIdLst>
  <p:handoutMasterIdLst>
    <p:handoutMasterId r:id="rId22"/>
  </p:handoutMasterIdLst>
  <p:sldIdLst>
    <p:sldId id="256" r:id="rId2"/>
    <p:sldId id="279" r:id="rId3"/>
    <p:sldId id="259" r:id="rId4"/>
    <p:sldId id="287" r:id="rId5"/>
    <p:sldId id="288" r:id="rId6"/>
    <p:sldId id="277" r:id="rId7"/>
    <p:sldId id="261" r:id="rId8"/>
    <p:sldId id="264" r:id="rId9"/>
    <p:sldId id="289" r:id="rId10"/>
    <p:sldId id="280" r:id="rId11"/>
    <p:sldId id="282" r:id="rId12"/>
    <p:sldId id="283" r:id="rId13"/>
    <p:sldId id="284" r:id="rId14"/>
    <p:sldId id="285" r:id="rId15"/>
    <p:sldId id="281" r:id="rId16"/>
    <p:sldId id="286" r:id="rId17"/>
    <p:sldId id="290" r:id="rId18"/>
    <p:sldId id="267" r:id="rId19"/>
    <p:sldId id="269" r:id="rId20"/>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25" autoAdjust="0"/>
    <p:restoredTop sz="81445" autoAdjust="0"/>
  </p:normalViewPr>
  <p:slideViewPr>
    <p:cSldViewPr snapToGrid="0" snapToObjects="1">
      <p:cViewPr varScale="1">
        <p:scale>
          <a:sx n="91" d="100"/>
          <a:sy n="91" d="100"/>
        </p:scale>
        <p:origin x="-120" y="-216"/>
      </p:cViewPr>
      <p:guideLst>
        <p:guide orient="horz" pos="1620"/>
        <p:guide pos="2880"/>
      </p:guideLst>
    </p:cSldViewPr>
  </p:slideViewPr>
  <p:notesTextViewPr>
    <p:cViewPr>
      <p:scale>
        <a:sx n="100" d="100"/>
        <a:sy n="100" d="100"/>
      </p:scale>
      <p:origin x="0" y="0"/>
    </p:cViewPr>
  </p:notesTextViewPr>
  <p:sorterViewPr>
    <p:cViewPr>
      <p:scale>
        <a:sx n="115" d="100"/>
        <a:sy n="115"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EF980C-06B9-9541-9929-F1E71D9341C4}" type="datetimeFigureOut">
              <a:rPr lang="en-US" smtClean="0"/>
              <a:t>9/8/14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CE36D42-B77C-2B48-B602-2114A3AD328F}" type="slidenum">
              <a:rPr lang="en-US" smtClean="0"/>
              <a:t>‹#›</a:t>
            </a:fld>
            <a:endParaRPr lang="en-US"/>
          </a:p>
        </p:txBody>
      </p:sp>
    </p:spTree>
    <p:extLst>
      <p:ext uri="{BB962C8B-B14F-4D97-AF65-F5344CB8AC3E}">
        <p14:creationId xmlns:p14="http://schemas.microsoft.com/office/powerpoint/2010/main" val="34171676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2BFA80-5DE8-754C-A5A4-B0D948BE7BE3}" type="datetimeFigureOut">
              <a:rPr lang="en-US" smtClean="0"/>
              <a:t>9/8/14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0700B2-88B9-1642-B8EB-F86842378D04}" type="slidenum">
              <a:rPr lang="en-US" smtClean="0"/>
              <a:t>‹#›</a:t>
            </a:fld>
            <a:endParaRPr lang="en-US"/>
          </a:p>
        </p:txBody>
      </p:sp>
    </p:spTree>
    <p:extLst>
      <p:ext uri="{BB962C8B-B14F-4D97-AF65-F5344CB8AC3E}">
        <p14:creationId xmlns:p14="http://schemas.microsoft.com/office/powerpoint/2010/main" val="136850568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charset="0"/>
                <a:ea typeface="ＭＳ Ｐゴシック" charset="-128"/>
                <a:cs typeface="ＭＳ Ｐゴシック" charset="-128"/>
              </a:rPr>
              <a:t>Here’s the title slide. Excited again, aren’t you? You should be. </a:t>
            </a:r>
            <a:endParaRPr lang="en-US" dirty="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1</a:t>
            </a:fld>
            <a:endParaRPr lang="en-US"/>
          </a:p>
        </p:txBody>
      </p:sp>
    </p:spTree>
    <p:extLst>
      <p:ext uri="{BB962C8B-B14F-4D97-AF65-F5344CB8AC3E}">
        <p14:creationId xmlns:p14="http://schemas.microsoft.com/office/powerpoint/2010/main" val="42553350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eaLnBrk="1" hangingPunct="1">
              <a:buFont typeface="Arial"/>
              <a:buNone/>
            </a:pPr>
            <a:r>
              <a:rPr lang="en-US" dirty="0" smtClean="0">
                <a:ea typeface="ＭＳ Ｐゴシック" charset="-128"/>
                <a:cs typeface="ＭＳ Ｐゴシック" charset="-128"/>
              </a:rPr>
              <a:t>Which formulation of the categorical imperative do you prefer?</a:t>
            </a:r>
          </a:p>
        </p:txBody>
      </p:sp>
      <p:sp>
        <p:nvSpPr>
          <p:cNvPr id="4" name="Slide Number Placeholder 3"/>
          <p:cNvSpPr>
            <a:spLocks noGrp="1"/>
          </p:cNvSpPr>
          <p:nvPr>
            <p:ph type="sldNum" sz="quarter" idx="10"/>
          </p:nvPr>
        </p:nvSpPr>
        <p:spPr/>
        <p:txBody>
          <a:bodyPr/>
          <a:lstStyle/>
          <a:p>
            <a:fld id="{270700B2-88B9-1642-B8EB-F86842378D04}" type="slidenum">
              <a:rPr lang="en-US" smtClean="0"/>
              <a:t>11</a:t>
            </a:fld>
            <a:endParaRPr lang="en-US"/>
          </a:p>
        </p:txBody>
      </p:sp>
    </p:spTree>
    <p:extLst>
      <p:ext uri="{BB962C8B-B14F-4D97-AF65-F5344CB8AC3E}">
        <p14:creationId xmlns:p14="http://schemas.microsoft.com/office/powerpoint/2010/main" val="9937889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eaLnBrk="1" hangingPunct="1">
              <a:buFont typeface="Arial"/>
              <a:buNone/>
            </a:pPr>
            <a:endParaRPr lang="en-US" dirty="0" smtClean="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12</a:t>
            </a:fld>
            <a:endParaRPr lang="en-US"/>
          </a:p>
        </p:txBody>
      </p:sp>
    </p:spTree>
    <p:extLst>
      <p:ext uri="{BB962C8B-B14F-4D97-AF65-F5344CB8AC3E}">
        <p14:creationId xmlns:p14="http://schemas.microsoft.com/office/powerpoint/2010/main" val="9937889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From Wikipedia:</a:t>
            </a:r>
          </a:p>
          <a:p>
            <a:r>
              <a:rPr lang="en-US" dirty="0" smtClean="0"/>
              <a:t>“Consent of the governed" is a political theory stating that a government's legitimacy and moral right to use state power is, or ought to be, derived from the people or society over which that power is exercised. This theory of "consent" is historically contrasted to the divine right of kings and has often been invoked against the legitimacy of colonialism. Following John Locke's notion of a nation of "free and equal" citizens, the Founders of the United States believed that consent of the governed was the only legitimate basis upon which one "free and equal" citizen could exercise legal authority over another -- otherwise neither equal could overcome the other.</a:t>
            </a:r>
          </a:p>
          <a:p>
            <a:pPr marL="0" indent="0" eaLnBrk="1" hangingPunct="1">
              <a:buFont typeface="Arial"/>
              <a:buNone/>
            </a:pPr>
            <a:endParaRPr lang="en-US" dirty="0" smtClean="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13</a:t>
            </a:fld>
            <a:endParaRPr lang="en-US"/>
          </a:p>
        </p:txBody>
      </p:sp>
    </p:spTree>
    <p:extLst>
      <p:ext uri="{BB962C8B-B14F-4D97-AF65-F5344CB8AC3E}">
        <p14:creationId xmlns:p14="http://schemas.microsoft.com/office/powerpoint/2010/main" val="9937889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eaLnBrk="1" hangingPunct="1">
              <a:buFont typeface="Arial"/>
              <a:buNone/>
            </a:pPr>
            <a:endParaRPr lang="en-US" dirty="0" smtClean="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14</a:t>
            </a:fld>
            <a:endParaRPr lang="en-US"/>
          </a:p>
        </p:txBody>
      </p:sp>
    </p:spTree>
    <p:extLst>
      <p:ext uri="{BB962C8B-B14F-4D97-AF65-F5344CB8AC3E}">
        <p14:creationId xmlns:p14="http://schemas.microsoft.com/office/powerpoint/2010/main" val="9937889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Arial" charset="0"/>
                <a:ea typeface="ＭＳ Ｐゴシック" charset="-128"/>
                <a:cs typeface="ＭＳ Ｐゴシック" charset="-128"/>
              </a:rPr>
              <a:t>Harming someone else may be unavoidable.</a:t>
            </a:r>
          </a:p>
          <a:p>
            <a:r>
              <a:rPr lang="en-US" dirty="0" smtClean="0"/>
              <a:t>Examples?</a:t>
            </a:r>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15</a:t>
            </a:fld>
            <a:endParaRPr lang="en-US"/>
          </a:p>
        </p:txBody>
      </p:sp>
    </p:spTree>
    <p:extLst>
      <p:ext uri="{BB962C8B-B14F-4D97-AF65-F5344CB8AC3E}">
        <p14:creationId xmlns:p14="http://schemas.microsoft.com/office/powerpoint/2010/main" val="29484932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dirty="0" smtClean="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17</a:t>
            </a:fld>
            <a:endParaRPr lang="en-US"/>
          </a:p>
        </p:txBody>
      </p:sp>
    </p:spTree>
    <p:extLst>
      <p:ext uri="{BB962C8B-B14F-4D97-AF65-F5344CB8AC3E}">
        <p14:creationId xmlns:p14="http://schemas.microsoft.com/office/powerpoint/2010/main" val="4245214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18</a:t>
            </a:fld>
            <a:endParaRPr lang="en-US"/>
          </a:p>
        </p:txBody>
      </p:sp>
    </p:spTree>
    <p:extLst>
      <p:ext uri="{BB962C8B-B14F-4D97-AF65-F5344CB8AC3E}">
        <p14:creationId xmlns:p14="http://schemas.microsoft.com/office/powerpoint/2010/main" val="12718613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charset="0"/>
                <a:ea typeface="ＭＳ Ｐゴシック" charset="-128"/>
                <a:cs typeface="ＭＳ Ｐゴシック" charset="-128"/>
              </a:rPr>
              <a:t>This is the end. Any slides beyond this point are for answering questions that may arise but not needed in the main talk. Some slides may also be unfinished and are not needed but kept just in case.</a:t>
            </a:r>
            <a:endParaRPr lang="en-US" dirty="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19</a:t>
            </a:fld>
            <a:endParaRPr lang="en-US"/>
          </a:p>
        </p:txBody>
      </p:sp>
    </p:spTree>
    <p:extLst>
      <p:ext uri="{BB962C8B-B14F-4D97-AF65-F5344CB8AC3E}">
        <p14:creationId xmlns:p14="http://schemas.microsoft.com/office/powerpoint/2010/main" val="4255335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Email Etiquette – thoughts? </a:t>
            </a:r>
          </a:p>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2</a:t>
            </a:fld>
            <a:endParaRPr lang="en-US"/>
          </a:p>
        </p:txBody>
      </p:sp>
    </p:spTree>
    <p:extLst>
      <p:ext uri="{BB962C8B-B14F-4D97-AF65-F5344CB8AC3E}">
        <p14:creationId xmlns:p14="http://schemas.microsoft.com/office/powerpoint/2010/main" val="19093442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dirty="0" smtClean="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3</a:t>
            </a:fld>
            <a:endParaRPr lang="en-US"/>
          </a:p>
        </p:txBody>
      </p:sp>
    </p:spTree>
    <p:extLst>
      <p:ext uri="{BB962C8B-B14F-4D97-AF65-F5344CB8AC3E}">
        <p14:creationId xmlns:p14="http://schemas.microsoft.com/office/powerpoint/2010/main" val="4245214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dirty="0" smtClean="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5</a:t>
            </a:fld>
            <a:endParaRPr lang="en-US"/>
          </a:p>
        </p:txBody>
      </p:sp>
    </p:spTree>
    <p:extLst>
      <p:ext uri="{BB962C8B-B14F-4D97-AF65-F5344CB8AC3E}">
        <p14:creationId xmlns:p14="http://schemas.microsoft.com/office/powerpoint/2010/main" val="4245214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270700B2-88B9-1642-B8EB-F86842378D04}" type="slidenum">
              <a:rPr lang="en-US" smtClean="0"/>
              <a:t>6</a:t>
            </a:fld>
            <a:endParaRPr lang="en-US"/>
          </a:p>
        </p:txBody>
      </p:sp>
    </p:spTree>
    <p:extLst>
      <p:ext uri="{BB962C8B-B14F-4D97-AF65-F5344CB8AC3E}">
        <p14:creationId xmlns:p14="http://schemas.microsoft.com/office/powerpoint/2010/main" val="5936551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7</a:t>
            </a:fld>
            <a:endParaRPr lang="en-US"/>
          </a:p>
        </p:txBody>
      </p:sp>
    </p:spTree>
    <p:extLst>
      <p:ext uri="{BB962C8B-B14F-4D97-AF65-F5344CB8AC3E}">
        <p14:creationId xmlns:p14="http://schemas.microsoft.com/office/powerpoint/2010/main" val="25532978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270700B2-88B9-1642-B8EB-F86842378D04}" type="slidenum">
              <a:rPr lang="en-US" smtClean="0"/>
              <a:t>8</a:t>
            </a:fld>
            <a:endParaRPr lang="en-US"/>
          </a:p>
        </p:txBody>
      </p:sp>
    </p:spTree>
    <p:extLst>
      <p:ext uri="{BB962C8B-B14F-4D97-AF65-F5344CB8AC3E}">
        <p14:creationId xmlns:p14="http://schemas.microsoft.com/office/powerpoint/2010/main" val="42153129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dirty="0" smtClean="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9</a:t>
            </a:fld>
            <a:endParaRPr lang="en-US"/>
          </a:p>
        </p:txBody>
      </p:sp>
    </p:spTree>
    <p:extLst>
      <p:ext uri="{BB962C8B-B14F-4D97-AF65-F5344CB8AC3E}">
        <p14:creationId xmlns:p14="http://schemas.microsoft.com/office/powerpoint/2010/main" val="4245214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charset="0"/>
                <a:ea typeface="ＭＳ Ｐゴシック" charset="-128"/>
                <a:cs typeface="ＭＳ Ｐゴシック" charset="-128"/>
              </a:rPr>
              <a:t>God? Society? Government?</a:t>
            </a:r>
          </a:p>
          <a:p>
            <a:pPr eaLnBrk="1" hangingPunct="1"/>
            <a:r>
              <a:rPr lang="en-US" dirty="0" smtClean="0">
                <a:latin typeface="Arial" charset="0"/>
                <a:ea typeface="ＭＳ Ｐゴシック" charset="-128"/>
                <a:cs typeface="ＭＳ Ｐゴシック" charset="-128"/>
              </a:rPr>
              <a:t>Privacy? Due process?</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Arial" charset="0"/>
                <a:ea typeface="ＭＳ Ｐゴシック" charset="-128"/>
                <a:cs typeface="ＭＳ Ｐゴシック" charset="-128"/>
              </a:rPr>
              <a:t>Turning natural resources into personal property.</a:t>
            </a:r>
          </a:p>
          <a:p>
            <a:pPr eaLnBrk="1" hangingPunct="1"/>
            <a:r>
              <a:rPr lang="en-US" dirty="0" smtClean="0">
                <a:latin typeface="Arial" charset="0"/>
                <a:ea typeface="ＭＳ Ｐゴシック" charset="-128"/>
                <a:cs typeface="ＭＳ Ｐゴシック" charset="-128"/>
              </a:rPr>
              <a:t>Actions can be ethically mandatory, prohibited or acceptable.</a:t>
            </a:r>
          </a:p>
          <a:p>
            <a:pPr eaLnBrk="1" hangingPunct="1"/>
            <a:r>
              <a:rPr lang="en-US" dirty="0" smtClean="0">
                <a:latin typeface="Arial" charset="0"/>
                <a:ea typeface="ＭＳ Ｐゴシック" charset="-128"/>
                <a:cs typeface="ＭＳ Ｐゴシック" charset="-128"/>
              </a:rPr>
              <a:t>Positive: someone else has to do something.</a:t>
            </a:r>
          </a:p>
          <a:p>
            <a:pPr eaLnBrk="1" hangingPunct="1"/>
            <a:r>
              <a:rPr lang="en-US" dirty="0" smtClean="0">
                <a:latin typeface="Arial" charset="0"/>
                <a:ea typeface="ＭＳ Ｐゴシック" charset="-128"/>
                <a:cs typeface="ＭＳ Ｐゴシック" charset="-128"/>
              </a:rPr>
              <a:t>Examples?</a:t>
            </a:r>
          </a:p>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10</a:t>
            </a:fld>
            <a:endParaRPr lang="en-US"/>
          </a:p>
        </p:txBody>
      </p:sp>
    </p:spTree>
    <p:extLst>
      <p:ext uri="{BB962C8B-B14F-4D97-AF65-F5344CB8AC3E}">
        <p14:creationId xmlns:p14="http://schemas.microsoft.com/office/powerpoint/2010/main" val="39088792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3" name="Subtitle 2"/>
          <p:cNvSpPr>
            <a:spLocks noGrp="1"/>
          </p:cNvSpPr>
          <p:nvPr>
            <p:ph type="subTitle" idx="1"/>
          </p:nvPr>
        </p:nvSpPr>
        <p:spPr>
          <a:xfrm>
            <a:off x="914400" y="3105150"/>
            <a:ext cx="7315200" cy="762000"/>
          </a:xfrm>
        </p:spPr>
        <p:txBody>
          <a:bodyPr>
            <a:normAutofit/>
          </a:bodyPr>
          <a:lstStyle>
            <a:lvl1pPr marL="0" indent="0" algn="ctr">
              <a:spcBef>
                <a:spcPts val="0"/>
              </a:spcBef>
              <a:buNone/>
              <a:defRPr sz="2100">
                <a:solidFill>
                  <a:schemeClr val="tx1"/>
                </a:solidFill>
              </a:defRPr>
            </a:lvl1pPr>
            <a:lvl2pPr marL="457181" indent="0" algn="ctr">
              <a:buNone/>
              <a:defRPr>
                <a:solidFill>
                  <a:schemeClr val="tx1">
                    <a:tint val="75000"/>
                  </a:schemeClr>
                </a:solidFill>
              </a:defRPr>
            </a:lvl2pPr>
            <a:lvl3pPr marL="914362" indent="0" algn="ctr">
              <a:buNone/>
              <a:defRPr>
                <a:solidFill>
                  <a:schemeClr val="tx1">
                    <a:tint val="75000"/>
                  </a:schemeClr>
                </a:solidFill>
              </a:defRPr>
            </a:lvl3pPr>
            <a:lvl4pPr marL="1371543" indent="0" algn="ctr">
              <a:buNone/>
              <a:defRPr>
                <a:solidFill>
                  <a:schemeClr val="tx1">
                    <a:tint val="75000"/>
                  </a:schemeClr>
                </a:solidFill>
              </a:defRPr>
            </a:lvl4pPr>
            <a:lvl5pPr marL="1828724" indent="0" algn="ctr">
              <a:buNone/>
              <a:defRPr>
                <a:solidFill>
                  <a:schemeClr val="tx1">
                    <a:tint val="75000"/>
                  </a:schemeClr>
                </a:solidFill>
              </a:defRPr>
            </a:lvl5pPr>
            <a:lvl6pPr marL="2285905" indent="0" algn="ctr">
              <a:buNone/>
              <a:defRPr>
                <a:solidFill>
                  <a:schemeClr val="tx1">
                    <a:tint val="75000"/>
                  </a:schemeClr>
                </a:solidFill>
              </a:defRPr>
            </a:lvl6pPr>
            <a:lvl7pPr marL="2743086" indent="0" algn="ctr">
              <a:buNone/>
              <a:defRPr>
                <a:solidFill>
                  <a:schemeClr val="tx1">
                    <a:tint val="75000"/>
                  </a:schemeClr>
                </a:solidFill>
              </a:defRPr>
            </a:lvl7pPr>
            <a:lvl8pPr marL="3200266" indent="0" algn="ctr">
              <a:buNone/>
              <a:defRPr>
                <a:solidFill>
                  <a:schemeClr val="tx1">
                    <a:tint val="75000"/>
                  </a:schemeClr>
                </a:solidFill>
              </a:defRPr>
            </a:lvl8pPr>
            <a:lvl9pPr marL="3657448" indent="0" algn="ctr">
              <a:buNone/>
              <a:defRPr>
                <a:solidFill>
                  <a:schemeClr val="tx1">
                    <a:tint val="75000"/>
                  </a:schemeClr>
                </a:solidFill>
              </a:defRPr>
            </a:lvl9pPr>
          </a:lstStyle>
          <a:p>
            <a:r>
              <a:rPr lang="en-US" smtClean="0"/>
              <a:t>Click to edit Master subtitle style</a:t>
            </a:r>
            <a:endParaRPr/>
          </a:p>
        </p:txBody>
      </p:sp>
      <p:sp>
        <p:nvSpPr>
          <p:cNvPr id="62" name="Rectangle 61"/>
          <p:cNvSpPr/>
          <p:nvPr/>
        </p:nvSpPr>
        <p:spPr bwMode="hidden">
          <a:xfrm>
            <a:off x="0" y="1428751"/>
            <a:ext cx="9144000" cy="1611189"/>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lnSpc>
                <a:spcPct val="90000"/>
              </a:lnSpc>
            </a:pPr>
            <a:endParaRPr sz="2400">
              <a:solidFill>
                <a:schemeClr val="tx2"/>
              </a:solidFill>
            </a:endParaRPr>
          </a:p>
        </p:txBody>
      </p:sp>
      <p:sp>
        <p:nvSpPr>
          <p:cNvPr id="2" name="Title 1"/>
          <p:cNvSpPr>
            <a:spLocks noGrp="1"/>
          </p:cNvSpPr>
          <p:nvPr>
            <p:ph type="ctrTitle"/>
          </p:nvPr>
        </p:nvSpPr>
        <p:spPr>
          <a:xfrm>
            <a:off x="914400" y="1428751"/>
            <a:ext cx="7315200" cy="1610945"/>
          </a:xfrm>
        </p:spPr>
        <p:txBody>
          <a:bodyPr anchor="ctr">
            <a:normAutofit/>
          </a:bodyPr>
          <a:lstStyle>
            <a:lvl1pPr algn="l">
              <a:defRPr sz="3300" cap="all" normalizeH="0" baseline="0"/>
            </a:lvl1pPr>
          </a:lstStyle>
          <a:p>
            <a:r>
              <a:rPr lang="en-US" dirty="0" smtClean="0"/>
              <a:t>Click to edit Master title style</a:t>
            </a:r>
            <a:endParaRPr dirty="0"/>
          </a:p>
        </p:txBody>
      </p:sp>
      <p:sp>
        <p:nvSpPr>
          <p:cNvPr id="7"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800">
                <a:solidFill>
                  <a:schemeClr val="tx1"/>
                </a:solidFill>
              </a:defRPr>
            </a:lvl1pPr>
          </a:lstStyle>
          <a:p>
            <a:r>
              <a:rPr lang="en-US" smtClean="0"/>
              <a:t>© 2014 Keith A. Pray</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lternate Picture with Caption">
    <p:spTree>
      <p:nvGrpSpPr>
        <p:cNvPr id="1" name=""/>
        <p:cNvGrpSpPr/>
        <p:nvPr/>
      </p:nvGrpSpPr>
      <p:grpSpPr>
        <a:xfrm>
          <a:off x="0" y="0"/>
          <a:ext cx="0" cy="0"/>
          <a:chOff x="0" y="0"/>
          <a:chExt cx="0" cy="0"/>
        </a:xfrm>
      </p:grpSpPr>
      <p:sp>
        <p:nvSpPr>
          <p:cNvPr id="9" name="Rectangle 8"/>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chorCtr="0">
            <a:normAutofit/>
          </a:bodyPr>
          <a:lstStyle>
            <a:lvl1pPr algn="l">
              <a:defRPr sz="2400" b="0"/>
            </a:lvl1pPr>
          </a:lstStyle>
          <a:p>
            <a:r>
              <a:rPr lang="en-US" smtClean="0"/>
              <a:t>Click to edit Master title style</a:t>
            </a:r>
            <a:endParaRPr/>
          </a:p>
        </p:txBody>
      </p:sp>
      <p:sp>
        <p:nvSpPr>
          <p:cNvPr id="3" name="Picture Placeholder 2"/>
          <p:cNvSpPr>
            <a:spLocks noGrp="1"/>
          </p:cNvSpPr>
          <p:nvPr>
            <p:ph type="pic" idx="1"/>
          </p:nvPr>
        </p:nvSpPr>
        <p:spPr>
          <a:xfrm>
            <a:off x="381000" y="361950"/>
            <a:ext cx="4953001" cy="4381501"/>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5867400" y="1581150"/>
            <a:ext cx="2971800" cy="3200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smtClean="0"/>
              <a:t>Click to edit Master text styles</a:t>
            </a:r>
          </a:p>
        </p:txBody>
      </p:sp>
    </p:spTree>
    <p:extLst>
      <p:ext uri="{BB962C8B-B14F-4D97-AF65-F5344CB8AC3E}">
        <p14:creationId xmlns:p14="http://schemas.microsoft.com/office/powerpoint/2010/main" val="207630399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002453">
              <a:defRPr baseline="0"/>
            </a:lvl6pPr>
            <a:lvl7pPr marL="2002453">
              <a:defRPr baseline="0"/>
            </a:lvl7pPr>
            <a:lvl8pPr marL="2002453">
              <a:defRPr baseline="0"/>
            </a:lvl8pPr>
            <a:lvl9pPr marL="2002453">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2014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31994" y="361950"/>
            <a:ext cx="1383347" cy="4343401"/>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685800" y="361950"/>
            <a:ext cx="6781800" cy="4343401"/>
          </a:xfrm>
        </p:spPr>
        <p:txBody>
          <a:bodyPr vert="eaVert"/>
          <a:lstStyle>
            <a:lvl5pPr>
              <a:defRPr/>
            </a:lvl5pPr>
            <a:lvl6pPr>
              <a:defRPr/>
            </a:lvl6pPr>
            <a:lvl7pPr>
              <a:defRPr/>
            </a:lvl7pPr>
            <a:lvl8pPr>
              <a:defRPr baseline="0"/>
            </a:lvl8pPr>
            <a:lvl9pPr>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2014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2014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914400" y="1143000"/>
            <a:ext cx="7315200" cy="1494448"/>
          </a:xfrm>
        </p:spPr>
        <p:txBody>
          <a:bodyPr anchor="b" anchorCtr="0">
            <a:noAutofit/>
          </a:bodyPr>
          <a:lstStyle>
            <a:lvl1pPr algn="ctr">
              <a:defRPr sz="3300" b="0" cap="all" baseline="0"/>
            </a:lvl1pPr>
          </a:lstStyle>
          <a:p>
            <a:r>
              <a:rPr lang="en-US" smtClean="0"/>
              <a:t>Click to edit Master title style</a:t>
            </a:r>
            <a:endParaRPr/>
          </a:p>
        </p:txBody>
      </p:sp>
      <p:sp>
        <p:nvSpPr>
          <p:cNvPr id="3" name="Text Placeholder 2"/>
          <p:cNvSpPr>
            <a:spLocks noGrp="1"/>
          </p:cNvSpPr>
          <p:nvPr>
            <p:ph type="body" idx="1"/>
          </p:nvPr>
        </p:nvSpPr>
        <p:spPr>
          <a:xfrm>
            <a:off x="914400" y="2724150"/>
            <a:ext cx="7315200" cy="762000"/>
          </a:xfrm>
        </p:spPr>
        <p:txBody>
          <a:bodyPr anchor="t" anchorCtr="0">
            <a:noAutofit/>
          </a:bodyPr>
          <a:lstStyle>
            <a:lvl1pPr marL="0" indent="0" algn="ctr">
              <a:spcBef>
                <a:spcPts val="0"/>
              </a:spcBef>
              <a:buNone/>
              <a:defRPr sz="2100">
                <a:solidFill>
                  <a:schemeClr val="tx1"/>
                </a:solidFill>
              </a:defRPr>
            </a:lvl1pPr>
            <a:lvl2pPr marL="457181" indent="0">
              <a:buNone/>
              <a:defRPr sz="1800">
                <a:solidFill>
                  <a:schemeClr val="tx1">
                    <a:tint val="75000"/>
                  </a:schemeClr>
                </a:solidFill>
              </a:defRPr>
            </a:lvl2pPr>
            <a:lvl3pPr marL="914362" indent="0">
              <a:buNone/>
              <a:defRPr sz="1600">
                <a:solidFill>
                  <a:schemeClr val="tx1">
                    <a:tint val="75000"/>
                  </a:schemeClr>
                </a:solidFill>
              </a:defRPr>
            </a:lvl3pPr>
            <a:lvl4pPr marL="1371543" indent="0">
              <a:buNone/>
              <a:defRPr sz="1400">
                <a:solidFill>
                  <a:schemeClr val="tx1">
                    <a:tint val="75000"/>
                  </a:schemeClr>
                </a:solidFill>
              </a:defRPr>
            </a:lvl4pPr>
            <a:lvl5pPr marL="1828724" indent="0">
              <a:buNone/>
              <a:defRPr sz="1400">
                <a:solidFill>
                  <a:schemeClr val="tx1">
                    <a:tint val="75000"/>
                  </a:schemeClr>
                </a:solidFill>
              </a:defRPr>
            </a:lvl5pPr>
            <a:lvl6pPr marL="2285905" indent="0">
              <a:buNone/>
              <a:defRPr sz="1400">
                <a:solidFill>
                  <a:schemeClr val="tx1">
                    <a:tint val="75000"/>
                  </a:schemeClr>
                </a:solidFill>
              </a:defRPr>
            </a:lvl6pPr>
            <a:lvl7pPr marL="2743086" indent="0">
              <a:buNone/>
              <a:defRPr sz="1400">
                <a:solidFill>
                  <a:schemeClr val="tx1">
                    <a:tint val="75000"/>
                  </a:schemeClr>
                </a:solidFill>
              </a:defRPr>
            </a:lvl7pPr>
            <a:lvl8pPr marL="3200266" indent="0">
              <a:buNone/>
              <a:defRPr sz="1400">
                <a:solidFill>
                  <a:schemeClr val="tx1">
                    <a:tint val="75000"/>
                  </a:schemeClr>
                </a:solidFill>
              </a:defRPr>
            </a:lvl8pPr>
            <a:lvl9pPr marL="3657448"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2014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685800" y="1352551"/>
            <a:ext cx="3733800" cy="3352800"/>
          </a:xfrm>
        </p:spPr>
        <p:txBody>
          <a:bodyPr>
            <a:normAutofit/>
          </a:bodyPr>
          <a:lstStyle>
            <a:lvl1pPr>
              <a:defRPr sz="1800"/>
            </a:lvl1pPr>
            <a:lvl2pPr>
              <a:defRPr sz="1500"/>
            </a:lvl2pPr>
            <a:lvl3pPr>
              <a:defRPr sz="1400"/>
            </a:lvl3pPr>
            <a:lvl4pPr>
              <a:defRPr sz="1200"/>
            </a:lvl4pPr>
            <a:lvl5pPr>
              <a:defRPr sz="1100"/>
            </a:lvl5pPr>
            <a:lvl6pPr>
              <a:defRPr sz="1100"/>
            </a:lvl6pPr>
            <a:lvl7pPr marL="2002453">
              <a:defRPr sz="1100"/>
            </a:lvl7pPr>
            <a:lvl8pPr marL="2002453">
              <a:defRPr sz="1100"/>
            </a:lvl8pPr>
            <a:lvl9pPr marL="2002453">
              <a:defRPr sz="1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724400" y="1352551"/>
            <a:ext cx="3733800" cy="3352800"/>
          </a:xfrm>
        </p:spPr>
        <p:txBody>
          <a:bodyPr>
            <a:normAutofit/>
          </a:bodyPr>
          <a:lstStyle>
            <a:lvl1pPr>
              <a:defRPr sz="1800"/>
            </a:lvl1pPr>
            <a:lvl2pPr>
              <a:defRPr sz="1500"/>
            </a:lvl2pPr>
            <a:lvl3pPr>
              <a:defRPr sz="1400"/>
            </a:lvl3pPr>
            <a:lvl4pPr>
              <a:defRPr sz="1200"/>
            </a:lvl4pPr>
            <a:lvl5pPr>
              <a:defRPr sz="1100"/>
            </a:lvl5pPr>
            <a:lvl6pPr marL="2002453">
              <a:defRPr sz="1100" baseline="0"/>
            </a:lvl6pPr>
            <a:lvl7pPr marL="2002453">
              <a:defRPr sz="1100" baseline="0"/>
            </a:lvl7pPr>
            <a:lvl8pPr marL="2002453">
              <a:defRPr sz="1100" baseline="0"/>
            </a:lvl8pPr>
            <a:lvl9pPr marL="2002453">
              <a:defRPr sz="11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 2014 Keith A. Pray</a:t>
            </a:r>
            <a:endParaRPr lang="en-US"/>
          </a:p>
        </p:txBody>
      </p:sp>
      <p:sp>
        <p:nvSpPr>
          <p:cNvPr id="7" name="Slide Number Placeholder 6"/>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858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a:lvl8pPr>
            <a:lvl9pPr marL="2002453">
              <a:defRPr sz="1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7244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244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baseline="0"/>
            </a:lvl8pPr>
            <a:lvl9pPr marL="2002453">
              <a:defRPr sz="11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 2014 Keith A. Pray</a:t>
            </a:r>
            <a:endParaRPr lang="en-US"/>
          </a:p>
        </p:txBody>
      </p:sp>
      <p:sp>
        <p:nvSpPr>
          <p:cNvPr id="9" name="Slide Number Placeholder 8"/>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0" name="Rectangle 19"/>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oAutofit/>
          </a:bodyPr>
          <a:lstStyle>
            <a:lvl1pPr algn="l">
              <a:defRPr sz="2400" b="0"/>
            </a:lvl1pPr>
          </a:lstStyle>
          <a:p>
            <a:r>
              <a:rPr lang="en-US" smtClean="0"/>
              <a:t>Click to edit Master title style</a:t>
            </a:r>
            <a:endParaRPr/>
          </a:p>
        </p:txBody>
      </p:sp>
      <p:sp>
        <p:nvSpPr>
          <p:cNvPr id="3" name="Content Placeholder 2"/>
          <p:cNvSpPr>
            <a:spLocks noGrp="1"/>
          </p:cNvSpPr>
          <p:nvPr>
            <p:ph idx="1"/>
          </p:nvPr>
        </p:nvSpPr>
        <p:spPr bwMode="white">
          <a:xfrm>
            <a:off x="381000" y="361950"/>
            <a:ext cx="4953000" cy="4381501"/>
          </a:xfrm>
        </p:spPr>
        <p:txBody>
          <a:bodyPr>
            <a:normAutofit/>
          </a:bodyPr>
          <a:lstStyle>
            <a:lvl1pPr>
              <a:defRPr sz="2100"/>
            </a:lvl1pPr>
            <a:lvl2pPr>
              <a:defRPr sz="1800"/>
            </a:lvl2pPr>
            <a:lvl3pPr>
              <a:defRPr sz="1500"/>
            </a:lvl3pPr>
            <a:lvl4pPr>
              <a:defRPr sz="14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5867400" y="1581150"/>
            <a:ext cx="2971800" cy="3200400"/>
          </a:xfrm>
        </p:spPr>
        <p:txBody>
          <a:bodyPr anchor="t" anchorCtr="0">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9" name="Rectangle 8"/>
          <p:cNvSpPr/>
          <p:nvPr/>
        </p:nvSpPr>
        <p:spPr>
          <a:xfrm>
            <a:off x="0" y="-836"/>
            <a:ext cx="4571386"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4800600" y="1428750"/>
            <a:ext cx="3886200" cy="1295400"/>
          </a:xfrm>
        </p:spPr>
        <p:txBody>
          <a:bodyPr anchor="b" anchorCtr="0">
            <a:normAutofit/>
          </a:bodyPr>
          <a:lstStyle>
            <a:lvl1pPr algn="l">
              <a:defRPr sz="2400" b="0"/>
            </a:lvl1pPr>
          </a:lstStyle>
          <a:p>
            <a:r>
              <a:rPr lang="en-US" smtClean="0"/>
              <a:t>Click to edit Master title style</a:t>
            </a:r>
            <a:endParaRPr/>
          </a:p>
        </p:txBody>
      </p:sp>
      <p:sp>
        <p:nvSpPr>
          <p:cNvPr id="3" name="Picture Placeholder 2"/>
          <p:cNvSpPr>
            <a:spLocks noGrp="1"/>
          </p:cNvSpPr>
          <p:nvPr>
            <p:ph type="pic" idx="1"/>
          </p:nvPr>
        </p:nvSpPr>
        <p:spPr>
          <a:xfrm>
            <a:off x="381001" y="361951"/>
            <a:ext cx="3809386" cy="4397030"/>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800600" y="2800350"/>
            <a:ext cx="3886200" cy="1295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361950"/>
            <a:ext cx="7772400" cy="914400"/>
          </a:xfrm>
          <a:prstGeom prst="rect">
            <a:avLst/>
          </a:prstGeom>
          <a:effectLst/>
        </p:spPr>
        <p:txBody>
          <a:bodyPr vert="horz" lIns="91436" tIns="45718" rIns="91436" bIns="45718" rtlCol="0" anchor="ctr" anchorCtr="0">
            <a:normAutofit/>
          </a:bodyPr>
          <a:lstStyle/>
          <a:p>
            <a:r>
              <a:rPr lang="en-US" dirty="0" smtClean="0"/>
              <a:t>Click to edit Master title style</a:t>
            </a:r>
            <a:endParaRPr dirty="0"/>
          </a:p>
        </p:txBody>
      </p:sp>
      <p:sp>
        <p:nvSpPr>
          <p:cNvPr id="3" name="Text Placeholder 2"/>
          <p:cNvSpPr>
            <a:spLocks noGrp="1"/>
          </p:cNvSpPr>
          <p:nvPr>
            <p:ph type="body" idx="1"/>
          </p:nvPr>
        </p:nvSpPr>
        <p:spPr>
          <a:xfrm>
            <a:off x="685800" y="1352551"/>
            <a:ext cx="7772400" cy="3352800"/>
          </a:xfrm>
          <a:prstGeom prst="rect">
            <a:avLst/>
          </a:prstGeom>
        </p:spPr>
        <p:txBody>
          <a:bodyPr vert="horz" lIns="91436" tIns="45718" rIns="91436" bIns="45718"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4" name="Date Placeholder 3"/>
          <p:cNvSpPr>
            <a:spLocks noGrp="1"/>
          </p:cNvSpPr>
          <p:nvPr>
            <p:ph type="dt" sz="half" idx="2"/>
          </p:nvPr>
        </p:nvSpPr>
        <p:spPr>
          <a:xfrm>
            <a:off x="6553200" y="4997196"/>
            <a:ext cx="1066800" cy="146304"/>
          </a:xfrm>
          <a:prstGeom prst="rect">
            <a:avLst/>
          </a:prstGeom>
        </p:spPr>
        <p:txBody>
          <a:bodyPr vert="horz" lIns="91436" tIns="45718" rIns="91436" bIns="45718" rtlCol="0" anchor="ctr"/>
          <a:lstStyle>
            <a:lvl1pPr algn="r">
              <a:defRPr sz="800">
                <a:solidFill>
                  <a:schemeClr val="tx1"/>
                </a:solidFill>
              </a:defRPr>
            </a:lvl1pPr>
          </a:lstStyle>
          <a:p>
            <a:endParaRPr lang="en-US" noProof="0" dirty="0"/>
          </a:p>
        </p:txBody>
      </p:sp>
      <p:sp>
        <p:nvSpPr>
          <p:cNvPr id="5"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800">
                <a:solidFill>
                  <a:schemeClr val="tx1"/>
                </a:solidFill>
              </a:defRPr>
            </a:lvl1pPr>
          </a:lstStyle>
          <a:p>
            <a:r>
              <a:rPr lang="en-US" smtClean="0"/>
              <a:t>© 2014 Keith A. Pray</a:t>
            </a:r>
            <a:endParaRPr lang="en-US" dirty="0"/>
          </a:p>
        </p:txBody>
      </p:sp>
      <p:sp>
        <p:nvSpPr>
          <p:cNvPr id="6" name="Slide Number Placeholder 5"/>
          <p:cNvSpPr>
            <a:spLocks noGrp="1"/>
          </p:cNvSpPr>
          <p:nvPr>
            <p:ph type="sldNum" sz="quarter" idx="4"/>
          </p:nvPr>
        </p:nvSpPr>
        <p:spPr>
          <a:xfrm>
            <a:off x="8519160" y="4997196"/>
            <a:ext cx="624840" cy="146304"/>
          </a:xfrm>
          <a:prstGeom prst="rect">
            <a:avLst/>
          </a:prstGeom>
        </p:spPr>
        <p:txBody>
          <a:bodyPr vert="horz" lIns="91436" tIns="45718" rIns="91436" bIns="45718" rtlCol="0" anchor="ctr"/>
          <a:lstStyle>
            <a:lvl1pPr algn="r">
              <a:defRPr sz="800">
                <a:solidFill>
                  <a:schemeClr val="tx1"/>
                </a:solidFill>
              </a:defRPr>
            </a:lvl1pPr>
          </a:lstStyle>
          <a:p>
            <a:fld id="{A2A17EAB-8B51-5C40-8776-6683E51FA7A0}" type="slidenum">
              <a:rPr lang="en-US" smtClean="0"/>
              <a:t>‹#›</a:t>
            </a:fld>
            <a:endParaRPr lang="en-US"/>
          </a:p>
        </p:txBody>
      </p:sp>
      <p:grpSp>
        <p:nvGrpSpPr>
          <p:cNvPr id="10" name="Group 9"/>
          <p:cNvGrpSpPr/>
          <p:nvPr userDrawn="1"/>
        </p:nvGrpSpPr>
        <p:grpSpPr>
          <a:xfrm>
            <a:off x="23" y="21342"/>
            <a:ext cx="9143977" cy="295715"/>
            <a:chOff x="23" y="21342"/>
            <a:chExt cx="9143977" cy="295715"/>
          </a:xfrm>
        </p:grpSpPr>
        <p:sp>
          <p:nvSpPr>
            <p:cNvPr id="9" name="Rectangle 6"/>
            <p:cNvSpPr>
              <a:spLocks noChangeArrowheads="1"/>
            </p:cNvSpPr>
            <p:nvPr userDrawn="1"/>
          </p:nvSpPr>
          <p:spPr bwMode="auto">
            <a:xfrm>
              <a:off x="23" y="36417"/>
              <a:ext cx="9143977" cy="274320"/>
            </a:xfrm>
            <a:prstGeom prst="rect">
              <a:avLst/>
            </a:prstGeom>
            <a:gradFill flip="none" rotWithShape="1">
              <a:gsLst>
                <a:gs pos="0">
                  <a:schemeClr val="bg2"/>
                </a:gs>
                <a:gs pos="100000">
                  <a:schemeClr val="bg1"/>
                </a:gs>
              </a:gsLst>
              <a:path path="shape">
                <a:fillToRect l="50000" t="50000" r="50000" b="50000"/>
              </a:path>
              <a:tileRect/>
            </a:gradFill>
            <a:ln w="9525">
              <a:noFill/>
              <a:miter lim="800000"/>
              <a:headEnd/>
              <a:tailEnd/>
            </a:ln>
          </p:spPr>
          <p:txBody>
            <a:bodyPr tIns="0" anchor="ctr" anchorCtr="0">
              <a:prstTxWarp prst="textNoShape">
                <a:avLst/>
              </a:prstTxWarp>
            </a:bodyPr>
            <a:lstStyle/>
            <a:p>
              <a:pPr algn="l"/>
              <a:r>
                <a:rPr lang="en-US" dirty="0" smtClean="0">
                  <a:solidFill>
                    <a:schemeClr val="tx1"/>
                  </a:solidFill>
                </a:rPr>
                <a:t>CS 3043 Social Implications Of Computing</a:t>
              </a:r>
              <a:endParaRPr lang="en-US" dirty="0">
                <a:solidFill>
                  <a:schemeClr val="tx1"/>
                </a:solidFill>
              </a:endParaRPr>
            </a:p>
          </p:txBody>
        </p:sp>
        <p:pic>
          <p:nvPicPr>
            <p:cNvPr id="8" name="Picture 7" descr="WPI_Inst_Prim_FulClr_Rev.pn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8123338" y="21342"/>
              <a:ext cx="914400" cy="295715"/>
            </a:xfrm>
            <a:prstGeom prst="rect">
              <a:avLst/>
            </a:prstGeom>
          </p:spPr>
        </p:pic>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hf hdr="0" dt="0"/>
  <p:txStyles>
    <p:titleStyle>
      <a:lvl1pPr algn="l" defTabSz="914362" rtl="0" eaLnBrk="1" latinLnBrk="0" hangingPunct="1">
        <a:lnSpc>
          <a:spcPct val="80000"/>
        </a:lnSpc>
        <a:spcBef>
          <a:spcPct val="0"/>
        </a:spcBef>
        <a:buNone/>
        <a:defRPr sz="2700" kern="1200" cap="all" baseline="0">
          <a:solidFill>
            <a:schemeClr val="tx1"/>
          </a:solidFill>
          <a:effectLst/>
          <a:latin typeface="+mj-lt"/>
          <a:ea typeface="+mj-ea"/>
          <a:cs typeface="+mj-cs"/>
        </a:defRPr>
      </a:lvl1pPr>
    </p:titleStyle>
    <p:bodyStyle>
      <a:lvl1pPr marL="205767" indent="-205767" algn="l" defTabSz="914362" rtl="0" eaLnBrk="1" latinLnBrk="0" hangingPunct="1">
        <a:lnSpc>
          <a:spcPct val="90000"/>
        </a:lnSpc>
        <a:spcBef>
          <a:spcPts val="1200"/>
        </a:spcBef>
        <a:buClr>
          <a:schemeClr val="tx2"/>
        </a:buClr>
        <a:buSzPct val="90000"/>
        <a:buFont typeface="Arial" pitchFamily="34" charset="0"/>
        <a:buChar char="•"/>
        <a:defRPr sz="2100" kern="1200">
          <a:solidFill>
            <a:schemeClr val="tx1"/>
          </a:solidFill>
          <a:latin typeface="+mn-lt"/>
          <a:ea typeface="+mn-ea"/>
          <a:cs typeface="+mn-cs"/>
        </a:defRPr>
      </a:lvl1pPr>
      <a:lvl2pPr marL="411535" indent="-205767" algn="l" defTabSz="914362" rtl="0" eaLnBrk="1" latinLnBrk="0" hangingPunct="1">
        <a:lnSpc>
          <a:spcPct val="90000"/>
        </a:lnSpc>
        <a:spcBef>
          <a:spcPts val="600"/>
        </a:spcBef>
        <a:buClr>
          <a:schemeClr val="tx2"/>
        </a:buClr>
        <a:buSzPct val="90000"/>
        <a:buFont typeface="Cambria" pitchFamily="18" charset="0"/>
        <a:buChar char="–"/>
        <a:defRPr sz="1800" kern="1200">
          <a:solidFill>
            <a:schemeClr val="tx1"/>
          </a:solidFill>
          <a:latin typeface="+mn-lt"/>
          <a:ea typeface="+mn-ea"/>
          <a:cs typeface="+mn-cs"/>
        </a:defRPr>
      </a:lvl2pPr>
      <a:lvl3pPr marL="617302" indent="-205767" algn="l" defTabSz="914362" rtl="0" eaLnBrk="1" latinLnBrk="0" hangingPunct="1">
        <a:lnSpc>
          <a:spcPct val="90000"/>
        </a:lnSpc>
        <a:spcBef>
          <a:spcPts val="600"/>
        </a:spcBef>
        <a:buClr>
          <a:schemeClr val="tx2"/>
        </a:buClr>
        <a:buFont typeface="Arial" pitchFamily="34" charset="0"/>
        <a:buChar char="•"/>
        <a:defRPr sz="1500" kern="1200">
          <a:solidFill>
            <a:schemeClr val="tx1"/>
          </a:solidFill>
          <a:latin typeface="+mn-lt"/>
          <a:ea typeface="+mn-ea"/>
          <a:cs typeface="+mn-cs"/>
        </a:defRPr>
      </a:lvl3pPr>
      <a:lvl4pPr marL="823070" indent="-205767" algn="l" defTabSz="914362" rtl="0" eaLnBrk="1" latinLnBrk="0" hangingPunct="1">
        <a:lnSpc>
          <a:spcPct val="90000"/>
        </a:lnSpc>
        <a:spcBef>
          <a:spcPts val="600"/>
        </a:spcBef>
        <a:buClr>
          <a:schemeClr val="tx2"/>
        </a:buClr>
        <a:buSzPct val="100000"/>
        <a:buFont typeface="Cambria" pitchFamily="18" charset="0"/>
        <a:buChar char="–"/>
        <a:defRPr sz="1400" kern="1200">
          <a:solidFill>
            <a:schemeClr val="tx1"/>
          </a:solidFill>
          <a:latin typeface="+mn-lt"/>
          <a:ea typeface="+mn-ea"/>
          <a:cs typeface="+mn-cs"/>
        </a:defRPr>
      </a:lvl4pPr>
      <a:lvl5pPr marL="102883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5pPr>
      <a:lvl6pPr marL="1234605"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6pPr>
      <a:lvl7pPr marL="1440372"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7pPr>
      <a:lvl8pPr marL="1646139"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8pPr>
      <a:lvl9pPr marL="185190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9pPr>
    </p:bodyStyle>
    <p:otherStyle>
      <a:defPPr>
        <a:defRPr/>
      </a:defPPr>
      <a:lvl1pPr marL="0" algn="l" defTabSz="914362" rtl="0" eaLnBrk="1" latinLnBrk="0" hangingPunct="1">
        <a:defRPr sz="1800" kern="1200">
          <a:solidFill>
            <a:schemeClr val="tx1"/>
          </a:solidFill>
          <a:latin typeface="+mn-lt"/>
          <a:ea typeface="+mn-ea"/>
          <a:cs typeface="+mn-cs"/>
        </a:defRPr>
      </a:lvl1pPr>
      <a:lvl2pPr marL="457181" algn="l" defTabSz="914362" rtl="0" eaLnBrk="1" latinLnBrk="0" hangingPunct="1">
        <a:defRPr sz="1800" kern="1200">
          <a:solidFill>
            <a:schemeClr val="tx1"/>
          </a:solidFill>
          <a:latin typeface="+mn-lt"/>
          <a:ea typeface="+mn-ea"/>
          <a:cs typeface="+mn-cs"/>
        </a:defRPr>
      </a:lvl2pPr>
      <a:lvl3pPr marL="914362" algn="l" defTabSz="914362" rtl="0" eaLnBrk="1" latinLnBrk="0" hangingPunct="1">
        <a:defRPr sz="1800" kern="1200">
          <a:solidFill>
            <a:schemeClr val="tx1"/>
          </a:solidFill>
          <a:latin typeface="+mn-lt"/>
          <a:ea typeface="+mn-ea"/>
          <a:cs typeface="+mn-cs"/>
        </a:defRPr>
      </a:lvl3pPr>
      <a:lvl4pPr marL="1371543" algn="l" defTabSz="914362" rtl="0" eaLnBrk="1" latinLnBrk="0" hangingPunct="1">
        <a:defRPr sz="1800" kern="1200">
          <a:solidFill>
            <a:schemeClr val="tx1"/>
          </a:solidFill>
          <a:latin typeface="+mn-lt"/>
          <a:ea typeface="+mn-ea"/>
          <a:cs typeface="+mn-cs"/>
        </a:defRPr>
      </a:lvl4pPr>
      <a:lvl5pPr marL="1828724" algn="l" defTabSz="914362" rtl="0" eaLnBrk="1" latinLnBrk="0" hangingPunct="1">
        <a:defRPr sz="1800" kern="1200">
          <a:solidFill>
            <a:schemeClr val="tx1"/>
          </a:solidFill>
          <a:latin typeface="+mn-lt"/>
          <a:ea typeface="+mn-ea"/>
          <a:cs typeface="+mn-cs"/>
        </a:defRPr>
      </a:lvl5pPr>
      <a:lvl6pPr marL="2285905" algn="l" defTabSz="914362" rtl="0" eaLnBrk="1" latinLnBrk="0" hangingPunct="1">
        <a:defRPr sz="1800" kern="1200">
          <a:solidFill>
            <a:schemeClr val="tx1"/>
          </a:solidFill>
          <a:latin typeface="+mn-lt"/>
          <a:ea typeface="+mn-ea"/>
          <a:cs typeface="+mn-cs"/>
        </a:defRPr>
      </a:lvl6pPr>
      <a:lvl7pPr marL="2743086" algn="l" defTabSz="914362" rtl="0" eaLnBrk="1" latinLnBrk="0" hangingPunct="1">
        <a:defRPr sz="1800" kern="1200">
          <a:solidFill>
            <a:schemeClr val="tx1"/>
          </a:solidFill>
          <a:latin typeface="+mn-lt"/>
          <a:ea typeface="+mn-ea"/>
          <a:cs typeface="+mn-cs"/>
        </a:defRPr>
      </a:lvl7pPr>
      <a:lvl8pPr marL="3200266" algn="l" defTabSz="914362" rtl="0" eaLnBrk="1" latinLnBrk="0" hangingPunct="1">
        <a:defRPr sz="1800" kern="1200">
          <a:solidFill>
            <a:schemeClr val="tx1"/>
          </a:solidFill>
          <a:latin typeface="+mn-lt"/>
          <a:ea typeface="+mn-ea"/>
          <a:cs typeface="+mn-cs"/>
        </a:defRPr>
      </a:lvl8pPr>
      <a:lvl9pPr marL="3657448" algn="l" defTabSz="914362"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6.xml"/><Relationship Id="rId3" Type="http://schemas.openxmlformats.org/officeDocument/2006/relationships/hyperlink" Target="http://socialimps.keithpray.net"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smtClean="0"/>
              <a:t>Keith A. Pray</a:t>
            </a:r>
          </a:p>
          <a:p>
            <a:pPr algn="r"/>
            <a:r>
              <a:rPr lang="en-US" dirty="0" smtClean="0"/>
              <a:t>Instructor</a:t>
            </a:r>
          </a:p>
          <a:p>
            <a:pPr algn="r"/>
            <a:endParaRPr lang="en-US" dirty="0"/>
          </a:p>
          <a:p>
            <a:r>
              <a:rPr lang="en-US" sz="2000" dirty="0" err="1"/>
              <a:t>s</a:t>
            </a:r>
            <a:r>
              <a:rPr lang="en-US" sz="2000" dirty="0" err="1" smtClean="0"/>
              <a:t>ocialimps.keithpray.net</a:t>
            </a:r>
            <a:endParaRPr lang="en-US" sz="2000" dirty="0"/>
          </a:p>
        </p:txBody>
      </p:sp>
      <p:sp>
        <p:nvSpPr>
          <p:cNvPr id="2" name="Title 1"/>
          <p:cNvSpPr>
            <a:spLocks noGrp="1"/>
          </p:cNvSpPr>
          <p:nvPr>
            <p:ph type="ctrTitle"/>
          </p:nvPr>
        </p:nvSpPr>
        <p:spPr/>
        <p:txBody>
          <a:bodyPr/>
          <a:lstStyle/>
          <a:p>
            <a:pPr algn="l"/>
            <a:r>
              <a:rPr lang="en-US" dirty="0" smtClean="0"/>
              <a:t>Class 3</a:t>
            </a:r>
            <a:br>
              <a:rPr lang="en-US" dirty="0" smtClean="0"/>
            </a:br>
            <a:r>
              <a:rPr lang="en-US" dirty="0" smtClean="0"/>
              <a:t>Ethics</a:t>
            </a:r>
            <a:endParaRPr lang="en-US" dirty="0"/>
          </a:p>
        </p:txBody>
      </p:sp>
    </p:spTree>
    <p:extLst>
      <p:ext uri="{BB962C8B-B14F-4D97-AF65-F5344CB8AC3E}">
        <p14:creationId xmlns:p14="http://schemas.microsoft.com/office/powerpoint/2010/main" val="244934121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Rights</a:t>
            </a:r>
            <a:endParaRPr lang="en-US" dirty="0"/>
          </a:p>
        </p:txBody>
      </p:sp>
      <p:sp>
        <p:nvSpPr>
          <p:cNvPr id="3" name="Content Placeholder 2"/>
          <p:cNvSpPr>
            <a:spLocks noGrp="1"/>
          </p:cNvSpPr>
          <p:nvPr>
            <p:ph sz="half" idx="1"/>
          </p:nvPr>
        </p:nvSpPr>
        <p:spPr/>
        <p:txBody>
          <a:bodyPr/>
          <a:lstStyle/>
          <a:p>
            <a:r>
              <a:rPr lang="en-US" dirty="0"/>
              <a:t>Where do they come from?</a:t>
            </a:r>
          </a:p>
          <a:p>
            <a:r>
              <a:rPr lang="en-US" dirty="0"/>
              <a:t>What are they?</a:t>
            </a:r>
          </a:p>
          <a:p>
            <a:pPr lvl="1"/>
            <a:r>
              <a:rPr lang="en-US" dirty="0"/>
              <a:t>“Life, liberty, and property” – Locke.</a:t>
            </a:r>
          </a:p>
          <a:p>
            <a:pPr lvl="1"/>
            <a:r>
              <a:rPr lang="en-US" dirty="0"/>
              <a:t>“Life, liberty, and the pursuit of happiness” – Jefferson.</a:t>
            </a:r>
          </a:p>
          <a:p>
            <a:pPr lvl="1"/>
            <a:r>
              <a:rPr lang="en-US" dirty="0"/>
              <a:t>Others?</a:t>
            </a:r>
          </a:p>
          <a:p>
            <a:endParaRPr lang="en-US" dirty="0"/>
          </a:p>
        </p:txBody>
      </p:sp>
      <p:sp>
        <p:nvSpPr>
          <p:cNvPr id="4" name="Content Placeholder 3"/>
          <p:cNvSpPr>
            <a:spLocks noGrp="1"/>
          </p:cNvSpPr>
          <p:nvPr>
            <p:ph sz="half" idx="2"/>
          </p:nvPr>
        </p:nvSpPr>
        <p:spPr/>
        <p:txBody>
          <a:bodyPr/>
          <a:lstStyle/>
          <a:p>
            <a:r>
              <a:rPr lang="en-US" dirty="0"/>
              <a:t>How does one acquire a specific right?</a:t>
            </a:r>
          </a:p>
          <a:p>
            <a:pPr lvl="1"/>
            <a:r>
              <a:rPr lang="en-US" dirty="0"/>
              <a:t>E.g. ownership?</a:t>
            </a:r>
          </a:p>
          <a:p>
            <a:r>
              <a:rPr lang="en-US" dirty="0"/>
              <a:t>Types of rights</a:t>
            </a:r>
          </a:p>
          <a:p>
            <a:pPr lvl="1"/>
            <a:r>
              <a:rPr lang="en-US" dirty="0"/>
              <a:t>Negative (liberties)</a:t>
            </a:r>
          </a:p>
          <a:p>
            <a:pPr lvl="1"/>
            <a:r>
              <a:rPr lang="en-US" dirty="0"/>
              <a:t>Positive (claim-rights)</a:t>
            </a:r>
          </a:p>
          <a:p>
            <a:endParaRPr lang="en-US" dirty="0"/>
          </a:p>
        </p:txBody>
      </p:sp>
      <p:sp>
        <p:nvSpPr>
          <p:cNvPr id="5" name="Footer Placeholder 4"/>
          <p:cNvSpPr>
            <a:spLocks noGrp="1"/>
          </p:cNvSpPr>
          <p:nvPr>
            <p:ph type="ftr" sz="quarter" idx="11"/>
          </p:nvPr>
        </p:nvSpPr>
        <p:spPr/>
        <p:txBody>
          <a:bodyPr/>
          <a:lstStyle/>
          <a:p>
            <a:r>
              <a:rPr lang="en-US" smtClean="0"/>
              <a:t>© 2014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10</a:t>
            </a:fld>
            <a:endParaRPr lang="en-US"/>
          </a:p>
        </p:txBody>
      </p:sp>
    </p:spTree>
    <p:extLst>
      <p:ext uri="{BB962C8B-B14F-4D97-AF65-F5344CB8AC3E}">
        <p14:creationId xmlns:p14="http://schemas.microsoft.com/office/powerpoint/2010/main" val="2897421838"/>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0" y="1352551"/>
            <a:ext cx="4724400" cy="320194"/>
          </a:xfrm>
          <a:prstGeom prst="rect">
            <a:avLst/>
          </a:prstGeom>
          <a:solidFill>
            <a:schemeClr val="bg1">
              <a:alpha val="24000"/>
            </a:schemeClr>
          </a:solidFill>
          <a:ln w="9525">
            <a:noFill/>
            <a:miter lim="800000"/>
            <a:headEnd/>
            <a:tailEnd/>
          </a:ln>
        </p:spPr>
        <p:txBody>
          <a:bodyPr wrap="none" anchor="ctr">
            <a:prstTxWarp prst="textNoShape">
              <a:avLst/>
            </a:prstTxWarp>
          </a:bodyPr>
          <a:lstStyle/>
          <a:p>
            <a:endParaRPr lang="en-US"/>
          </a:p>
        </p:txBody>
      </p:sp>
      <p:sp>
        <p:nvSpPr>
          <p:cNvPr id="8" name="Rectangle 4"/>
          <p:cNvSpPr>
            <a:spLocks noChangeArrowheads="1"/>
          </p:cNvSpPr>
          <p:nvPr/>
        </p:nvSpPr>
        <p:spPr bwMode="auto">
          <a:xfrm>
            <a:off x="4724400" y="1352551"/>
            <a:ext cx="3733800" cy="3352800"/>
          </a:xfrm>
          <a:prstGeom prst="rect">
            <a:avLst/>
          </a:prstGeom>
          <a:solidFill>
            <a:schemeClr val="bg1">
              <a:alpha val="24000"/>
            </a:schemeClr>
          </a:solidFill>
          <a:ln w="9525">
            <a:noFill/>
            <a:miter lim="800000"/>
            <a:headEnd/>
            <a:tailEnd/>
          </a:ln>
        </p:spPr>
        <p:txBody>
          <a:bodyPr wrap="none" anchor="ctr">
            <a:prstTxWarp prst="textNoShape">
              <a:avLst/>
            </a:prstTxWarp>
          </a:bodyPr>
          <a:lstStyle/>
          <a:p>
            <a:endParaRPr lang="en-US"/>
          </a:p>
        </p:txBody>
      </p:sp>
      <p:sp>
        <p:nvSpPr>
          <p:cNvPr id="2" name="Title 1"/>
          <p:cNvSpPr>
            <a:spLocks noGrp="1"/>
          </p:cNvSpPr>
          <p:nvPr>
            <p:ph type="title"/>
          </p:nvPr>
        </p:nvSpPr>
        <p:spPr/>
        <p:txBody>
          <a:bodyPr/>
          <a:lstStyle/>
          <a:p>
            <a:r>
              <a:rPr lang="en-US" dirty="0" smtClean="0"/>
              <a:t>Ethics Vocabulary</a:t>
            </a:r>
            <a:endParaRPr lang="en-US" dirty="0"/>
          </a:p>
        </p:txBody>
      </p:sp>
      <p:sp>
        <p:nvSpPr>
          <p:cNvPr id="7" name="Content Placeholder 6"/>
          <p:cNvSpPr>
            <a:spLocks noGrp="1"/>
          </p:cNvSpPr>
          <p:nvPr>
            <p:ph sz="half" idx="2"/>
          </p:nvPr>
        </p:nvSpPr>
        <p:spPr/>
        <p:txBody>
          <a:bodyPr>
            <a:normAutofit lnSpcReduction="10000"/>
          </a:bodyPr>
          <a:lstStyle/>
          <a:p>
            <a:r>
              <a:rPr lang="en-US" dirty="0"/>
              <a:t>Greek </a:t>
            </a:r>
            <a:r>
              <a:rPr lang="en-US" dirty="0" err="1"/>
              <a:t>deon</a:t>
            </a:r>
            <a:r>
              <a:rPr lang="en-US" dirty="0"/>
              <a:t> = </a:t>
            </a:r>
            <a:r>
              <a:rPr lang="en-US" dirty="0" smtClean="0"/>
              <a:t>duty</a:t>
            </a:r>
            <a:endParaRPr lang="en-US" dirty="0"/>
          </a:p>
          <a:p>
            <a:r>
              <a:rPr lang="en-US" dirty="0"/>
              <a:t>Emphasizes duty and absolute rules to be followed whether they lead to good or bad consequences. </a:t>
            </a:r>
          </a:p>
          <a:p>
            <a:r>
              <a:rPr lang="en-US" dirty="0"/>
              <a:t>Kant often primary example.</a:t>
            </a:r>
          </a:p>
          <a:p>
            <a:r>
              <a:rPr lang="en-US" dirty="0"/>
              <a:t>Rules should apply to everyone.</a:t>
            </a:r>
          </a:p>
          <a:p>
            <a:r>
              <a:rPr lang="en-US" dirty="0"/>
              <a:t>Good rules intrinsically follow logic. Follow reason not emotion to make decisions.</a:t>
            </a:r>
          </a:p>
          <a:p>
            <a:r>
              <a:rPr lang="en-US" dirty="0"/>
              <a:t>Treat people as an ends, not solely as a means. Respect for persons</a:t>
            </a:r>
            <a:r>
              <a:rPr lang="en-US" dirty="0" smtClean="0"/>
              <a:t>.</a:t>
            </a:r>
            <a:endParaRPr lang="en-US" dirty="0"/>
          </a:p>
        </p:txBody>
      </p:sp>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11</a:t>
            </a:fld>
            <a:endParaRPr lang="en-US"/>
          </a:p>
        </p:txBody>
      </p:sp>
      <p:sp>
        <p:nvSpPr>
          <p:cNvPr id="10" name="Content Placeholder 2"/>
          <p:cNvSpPr>
            <a:spLocks noGrp="1"/>
          </p:cNvSpPr>
          <p:nvPr>
            <p:ph sz="half" idx="1"/>
          </p:nvPr>
        </p:nvSpPr>
        <p:spPr>
          <a:xfrm>
            <a:off x="685800" y="1352551"/>
            <a:ext cx="3733800" cy="3352800"/>
          </a:xfrm>
        </p:spPr>
        <p:txBody>
          <a:bodyPr>
            <a:normAutofit/>
          </a:bodyPr>
          <a:lstStyle/>
          <a:p>
            <a:r>
              <a:rPr lang="en-US" dirty="0"/>
              <a:t>Deontological Theories</a:t>
            </a:r>
          </a:p>
          <a:p>
            <a:pPr lvl="1"/>
            <a:r>
              <a:rPr lang="en-US" dirty="0" smtClean="0"/>
              <a:t>A.K.A. </a:t>
            </a:r>
            <a:r>
              <a:rPr lang="en-US" dirty="0" err="1" smtClean="0"/>
              <a:t>nonconsequentialist</a:t>
            </a:r>
            <a:endParaRPr lang="en-US" dirty="0" smtClean="0"/>
          </a:p>
          <a:p>
            <a:pPr lvl="1"/>
            <a:r>
              <a:rPr lang="en-US" dirty="0" smtClean="0"/>
              <a:t>Theory/study of moral obligation</a:t>
            </a:r>
            <a:endParaRPr lang="en-US" dirty="0"/>
          </a:p>
          <a:p>
            <a:r>
              <a:rPr lang="en-US" dirty="0"/>
              <a:t>Consequentialist </a:t>
            </a:r>
            <a:r>
              <a:rPr lang="en-US" dirty="0" smtClean="0"/>
              <a:t>Theories</a:t>
            </a:r>
          </a:p>
          <a:p>
            <a:r>
              <a:rPr lang="en-US" dirty="0" smtClean="0"/>
              <a:t>Social Contract Theory</a:t>
            </a:r>
            <a:endParaRPr lang="en-US" dirty="0"/>
          </a:p>
          <a:p>
            <a:r>
              <a:rPr lang="en-US" dirty="0" smtClean="0"/>
              <a:t>Virtue Ethics</a:t>
            </a:r>
            <a:endParaRPr lang="en-US" dirty="0"/>
          </a:p>
          <a:p>
            <a:pPr lvl="1"/>
            <a:r>
              <a:rPr lang="en-US" dirty="0" smtClean="0"/>
              <a:t>A.K.A. Character </a:t>
            </a:r>
            <a:r>
              <a:rPr lang="en-US" dirty="0"/>
              <a:t>Based </a:t>
            </a:r>
            <a:r>
              <a:rPr lang="en-US" dirty="0" smtClean="0"/>
              <a:t>Theory</a:t>
            </a:r>
            <a:endParaRPr lang="en-US" dirty="0"/>
          </a:p>
        </p:txBody>
      </p:sp>
    </p:spTree>
    <p:extLst>
      <p:ext uri="{BB962C8B-B14F-4D97-AF65-F5344CB8AC3E}">
        <p14:creationId xmlns:p14="http://schemas.microsoft.com/office/powerpoint/2010/main" val="3956781317"/>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0" y="2335123"/>
            <a:ext cx="4724400" cy="320194"/>
          </a:xfrm>
          <a:prstGeom prst="rect">
            <a:avLst/>
          </a:prstGeom>
          <a:solidFill>
            <a:schemeClr val="bg1">
              <a:alpha val="24000"/>
            </a:schemeClr>
          </a:solidFill>
          <a:ln w="9525">
            <a:noFill/>
            <a:miter lim="800000"/>
            <a:headEnd/>
            <a:tailEnd/>
          </a:ln>
        </p:spPr>
        <p:txBody>
          <a:bodyPr wrap="none" anchor="ctr">
            <a:prstTxWarp prst="textNoShape">
              <a:avLst/>
            </a:prstTxWarp>
          </a:bodyPr>
          <a:lstStyle/>
          <a:p>
            <a:endParaRPr lang="en-US"/>
          </a:p>
        </p:txBody>
      </p:sp>
      <p:sp>
        <p:nvSpPr>
          <p:cNvPr id="8" name="Rectangle 4"/>
          <p:cNvSpPr>
            <a:spLocks noChangeArrowheads="1"/>
          </p:cNvSpPr>
          <p:nvPr/>
        </p:nvSpPr>
        <p:spPr bwMode="auto">
          <a:xfrm>
            <a:off x="4724400" y="1352551"/>
            <a:ext cx="3733800" cy="3352800"/>
          </a:xfrm>
          <a:prstGeom prst="rect">
            <a:avLst/>
          </a:prstGeom>
          <a:solidFill>
            <a:schemeClr val="bg1">
              <a:alpha val="24000"/>
            </a:schemeClr>
          </a:solidFill>
          <a:ln w="9525">
            <a:noFill/>
            <a:miter lim="800000"/>
            <a:headEnd/>
            <a:tailEnd/>
          </a:ln>
        </p:spPr>
        <p:txBody>
          <a:bodyPr wrap="none" anchor="ctr">
            <a:prstTxWarp prst="textNoShape">
              <a:avLst/>
            </a:prstTxWarp>
          </a:bodyPr>
          <a:lstStyle/>
          <a:p>
            <a:endParaRPr lang="en-US"/>
          </a:p>
        </p:txBody>
      </p:sp>
      <p:sp>
        <p:nvSpPr>
          <p:cNvPr id="2" name="Title 1"/>
          <p:cNvSpPr>
            <a:spLocks noGrp="1"/>
          </p:cNvSpPr>
          <p:nvPr>
            <p:ph type="title"/>
          </p:nvPr>
        </p:nvSpPr>
        <p:spPr/>
        <p:txBody>
          <a:bodyPr/>
          <a:lstStyle/>
          <a:p>
            <a:r>
              <a:rPr lang="en-US" dirty="0" smtClean="0"/>
              <a:t>Ethics Vocabulary</a:t>
            </a:r>
            <a:endParaRPr lang="en-US" dirty="0"/>
          </a:p>
        </p:txBody>
      </p:sp>
      <p:sp>
        <p:nvSpPr>
          <p:cNvPr id="3" name="Content Placeholder 2"/>
          <p:cNvSpPr>
            <a:spLocks noGrp="1"/>
          </p:cNvSpPr>
          <p:nvPr>
            <p:ph sz="half" idx="1"/>
          </p:nvPr>
        </p:nvSpPr>
        <p:spPr/>
        <p:txBody>
          <a:bodyPr>
            <a:normAutofit/>
          </a:bodyPr>
          <a:lstStyle/>
          <a:p>
            <a:r>
              <a:rPr lang="en-US" dirty="0"/>
              <a:t>Deontological Theories</a:t>
            </a:r>
          </a:p>
          <a:p>
            <a:pPr lvl="1"/>
            <a:r>
              <a:rPr lang="en-US" dirty="0" smtClean="0"/>
              <a:t>A.K.A. </a:t>
            </a:r>
            <a:r>
              <a:rPr lang="en-US" dirty="0" err="1" smtClean="0"/>
              <a:t>nonconsequentialist</a:t>
            </a:r>
            <a:endParaRPr lang="en-US" dirty="0" smtClean="0"/>
          </a:p>
          <a:p>
            <a:pPr lvl="1"/>
            <a:r>
              <a:rPr lang="en-US" dirty="0" smtClean="0"/>
              <a:t>Theory/study of moral obligation</a:t>
            </a:r>
            <a:endParaRPr lang="en-US" dirty="0"/>
          </a:p>
          <a:p>
            <a:r>
              <a:rPr lang="en-US" dirty="0"/>
              <a:t>Consequentialist </a:t>
            </a:r>
            <a:r>
              <a:rPr lang="en-US" dirty="0" smtClean="0"/>
              <a:t>Theories</a:t>
            </a:r>
          </a:p>
          <a:p>
            <a:r>
              <a:rPr lang="en-US" dirty="0" smtClean="0"/>
              <a:t>Social Contract Theory</a:t>
            </a:r>
            <a:endParaRPr lang="en-US" dirty="0"/>
          </a:p>
          <a:p>
            <a:r>
              <a:rPr lang="en-US" dirty="0" smtClean="0"/>
              <a:t>Virtue Ethics</a:t>
            </a:r>
            <a:endParaRPr lang="en-US" dirty="0"/>
          </a:p>
          <a:p>
            <a:pPr lvl="1"/>
            <a:r>
              <a:rPr lang="en-US" dirty="0" smtClean="0"/>
              <a:t>A.K.A. Character </a:t>
            </a:r>
            <a:r>
              <a:rPr lang="en-US" dirty="0"/>
              <a:t>Based </a:t>
            </a:r>
            <a:r>
              <a:rPr lang="en-US" dirty="0" smtClean="0"/>
              <a:t>Theory</a:t>
            </a:r>
            <a:endParaRPr lang="en-US" dirty="0"/>
          </a:p>
        </p:txBody>
      </p:sp>
      <p:sp>
        <p:nvSpPr>
          <p:cNvPr id="7" name="Content Placeholder 6"/>
          <p:cNvSpPr>
            <a:spLocks noGrp="1"/>
          </p:cNvSpPr>
          <p:nvPr>
            <p:ph sz="half" idx="2"/>
          </p:nvPr>
        </p:nvSpPr>
        <p:spPr/>
        <p:txBody>
          <a:bodyPr>
            <a:normAutofit/>
          </a:bodyPr>
          <a:lstStyle/>
          <a:p>
            <a:r>
              <a:rPr lang="en-US" dirty="0"/>
              <a:t>Consequentialist</a:t>
            </a:r>
          </a:p>
          <a:p>
            <a:r>
              <a:rPr lang="en-US" dirty="0"/>
              <a:t>Main example is Utilitarianism.</a:t>
            </a:r>
          </a:p>
          <a:p>
            <a:r>
              <a:rPr lang="en-US" dirty="0"/>
              <a:t>Increase aggregate utility or happiness. How to measure?</a:t>
            </a:r>
          </a:p>
          <a:p>
            <a:r>
              <a:rPr lang="en-US" dirty="0" smtClean="0"/>
              <a:t>Watch </a:t>
            </a:r>
            <a:r>
              <a:rPr lang="en-US" dirty="0"/>
              <a:t>out for theories going to far; violating rights of a few for the “good” of the many. </a:t>
            </a:r>
          </a:p>
        </p:txBody>
      </p:sp>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12</a:t>
            </a:fld>
            <a:endParaRPr lang="en-US"/>
          </a:p>
        </p:txBody>
      </p:sp>
    </p:spTree>
    <p:extLst>
      <p:ext uri="{BB962C8B-B14F-4D97-AF65-F5344CB8AC3E}">
        <p14:creationId xmlns:p14="http://schemas.microsoft.com/office/powerpoint/2010/main" val="176668099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0" y="2742529"/>
            <a:ext cx="4724400" cy="320194"/>
          </a:xfrm>
          <a:prstGeom prst="rect">
            <a:avLst/>
          </a:prstGeom>
          <a:solidFill>
            <a:schemeClr val="bg1">
              <a:alpha val="24000"/>
            </a:schemeClr>
          </a:solidFill>
          <a:ln w="9525">
            <a:noFill/>
            <a:miter lim="800000"/>
            <a:headEnd/>
            <a:tailEnd/>
          </a:ln>
        </p:spPr>
        <p:txBody>
          <a:bodyPr wrap="none" anchor="ctr">
            <a:prstTxWarp prst="textNoShape">
              <a:avLst/>
            </a:prstTxWarp>
          </a:bodyPr>
          <a:lstStyle/>
          <a:p>
            <a:endParaRPr lang="en-US"/>
          </a:p>
        </p:txBody>
      </p:sp>
      <p:sp>
        <p:nvSpPr>
          <p:cNvPr id="8" name="Rectangle 4"/>
          <p:cNvSpPr>
            <a:spLocks noChangeArrowheads="1"/>
          </p:cNvSpPr>
          <p:nvPr/>
        </p:nvSpPr>
        <p:spPr bwMode="auto">
          <a:xfrm>
            <a:off x="4724400" y="1352551"/>
            <a:ext cx="3733800" cy="3352800"/>
          </a:xfrm>
          <a:prstGeom prst="rect">
            <a:avLst/>
          </a:prstGeom>
          <a:solidFill>
            <a:schemeClr val="bg1">
              <a:alpha val="24000"/>
            </a:schemeClr>
          </a:solidFill>
          <a:ln w="9525">
            <a:noFill/>
            <a:miter lim="800000"/>
            <a:headEnd/>
            <a:tailEnd/>
          </a:ln>
        </p:spPr>
        <p:txBody>
          <a:bodyPr wrap="none" anchor="ctr">
            <a:prstTxWarp prst="textNoShape">
              <a:avLst/>
            </a:prstTxWarp>
          </a:bodyPr>
          <a:lstStyle/>
          <a:p>
            <a:endParaRPr lang="en-US"/>
          </a:p>
        </p:txBody>
      </p:sp>
      <p:sp>
        <p:nvSpPr>
          <p:cNvPr id="2" name="Title 1"/>
          <p:cNvSpPr>
            <a:spLocks noGrp="1"/>
          </p:cNvSpPr>
          <p:nvPr>
            <p:ph type="title"/>
          </p:nvPr>
        </p:nvSpPr>
        <p:spPr/>
        <p:txBody>
          <a:bodyPr/>
          <a:lstStyle/>
          <a:p>
            <a:r>
              <a:rPr lang="en-US" dirty="0" smtClean="0"/>
              <a:t>Ethics Vocabulary</a:t>
            </a:r>
            <a:endParaRPr lang="en-US" dirty="0"/>
          </a:p>
        </p:txBody>
      </p:sp>
      <p:sp>
        <p:nvSpPr>
          <p:cNvPr id="7" name="Content Placeholder 6"/>
          <p:cNvSpPr>
            <a:spLocks noGrp="1"/>
          </p:cNvSpPr>
          <p:nvPr>
            <p:ph sz="half" idx="2"/>
          </p:nvPr>
        </p:nvSpPr>
        <p:spPr/>
        <p:txBody>
          <a:bodyPr>
            <a:noAutofit/>
          </a:bodyPr>
          <a:lstStyle/>
          <a:p>
            <a:r>
              <a:rPr lang="en-US" dirty="0" smtClean="0"/>
              <a:t>Uses </a:t>
            </a:r>
            <a:r>
              <a:rPr lang="en-US" dirty="0"/>
              <a:t>rights as basis, explains people’s selfishness in absence of common agreement, analysis of moral issues regarding people and government.</a:t>
            </a:r>
          </a:p>
          <a:p>
            <a:r>
              <a:rPr lang="en-US" dirty="0" smtClean="0"/>
              <a:t>Characterization </a:t>
            </a:r>
            <a:r>
              <a:rPr lang="en-US" dirty="0"/>
              <a:t>of actions can change outcome of analysis, does not solve conflicting rights, </a:t>
            </a:r>
          </a:p>
          <a:p>
            <a:r>
              <a:rPr lang="en-US" dirty="0"/>
              <a:t>Are laws based on ethics</a:t>
            </a:r>
            <a:r>
              <a:rPr lang="en-US" dirty="0" smtClean="0"/>
              <a:t>?</a:t>
            </a:r>
          </a:p>
          <a:p>
            <a:r>
              <a:rPr lang="en-US" dirty="0" smtClean="0"/>
              <a:t>Are </a:t>
            </a:r>
            <a:r>
              <a:rPr lang="en-US" dirty="0"/>
              <a:t>all laws ethical? </a:t>
            </a:r>
          </a:p>
        </p:txBody>
      </p:sp>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13</a:t>
            </a:fld>
            <a:endParaRPr lang="en-US"/>
          </a:p>
        </p:txBody>
      </p:sp>
      <p:sp>
        <p:nvSpPr>
          <p:cNvPr id="10" name="Content Placeholder 2"/>
          <p:cNvSpPr>
            <a:spLocks noGrp="1"/>
          </p:cNvSpPr>
          <p:nvPr>
            <p:ph sz="half" idx="1"/>
          </p:nvPr>
        </p:nvSpPr>
        <p:spPr>
          <a:xfrm>
            <a:off x="685800" y="1352551"/>
            <a:ext cx="3733800" cy="3352800"/>
          </a:xfrm>
        </p:spPr>
        <p:txBody>
          <a:bodyPr>
            <a:normAutofit/>
          </a:bodyPr>
          <a:lstStyle/>
          <a:p>
            <a:r>
              <a:rPr lang="en-US" dirty="0"/>
              <a:t>Deontological Theories</a:t>
            </a:r>
          </a:p>
          <a:p>
            <a:pPr lvl="1"/>
            <a:r>
              <a:rPr lang="en-US" dirty="0" smtClean="0"/>
              <a:t>A.K.A. </a:t>
            </a:r>
            <a:r>
              <a:rPr lang="en-US" dirty="0" err="1" smtClean="0"/>
              <a:t>nonconsequentialist</a:t>
            </a:r>
            <a:endParaRPr lang="en-US" dirty="0" smtClean="0"/>
          </a:p>
          <a:p>
            <a:pPr lvl="1"/>
            <a:r>
              <a:rPr lang="en-US" dirty="0" smtClean="0"/>
              <a:t>Theory/study of moral obligation</a:t>
            </a:r>
            <a:endParaRPr lang="en-US" dirty="0"/>
          </a:p>
          <a:p>
            <a:r>
              <a:rPr lang="en-US" dirty="0"/>
              <a:t>Consequentialist </a:t>
            </a:r>
            <a:r>
              <a:rPr lang="en-US" dirty="0" smtClean="0"/>
              <a:t>Theories</a:t>
            </a:r>
          </a:p>
          <a:p>
            <a:r>
              <a:rPr lang="en-US" dirty="0" smtClean="0"/>
              <a:t>Social Contract Theory</a:t>
            </a:r>
            <a:endParaRPr lang="en-US" dirty="0"/>
          </a:p>
          <a:p>
            <a:r>
              <a:rPr lang="en-US" dirty="0" smtClean="0"/>
              <a:t>Virtue Ethics</a:t>
            </a:r>
            <a:endParaRPr lang="en-US" dirty="0"/>
          </a:p>
          <a:p>
            <a:pPr lvl="1"/>
            <a:r>
              <a:rPr lang="en-US" dirty="0" smtClean="0"/>
              <a:t>A.K.A. Character </a:t>
            </a:r>
            <a:r>
              <a:rPr lang="en-US" dirty="0"/>
              <a:t>Based </a:t>
            </a:r>
            <a:r>
              <a:rPr lang="en-US" dirty="0" smtClean="0"/>
              <a:t>Theory</a:t>
            </a:r>
            <a:endParaRPr lang="en-US" dirty="0"/>
          </a:p>
        </p:txBody>
      </p:sp>
    </p:spTree>
    <p:extLst>
      <p:ext uri="{BB962C8B-B14F-4D97-AF65-F5344CB8AC3E}">
        <p14:creationId xmlns:p14="http://schemas.microsoft.com/office/powerpoint/2010/main" val="1498939065"/>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0" y="3149935"/>
            <a:ext cx="4724400" cy="320194"/>
          </a:xfrm>
          <a:prstGeom prst="rect">
            <a:avLst/>
          </a:prstGeom>
          <a:solidFill>
            <a:schemeClr val="bg1">
              <a:alpha val="24000"/>
            </a:schemeClr>
          </a:solidFill>
          <a:ln w="9525">
            <a:noFill/>
            <a:miter lim="800000"/>
            <a:headEnd/>
            <a:tailEnd/>
          </a:ln>
        </p:spPr>
        <p:txBody>
          <a:bodyPr wrap="none" anchor="ctr">
            <a:prstTxWarp prst="textNoShape">
              <a:avLst/>
            </a:prstTxWarp>
          </a:bodyPr>
          <a:lstStyle/>
          <a:p>
            <a:endParaRPr lang="en-US"/>
          </a:p>
        </p:txBody>
      </p:sp>
      <p:sp>
        <p:nvSpPr>
          <p:cNvPr id="8" name="Rectangle 4"/>
          <p:cNvSpPr>
            <a:spLocks noChangeArrowheads="1"/>
          </p:cNvSpPr>
          <p:nvPr/>
        </p:nvSpPr>
        <p:spPr bwMode="auto">
          <a:xfrm>
            <a:off x="4724400" y="1352551"/>
            <a:ext cx="3733800" cy="3352800"/>
          </a:xfrm>
          <a:prstGeom prst="rect">
            <a:avLst/>
          </a:prstGeom>
          <a:solidFill>
            <a:schemeClr val="bg1">
              <a:alpha val="24000"/>
            </a:schemeClr>
          </a:solidFill>
          <a:ln w="9525">
            <a:noFill/>
            <a:miter lim="800000"/>
            <a:headEnd/>
            <a:tailEnd/>
          </a:ln>
        </p:spPr>
        <p:txBody>
          <a:bodyPr wrap="none" anchor="ctr">
            <a:prstTxWarp prst="textNoShape">
              <a:avLst/>
            </a:prstTxWarp>
          </a:bodyPr>
          <a:lstStyle/>
          <a:p>
            <a:endParaRPr lang="en-US"/>
          </a:p>
        </p:txBody>
      </p:sp>
      <p:sp>
        <p:nvSpPr>
          <p:cNvPr id="2" name="Title 1"/>
          <p:cNvSpPr>
            <a:spLocks noGrp="1"/>
          </p:cNvSpPr>
          <p:nvPr>
            <p:ph type="title"/>
          </p:nvPr>
        </p:nvSpPr>
        <p:spPr/>
        <p:txBody>
          <a:bodyPr/>
          <a:lstStyle/>
          <a:p>
            <a:r>
              <a:rPr lang="en-US" dirty="0" smtClean="0"/>
              <a:t>Ethics Vocabulary</a:t>
            </a:r>
            <a:endParaRPr lang="en-US" dirty="0"/>
          </a:p>
        </p:txBody>
      </p:sp>
      <p:sp>
        <p:nvSpPr>
          <p:cNvPr id="7" name="Content Placeholder 6"/>
          <p:cNvSpPr>
            <a:spLocks noGrp="1"/>
          </p:cNvSpPr>
          <p:nvPr>
            <p:ph sz="half" idx="2"/>
          </p:nvPr>
        </p:nvSpPr>
        <p:spPr/>
        <p:txBody>
          <a:bodyPr>
            <a:noAutofit/>
          </a:bodyPr>
          <a:lstStyle/>
          <a:p>
            <a:r>
              <a:rPr lang="en-US" dirty="0"/>
              <a:t>Stresses character development and moral education, not formalized rules.</a:t>
            </a:r>
          </a:p>
          <a:p>
            <a:r>
              <a:rPr lang="en-US" dirty="0"/>
              <a:t>What kind of person should I be?</a:t>
            </a:r>
          </a:p>
          <a:p>
            <a:r>
              <a:rPr lang="en-US" dirty="0"/>
              <a:t>Depends on homogeneous community standards for morality.</a:t>
            </a:r>
          </a:p>
          <a:p>
            <a:r>
              <a:rPr lang="en-US" dirty="0"/>
              <a:t>Plato and Aristotle, more recently by Alasdair </a:t>
            </a:r>
            <a:r>
              <a:rPr lang="en-US" dirty="0" err="1"/>
              <a:t>MacIntyre</a:t>
            </a:r>
            <a:r>
              <a:rPr lang="en-US" dirty="0" smtClean="0"/>
              <a:t>.</a:t>
            </a:r>
            <a:endParaRPr lang="en-US" dirty="0"/>
          </a:p>
        </p:txBody>
      </p:sp>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14</a:t>
            </a:fld>
            <a:endParaRPr lang="en-US"/>
          </a:p>
        </p:txBody>
      </p:sp>
      <p:sp>
        <p:nvSpPr>
          <p:cNvPr id="10" name="Content Placeholder 2"/>
          <p:cNvSpPr>
            <a:spLocks noGrp="1"/>
          </p:cNvSpPr>
          <p:nvPr>
            <p:ph sz="half" idx="1"/>
          </p:nvPr>
        </p:nvSpPr>
        <p:spPr>
          <a:xfrm>
            <a:off x="685800" y="1352551"/>
            <a:ext cx="3733800" cy="3352800"/>
          </a:xfrm>
        </p:spPr>
        <p:txBody>
          <a:bodyPr>
            <a:normAutofit/>
          </a:bodyPr>
          <a:lstStyle/>
          <a:p>
            <a:r>
              <a:rPr lang="en-US" dirty="0"/>
              <a:t>Deontological Theories</a:t>
            </a:r>
          </a:p>
          <a:p>
            <a:pPr lvl="1"/>
            <a:r>
              <a:rPr lang="en-US" dirty="0" smtClean="0"/>
              <a:t>A.K.A. </a:t>
            </a:r>
            <a:r>
              <a:rPr lang="en-US" dirty="0" err="1" smtClean="0"/>
              <a:t>nonconsequentialist</a:t>
            </a:r>
            <a:endParaRPr lang="en-US" dirty="0" smtClean="0"/>
          </a:p>
          <a:p>
            <a:pPr lvl="1"/>
            <a:r>
              <a:rPr lang="en-US" dirty="0" smtClean="0"/>
              <a:t>Theory/study of moral obligation</a:t>
            </a:r>
            <a:endParaRPr lang="en-US" dirty="0"/>
          </a:p>
          <a:p>
            <a:r>
              <a:rPr lang="en-US" dirty="0"/>
              <a:t>Consequentialist </a:t>
            </a:r>
            <a:r>
              <a:rPr lang="en-US" dirty="0" smtClean="0"/>
              <a:t>Theories</a:t>
            </a:r>
          </a:p>
          <a:p>
            <a:r>
              <a:rPr lang="en-US" dirty="0" smtClean="0"/>
              <a:t>Social Contract Theory</a:t>
            </a:r>
            <a:endParaRPr lang="en-US" dirty="0"/>
          </a:p>
          <a:p>
            <a:r>
              <a:rPr lang="en-US" dirty="0" smtClean="0"/>
              <a:t>Virtue Ethics</a:t>
            </a:r>
            <a:endParaRPr lang="en-US" dirty="0"/>
          </a:p>
          <a:p>
            <a:pPr lvl="1"/>
            <a:r>
              <a:rPr lang="en-US" dirty="0" smtClean="0"/>
              <a:t>A.K.A. Character </a:t>
            </a:r>
            <a:r>
              <a:rPr lang="en-US" dirty="0"/>
              <a:t>Based </a:t>
            </a:r>
            <a:r>
              <a:rPr lang="en-US" dirty="0" smtClean="0"/>
              <a:t>Theory</a:t>
            </a:r>
            <a:endParaRPr lang="en-US" dirty="0"/>
          </a:p>
        </p:txBody>
      </p:sp>
    </p:spTree>
    <p:extLst>
      <p:ext uri="{BB962C8B-B14F-4D97-AF65-F5344CB8AC3E}">
        <p14:creationId xmlns:p14="http://schemas.microsoft.com/office/powerpoint/2010/main" val="4154253628"/>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Ethical Actions</a:t>
            </a:r>
            <a:endParaRPr lang="en-US" dirty="0"/>
          </a:p>
        </p:txBody>
      </p:sp>
      <p:sp>
        <p:nvSpPr>
          <p:cNvPr id="3" name="Content Placeholder 2"/>
          <p:cNvSpPr>
            <a:spLocks noGrp="1"/>
          </p:cNvSpPr>
          <p:nvPr>
            <p:ph sz="half" idx="1"/>
          </p:nvPr>
        </p:nvSpPr>
        <p:spPr/>
        <p:txBody>
          <a:bodyPr/>
          <a:lstStyle/>
          <a:p>
            <a:r>
              <a:rPr lang="en-US" dirty="0"/>
              <a:t>Based on belief that </a:t>
            </a:r>
            <a:r>
              <a:rPr lang="en-US" dirty="0" smtClean="0"/>
              <a:t>people are</a:t>
            </a:r>
          </a:p>
          <a:p>
            <a:pPr lvl="1"/>
            <a:r>
              <a:rPr lang="en-US" dirty="0"/>
              <a:t>R</a:t>
            </a:r>
            <a:r>
              <a:rPr lang="en-US" dirty="0" smtClean="0"/>
              <a:t>ational</a:t>
            </a:r>
          </a:p>
          <a:p>
            <a:pPr lvl="1"/>
            <a:r>
              <a:rPr lang="en-US" dirty="0" smtClean="0"/>
              <a:t>Free to choose</a:t>
            </a:r>
            <a:endParaRPr lang="en-US" dirty="0"/>
          </a:p>
          <a:p>
            <a:r>
              <a:rPr lang="en-US" dirty="0" smtClean="0"/>
              <a:t>Mandatory</a:t>
            </a:r>
          </a:p>
          <a:p>
            <a:r>
              <a:rPr lang="en-US" dirty="0" smtClean="0"/>
              <a:t>Prohibited</a:t>
            </a:r>
          </a:p>
          <a:p>
            <a:r>
              <a:rPr lang="en-US" dirty="0" smtClean="0"/>
              <a:t>Acceptable</a:t>
            </a:r>
            <a:endParaRPr lang="en-US" dirty="0"/>
          </a:p>
          <a:p>
            <a:endParaRPr lang="en-US" dirty="0"/>
          </a:p>
        </p:txBody>
      </p:sp>
      <p:sp>
        <p:nvSpPr>
          <p:cNvPr id="4" name="Content Placeholder 3"/>
          <p:cNvSpPr>
            <a:spLocks noGrp="1"/>
          </p:cNvSpPr>
          <p:nvPr>
            <p:ph sz="half" idx="2"/>
          </p:nvPr>
        </p:nvSpPr>
        <p:spPr/>
        <p:txBody>
          <a:bodyPr/>
          <a:lstStyle/>
          <a:p>
            <a:r>
              <a:rPr lang="en-US" dirty="0"/>
              <a:t>Why does society </a:t>
            </a:r>
            <a:r>
              <a:rPr lang="en-US" dirty="0" smtClean="0"/>
              <a:t>care?</a:t>
            </a:r>
            <a:endParaRPr lang="en-US" dirty="0"/>
          </a:p>
          <a:p>
            <a:r>
              <a:rPr lang="en-US" dirty="0"/>
              <a:t>Why do individuals </a:t>
            </a:r>
            <a:r>
              <a:rPr lang="en-US" dirty="0" smtClean="0"/>
              <a:t>care?</a:t>
            </a:r>
            <a:endParaRPr lang="en-US" dirty="0"/>
          </a:p>
          <a:p>
            <a:endParaRPr lang="en-US" dirty="0"/>
          </a:p>
        </p:txBody>
      </p:sp>
      <p:sp>
        <p:nvSpPr>
          <p:cNvPr id="5" name="Footer Placeholder 4"/>
          <p:cNvSpPr>
            <a:spLocks noGrp="1"/>
          </p:cNvSpPr>
          <p:nvPr>
            <p:ph type="ftr" sz="quarter" idx="11"/>
          </p:nvPr>
        </p:nvSpPr>
        <p:spPr/>
        <p:txBody>
          <a:bodyPr/>
          <a:lstStyle/>
          <a:p>
            <a:r>
              <a:rPr lang="en-US" smtClean="0"/>
              <a:t>© 2014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15</a:t>
            </a:fld>
            <a:endParaRPr lang="en-US"/>
          </a:p>
        </p:txBody>
      </p:sp>
    </p:spTree>
    <p:extLst>
      <p:ext uri="{BB962C8B-B14F-4D97-AF65-F5344CB8AC3E}">
        <p14:creationId xmlns:p14="http://schemas.microsoft.com/office/powerpoint/2010/main" val="2690075824"/>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Utopias and Dystopias</a:t>
            </a:r>
          </a:p>
        </p:txBody>
      </p:sp>
      <p:sp>
        <p:nvSpPr>
          <p:cNvPr id="3" name="Content Placeholder 2"/>
          <p:cNvSpPr>
            <a:spLocks noGrp="1"/>
          </p:cNvSpPr>
          <p:nvPr>
            <p:ph idx="1"/>
          </p:nvPr>
        </p:nvSpPr>
        <p:spPr/>
        <p:txBody>
          <a:bodyPr/>
          <a:lstStyle/>
          <a:p>
            <a:r>
              <a:rPr lang="en-US" dirty="0"/>
              <a:t>Types:</a:t>
            </a:r>
          </a:p>
          <a:p>
            <a:pPr lvl="1"/>
            <a:r>
              <a:rPr lang="en-US" dirty="0"/>
              <a:t>Economic</a:t>
            </a:r>
          </a:p>
          <a:p>
            <a:pPr lvl="1"/>
            <a:r>
              <a:rPr lang="en-US" dirty="0"/>
              <a:t>Political</a:t>
            </a:r>
          </a:p>
          <a:p>
            <a:pPr lvl="1"/>
            <a:r>
              <a:rPr lang="en-US" dirty="0"/>
              <a:t>Technological</a:t>
            </a:r>
          </a:p>
          <a:p>
            <a:r>
              <a:rPr lang="en-US" dirty="0"/>
              <a:t>What makes it a utopia or dystopia?</a:t>
            </a:r>
          </a:p>
          <a:p>
            <a:r>
              <a:rPr lang="en-US" dirty="0"/>
              <a:t>Why do we create them?</a:t>
            </a:r>
          </a:p>
          <a:p>
            <a:r>
              <a:rPr lang="en-US" dirty="0"/>
              <a:t>Examples, real or fictional?</a:t>
            </a:r>
          </a:p>
          <a:p>
            <a:endParaRPr lang="en-US" dirty="0"/>
          </a:p>
        </p:txBody>
      </p:sp>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16</a:t>
            </a:fld>
            <a:endParaRPr lang="en-US"/>
          </a:p>
        </p:txBody>
      </p:sp>
    </p:spTree>
    <p:extLst>
      <p:ext uri="{BB962C8B-B14F-4D97-AF65-F5344CB8AC3E}">
        <p14:creationId xmlns:p14="http://schemas.microsoft.com/office/powerpoint/2010/main" val="2794183090"/>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0" y="3154197"/>
            <a:ext cx="9144000" cy="320194"/>
          </a:xfrm>
          <a:prstGeom prst="rect">
            <a:avLst/>
          </a:prstGeom>
          <a:solidFill>
            <a:schemeClr val="bg1">
              <a:alpha val="24000"/>
            </a:schemeClr>
          </a:solidFill>
          <a:ln w="9525">
            <a:solidFill>
              <a:schemeClr val="bg1"/>
            </a:solidFill>
            <a:miter lim="800000"/>
            <a:headEnd/>
            <a:tailEnd/>
          </a:ln>
        </p:spPr>
        <p:txBody>
          <a:bodyPr wrap="none" anchor="ctr">
            <a:prstTxWarp prst="textNoShape">
              <a:avLst/>
            </a:prstTxWarp>
          </a:bodyPr>
          <a:lstStyle/>
          <a:p>
            <a:endParaRPr lang="en-US"/>
          </a:p>
        </p:txBody>
      </p:sp>
      <p:sp>
        <p:nvSpPr>
          <p:cNvPr id="6" name="Title 5"/>
          <p:cNvSpPr>
            <a:spLocks noGrp="1"/>
          </p:cNvSpPr>
          <p:nvPr>
            <p:ph type="title"/>
          </p:nvPr>
        </p:nvSpPr>
        <p:spPr/>
        <p:txBody>
          <a:bodyPr/>
          <a:lstStyle/>
          <a:p>
            <a:r>
              <a:rPr lang="en-US" dirty="0" smtClean="0"/>
              <a:t>Overview</a:t>
            </a:r>
            <a:endParaRPr lang="en-US" dirty="0"/>
          </a:p>
        </p:txBody>
      </p:sp>
      <p:sp>
        <p:nvSpPr>
          <p:cNvPr id="7" name="Content Placeholder 6"/>
          <p:cNvSpPr>
            <a:spLocks noGrp="1"/>
          </p:cNvSpPr>
          <p:nvPr>
            <p:ph idx="1"/>
          </p:nvPr>
        </p:nvSpPr>
        <p:spPr/>
        <p:txBody>
          <a:bodyPr/>
          <a:lstStyle/>
          <a:p>
            <a:pPr marL="457200" indent="-457200">
              <a:buFont typeface="+mj-lt"/>
              <a:buAutoNum type="arabicPeriod"/>
            </a:pPr>
            <a:r>
              <a:rPr lang="en-US" dirty="0"/>
              <a:t>Group Project</a:t>
            </a:r>
          </a:p>
          <a:p>
            <a:pPr marL="457200" indent="-457200">
              <a:buFont typeface="+mj-lt"/>
              <a:buAutoNum type="arabicPeriod"/>
            </a:pPr>
            <a:r>
              <a:rPr lang="en-US" dirty="0" smtClean="0"/>
              <a:t>Review</a:t>
            </a:r>
          </a:p>
          <a:p>
            <a:pPr marL="457200" indent="-457200">
              <a:buFont typeface="+mj-lt"/>
              <a:buAutoNum type="arabicPeriod"/>
            </a:pPr>
            <a:r>
              <a:rPr lang="en-US" dirty="0" smtClean="0"/>
              <a:t>Ethics</a:t>
            </a:r>
          </a:p>
          <a:p>
            <a:pPr marL="457200" indent="-457200">
              <a:buFont typeface="+mj-lt"/>
              <a:buAutoNum type="arabicPeriod"/>
            </a:pPr>
            <a:r>
              <a:rPr lang="en-US" dirty="0"/>
              <a:t>Imaginary </a:t>
            </a:r>
            <a:r>
              <a:rPr lang="en-US" dirty="0" smtClean="0"/>
              <a:t>Societies</a:t>
            </a:r>
          </a:p>
          <a:p>
            <a:pPr marL="457200" indent="-457200">
              <a:buFont typeface="+mj-lt"/>
              <a:buAutoNum type="arabicPeriod"/>
            </a:pPr>
            <a:r>
              <a:rPr lang="en-US" dirty="0" smtClean="0"/>
              <a:t>Assignment</a:t>
            </a:r>
            <a:endParaRPr lang="en-US" dirty="0"/>
          </a:p>
        </p:txBody>
      </p:sp>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17</a:t>
            </a:fld>
            <a:endParaRPr lang="en-US"/>
          </a:p>
        </p:txBody>
      </p:sp>
    </p:spTree>
    <p:extLst>
      <p:ext uri="{BB962C8B-B14F-4D97-AF65-F5344CB8AC3E}">
        <p14:creationId xmlns:p14="http://schemas.microsoft.com/office/powerpoint/2010/main" val="2751443205"/>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Assignment</a:t>
            </a:r>
            <a:br>
              <a:rPr lang="en-US" dirty="0" smtClean="0"/>
            </a:br>
            <a:r>
              <a:rPr lang="en-US" dirty="0" smtClean="0"/>
              <a:t>Sign </a:t>
            </a:r>
            <a:r>
              <a:rPr lang="en-US" dirty="0"/>
              <a:t>up for individual </a:t>
            </a:r>
            <a:r>
              <a:rPr lang="en-US" dirty="0" smtClean="0"/>
              <a:t>presentation</a:t>
            </a:r>
            <a:endParaRPr lang="en-US" dirty="0"/>
          </a:p>
        </p:txBody>
      </p:sp>
      <p:sp>
        <p:nvSpPr>
          <p:cNvPr id="3" name="Content Placeholder 2"/>
          <p:cNvSpPr>
            <a:spLocks noGrp="1"/>
          </p:cNvSpPr>
          <p:nvPr>
            <p:ph sz="half" idx="1"/>
          </p:nvPr>
        </p:nvSpPr>
        <p:spPr/>
        <p:txBody>
          <a:bodyPr>
            <a:normAutofit/>
          </a:bodyPr>
          <a:lstStyle/>
          <a:p>
            <a:r>
              <a:rPr lang="en-US" dirty="0" smtClean="0"/>
              <a:t>Current schedule at:</a:t>
            </a:r>
          </a:p>
          <a:p>
            <a:pPr lvl="1"/>
            <a:r>
              <a:rPr lang="en-US" dirty="0">
                <a:hlinkClick r:id="rId3"/>
              </a:rPr>
              <a:t>http://</a:t>
            </a:r>
            <a:r>
              <a:rPr lang="en-US" dirty="0" smtClean="0">
                <a:hlinkClick r:id="rId3"/>
              </a:rPr>
              <a:t>socialimps.keithpray.net</a:t>
            </a:r>
            <a:endParaRPr lang="en-US" dirty="0" smtClean="0"/>
          </a:p>
          <a:p>
            <a:r>
              <a:rPr lang="en-US" dirty="0"/>
              <a:t>Do not wait until last minute</a:t>
            </a:r>
          </a:p>
          <a:p>
            <a:r>
              <a:rPr lang="en-US" dirty="0"/>
              <a:t>Slots start disappearing Tuesday</a:t>
            </a:r>
          </a:p>
          <a:p>
            <a:pPr marL="0" indent="0">
              <a:buNone/>
            </a:pPr>
            <a:endParaRPr lang="en-US" dirty="0"/>
          </a:p>
        </p:txBody>
      </p:sp>
      <p:sp>
        <p:nvSpPr>
          <p:cNvPr id="6" name="Content Placeholder 5"/>
          <p:cNvSpPr>
            <a:spLocks noGrp="1"/>
          </p:cNvSpPr>
          <p:nvPr>
            <p:ph sz="half" idx="2"/>
          </p:nvPr>
        </p:nvSpPr>
        <p:spPr/>
        <p:txBody>
          <a:bodyPr/>
          <a:lstStyle/>
          <a:p>
            <a:r>
              <a:rPr lang="en-US" dirty="0"/>
              <a:t>Send TA and me email</a:t>
            </a:r>
          </a:p>
          <a:p>
            <a:r>
              <a:rPr lang="en-US" dirty="0"/>
              <a:t>Specify your </a:t>
            </a:r>
            <a:r>
              <a:rPr lang="en-US" dirty="0" smtClean="0"/>
              <a:t>topic</a:t>
            </a:r>
            <a:endParaRPr lang="en-US" dirty="0"/>
          </a:p>
          <a:p>
            <a:pPr lvl="1"/>
            <a:r>
              <a:rPr lang="en-US" dirty="0"/>
              <a:t>By that I mean be specific</a:t>
            </a:r>
            <a:r>
              <a:rPr lang="en-US" dirty="0" smtClean="0"/>
              <a:t>.</a:t>
            </a:r>
            <a:endParaRPr lang="en-US" dirty="0"/>
          </a:p>
          <a:p>
            <a:pPr lvl="1"/>
            <a:r>
              <a:rPr lang="en-US" dirty="0"/>
              <a:t>It may take time to refine your </a:t>
            </a:r>
            <a:r>
              <a:rPr lang="en-US" dirty="0" smtClean="0"/>
              <a:t>topic</a:t>
            </a:r>
          </a:p>
          <a:p>
            <a:pPr lvl="1"/>
            <a:r>
              <a:rPr lang="en-US" dirty="0"/>
              <a:t>I’ll be happy to discuss your </a:t>
            </a:r>
            <a:r>
              <a:rPr lang="en-US" dirty="0" smtClean="0"/>
              <a:t>ideas</a:t>
            </a:r>
            <a:endParaRPr lang="en-US" dirty="0"/>
          </a:p>
        </p:txBody>
      </p:sp>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18</a:t>
            </a:fld>
            <a:endParaRPr lang="en-US"/>
          </a:p>
        </p:txBody>
      </p:sp>
    </p:spTree>
    <p:extLst>
      <p:ext uri="{BB962C8B-B14F-4D97-AF65-F5344CB8AC3E}">
        <p14:creationId xmlns:p14="http://schemas.microsoft.com/office/powerpoint/2010/main" val="66329659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smtClean="0"/>
              <a:t>Keith A. Pray</a:t>
            </a:r>
          </a:p>
          <a:p>
            <a:pPr algn="r"/>
            <a:r>
              <a:rPr lang="en-US" dirty="0" smtClean="0"/>
              <a:t>Instructor</a:t>
            </a:r>
          </a:p>
          <a:p>
            <a:pPr algn="r"/>
            <a:endParaRPr lang="en-US" dirty="0"/>
          </a:p>
          <a:p>
            <a:r>
              <a:rPr lang="en-US" sz="2000" dirty="0" err="1"/>
              <a:t>s</a:t>
            </a:r>
            <a:r>
              <a:rPr lang="en-US" sz="2000" dirty="0" err="1" smtClean="0"/>
              <a:t>ocialimps.keithpray.net</a:t>
            </a:r>
            <a:endParaRPr lang="en-US" sz="2000" dirty="0"/>
          </a:p>
        </p:txBody>
      </p:sp>
      <p:sp>
        <p:nvSpPr>
          <p:cNvPr id="2" name="Title 1"/>
          <p:cNvSpPr>
            <a:spLocks noGrp="1"/>
          </p:cNvSpPr>
          <p:nvPr>
            <p:ph type="ctrTitle"/>
          </p:nvPr>
        </p:nvSpPr>
        <p:spPr/>
        <p:txBody>
          <a:bodyPr/>
          <a:lstStyle/>
          <a:p>
            <a:pPr algn="l"/>
            <a:r>
              <a:rPr lang="en-US" dirty="0" smtClean="0"/>
              <a:t>Class 3</a:t>
            </a:r>
            <a:br>
              <a:rPr lang="en-US" dirty="0" smtClean="0"/>
            </a:br>
            <a:r>
              <a:rPr lang="en-US" dirty="0" smtClean="0"/>
              <a:t>The End</a:t>
            </a:r>
            <a:endParaRPr lang="en-US" dirty="0"/>
          </a:p>
        </p:txBody>
      </p:sp>
    </p:spTree>
    <p:extLst>
      <p:ext uri="{BB962C8B-B14F-4D97-AF65-F5344CB8AC3E}">
        <p14:creationId xmlns:p14="http://schemas.microsoft.com/office/powerpoint/2010/main" val="367579789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Logistics</a:t>
            </a:r>
            <a:endParaRPr lang="en-US" dirty="0"/>
          </a:p>
        </p:txBody>
      </p:sp>
      <p:sp>
        <p:nvSpPr>
          <p:cNvPr id="3" name="Content Placeholder 2"/>
          <p:cNvSpPr>
            <a:spLocks noGrp="1"/>
          </p:cNvSpPr>
          <p:nvPr>
            <p:ph idx="1"/>
          </p:nvPr>
        </p:nvSpPr>
        <p:spPr/>
        <p:txBody>
          <a:bodyPr/>
          <a:lstStyle/>
          <a:p>
            <a:r>
              <a:rPr lang="en-US" dirty="0"/>
              <a:t>Email both the TA and me, you’ll get a quicker </a:t>
            </a:r>
            <a:r>
              <a:rPr lang="en-US" dirty="0" smtClean="0"/>
              <a:t>response</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2</a:t>
            </a:fld>
            <a:endParaRPr lang="en-US"/>
          </a:p>
        </p:txBody>
      </p:sp>
    </p:spTree>
    <p:extLst>
      <p:ext uri="{BB962C8B-B14F-4D97-AF65-F5344CB8AC3E}">
        <p14:creationId xmlns:p14="http://schemas.microsoft.com/office/powerpoint/2010/main" val="1596292698"/>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0" y="1416730"/>
            <a:ext cx="9144000" cy="320194"/>
          </a:xfrm>
          <a:prstGeom prst="rect">
            <a:avLst/>
          </a:prstGeom>
          <a:solidFill>
            <a:schemeClr val="bg1">
              <a:alpha val="24000"/>
            </a:schemeClr>
          </a:solidFill>
          <a:ln w="9525">
            <a:solidFill>
              <a:schemeClr val="bg1"/>
            </a:solidFill>
            <a:miter lim="800000"/>
            <a:headEnd/>
            <a:tailEnd/>
          </a:ln>
        </p:spPr>
        <p:txBody>
          <a:bodyPr wrap="none" anchor="ctr">
            <a:prstTxWarp prst="textNoShape">
              <a:avLst/>
            </a:prstTxWarp>
          </a:bodyPr>
          <a:lstStyle/>
          <a:p>
            <a:endParaRPr lang="en-US"/>
          </a:p>
        </p:txBody>
      </p:sp>
      <p:sp>
        <p:nvSpPr>
          <p:cNvPr id="6" name="Title 5"/>
          <p:cNvSpPr>
            <a:spLocks noGrp="1"/>
          </p:cNvSpPr>
          <p:nvPr>
            <p:ph type="title"/>
          </p:nvPr>
        </p:nvSpPr>
        <p:spPr/>
        <p:txBody>
          <a:bodyPr/>
          <a:lstStyle/>
          <a:p>
            <a:r>
              <a:rPr lang="en-US" dirty="0" smtClean="0"/>
              <a:t>Overview</a:t>
            </a:r>
            <a:endParaRPr lang="en-US" dirty="0"/>
          </a:p>
        </p:txBody>
      </p:sp>
      <p:sp>
        <p:nvSpPr>
          <p:cNvPr id="7" name="Content Placeholder 6"/>
          <p:cNvSpPr>
            <a:spLocks noGrp="1"/>
          </p:cNvSpPr>
          <p:nvPr>
            <p:ph idx="1"/>
          </p:nvPr>
        </p:nvSpPr>
        <p:spPr/>
        <p:txBody>
          <a:bodyPr/>
          <a:lstStyle/>
          <a:p>
            <a:pPr marL="457200" indent="-457200">
              <a:buFont typeface="+mj-lt"/>
              <a:buAutoNum type="arabicPeriod"/>
            </a:pPr>
            <a:r>
              <a:rPr lang="en-US" dirty="0"/>
              <a:t>Group Project</a:t>
            </a:r>
          </a:p>
          <a:p>
            <a:pPr marL="457200" indent="-457200">
              <a:buFont typeface="+mj-lt"/>
              <a:buAutoNum type="arabicPeriod"/>
            </a:pPr>
            <a:r>
              <a:rPr lang="en-US" dirty="0" smtClean="0"/>
              <a:t>Review</a:t>
            </a:r>
          </a:p>
          <a:p>
            <a:pPr marL="457200" indent="-457200">
              <a:buFont typeface="+mj-lt"/>
              <a:buAutoNum type="arabicPeriod"/>
            </a:pPr>
            <a:r>
              <a:rPr lang="en-US" dirty="0" smtClean="0"/>
              <a:t>Ethics</a:t>
            </a:r>
          </a:p>
          <a:p>
            <a:pPr marL="457200" indent="-457200">
              <a:buFont typeface="+mj-lt"/>
              <a:buAutoNum type="arabicPeriod"/>
            </a:pPr>
            <a:r>
              <a:rPr lang="en-US" dirty="0"/>
              <a:t>Imaginary </a:t>
            </a:r>
            <a:r>
              <a:rPr lang="en-US" dirty="0" smtClean="0"/>
              <a:t>Societies</a:t>
            </a:r>
          </a:p>
          <a:p>
            <a:pPr marL="457200" indent="-457200">
              <a:buFont typeface="+mj-lt"/>
              <a:buAutoNum type="arabicPeriod"/>
            </a:pPr>
            <a:r>
              <a:rPr lang="en-US" dirty="0" smtClean="0"/>
              <a:t>Assignment</a:t>
            </a:r>
            <a:endParaRPr lang="en-US" dirty="0"/>
          </a:p>
        </p:txBody>
      </p:sp>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3</a:t>
            </a:fld>
            <a:endParaRPr lang="en-US"/>
          </a:p>
        </p:txBody>
      </p:sp>
    </p:spTree>
    <p:extLst>
      <p:ext uri="{BB962C8B-B14F-4D97-AF65-F5344CB8AC3E}">
        <p14:creationId xmlns:p14="http://schemas.microsoft.com/office/powerpoint/2010/main" val="271150207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Project Overview</a:t>
            </a:r>
            <a:endParaRPr lang="en-US" dirty="0"/>
          </a:p>
        </p:txBody>
      </p:sp>
      <p:sp>
        <p:nvSpPr>
          <p:cNvPr id="3" name="Content Placeholder 2"/>
          <p:cNvSpPr>
            <a:spLocks noGrp="1"/>
          </p:cNvSpPr>
          <p:nvPr>
            <p:ph idx="1"/>
          </p:nvPr>
        </p:nvSpPr>
        <p:spPr/>
        <p:txBody>
          <a:bodyPr/>
          <a:lstStyle/>
          <a:p>
            <a:r>
              <a:rPr lang="en-US" dirty="0" smtClean="0"/>
              <a:t>Movie or Computing Technology?</a:t>
            </a:r>
          </a:p>
          <a:p>
            <a:r>
              <a:rPr lang="en-US" dirty="0" smtClean="0"/>
              <a:t>Project Web Site</a:t>
            </a:r>
          </a:p>
          <a:p>
            <a:pPr lvl="1"/>
            <a:r>
              <a:rPr lang="en-US" dirty="0" smtClean="0"/>
              <a:t>Analyze subject from the prospective of each topic covered in class</a:t>
            </a:r>
          </a:p>
          <a:p>
            <a:pPr lvl="1"/>
            <a:r>
              <a:rPr lang="en-US" dirty="0" smtClean="0"/>
              <a:t>Critical Thinking, Ethics, and Professional Ethics are analysis tools, not topics</a:t>
            </a:r>
          </a:p>
          <a:p>
            <a:pPr lvl="1"/>
            <a:r>
              <a:rPr lang="en-US" dirty="0" smtClean="0"/>
              <a:t>Movie: Explore each computing technology portrayed</a:t>
            </a:r>
          </a:p>
          <a:p>
            <a:pPr lvl="1"/>
            <a:r>
              <a:rPr lang="en-US" dirty="0" smtClean="0"/>
              <a:t>Computing Technology: How technology portrayed in mass media?</a:t>
            </a:r>
          </a:p>
          <a:p>
            <a:r>
              <a:rPr lang="en-US" dirty="0" smtClean="0"/>
              <a:t>Presentation</a:t>
            </a:r>
          </a:p>
          <a:p>
            <a:pPr lvl="1"/>
            <a:r>
              <a:rPr lang="en-US" dirty="0" smtClean="0"/>
              <a:t>Give arguments for most salient conclusions drawn</a:t>
            </a:r>
            <a:endParaRPr lang="en-US" dirty="0"/>
          </a:p>
        </p:txBody>
      </p:sp>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4</a:t>
            </a:fld>
            <a:endParaRPr lang="en-US"/>
          </a:p>
        </p:txBody>
      </p:sp>
    </p:spTree>
    <p:extLst>
      <p:ext uri="{BB962C8B-B14F-4D97-AF65-F5344CB8AC3E}">
        <p14:creationId xmlns:p14="http://schemas.microsoft.com/office/powerpoint/2010/main" val="675164445"/>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0" y="1836118"/>
            <a:ext cx="9144000" cy="320194"/>
          </a:xfrm>
          <a:prstGeom prst="rect">
            <a:avLst/>
          </a:prstGeom>
          <a:solidFill>
            <a:schemeClr val="bg1">
              <a:alpha val="24000"/>
            </a:schemeClr>
          </a:solidFill>
          <a:ln w="9525">
            <a:solidFill>
              <a:schemeClr val="bg1"/>
            </a:solidFill>
            <a:miter lim="800000"/>
            <a:headEnd/>
            <a:tailEnd/>
          </a:ln>
        </p:spPr>
        <p:txBody>
          <a:bodyPr wrap="none" anchor="ctr">
            <a:prstTxWarp prst="textNoShape">
              <a:avLst/>
            </a:prstTxWarp>
          </a:bodyPr>
          <a:lstStyle/>
          <a:p>
            <a:endParaRPr lang="en-US"/>
          </a:p>
        </p:txBody>
      </p:sp>
      <p:sp>
        <p:nvSpPr>
          <p:cNvPr id="6" name="Title 5"/>
          <p:cNvSpPr>
            <a:spLocks noGrp="1"/>
          </p:cNvSpPr>
          <p:nvPr>
            <p:ph type="title"/>
          </p:nvPr>
        </p:nvSpPr>
        <p:spPr/>
        <p:txBody>
          <a:bodyPr/>
          <a:lstStyle/>
          <a:p>
            <a:r>
              <a:rPr lang="en-US" dirty="0" smtClean="0"/>
              <a:t>Overview</a:t>
            </a:r>
            <a:endParaRPr lang="en-US" dirty="0"/>
          </a:p>
        </p:txBody>
      </p:sp>
      <p:sp>
        <p:nvSpPr>
          <p:cNvPr id="7" name="Content Placeholder 6"/>
          <p:cNvSpPr>
            <a:spLocks noGrp="1"/>
          </p:cNvSpPr>
          <p:nvPr>
            <p:ph idx="1"/>
          </p:nvPr>
        </p:nvSpPr>
        <p:spPr/>
        <p:txBody>
          <a:bodyPr/>
          <a:lstStyle/>
          <a:p>
            <a:pPr marL="457200" indent="-457200">
              <a:buFont typeface="+mj-lt"/>
              <a:buAutoNum type="arabicPeriod"/>
            </a:pPr>
            <a:r>
              <a:rPr lang="en-US" dirty="0"/>
              <a:t>Group Project</a:t>
            </a:r>
          </a:p>
          <a:p>
            <a:pPr marL="457200" indent="-457200">
              <a:buFont typeface="+mj-lt"/>
              <a:buAutoNum type="arabicPeriod"/>
            </a:pPr>
            <a:r>
              <a:rPr lang="en-US" dirty="0" smtClean="0"/>
              <a:t>Review</a:t>
            </a:r>
          </a:p>
          <a:p>
            <a:pPr marL="457200" indent="-457200">
              <a:buFont typeface="+mj-lt"/>
              <a:buAutoNum type="arabicPeriod"/>
            </a:pPr>
            <a:r>
              <a:rPr lang="en-US" dirty="0" smtClean="0"/>
              <a:t>Ethics</a:t>
            </a:r>
          </a:p>
          <a:p>
            <a:pPr marL="457200" indent="-457200">
              <a:buFont typeface="+mj-lt"/>
              <a:buAutoNum type="arabicPeriod"/>
            </a:pPr>
            <a:r>
              <a:rPr lang="en-US" dirty="0"/>
              <a:t>Imaginary </a:t>
            </a:r>
            <a:r>
              <a:rPr lang="en-US" dirty="0" smtClean="0"/>
              <a:t>Societies</a:t>
            </a:r>
          </a:p>
          <a:p>
            <a:pPr marL="457200" indent="-457200">
              <a:buFont typeface="+mj-lt"/>
              <a:buAutoNum type="arabicPeriod"/>
            </a:pPr>
            <a:r>
              <a:rPr lang="en-US" dirty="0" smtClean="0"/>
              <a:t>Assignment</a:t>
            </a:r>
            <a:endParaRPr lang="en-US" dirty="0"/>
          </a:p>
        </p:txBody>
      </p:sp>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5</a:t>
            </a:fld>
            <a:endParaRPr lang="en-US"/>
          </a:p>
        </p:txBody>
      </p:sp>
    </p:spTree>
    <p:extLst>
      <p:ext uri="{BB962C8B-B14F-4D97-AF65-F5344CB8AC3E}">
        <p14:creationId xmlns:p14="http://schemas.microsoft.com/office/powerpoint/2010/main" val="2593362974"/>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6</a:t>
            </a:fld>
            <a:endParaRPr lang="en-US"/>
          </a:p>
        </p:txBody>
      </p:sp>
      <p:pic>
        <p:nvPicPr>
          <p:cNvPr id="3" name="Picture 2"/>
          <p:cNvPicPr>
            <a:picLocks noChangeAspect="1"/>
          </p:cNvPicPr>
          <p:nvPr/>
        </p:nvPicPr>
        <p:blipFill>
          <a:blip r:embed="rId3"/>
          <a:stretch>
            <a:fillRect/>
          </a:stretch>
        </p:blipFill>
        <p:spPr>
          <a:xfrm>
            <a:off x="1096768" y="347993"/>
            <a:ext cx="6950465" cy="4759557"/>
          </a:xfrm>
          <a:prstGeom prst="rect">
            <a:avLst/>
          </a:prstGeom>
        </p:spPr>
      </p:pic>
    </p:spTree>
    <p:extLst>
      <p:ext uri="{BB962C8B-B14F-4D97-AF65-F5344CB8AC3E}">
        <p14:creationId xmlns:p14="http://schemas.microsoft.com/office/powerpoint/2010/main" val="1681759808"/>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 Reading Notes</a:t>
            </a:r>
            <a:endParaRPr lang="en-US" dirty="0"/>
          </a:p>
        </p:txBody>
      </p:sp>
      <p:sp>
        <p:nvSpPr>
          <p:cNvPr id="3" name="Content Placeholder 2"/>
          <p:cNvSpPr>
            <a:spLocks noGrp="1"/>
          </p:cNvSpPr>
          <p:nvPr>
            <p:ph sz="half" idx="1"/>
          </p:nvPr>
        </p:nvSpPr>
        <p:spPr/>
        <p:txBody>
          <a:bodyPr>
            <a:normAutofit lnSpcReduction="10000"/>
          </a:bodyPr>
          <a:lstStyle/>
          <a:p>
            <a:r>
              <a:rPr lang="en-US" dirty="0" smtClean="0"/>
              <a:t>pp. </a:t>
            </a:r>
            <a:r>
              <a:rPr lang="en-US" dirty="0"/>
              <a:t>57 </a:t>
            </a:r>
            <a:r>
              <a:rPr lang="en-US" dirty="0" smtClean="0"/>
              <a:t>Does </a:t>
            </a:r>
            <a:r>
              <a:rPr lang="en-US" dirty="0"/>
              <a:t>mention of Hitler invalidate the argument? - Mike </a:t>
            </a:r>
            <a:r>
              <a:rPr lang="en-US" dirty="0" smtClean="0"/>
              <a:t>Godwin</a:t>
            </a:r>
          </a:p>
          <a:p>
            <a:r>
              <a:rPr lang="en-US" dirty="0" smtClean="0"/>
              <a:t>pp. 58 “Instincts were learned…”?</a:t>
            </a:r>
          </a:p>
          <a:p>
            <a:r>
              <a:rPr lang="en-US" dirty="0" smtClean="0"/>
              <a:t>pp. 67 </a:t>
            </a:r>
            <a:r>
              <a:rPr lang="en-US" dirty="0"/>
              <a:t>There’s no expectation the doctor’s practice would suffer</a:t>
            </a:r>
            <a:r>
              <a:rPr lang="en-US" dirty="0" smtClean="0"/>
              <a:t>?</a:t>
            </a:r>
          </a:p>
          <a:p>
            <a:r>
              <a:rPr lang="en-US" dirty="0"/>
              <a:t>p</a:t>
            </a:r>
            <a:r>
              <a:rPr lang="en-US" dirty="0" smtClean="0"/>
              <a:t>p. </a:t>
            </a:r>
            <a:r>
              <a:rPr lang="en-US" dirty="0"/>
              <a:t>80 Insurance companies do it, should they</a:t>
            </a:r>
            <a:r>
              <a:rPr lang="en-US" dirty="0" smtClean="0"/>
              <a:t>?</a:t>
            </a:r>
          </a:p>
          <a:p>
            <a:r>
              <a:rPr lang="en-US" dirty="0" smtClean="0"/>
              <a:t>pp. </a:t>
            </a:r>
            <a:r>
              <a:rPr lang="en-US" dirty="0"/>
              <a:t>86 “individualism” contrary to Dalton Conley in Ch. 1 interview?</a:t>
            </a:r>
            <a:endParaRPr lang="en-US" dirty="0" smtClean="0"/>
          </a:p>
        </p:txBody>
      </p:sp>
      <p:sp>
        <p:nvSpPr>
          <p:cNvPr id="11" name="Content Placeholder 10"/>
          <p:cNvSpPr>
            <a:spLocks noGrp="1"/>
          </p:cNvSpPr>
          <p:nvPr>
            <p:ph sz="half" idx="2"/>
          </p:nvPr>
        </p:nvSpPr>
        <p:spPr/>
        <p:txBody>
          <a:bodyPr>
            <a:normAutofit lnSpcReduction="10000"/>
          </a:bodyPr>
          <a:lstStyle/>
          <a:p>
            <a:r>
              <a:rPr lang="en-US" dirty="0"/>
              <a:t>pp. 88 “mother’s right to privacy”?</a:t>
            </a:r>
          </a:p>
          <a:p>
            <a:r>
              <a:rPr lang="en-US" dirty="0" smtClean="0"/>
              <a:t>pp. </a:t>
            </a:r>
            <a:r>
              <a:rPr lang="en-US" dirty="0"/>
              <a:t>96 </a:t>
            </a:r>
            <a:r>
              <a:rPr lang="en-US" dirty="0" smtClean="0"/>
              <a:t>Do </a:t>
            </a:r>
            <a:r>
              <a:rPr lang="en-US" dirty="0"/>
              <a:t>most states have anti-texting while driving laws now</a:t>
            </a:r>
            <a:r>
              <a:rPr lang="en-US" dirty="0" smtClean="0"/>
              <a:t>?</a:t>
            </a:r>
          </a:p>
          <a:p>
            <a:r>
              <a:rPr lang="en-US" dirty="0" smtClean="0"/>
              <a:t>pp</a:t>
            </a:r>
            <a:r>
              <a:rPr lang="en-US" dirty="0"/>
              <a:t>. 99 </a:t>
            </a:r>
            <a:r>
              <a:rPr lang="en-US" dirty="0" smtClean="0"/>
              <a:t>Good </a:t>
            </a:r>
            <a:r>
              <a:rPr lang="en-US" dirty="0"/>
              <a:t>to see using theories and seeing how many produce the same </a:t>
            </a:r>
            <a:r>
              <a:rPr lang="en-US" dirty="0" smtClean="0"/>
              <a:t>outcome</a:t>
            </a:r>
          </a:p>
          <a:p>
            <a:r>
              <a:rPr lang="en-US" dirty="0" smtClean="0"/>
              <a:t>pp. </a:t>
            </a:r>
            <a:r>
              <a:rPr lang="en-US" dirty="0"/>
              <a:t>106 “…everyone…become…programmer” – Why is this an ethical issue</a:t>
            </a:r>
            <a:r>
              <a:rPr lang="en-US" dirty="0" smtClean="0"/>
              <a:t>?</a:t>
            </a:r>
            <a:endParaRPr lang="en-US" dirty="0"/>
          </a:p>
          <a:p>
            <a:r>
              <a:rPr lang="en-US" dirty="0"/>
              <a:t>End of Chapter questions I liked: 8, 9, 10, 11, 17, 18*, </a:t>
            </a:r>
            <a:r>
              <a:rPr lang="en-US" dirty="0" smtClean="0"/>
              <a:t>41</a:t>
            </a:r>
            <a:endParaRPr lang="en-US" dirty="0"/>
          </a:p>
        </p:txBody>
      </p:sp>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7</a:t>
            </a:fld>
            <a:endParaRPr lang="en-US"/>
          </a:p>
        </p:txBody>
      </p:sp>
    </p:spTree>
    <p:extLst>
      <p:ext uri="{BB962C8B-B14F-4D97-AF65-F5344CB8AC3E}">
        <p14:creationId xmlns:p14="http://schemas.microsoft.com/office/powerpoint/2010/main" val="210816412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Group </a:t>
            </a:r>
            <a:r>
              <a:rPr lang="en-US" dirty="0"/>
              <a:t>Quiz</a:t>
            </a:r>
            <a:br>
              <a:rPr lang="en-US" dirty="0"/>
            </a:br>
            <a:r>
              <a:rPr lang="en-US" dirty="0"/>
              <a:t>Scenario 4 in Section </a:t>
            </a:r>
            <a:r>
              <a:rPr lang="en-US" dirty="0" smtClean="0"/>
              <a:t>2.1.2</a:t>
            </a:r>
            <a:endParaRPr lang="en-US" dirty="0"/>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US" dirty="0" smtClean="0"/>
              <a:t>Do you recommend </a:t>
            </a:r>
            <a:r>
              <a:rPr lang="en-US" dirty="0"/>
              <a:t>release </a:t>
            </a:r>
            <a:r>
              <a:rPr lang="en-US" dirty="0" smtClean="0"/>
              <a:t>next </a:t>
            </a:r>
            <a:r>
              <a:rPr lang="en-US" dirty="0"/>
              <a:t>week </a:t>
            </a:r>
            <a:r>
              <a:rPr lang="en-US" dirty="0" smtClean="0"/>
              <a:t>?</a:t>
            </a:r>
            <a:endParaRPr lang="en-US" dirty="0"/>
          </a:p>
          <a:p>
            <a:pPr marL="457200" indent="-457200">
              <a:buFont typeface="+mj-lt"/>
              <a:buAutoNum type="arabicPeriod"/>
            </a:pPr>
            <a:r>
              <a:rPr lang="en-US" dirty="0" smtClean="0"/>
              <a:t>Raise your hand if you reasoned using:</a:t>
            </a:r>
          </a:p>
          <a:p>
            <a:pPr marL="662968" lvl="1" indent="-457200">
              <a:buFont typeface="+mj-lt"/>
              <a:buAutoNum type="arabicPeriod"/>
            </a:pPr>
            <a:r>
              <a:rPr lang="en-US" dirty="0" smtClean="0"/>
              <a:t>Kantian</a:t>
            </a:r>
            <a:endParaRPr lang="en-US" dirty="0"/>
          </a:p>
          <a:p>
            <a:pPr marL="662968" lvl="1" indent="-457200">
              <a:buFont typeface="+mj-lt"/>
              <a:buAutoNum type="arabicPeriod"/>
            </a:pPr>
            <a:r>
              <a:rPr lang="en-US" dirty="0"/>
              <a:t>Act Utilitarian</a:t>
            </a:r>
          </a:p>
          <a:p>
            <a:pPr marL="662968" lvl="1" indent="-457200">
              <a:buFont typeface="+mj-lt"/>
              <a:buAutoNum type="arabicPeriod"/>
            </a:pPr>
            <a:r>
              <a:rPr lang="en-US" dirty="0"/>
              <a:t>Rule Utilitarian</a:t>
            </a:r>
          </a:p>
          <a:p>
            <a:pPr marL="662968" lvl="1" indent="-457200">
              <a:buFont typeface="+mj-lt"/>
              <a:buAutoNum type="arabicPeriod"/>
            </a:pPr>
            <a:r>
              <a:rPr lang="en-US" dirty="0"/>
              <a:t>Social Contract Theory </a:t>
            </a:r>
            <a:endParaRPr lang="en-US" dirty="0" smtClean="0"/>
          </a:p>
          <a:p>
            <a:pPr marL="662968" lvl="1" indent="-457200">
              <a:buFont typeface="+mj-lt"/>
              <a:buAutoNum type="arabicPeriod"/>
            </a:pPr>
            <a:r>
              <a:rPr lang="en-US" dirty="0" smtClean="0"/>
              <a:t>Virtue Ethics</a:t>
            </a:r>
          </a:p>
          <a:p>
            <a:pPr marL="457200" indent="-457200">
              <a:buFont typeface="+mj-lt"/>
              <a:buAutoNum type="arabicPeriod"/>
            </a:pPr>
            <a:r>
              <a:rPr lang="en-US" dirty="0" smtClean="0"/>
              <a:t>Provide </a:t>
            </a:r>
            <a:r>
              <a:rPr lang="en-US" dirty="0"/>
              <a:t>justification (argument</a:t>
            </a:r>
            <a:r>
              <a:rPr lang="en-US" dirty="0" smtClean="0"/>
              <a:t>)</a:t>
            </a:r>
            <a:endParaRPr lang="en-US" dirty="0"/>
          </a:p>
        </p:txBody>
      </p:sp>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8</a:t>
            </a:fld>
            <a:endParaRPr lang="en-US"/>
          </a:p>
        </p:txBody>
      </p:sp>
    </p:spTree>
    <p:extLst>
      <p:ext uri="{BB962C8B-B14F-4D97-AF65-F5344CB8AC3E}">
        <p14:creationId xmlns:p14="http://schemas.microsoft.com/office/powerpoint/2010/main" val="3262248224"/>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0" y="2255507"/>
            <a:ext cx="9144000" cy="320194"/>
          </a:xfrm>
          <a:prstGeom prst="rect">
            <a:avLst/>
          </a:prstGeom>
          <a:solidFill>
            <a:schemeClr val="bg1">
              <a:alpha val="24000"/>
            </a:schemeClr>
          </a:solidFill>
          <a:ln w="9525">
            <a:solidFill>
              <a:schemeClr val="bg1"/>
            </a:solidFill>
            <a:miter lim="800000"/>
            <a:headEnd/>
            <a:tailEnd/>
          </a:ln>
        </p:spPr>
        <p:txBody>
          <a:bodyPr wrap="none" anchor="ctr">
            <a:prstTxWarp prst="textNoShape">
              <a:avLst/>
            </a:prstTxWarp>
          </a:bodyPr>
          <a:lstStyle/>
          <a:p>
            <a:endParaRPr lang="en-US"/>
          </a:p>
        </p:txBody>
      </p:sp>
      <p:sp>
        <p:nvSpPr>
          <p:cNvPr id="6" name="Title 5"/>
          <p:cNvSpPr>
            <a:spLocks noGrp="1"/>
          </p:cNvSpPr>
          <p:nvPr>
            <p:ph type="title"/>
          </p:nvPr>
        </p:nvSpPr>
        <p:spPr/>
        <p:txBody>
          <a:bodyPr/>
          <a:lstStyle/>
          <a:p>
            <a:r>
              <a:rPr lang="en-US" dirty="0" smtClean="0"/>
              <a:t>Overview</a:t>
            </a:r>
            <a:endParaRPr lang="en-US" dirty="0"/>
          </a:p>
        </p:txBody>
      </p:sp>
      <p:sp>
        <p:nvSpPr>
          <p:cNvPr id="7" name="Content Placeholder 6"/>
          <p:cNvSpPr>
            <a:spLocks noGrp="1"/>
          </p:cNvSpPr>
          <p:nvPr>
            <p:ph idx="1"/>
          </p:nvPr>
        </p:nvSpPr>
        <p:spPr/>
        <p:txBody>
          <a:bodyPr/>
          <a:lstStyle/>
          <a:p>
            <a:pPr marL="457200" indent="-457200">
              <a:buFont typeface="+mj-lt"/>
              <a:buAutoNum type="arabicPeriod"/>
            </a:pPr>
            <a:r>
              <a:rPr lang="en-US" dirty="0"/>
              <a:t>Group Project</a:t>
            </a:r>
          </a:p>
          <a:p>
            <a:pPr marL="457200" indent="-457200">
              <a:buFont typeface="+mj-lt"/>
              <a:buAutoNum type="arabicPeriod"/>
            </a:pPr>
            <a:r>
              <a:rPr lang="en-US" dirty="0" smtClean="0"/>
              <a:t>Review</a:t>
            </a:r>
          </a:p>
          <a:p>
            <a:pPr marL="457200" indent="-457200">
              <a:buFont typeface="+mj-lt"/>
              <a:buAutoNum type="arabicPeriod"/>
            </a:pPr>
            <a:r>
              <a:rPr lang="en-US" dirty="0" smtClean="0"/>
              <a:t>Ethics</a:t>
            </a:r>
          </a:p>
          <a:p>
            <a:pPr marL="457200" indent="-457200">
              <a:buFont typeface="+mj-lt"/>
              <a:buAutoNum type="arabicPeriod"/>
            </a:pPr>
            <a:r>
              <a:rPr lang="en-US" dirty="0"/>
              <a:t>Imaginary </a:t>
            </a:r>
            <a:r>
              <a:rPr lang="en-US" dirty="0" smtClean="0"/>
              <a:t>Societies</a:t>
            </a:r>
          </a:p>
          <a:p>
            <a:pPr marL="457200" indent="-457200">
              <a:buFont typeface="+mj-lt"/>
              <a:buAutoNum type="arabicPeriod"/>
            </a:pPr>
            <a:r>
              <a:rPr lang="en-US" dirty="0" smtClean="0"/>
              <a:t>Assignment</a:t>
            </a:r>
            <a:endParaRPr lang="en-US" dirty="0"/>
          </a:p>
        </p:txBody>
      </p:sp>
      <p:sp>
        <p:nvSpPr>
          <p:cNvPr id="4" name="Footer Placeholder 3"/>
          <p:cNvSpPr>
            <a:spLocks noGrp="1"/>
          </p:cNvSpPr>
          <p:nvPr>
            <p:ph type="ftr" sz="quarter" idx="11"/>
          </p:nvPr>
        </p:nvSpPr>
        <p:spPr/>
        <p:txBody>
          <a:bodyPr/>
          <a:lstStyle/>
          <a:p>
            <a:r>
              <a:rPr lang="en-US" smtClean="0"/>
              <a:t>© 2014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9</a:t>
            </a:fld>
            <a:endParaRPr lang="en-US"/>
          </a:p>
        </p:txBody>
      </p:sp>
    </p:spTree>
    <p:extLst>
      <p:ext uri="{BB962C8B-B14F-4D97-AF65-F5344CB8AC3E}">
        <p14:creationId xmlns:p14="http://schemas.microsoft.com/office/powerpoint/2010/main" val="241445881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theme/theme1.xml><?xml version="1.0" encoding="utf-8"?>
<a:theme xmlns:a="http://schemas.openxmlformats.org/drawingml/2006/main" name="Red Radial 16x9">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TS102804895.potx</Template>
  <TotalTime>4488</TotalTime>
  <Words>1136</Words>
  <Application>Microsoft Macintosh PowerPoint</Application>
  <PresentationFormat>On-screen Show (16:9)</PresentationFormat>
  <Paragraphs>218</Paragraphs>
  <Slides>19</Slides>
  <Notes>17</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Red Radial 16x9</vt:lpstr>
      <vt:lpstr>Class 3 Ethics</vt:lpstr>
      <vt:lpstr>Logistics</vt:lpstr>
      <vt:lpstr>Overview</vt:lpstr>
      <vt:lpstr>Group Project Overview</vt:lpstr>
      <vt:lpstr>Overview</vt:lpstr>
      <vt:lpstr>PowerPoint Presentation</vt:lpstr>
      <vt:lpstr>My Reading Notes</vt:lpstr>
      <vt:lpstr>Group Quiz Scenario 4 in Section 2.1.2</vt:lpstr>
      <vt:lpstr>Overview</vt:lpstr>
      <vt:lpstr>Rights</vt:lpstr>
      <vt:lpstr>Ethics Vocabulary</vt:lpstr>
      <vt:lpstr>Ethics Vocabulary</vt:lpstr>
      <vt:lpstr>Ethics Vocabulary</vt:lpstr>
      <vt:lpstr>Ethics Vocabulary</vt:lpstr>
      <vt:lpstr>Ethical Actions</vt:lpstr>
      <vt:lpstr>Utopias and Dystopias</vt:lpstr>
      <vt:lpstr>Overview</vt:lpstr>
      <vt:lpstr>Assignment Sign up for individual presentation</vt:lpstr>
      <vt:lpstr>Class 3 The End</vt:lpstr>
    </vt:vector>
  </TitlesOfParts>
  <Company>WPI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Keith A. Pray</dc:creator>
  <cp:lastModifiedBy>Keith A. Pray</cp:lastModifiedBy>
  <cp:revision>96</cp:revision>
  <dcterms:created xsi:type="dcterms:W3CDTF">2014-08-25T02:19:16Z</dcterms:created>
  <dcterms:modified xsi:type="dcterms:W3CDTF">2014-09-09T02:43:05Z</dcterms:modified>
</cp:coreProperties>
</file>