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256" r:id="rId2"/>
    <p:sldId id="279" r:id="rId3"/>
    <p:sldId id="259" r:id="rId4"/>
    <p:sldId id="287" r:id="rId5"/>
    <p:sldId id="288" r:id="rId6"/>
    <p:sldId id="277" r:id="rId7"/>
    <p:sldId id="261" r:id="rId8"/>
    <p:sldId id="264" r:id="rId9"/>
    <p:sldId id="289" r:id="rId10"/>
    <p:sldId id="280" r:id="rId11"/>
    <p:sldId id="282" r:id="rId12"/>
    <p:sldId id="283" r:id="rId13"/>
    <p:sldId id="284" r:id="rId14"/>
    <p:sldId id="285" r:id="rId15"/>
    <p:sldId id="281" r:id="rId16"/>
    <p:sldId id="286" r:id="rId17"/>
    <p:sldId id="290" r:id="rId18"/>
    <p:sldId id="267" r:id="rId19"/>
    <p:sldId id="269"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81445" autoAdjust="0"/>
  </p:normalViewPr>
  <p:slideViewPr>
    <p:cSldViewPr snapToGrid="0" snapToObjects="1">
      <p:cViewPr varScale="1">
        <p:scale>
          <a:sx n="91" d="100"/>
          <a:sy n="91" d="100"/>
        </p:scale>
        <p:origin x="-120" y="-216"/>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9/8/14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Excited again, aren’t you? You should be. </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 typeface="Arial"/>
              <a:buNone/>
            </a:pPr>
            <a:r>
              <a:rPr lang="en-US" dirty="0" smtClean="0">
                <a:ea typeface="ＭＳ Ｐゴシック" charset="-128"/>
                <a:cs typeface="ＭＳ Ｐゴシック" charset="-128"/>
              </a:rPr>
              <a:t>Which formulation of the categorical imperative do you prefer?</a:t>
            </a:r>
          </a:p>
        </p:txBody>
      </p:sp>
      <p:sp>
        <p:nvSpPr>
          <p:cNvPr id="4" name="Slide Number Placeholder 3"/>
          <p:cNvSpPr>
            <a:spLocks noGrp="1"/>
          </p:cNvSpPr>
          <p:nvPr>
            <p:ph type="sldNum" sz="quarter" idx="10"/>
          </p:nvPr>
        </p:nvSpPr>
        <p:spPr/>
        <p:txBody>
          <a:bodyPr/>
          <a:lstStyle/>
          <a:p>
            <a:fld id="{270700B2-88B9-1642-B8EB-F86842378D04}" type="slidenum">
              <a:rPr lang="en-US" smtClean="0"/>
              <a:t>11</a:t>
            </a:fld>
            <a:endParaRPr lang="en-US"/>
          </a:p>
        </p:txBody>
      </p:sp>
    </p:spTree>
    <p:extLst>
      <p:ext uri="{BB962C8B-B14F-4D97-AF65-F5344CB8AC3E}">
        <p14:creationId xmlns:p14="http://schemas.microsoft.com/office/powerpoint/2010/main" val="993788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 typeface="Arial"/>
              <a:buNone/>
            </a:pPr>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993788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Wikipedia:</a:t>
            </a:r>
          </a:p>
          <a:p>
            <a:r>
              <a:rPr lang="en-US" dirty="0" smtClean="0"/>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marL="0" indent="0" eaLnBrk="1" hangingPunct="1">
              <a:buFont typeface="Arial"/>
              <a:buNone/>
            </a:pPr>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a:p>
        </p:txBody>
      </p:sp>
    </p:spTree>
    <p:extLst>
      <p:ext uri="{BB962C8B-B14F-4D97-AF65-F5344CB8AC3E}">
        <p14:creationId xmlns:p14="http://schemas.microsoft.com/office/powerpoint/2010/main" val="993788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buFont typeface="Arial"/>
              <a:buNone/>
            </a:pPr>
            <a:endParaRPr lang="en-US" dirty="0" smtClean="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14</a:t>
            </a:fld>
            <a:endParaRPr lang="en-US"/>
          </a:p>
        </p:txBody>
      </p:sp>
    </p:spTree>
    <p:extLst>
      <p:ext uri="{BB962C8B-B14F-4D97-AF65-F5344CB8AC3E}">
        <p14:creationId xmlns:p14="http://schemas.microsoft.com/office/powerpoint/2010/main" val="993788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ea typeface="ＭＳ Ｐゴシック" charset="-128"/>
                <a:cs typeface="ＭＳ Ｐゴシック" charset="-128"/>
              </a:rPr>
              <a:t>Harming someone else may be unavoidable.</a:t>
            </a:r>
          </a:p>
          <a:p>
            <a:r>
              <a:rPr lang="en-US" dirty="0" smtClean="0"/>
              <a:t>Examples?</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15</a:t>
            </a:fld>
            <a:endParaRPr lang="en-US"/>
          </a:p>
        </p:txBody>
      </p:sp>
    </p:spTree>
    <p:extLst>
      <p:ext uri="{BB962C8B-B14F-4D97-AF65-F5344CB8AC3E}">
        <p14:creationId xmlns:p14="http://schemas.microsoft.com/office/powerpoint/2010/main" val="2948493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17</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18</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19</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Email Etiquette – thoughts? </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a:p>
        </p:txBody>
      </p:sp>
    </p:spTree>
    <p:extLst>
      <p:ext uri="{BB962C8B-B14F-4D97-AF65-F5344CB8AC3E}">
        <p14:creationId xmlns:p14="http://schemas.microsoft.com/office/powerpoint/2010/main" val="1909344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593655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a:p>
        </p:txBody>
      </p:sp>
    </p:spTree>
    <p:extLst>
      <p:ext uri="{BB962C8B-B14F-4D97-AF65-F5344CB8AC3E}">
        <p14:creationId xmlns:p14="http://schemas.microsoft.com/office/powerpoint/2010/main" val="255329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a:p>
        </p:txBody>
      </p:sp>
    </p:spTree>
    <p:extLst>
      <p:ext uri="{BB962C8B-B14F-4D97-AF65-F5344CB8AC3E}">
        <p14:creationId xmlns:p14="http://schemas.microsoft.com/office/powerpoint/2010/main" val="4215312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a:p>
        </p:txBody>
      </p:sp>
    </p:spTree>
    <p:extLst>
      <p:ext uri="{BB962C8B-B14F-4D97-AF65-F5344CB8AC3E}">
        <p14:creationId xmlns:p14="http://schemas.microsoft.com/office/powerpoint/2010/main" val="424521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God? Society? Government?</a:t>
            </a:r>
          </a:p>
          <a:p>
            <a:pPr eaLnBrk="1" hangingPunct="1"/>
            <a:r>
              <a:rPr lang="en-US" dirty="0" smtClean="0">
                <a:latin typeface="Arial" charset="0"/>
                <a:ea typeface="ＭＳ Ｐゴシック" charset="-128"/>
                <a:cs typeface="ＭＳ Ｐゴシック" charset="-128"/>
              </a:rPr>
              <a:t>Privacy? Due process?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latin typeface="Arial" charset="0"/>
                <a:ea typeface="ＭＳ Ｐゴシック" charset="-128"/>
                <a:cs typeface="ＭＳ Ｐゴシック" charset="-128"/>
              </a:rPr>
              <a:t>Turning natural resources into personal property.</a:t>
            </a:r>
          </a:p>
          <a:p>
            <a:pPr eaLnBrk="1" hangingPunct="1"/>
            <a:r>
              <a:rPr lang="en-US" dirty="0" smtClean="0">
                <a:latin typeface="Arial" charset="0"/>
                <a:ea typeface="ＭＳ Ｐゴシック" charset="-128"/>
                <a:cs typeface="ＭＳ Ｐゴシック" charset="-128"/>
              </a:rPr>
              <a:t>Actions can be ethically mandatory, prohibited or acceptable.</a:t>
            </a:r>
          </a:p>
          <a:p>
            <a:pPr eaLnBrk="1" hangingPunct="1"/>
            <a:r>
              <a:rPr lang="en-US" dirty="0" smtClean="0">
                <a:latin typeface="Arial" charset="0"/>
                <a:ea typeface="ＭＳ Ｐゴシック" charset="-128"/>
                <a:cs typeface="ＭＳ Ｐゴシック" charset="-128"/>
              </a:rPr>
              <a:t>Positive: someone else has to do something.</a:t>
            </a:r>
          </a:p>
          <a:p>
            <a:pPr eaLnBrk="1" hangingPunct="1"/>
            <a:r>
              <a:rPr lang="en-US" dirty="0" smtClean="0">
                <a:latin typeface="Arial" charset="0"/>
                <a:ea typeface="ＭＳ Ｐゴシック" charset="-128"/>
                <a:cs typeface="ＭＳ Ｐゴシック" charset="-128"/>
              </a:rPr>
              <a:t>Examples?</a:t>
            </a: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a:p>
        </p:txBody>
      </p:sp>
    </p:spTree>
    <p:extLst>
      <p:ext uri="{BB962C8B-B14F-4D97-AF65-F5344CB8AC3E}">
        <p14:creationId xmlns:p14="http://schemas.microsoft.com/office/powerpoint/2010/main" val="3908879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2014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http://socialimps.keithpray.ne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3</a:t>
            </a:r>
            <a:br>
              <a:rPr lang="en-US" dirty="0" smtClean="0"/>
            </a:br>
            <a:r>
              <a:rPr lang="en-US" dirty="0" smtClean="0"/>
              <a:t>Ethics</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a:t>
            </a:r>
            <a:endParaRPr lang="en-US" dirty="0"/>
          </a:p>
        </p:txBody>
      </p:sp>
      <p:sp>
        <p:nvSpPr>
          <p:cNvPr id="3" name="Content Placeholder 2"/>
          <p:cNvSpPr>
            <a:spLocks noGrp="1"/>
          </p:cNvSpPr>
          <p:nvPr>
            <p:ph sz="half" idx="1"/>
          </p:nvPr>
        </p:nvSpPr>
        <p:spPr/>
        <p:txBody>
          <a:bodyPr/>
          <a:lstStyle/>
          <a:p>
            <a:r>
              <a:rPr lang="en-US" dirty="0"/>
              <a:t>Where do they come from?</a:t>
            </a:r>
          </a:p>
          <a:p>
            <a:r>
              <a:rPr lang="en-US" dirty="0"/>
              <a:t>What are they?</a:t>
            </a:r>
          </a:p>
          <a:p>
            <a:pPr lvl="1"/>
            <a:r>
              <a:rPr lang="en-US" dirty="0"/>
              <a:t>“Life, liberty, and property” – Locke.</a:t>
            </a:r>
          </a:p>
          <a:p>
            <a:pPr lvl="1"/>
            <a:r>
              <a:rPr lang="en-US" dirty="0"/>
              <a:t>“Life, liberty, and the pursuit of happiness” – Jefferson.</a:t>
            </a:r>
          </a:p>
          <a:p>
            <a:pPr lvl="1"/>
            <a:r>
              <a:rPr lang="en-US" dirty="0"/>
              <a:t>Others?</a:t>
            </a:r>
          </a:p>
          <a:p>
            <a:endParaRPr lang="en-US" dirty="0"/>
          </a:p>
        </p:txBody>
      </p:sp>
      <p:sp>
        <p:nvSpPr>
          <p:cNvPr id="4" name="Content Placeholder 3"/>
          <p:cNvSpPr>
            <a:spLocks noGrp="1"/>
          </p:cNvSpPr>
          <p:nvPr>
            <p:ph sz="half" idx="2"/>
          </p:nvPr>
        </p:nvSpPr>
        <p:spPr/>
        <p:txBody>
          <a:bodyPr/>
          <a:lstStyle/>
          <a:p>
            <a:r>
              <a:rPr lang="en-US" dirty="0"/>
              <a:t>How does one acquire a specific right?</a:t>
            </a:r>
          </a:p>
          <a:p>
            <a:pPr lvl="1"/>
            <a:r>
              <a:rPr lang="en-US" dirty="0"/>
              <a:t>E.g. ownership?</a:t>
            </a:r>
          </a:p>
          <a:p>
            <a:r>
              <a:rPr lang="en-US" dirty="0"/>
              <a:t>Types of rights</a:t>
            </a:r>
          </a:p>
          <a:p>
            <a:pPr lvl="1"/>
            <a:r>
              <a:rPr lang="en-US" dirty="0"/>
              <a:t>Negative (liberties)</a:t>
            </a:r>
          </a:p>
          <a:p>
            <a:pPr lvl="1"/>
            <a:r>
              <a:rPr lang="en-US" dirty="0"/>
              <a:t>Positive (claim-rights)</a:t>
            </a:r>
          </a:p>
          <a:p>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10</a:t>
            </a:fld>
            <a:endParaRPr lang="en-US"/>
          </a:p>
        </p:txBody>
      </p:sp>
    </p:spTree>
    <p:extLst>
      <p:ext uri="{BB962C8B-B14F-4D97-AF65-F5344CB8AC3E}">
        <p14:creationId xmlns:p14="http://schemas.microsoft.com/office/powerpoint/2010/main" val="289742183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1352551"/>
            <a:ext cx="4724400" cy="320194"/>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8" name="Rectangle 4"/>
          <p:cNvSpPr>
            <a:spLocks noChangeArrowheads="1"/>
          </p:cNvSpPr>
          <p:nvPr/>
        </p:nvSpPr>
        <p:spPr bwMode="auto">
          <a:xfrm>
            <a:off x="4724400" y="1352551"/>
            <a:ext cx="3733800" cy="3352800"/>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2" name="Title 1"/>
          <p:cNvSpPr>
            <a:spLocks noGrp="1"/>
          </p:cNvSpPr>
          <p:nvPr>
            <p:ph type="title"/>
          </p:nvPr>
        </p:nvSpPr>
        <p:spPr/>
        <p:txBody>
          <a:bodyPr/>
          <a:lstStyle/>
          <a:p>
            <a:r>
              <a:rPr lang="en-US" dirty="0" smtClean="0"/>
              <a:t>Ethics Vocabulary</a:t>
            </a:r>
            <a:endParaRPr lang="en-US" dirty="0"/>
          </a:p>
        </p:txBody>
      </p:sp>
      <p:sp>
        <p:nvSpPr>
          <p:cNvPr id="7" name="Content Placeholder 6"/>
          <p:cNvSpPr>
            <a:spLocks noGrp="1"/>
          </p:cNvSpPr>
          <p:nvPr>
            <p:ph sz="half" idx="2"/>
          </p:nvPr>
        </p:nvSpPr>
        <p:spPr/>
        <p:txBody>
          <a:bodyPr>
            <a:normAutofit lnSpcReduction="10000"/>
          </a:bodyPr>
          <a:lstStyle/>
          <a:p>
            <a:r>
              <a:rPr lang="en-US" dirty="0"/>
              <a:t>Greek </a:t>
            </a:r>
            <a:r>
              <a:rPr lang="en-US" dirty="0" err="1"/>
              <a:t>deon</a:t>
            </a:r>
            <a:r>
              <a:rPr lang="en-US" dirty="0"/>
              <a:t> = </a:t>
            </a:r>
            <a:r>
              <a:rPr lang="en-US" dirty="0" smtClean="0"/>
              <a:t>duty</a:t>
            </a:r>
            <a:endParaRPr lang="en-US" dirty="0"/>
          </a:p>
          <a:p>
            <a:r>
              <a:rPr lang="en-US" dirty="0"/>
              <a:t>Emphasizes duty and absolute rules to be followed whether they lead to good or bad consequences. </a:t>
            </a:r>
          </a:p>
          <a:p>
            <a:r>
              <a:rPr lang="en-US" dirty="0"/>
              <a:t>Kant often primary example.</a:t>
            </a:r>
          </a:p>
          <a:p>
            <a:r>
              <a:rPr lang="en-US" dirty="0"/>
              <a:t>Rules should apply to everyone.</a:t>
            </a:r>
          </a:p>
          <a:p>
            <a:r>
              <a:rPr lang="en-US" dirty="0"/>
              <a:t>Good rules intrinsically follow logic. Follow reason not emotion to make decisions.</a:t>
            </a:r>
          </a:p>
          <a:p>
            <a:r>
              <a:rPr lang="en-US" dirty="0"/>
              <a:t>Treat people as an ends, not solely as a means. Respect for persons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11</a:t>
            </a:fld>
            <a:endParaRPr lang="en-US"/>
          </a:p>
        </p:txBody>
      </p:sp>
      <p:sp>
        <p:nvSpPr>
          <p:cNvPr id="10" name="Content Placeholder 2"/>
          <p:cNvSpPr>
            <a:spLocks noGrp="1"/>
          </p:cNvSpPr>
          <p:nvPr>
            <p:ph sz="half" idx="1"/>
          </p:nvPr>
        </p:nvSpPr>
        <p:spPr>
          <a:xfrm>
            <a:off x="685800" y="1352551"/>
            <a:ext cx="3733800" cy="3352800"/>
          </a:xfrm>
        </p:spPr>
        <p:txBody>
          <a:bodyPr>
            <a:normAutofit/>
          </a:bodyPr>
          <a:lstStyle/>
          <a:p>
            <a:r>
              <a:rPr lang="en-US" dirty="0"/>
              <a:t>Deontological Theories</a:t>
            </a:r>
          </a:p>
          <a:p>
            <a:pPr lvl="1"/>
            <a:r>
              <a:rPr lang="en-US" dirty="0" smtClean="0"/>
              <a:t>A.K.A. </a:t>
            </a:r>
            <a:r>
              <a:rPr lang="en-US" dirty="0" err="1" smtClean="0"/>
              <a:t>nonconsequentialist</a:t>
            </a:r>
            <a:endParaRPr lang="en-US" dirty="0" smtClean="0"/>
          </a:p>
          <a:p>
            <a:pPr lvl="1"/>
            <a:r>
              <a:rPr lang="en-US" dirty="0" smtClean="0"/>
              <a:t>Theory/study of moral obligation</a:t>
            </a:r>
            <a:endParaRPr lang="en-US" dirty="0"/>
          </a:p>
          <a:p>
            <a:r>
              <a:rPr lang="en-US" dirty="0"/>
              <a:t>Consequentialist </a:t>
            </a:r>
            <a:r>
              <a:rPr lang="en-US" dirty="0" smtClean="0"/>
              <a:t>Theories</a:t>
            </a:r>
          </a:p>
          <a:p>
            <a:r>
              <a:rPr lang="en-US" dirty="0" smtClean="0"/>
              <a:t>Social Contract Theory</a:t>
            </a:r>
            <a:endParaRPr lang="en-US" dirty="0"/>
          </a:p>
          <a:p>
            <a:r>
              <a:rPr lang="en-US" dirty="0" smtClean="0"/>
              <a:t>Virtue Ethics</a:t>
            </a:r>
            <a:endParaRPr lang="en-US" dirty="0"/>
          </a:p>
          <a:p>
            <a:pPr lvl="1"/>
            <a:r>
              <a:rPr lang="en-US" dirty="0" smtClean="0"/>
              <a:t>A.K.A. Character </a:t>
            </a:r>
            <a:r>
              <a:rPr lang="en-US" dirty="0"/>
              <a:t>Based </a:t>
            </a:r>
            <a:r>
              <a:rPr lang="en-US" dirty="0" smtClean="0"/>
              <a:t>Theory</a:t>
            </a:r>
            <a:endParaRPr lang="en-US" dirty="0"/>
          </a:p>
        </p:txBody>
      </p:sp>
    </p:spTree>
    <p:extLst>
      <p:ext uri="{BB962C8B-B14F-4D97-AF65-F5344CB8AC3E}">
        <p14:creationId xmlns:p14="http://schemas.microsoft.com/office/powerpoint/2010/main" val="395678131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2335123"/>
            <a:ext cx="4724400" cy="320194"/>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8" name="Rectangle 4"/>
          <p:cNvSpPr>
            <a:spLocks noChangeArrowheads="1"/>
          </p:cNvSpPr>
          <p:nvPr/>
        </p:nvSpPr>
        <p:spPr bwMode="auto">
          <a:xfrm>
            <a:off x="4724400" y="1352551"/>
            <a:ext cx="3733800" cy="3352800"/>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2" name="Title 1"/>
          <p:cNvSpPr>
            <a:spLocks noGrp="1"/>
          </p:cNvSpPr>
          <p:nvPr>
            <p:ph type="title"/>
          </p:nvPr>
        </p:nvSpPr>
        <p:spPr/>
        <p:txBody>
          <a:bodyPr/>
          <a:lstStyle/>
          <a:p>
            <a:r>
              <a:rPr lang="en-US" dirty="0" smtClean="0"/>
              <a:t>Ethics Vocabulary</a:t>
            </a:r>
            <a:endParaRPr lang="en-US" dirty="0"/>
          </a:p>
        </p:txBody>
      </p:sp>
      <p:sp>
        <p:nvSpPr>
          <p:cNvPr id="3" name="Content Placeholder 2"/>
          <p:cNvSpPr>
            <a:spLocks noGrp="1"/>
          </p:cNvSpPr>
          <p:nvPr>
            <p:ph sz="half" idx="1"/>
          </p:nvPr>
        </p:nvSpPr>
        <p:spPr/>
        <p:txBody>
          <a:bodyPr>
            <a:normAutofit/>
          </a:bodyPr>
          <a:lstStyle/>
          <a:p>
            <a:r>
              <a:rPr lang="en-US" dirty="0"/>
              <a:t>Deontological Theories</a:t>
            </a:r>
          </a:p>
          <a:p>
            <a:pPr lvl="1"/>
            <a:r>
              <a:rPr lang="en-US" dirty="0" smtClean="0"/>
              <a:t>A.K.A. </a:t>
            </a:r>
            <a:r>
              <a:rPr lang="en-US" dirty="0" err="1" smtClean="0"/>
              <a:t>nonconsequentialist</a:t>
            </a:r>
            <a:endParaRPr lang="en-US" dirty="0" smtClean="0"/>
          </a:p>
          <a:p>
            <a:pPr lvl="1"/>
            <a:r>
              <a:rPr lang="en-US" dirty="0" smtClean="0"/>
              <a:t>Theory/study of moral obligation</a:t>
            </a:r>
            <a:endParaRPr lang="en-US" dirty="0"/>
          </a:p>
          <a:p>
            <a:r>
              <a:rPr lang="en-US" dirty="0"/>
              <a:t>Consequentialist </a:t>
            </a:r>
            <a:r>
              <a:rPr lang="en-US" dirty="0" smtClean="0"/>
              <a:t>Theories</a:t>
            </a:r>
          </a:p>
          <a:p>
            <a:r>
              <a:rPr lang="en-US" dirty="0" smtClean="0"/>
              <a:t>Social Contract Theory</a:t>
            </a:r>
            <a:endParaRPr lang="en-US" dirty="0"/>
          </a:p>
          <a:p>
            <a:r>
              <a:rPr lang="en-US" dirty="0" smtClean="0"/>
              <a:t>Virtue Ethics</a:t>
            </a:r>
            <a:endParaRPr lang="en-US" dirty="0"/>
          </a:p>
          <a:p>
            <a:pPr lvl="1"/>
            <a:r>
              <a:rPr lang="en-US" dirty="0" smtClean="0"/>
              <a:t>A.K.A. Character </a:t>
            </a:r>
            <a:r>
              <a:rPr lang="en-US" dirty="0"/>
              <a:t>Based </a:t>
            </a:r>
            <a:r>
              <a:rPr lang="en-US" dirty="0" smtClean="0"/>
              <a:t>Theory</a:t>
            </a:r>
            <a:endParaRPr lang="en-US" dirty="0"/>
          </a:p>
        </p:txBody>
      </p:sp>
      <p:sp>
        <p:nvSpPr>
          <p:cNvPr id="7" name="Content Placeholder 6"/>
          <p:cNvSpPr>
            <a:spLocks noGrp="1"/>
          </p:cNvSpPr>
          <p:nvPr>
            <p:ph sz="half" idx="2"/>
          </p:nvPr>
        </p:nvSpPr>
        <p:spPr/>
        <p:txBody>
          <a:bodyPr>
            <a:normAutofit/>
          </a:bodyPr>
          <a:lstStyle/>
          <a:p>
            <a:r>
              <a:rPr lang="en-US" dirty="0"/>
              <a:t>Consequentialist</a:t>
            </a:r>
          </a:p>
          <a:p>
            <a:r>
              <a:rPr lang="en-US" dirty="0"/>
              <a:t>Main example is Utilitarianism.</a:t>
            </a:r>
          </a:p>
          <a:p>
            <a:r>
              <a:rPr lang="en-US" dirty="0"/>
              <a:t>Increase aggregate utility or happiness. How to measure?</a:t>
            </a:r>
          </a:p>
          <a:p>
            <a:r>
              <a:rPr lang="en-US" dirty="0" smtClean="0"/>
              <a:t>Watch </a:t>
            </a:r>
            <a:r>
              <a:rPr lang="en-US" dirty="0"/>
              <a:t>out for theories going to far; violating rights of a few for the “good” of the many. </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12</a:t>
            </a:fld>
            <a:endParaRPr lang="en-US"/>
          </a:p>
        </p:txBody>
      </p:sp>
    </p:spTree>
    <p:extLst>
      <p:ext uri="{BB962C8B-B14F-4D97-AF65-F5344CB8AC3E}">
        <p14:creationId xmlns:p14="http://schemas.microsoft.com/office/powerpoint/2010/main" val="17666809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2742529"/>
            <a:ext cx="4724400" cy="320194"/>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8" name="Rectangle 4"/>
          <p:cNvSpPr>
            <a:spLocks noChangeArrowheads="1"/>
          </p:cNvSpPr>
          <p:nvPr/>
        </p:nvSpPr>
        <p:spPr bwMode="auto">
          <a:xfrm>
            <a:off x="4724400" y="1352551"/>
            <a:ext cx="3733800" cy="3352800"/>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2" name="Title 1"/>
          <p:cNvSpPr>
            <a:spLocks noGrp="1"/>
          </p:cNvSpPr>
          <p:nvPr>
            <p:ph type="title"/>
          </p:nvPr>
        </p:nvSpPr>
        <p:spPr/>
        <p:txBody>
          <a:bodyPr/>
          <a:lstStyle/>
          <a:p>
            <a:r>
              <a:rPr lang="en-US" dirty="0" smtClean="0"/>
              <a:t>Ethics Vocabulary</a:t>
            </a:r>
            <a:endParaRPr lang="en-US" dirty="0"/>
          </a:p>
        </p:txBody>
      </p:sp>
      <p:sp>
        <p:nvSpPr>
          <p:cNvPr id="7" name="Content Placeholder 6"/>
          <p:cNvSpPr>
            <a:spLocks noGrp="1"/>
          </p:cNvSpPr>
          <p:nvPr>
            <p:ph sz="half" idx="2"/>
          </p:nvPr>
        </p:nvSpPr>
        <p:spPr/>
        <p:txBody>
          <a:bodyPr>
            <a:noAutofit/>
          </a:bodyPr>
          <a:lstStyle/>
          <a:p>
            <a:r>
              <a:rPr lang="en-US" dirty="0" smtClean="0"/>
              <a:t>Uses </a:t>
            </a:r>
            <a:r>
              <a:rPr lang="en-US" dirty="0"/>
              <a:t>rights as basis, explains people’s selfishness in absence of common agreement, analysis of moral issues regarding people and government.</a:t>
            </a:r>
          </a:p>
          <a:p>
            <a:r>
              <a:rPr lang="en-US" dirty="0" smtClean="0"/>
              <a:t>Characterization </a:t>
            </a:r>
            <a:r>
              <a:rPr lang="en-US" dirty="0"/>
              <a:t>of actions can change outcome of analysis, does not solve conflicting rights, </a:t>
            </a:r>
          </a:p>
          <a:p>
            <a:r>
              <a:rPr lang="en-US" dirty="0"/>
              <a:t>Are laws based on ethics</a:t>
            </a:r>
            <a:r>
              <a:rPr lang="en-US" dirty="0" smtClean="0"/>
              <a:t>?</a:t>
            </a:r>
          </a:p>
          <a:p>
            <a:r>
              <a:rPr lang="en-US" dirty="0" smtClean="0"/>
              <a:t>Are </a:t>
            </a:r>
            <a:r>
              <a:rPr lang="en-US" dirty="0"/>
              <a:t>all laws ethical? </a:t>
            </a:r>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13</a:t>
            </a:fld>
            <a:endParaRPr lang="en-US"/>
          </a:p>
        </p:txBody>
      </p:sp>
      <p:sp>
        <p:nvSpPr>
          <p:cNvPr id="10" name="Content Placeholder 2"/>
          <p:cNvSpPr>
            <a:spLocks noGrp="1"/>
          </p:cNvSpPr>
          <p:nvPr>
            <p:ph sz="half" idx="1"/>
          </p:nvPr>
        </p:nvSpPr>
        <p:spPr>
          <a:xfrm>
            <a:off x="685800" y="1352551"/>
            <a:ext cx="3733800" cy="3352800"/>
          </a:xfrm>
        </p:spPr>
        <p:txBody>
          <a:bodyPr>
            <a:normAutofit/>
          </a:bodyPr>
          <a:lstStyle/>
          <a:p>
            <a:r>
              <a:rPr lang="en-US" dirty="0"/>
              <a:t>Deontological Theories</a:t>
            </a:r>
          </a:p>
          <a:p>
            <a:pPr lvl="1"/>
            <a:r>
              <a:rPr lang="en-US" dirty="0" smtClean="0"/>
              <a:t>A.K.A. </a:t>
            </a:r>
            <a:r>
              <a:rPr lang="en-US" dirty="0" err="1" smtClean="0"/>
              <a:t>nonconsequentialist</a:t>
            </a:r>
            <a:endParaRPr lang="en-US" dirty="0" smtClean="0"/>
          </a:p>
          <a:p>
            <a:pPr lvl="1"/>
            <a:r>
              <a:rPr lang="en-US" dirty="0" smtClean="0"/>
              <a:t>Theory/study of moral obligation</a:t>
            </a:r>
            <a:endParaRPr lang="en-US" dirty="0"/>
          </a:p>
          <a:p>
            <a:r>
              <a:rPr lang="en-US" dirty="0"/>
              <a:t>Consequentialist </a:t>
            </a:r>
            <a:r>
              <a:rPr lang="en-US" dirty="0" smtClean="0"/>
              <a:t>Theories</a:t>
            </a:r>
          </a:p>
          <a:p>
            <a:r>
              <a:rPr lang="en-US" dirty="0" smtClean="0"/>
              <a:t>Social Contract Theory</a:t>
            </a:r>
            <a:endParaRPr lang="en-US" dirty="0"/>
          </a:p>
          <a:p>
            <a:r>
              <a:rPr lang="en-US" dirty="0" smtClean="0"/>
              <a:t>Virtue Ethics</a:t>
            </a:r>
            <a:endParaRPr lang="en-US" dirty="0"/>
          </a:p>
          <a:p>
            <a:pPr lvl="1"/>
            <a:r>
              <a:rPr lang="en-US" dirty="0" smtClean="0"/>
              <a:t>A.K.A. Character </a:t>
            </a:r>
            <a:r>
              <a:rPr lang="en-US" dirty="0"/>
              <a:t>Based </a:t>
            </a:r>
            <a:r>
              <a:rPr lang="en-US" dirty="0" smtClean="0"/>
              <a:t>Theory</a:t>
            </a:r>
            <a:endParaRPr lang="en-US" dirty="0"/>
          </a:p>
        </p:txBody>
      </p:sp>
    </p:spTree>
    <p:extLst>
      <p:ext uri="{BB962C8B-B14F-4D97-AF65-F5344CB8AC3E}">
        <p14:creationId xmlns:p14="http://schemas.microsoft.com/office/powerpoint/2010/main" val="14989390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3149935"/>
            <a:ext cx="4724400" cy="320194"/>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8" name="Rectangle 4"/>
          <p:cNvSpPr>
            <a:spLocks noChangeArrowheads="1"/>
          </p:cNvSpPr>
          <p:nvPr/>
        </p:nvSpPr>
        <p:spPr bwMode="auto">
          <a:xfrm>
            <a:off x="4724400" y="1352551"/>
            <a:ext cx="3733800" cy="3352800"/>
          </a:xfrm>
          <a:prstGeom prst="rect">
            <a:avLst/>
          </a:prstGeom>
          <a:solidFill>
            <a:schemeClr val="bg1">
              <a:alpha val="24000"/>
            </a:schemeClr>
          </a:solidFill>
          <a:ln w="9525">
            <a:noFill/>
            <a:miter lim="800000"/>
            <a:headEnd/>
            <a:tailEnd/>
          </a:ln>
        </p:spPr>
        <p:txBody>
          <a:bodyPr wrap="none" anchor="ctr">
            <a:prstTxWarp prst="textNoShape">
              <a:avLst/>
            </a:prstTxWarp>
          </a:bodyPr>
          <a:lstStyle/>
          <a:p>
            <a:endParaRPr lang="en-US"/>
          </a:p>
        </p:txBody>
      </p:sp>
      <p:sp>
        <p:nvSpPr>
          <p:cNvPr id="2" name="Title 1"/>
          <p:cNvSpPr>
            <a:spLocks noGrp="1"/>
          </p:cNvSpPr>
          <p:nvPr>
            <p:ph type="title"/>
          </p:nvPr>
        </p:nvSpPr>
        <p:spPr/>
        <p:txBody>
          <a:bodyPr/>
          <a:lstStyle/>
          <a:p>
            <a:r>
              <a:rPr lang="en-US" dirty="0" smtClean="0"/>
              <a:t>Ethics Vocabulary</a:t>
            </a:r>
            <a:endParaRPr lang="en-US" dirty="0"/>
          </a:p>
        </p:txBody>
      </p:sp>
      <p:sp>
        <p:nvSpPr>
          <p:cNvPr id="7" name="Content Placeholder 6"/>
          <p:cNvSpPr>
            <a:spLocks noGrp="1"/>
          </p:cNvSpPr>
          <p:nvPr>
            <p:ph sz="half" idx="2"/>
          </p:nvPr>
        </p:nvSpPr>
        <p:spPr/>
        <p:txBody>
          <a:bodyPr>
            <a:noAutofit/>
          </a:bodyPr>
          <a:lstStyle/>
          <a:p>
            <a:r>
              <a:rPr lang="en-US" dirty="0"/>
              <a:t>Stresses character development and moral education, not formalized rules.</a:t>
            </a:r>
          </a:p>
          <a:p>
            <a:r>
              <a:rPr lang="en-US" dirty="0"/>
              <a:t>What kind of person should I be?</a:t>
            </a:r>
          </a:p>
          <a:p>
            <a:r>
              <a:rPr lang="en-US" dirty="0"/>
              <a:t>Depends on homogeneous community standards for morality.</a:t>
            </a:r>
          </a:p>
          <a:p>
            <a:r>
              <a:rPr lang="en-US" dirty="0"/>
              <a:t>Plato and Aristotle, more recently by Alasdair </a:t>
            </a:r>
            <a:r>
              <a:rPr lang="en-US" dirty="0" err="1"/>
              <a:t>MacIntyre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14</a:t>
            </a:fld>
            <a:endParaRPr lang="en-US"/>
          </a:p>
        </p:txBody>
      </p:sp>
      <p:sp>
        <p:nvSpPr>
          <p:cNvPr id="10" name="Content Placeholder 2"/>
          <p:cNvSpPr>
            <a:spLocks noGrp="1"/>
          </p:cNvSpPr>
          <p:nvPr>
            <p:ph sz="half" idx="1"/>
          </p:nvPr>
        </p:nvSpPr>
        <p:spPr>
          <a:xfrm>
            <a:off x="685800" y="1352551"/>
            <a:ext cx="3733800" cy="3352800"/>
          </a:xfrm>
        </p:spPr>
        <p:txBody>
          <a:bodyPr>
            <a:normAutofit/>
          </a:bodyPr>
          <a:lstStyle/>
          <a:p>
            <a:r>
              <a:rPr lang="en-US" dirty="0"/>
              <a:t>Deontological Theories</a:t>
            </a:r>
          </a:p>
          <a:p>
            <a:pPr lvl="1"/>
            <a:r>
              <a:rPr lang="en-US" dirty="0" smtClean="0"/>
              <a:t>A.K.A. </a:t>
            </a:r>
            <a:r>
              <a:rPr lang="en-US" dirty="0" err="1" smtClean="0"/>
              <a:t>nonconsequentialist</a:t>
            </a:r>
            <a:endParaRPr lang="en-US" dirty="0" smtClean="0"/>
          </a:p>
          <a:p>
            <a:pPr lvl="1"/>
            <a:r>
              <a:rPr lang="en-US" dirty="0" smtClean="0"/>
              <a:t>Theory/study of moral obligation</a:t>
            </a:r>
            <a:endParaRPr lang="en-US" dirty="0"/>
          </a:p>
          <a:p>
            <a:r>
              <a:rPr lang="en-US" dirty="0"/>
              <a:t>Consequentialist </a:t>
            </a:r>
            <a:r>
              <a:rPr lang="en-US" dirty="0" smtClean="0"/>
              <a:t>Theories</a:t>
            </a:r>
          </a:p>
          <a:p>
            <a:r>
              <a:rPr lang="en-US" dirty="0" smtClean="0"/>
              <a:t>Social Contract Theory</a:t>
            </a:r>
            <a:endParaRPr lang="en-US" dirty="0"/>
          </a:p>
          <a:p>
            <a:r>
              <a:rPr lang="en-US" dirty="0" smtClean="0"/>
              <a:t>Virtue Ethics</a:t>
            </a:r>
            <a:endParaRPr lang="en-US" dirty="0"/>
          </a:p>
          <a:p>
            <a:pPr lvl="1"/>
            <a:r>
              <a:rPr lang="en-US" dirty="0" smtClean="0"/>
              <a:t>A.K.A. Character </a:t>
            </a:r>
            <a:r>
              <a:rPr lang="en-US" dirty="0"/>
              <a:t>Based </a:t>
            </a:r>
            <a:r>
              <a:rPr lang="en-US" dirty="0" smtClean="0"/>
              <a:t>Theory</a:t>
            </a:r>
            <a:endParaRPr lang="en-US" dirty="0"/>
          </a:p>
        </p:txBody>
      </p:sp>
    </p:spTree>
    <p:extLst>
      <p:ext uri="{BB962C8B-B14F-4D97-AF65-F5344CB8AC3E}">
        <p14:creationId xmlns:p14="http://schemas.microsoft.com/office/powerpoint/2010/main" val="41542536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Actions</a:t>
            </a:r>
            <a:endParaRPr lang="en-US" dirty="0"/>
          </a:p>
        </p:txBody>
      </p:sp>
      <p:sp>
        <p:nvSpPr>
          <p:cNvPr id="3" name="Content Placeholder 2"/>
          <p:cNvSpPr>
            <a:spLocks noGrp="1"/>
          </p:cNvSpPr>
          <p:nvPr>
            <p:ph sz="half" idx="1"/>
          </p:nvPr>
        </p:nvSpPr>
        <p:spPr/>
        <p:txBody>
          <a:bodyPr/>
          <a:lstStyle/>
          <a:p>
            <a:r>
              <a:rPr lang="en-US" dirty="0"/>
              <a:t>Based on belief that </a:t>
            </a:r>
            <a:r>
              <a:rPr lang="en-US" dirty="0" smtClean="0"/>
              <a:t>people are</a:t>
            </a:r>
          </a:p>
          <a:p>
            <a:pPr lvl="1"/>
            <a:r>
              <a:rPr lang="en-US" dirty="0"/>
              <a:t>R</a:t>
            </a:r>
            <a:r>
              <a:rPr lang="en-US" dirty="0" smtClean="0"/>
              <a:t>ational</a:t>
            </a:r>
          </a:p>
          <a:p>
            <a:pPr lvl="1"/>
            <a:r>
              <a:rPr lang="en-US" dirty="0" smtClean="0"/>
              <a:t>Free to choose</a:t>
            </a:r>
            <a:endParaRPr lang="en-US" dirty="0"/>
          </a:p>
          <a:p>
            <a:r>
              <a:rPr lang="en-US" dirty="0" smtClean="0"/>
              <a:t>Mandatory</a:t>
            </a:r>
          </a:p>
          <a:p>
            <a:r>
              <a:rPr lang="en-US" dirty="0" smtClean="0"/>
              <a:t>Prohibited</a:t>
            </a:r>
          </a:p>
          <a:p>
            <a:r>
              <a:rPr lang="en-US" dirty="0" smtClean="0"/>
              <a:t>Acceptable</a:t>
            </a:r>
            <a:endParaRPr lang="en-US" dirty="0"/>
          </a:p>
          <a:p>
            <a:endParaRPr lang="en-US" dirty="0"/>
          </a:p>
        </p:txBody>
      </p:sp>
      <p:sp>
        <p:nvSpPr>
          <p:cNvPr id="4" name="Content Placeholder 3"/>
          <p:cNvSpPr>
            <a:spLocks noGrp="1"/>
          </p:cNvSpPr>
          <p:nvPr>
            <p:ph sz="half" idx="2"/>
          </p:nvPr>
        </p:nvSpPr>
        <p:spPr/>
        <p:txBody>
          <a:bodyPr/>
          <a:lstStyle/>
          <a:p>
            <a:r>
              <a:rPr lang="en-US" dirty="0"/>
              <a:t>Why does society </a:t>
            </a:r>
            <a:r>
              <a:rPr lang="en-US" dirty="0" smtClean="0"/>
              <a:t>care?</a:t>
            </a:r>
            <a:endParaRPr lang="en-US" dirty="0"/>
          </a:p>
          <a:p>
            <a:r>
              <a:rPr lang="en-US" dirty="0"/>
              <a:t>Why do individuals </a:t>
            </a:r>
            <a:r>
              <a:rPr lang="en-US" dirty="0" smtClean="0"/>
              <a:t>care?</a:t>
            </a:r>
            <a:endParaRPr lang="en-US" dirty="0"/>
          </a:p>
          <a:p>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15</a:t>
            </a:fld>
            <a:endParaRPr lang="en-US"/>
          </a:p>
        </p:txBody>
      </p:sp>
    </p:spTree>
    <p:extLst>
      <p:ext uri="{BB962C8B-B14F-4D97-AF65-F5344CB8AC3E}">
        <p14:creationId xmlns:p14="http://schemas.microsoft.com/office/powerpoint/2010/main" val="26900758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Utopias and Dystopias</a:t>
            </a:r>
          </a:p>
        </p:txBody>
      </p:sp>
      <p:sp>
        <p:nvSpPr>
          <p:cNvPr id="3" name="Content Placeholder 2"/>
          <p:cNvSpPr>
            <a:spLocks noGrp="1"/>
          </p:cNvSpPr>
          <p:nvPr>
            <p:ph idx="1"/>
          </p:nvPr>
        </p:nvSpPr>
        <p:spPr/>
        <p:txBody>
          <a:bodyPr/>
          <a:lstStyle/>
          <a:p>
            <a:r>
              <a:rPr lang="en-US" dirty="0"/>
              <a:t>Types:</a:t>
            </a:r>
          </a:p>
          <a:p>
            <a:pPr lvl="1"/>
            <a:r>
              <a:rPr lang="en-US" dirty="0"/>
              <a:t>Economic</a:t>
            </a:r>
          </a:p>
          <a:p>
            <a:pPr lvl="1"/>
            <a:r>
              <a:rPr lang="en-US" dirty="0"/>
              <a:t>Political</a:t>
            </a:r>
          </a:p>
          <a:p>
            <a:pPr lvl="1"/>
            <a:r>
              <a:rPr lang="en-US" dirty="0"/>
              <a:t>Technological</a:t>
            </a:r>
          </a:p>
          <a:p>
            <a:r>
              <a:rPr lang="en-US" dirty="0"/>
              <a:t>What makes it a utopia or dystopia?</a:t>
            </a:r>
          </a:p>
          <a:p>
            <a:r>
              <a:rPr lang="en-US" dirty="0"/>
              <a:t>Why do we create them?</a:t>
            </a:r>
          </a:p>
          <a:p>
            <a:r>
              <a:rPr lang="en-US" dirty="0"/>
              <a:t>Examples, real or fictional?</a:t>
            </a:r>
          </a:p>
          <a:p>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16</a:t>
            </a:fld>
            <a:endParaRPr lang="en-US"/>
          </a:p>
        </p:txBody>
      </p:sp>
    </p:spTree>
    <p:extLst>
      <p:ext uri="{BB962C8B-B14F-4D97-AF65-F5344CB8AC3E}">
        <p14:creationId xmlns:p14="http://schemas.microsoft.com/office/powerpoint/2010/main" val="27941830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3154197"/>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a:t>Group Project</a:t>
            </a:r>
          </a:p>
          <a:p>
            <a:pPr marL="457200" indent="-457200">
              <a:buFont typeface="+mj-lt"/>
              <a:buAutoNum type="arabicPeriod"/>
            </a:pPr>
            <a:r>
              <a:rPr lang="en-US" dirty="0" smtClean="0"/>
              <a:t>Review</a:t>
            </a:r>
          </a:p>
          <a:p>
            <a:pPr marL="457200" indent="-457200">
              <a:buFont typeface="+mj-lt"/>
              <a:buAutoNum type="arabicPeriod"/>
            </a:pPr>
            <a:r>
              <a:rPr lang="en-US" dirty="0" smtClean="0"/>
              <a:t>Ethics</a:t>
            </a:r>
          </a:p>
          <a:p>
            <a:pPr marL="457200" indent="-457200">
              <a:buFont typeface="+mj-lt"/>
              <a:buAutoNum type="arabicPeriod"/>
            </a:pPr>
            <a:r>
              <a:rPr lang="en-US" dirty="0"/>
              <a:t>Imaginary </a:t>
            </a:r>
            <a:r>
              <a:rPr lang="en-US" dirty="0" smtClean="0"/>
              <a:t>Societies</a:t>
            </a:r>
          </a:p>
          <a:p>
            <a:pPr marL="457200" indent="-457200">
              <a:buFont typeface="+mj-lt"/>
              <a:buAutoNum type="arabicPeriod"/>
            </a:pPr>
            <a:r>
              <a:rPr lang="en-US" dirty="0" smtClean="0"/>
              <a:t>Assignment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17</a:t>
            </a:fld>
            <a:endParaRPr lang="en-US"/>
          </a:p>
        </p:txBody>
      </p:sp>
    </p:spTree>
    <p:extLst>
      <p:ext uri="{BB962C8B-B14F-4D97-AF65-F5344CB8AC3E}">
        <p14:creationId xmlns:p14="http://schemas.microsoft.com/office/powerpoint/2010/main" val="275144320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br>
              <a:rPr lang="en-US" dirty="0" smtClean="0"/>
            </a:br>
            <a:r>
              <a:rPr lang="en-US" dirty="0" smtClean="0"/>
              <a:t>Sign </a:t>
            </a:r>
            <a:r>
              <a:rPr lang="en-US" dirty="0"/>
              <a:t>up for individual </a:t>
            </a:r>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Current schedule at:</a:t>
            </a:r>
          </a:p>
          <a:p>
            <a:pPr lvl="1"/>
            <a:r>
              <a:rPr lang="en-US" dirty="0">
                <a:hlinkClick r:id="rId3"/>
              </a:rPr>
              <a:t>http://</a:t>
            </a:r>
            <a:r>
              <a:rPr lang="en-US" dirty="0" smtClean="0">
                <a:hlinkClick r:id="rId3"/>
              </a:rPr>
              <a:t>socialimps.keithpray.net</a:t>
            </a:r>
            <a:endParaRPr lang="en-US" dirty="0" smtClean="0"/>
          </a:p>
          <a:p>
            <a:r>
              <a:rPr lang="en-US" dirty="0"/>
              <a:t>Do not wait until last minute</a:t>
            </a:r>
          </a:p>
          <a:p>
            <a:r>
              <a:rPr lang="en-US" dirty="0"/>
              <a:t>Slots start disappearing Tuesday</a:t>
            </a:r>
          </a:p>
          <a:p>
            <a:pPr marL="0" indent="0">
              <a:buNone/>
            </a:pPr>
            <a:endParaRPr lang="en-US" dirty="0"/>
          </a:p>
        </p:txBody>
      </p:sp>
      <p:sp>
        <p:nvSpPr>
          <p:cNvPr id="6" name="Content Placeholder 5"/>
          <p:cNvSpPr>
            <a:spLocks noGrp="1"/>
          </p:cNvSpPr>
          <p:nvPr>
            <p:ph sz="half" idx="2"/>
          </p:nvPr>
        </p:nvSpPr>
        <p:spPr/>
        <p:txBody>
          <a:bodyPr/>
          <a:lstStyle/>
          <a:p>
            <a:r>
              <a:rPr lang="en-US" dirty="0"/>
              <a:t>Send TA and me email</a:t>
            </a:r>
          </a:p>
          <a:p>
            <a:r>
              <a:rPr lang="en-US" dirty="0"/>
              <a:t>Specify your </a:t>
            </a:r>
            <a:r>
              <a:rPr lang="en-US" dirty="0" smtClean="0"/>
              <a:t>topic</a:t>
            </a:r>
            <a:endParaRPr lang="en-US" dirty="0"/>
          </a:p>
          <a:p>
            <a:pPr lvl="1"/>
            <a:r>
              <a:rPr lang="en-US" dirty="0"/>
              <a:t>By that I mean be specific</a:t>
            </a:r>
            <a:r>
              <a:rPr lang="en-US" dirty="0" smtClean="0"/>
              <a:t>.</a:t>
            </a:r>
            <a:endParaRPr lang="en-US" dirty="0"/>
          </a:p>
          <a:p>
            <a:pPr lvl="1"/>
            <a:r>
              <a:rPr lang="en-US" dirty="0"/>
              <a:t>It may take time to refine your </a:t>
            </a:r>
            <a:r>
              <a:rPr lang="en-US" dirty="0" smtClean="0"/>
              <a:t>topic</a:t>
            </a:r>
          </a:p>
          <a:p>
            <a:pPr lvl="1"/>
            <a:r>
              <a:rPr lang="en-US" dirty="0"/>
              <a:t>I’ll be happy to discuss your </a:t>
            </a:r>
            <a:r>
              <a:rPr lang="en-US" dirty="0" smtClean="0"/>
              <a:t>ideas</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18</a:t>
            </a:fld>
            <a:endParaRPr lang="en-US"/>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3</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a:t>Email both the TA and me, you’ll get a quicker </a:t>
            </a:r>
            <a:r>
              <a:rPr lang="en-US" dirty="0" smtClean="0"/>
              <a:t>response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15962926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416730"/>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a:t>Group Project</a:t>
            </a:r>
          </a:p>
          <a:p>
            <a:pPr marL="457200" indent="-457200">
              <a:buFont typeface="+mj-lt"/>
              <a:buAutoNum type="arabicPeriod"/>
            </a:pPr>
            <a:r>
              <a:rPr lang="en-US" dirty="0" smtClean="0"/>
              <a:t>Review</a:t>
            </a:r>
          </a:p>
          <a:p>
            <a:pPr marL="457200" indent="-457200">
              <a:buFont typeface="+mj-lt"/>
              <a:buAutoNum type="arabicPeriod"/>
            </a:pPr>
            <a:r>
              <a:rPr lang="en-US" dirty="0" smtClean="0"/>
              <a:t>Ethics</a:t>
            </a:r>
          </a:p>
          <a:p>
            <a:pPr marL="457200" indent="-457200">
              <a:buFont typeface="+mj-lt"/>
              <a:buAutoNum type="arabicPeriod"/>
            </a:pPr>
            <a:r>
              <a:rPr lang="en-US" dirty="0"/>
              <a:t>Imaginary </a:t>
            </a:r>
            <a:r>
              <a:rPr lang="en-US" dirty="0" smtClean="0"/>
              <a:t>Societies</a:t>
            </a:r>
          </a:p>
          <a:p>
            <a:pPr marL="457200" indent="-457200">
              <a:buFont typeface="+mj-lt"/>
              <a:buAutoNum type="arabicPeriod"/>
            </a:pPr>
            <a:r>
              <a:rPr lang="en-US" dirty="0" smtClean="0"/>
              <a:t>Assignment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 Overview</a:t>
            </a:r>
            <a:endParaRPr lang="en-US" dirty="0"/>
          </a:p>
        </p:txBody>
      </p:sp>
      <p:sp>
        <p:nvSpPr>
          <p:cNvPr id="3" name="Content Placeholder 2"/>
          <p:cNvSpPr>
            <a:spLocks noGrp="1"/>
          </p:cNvSpPr>
          <p:nvPr>
            <p:ph idx="1"/>
          </p:nvPr>
        </p:nvSpPr>
        <p:spPr/>
        <p:txBody>
          <a:bodyPr/>
          <a:lstStyle/>
          <a:p>
            <a:r>
              <a:rPr lang="en-US" dirty="0" smtClean="0"/>
              <a:t>Movie or Computing Technology?</a:t>
            </a:r>
          </a:p>
          <a:p>
            <a:r>
              <a:rPr lang="en-US" dirty="0" smtClean="0"/>
              <a:t>Project Web Site</a:t>
            </a:r>
          </a:p>
          <a:p>
            <a:pPr lvl="1"/>
            <a:r>
              <a:rPr lang="en-US" dirty="0" smtClean="0"/>
              <a:t>Analyze subject from the prospective of each topic covered in class</a:t>
            </a:r>
          </a:p>
          <a:p>
            <a:pPr lvl="1"/>
            <a:r>
              <a:rPr lang="en-US" dirty="0" smtClean="0"/>
              <a:t>Critical Thinking, Ethics, and Professional Ethics are analysis tools, not topics</a:t>
            </a:r>
          </a:p>
          <a:p>
            <a:pPr lvl="1"/>
            <a:r>
              <a:rPr lang="en-US" dirty="0" smtClean="0"/>
              <a:t>Movie: Explore each computing technology portrayed</a:t>
            </a:r>
          </a:p>
          <a:p>
            <a:pPr lvl="1"/>
            <a:r>
              <a:rPr lang="en-US" dirty="0" smtClean="0"/>
              <a:t>Computing Technology: How technology portrayed in mass media?</a:t>
            </a:r>
          </a:p>
          <a:p>
            <a:r>
              <a:rPr lang="en-US" dirty="0" smtClean="0"/>
              <a:t>Presentation</a:t>
            </a:r>
          </a:p>
          <a:p>
            <a:pPr lvl="1"/>
            <a:r>
              <a:rPr lang="en-US" dirty="0" smtClean="0"/>
              <a:t>Give arguments for most salient conclusions drawn</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6751644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836118"/>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a:t>Group Project</a:t>
            </a:r>
          </a:p>
          <a:p>
            <a:pPr marL="457200" indent="-457200">
              <a:buFont typeface="+mj-lt"/>
              <a:buAutoNum type="arabicPeriod"/>
            </a:pPr>
            <a:r>
              <a:rPr lang="en-US" dirty="0" smtClean="0"/>
              <a:t>Review</a:t>
            </a:r>
          </a:p>
          <a:p>
            <a:pPr marL="457200" indent="-457200">
              <a:buFont typeface="+mj-lt"/>
              <a:buAutoNum type="arabicPeriod"/>
            </a:pPr>
            <a:r>
              <a:rPr lang="en-US" dirty="0" smtClean="0"/>
              <a:t>Ethics</a:t>
            </a:r>
          </a:p>
          <a:p>
            <a:pPr marL="457200" indent="-457200">
              <a:buFont typeface="+mj-lt"/>
              <a:buAutoNum type="arabicPeriod"/>
            </a:pPr>
            <a:r>
              <a:rPr lang="en-US" dirty="0"/>
              <a:t>Imaginary </a:t>
            </a:r>
            <a:r>
              <a:rPr lang="en-US" dirty="0" smtClean="0"/>
              <a:t>Societies</a:t>
            </a:r>
          </a:p>
          <a:p>
            <a:pPr marL="457200" indent="-457200">
              <a:buFont typeface="+mj-lt"/>
              <a:buAutoNum type="arabicPeriod"/>
            </a:pPr>
            <a:r>
              <a:rPr lang="en-US" dirty="0" smtClean="0"/>
              <a:t>Assignment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259336297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6</a:t>
            </a:fld>
            <a:endParaRPr lang="en-US"/>
          </a:p>
        </p:txBody>
      </p:sp>
      <p:pic>
        <p:nvPicPr>
          <p:cNvPr id="3" name="Picture 2"/>
          <p:cNvPicPr>
            <a:picLocks noChangeAspect="1"/>
          </p:cNvPicPr>
          <p:nvPr/>
        </p:nvPicPr>
        <p:blipFill>
          <a:blip r:embed="rId3"/>
          <a:stretch>
            <a:fillRect/>
          </a:stretch>
        </p:blipFill>
        <p:spPr>
          <a:xfrm>
            <a:off x="1096768" y="347993"/>
            <a:ext cx="6950465" cy="4759557"/>
          </a:xfrm>
          <a:prstGeom prst="rect">
            <a:avLst/>
          </a:prstGeom>
        </p:spPr>
      </p:pic>
    </p:spTree>
    <p:extLst>
      <p:ext uri="{BB962C8B-B14F-4D97-AF65-F5344CB8AC3E}">
        <p14:creationId xmlns:p14="http://schemas.microsoft.com/office/powerpoint/2010/main" val="16817598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pp. </a:t>
            </a:r>
            <a:r>
              <a:rPr lang="en-US" dirty="0"/>
              <a:t>57 </a:t>
            </a:r>
            <a:r>
              <a:rPr lang="en-US" dirty="0" smtClean="0"/>
              <a:t>Does </a:t>
            </a:r>
            <a:r>
              <a:rPr lang="en-US" dirty="0"/>
              <a:t>mention of Hitler invalidate the argument? - Mike </a:t>
            </a:r>
            <a:r>
              <a:rPr lang="en-US" dirty="0" smtClean="0"/>
              <a:t>Godwin</a:t>
            </a:r>
          </a:p>
          <a:p>
            <a:r>
              <a:rPr lang="en-US" dirty="0" smtClean="0"/>
              <a:t>pp. 58 “Instincts were learned…”?</a:t>
            </a:r>
          </a:p>
          <a:p>
            <a:r>
              <a:rPr lang="en-US" dirty="0" smtClean="0"/>
              <a:t>pp. 67 </a:t>
            </a:r>
            <a:r>
              <a:rPr lang="en-US" dirty="0"/>
              <a:t>There’s no expectation the doctor’s practice would suffer</a:t>
            </a:r>
            <a:r>
              <a:rPr lang="en-US" dirty="0" smtClean="0"/>
              <a:t>?</a:t>
            </a:r>
          </a:p>
          <a:p>
            <a:r>
              <a:rPr lang="en-US" dirty="0"/>
              <a:t>p</a:t>
            </a:r>
            <a:r>
              <a:rPr lang="en-US" dirty="0" smtClean="0"/>
              <a:t>p. </a:t>
            </a:r>
            <a:r>
              <a:rPr lang="en-US" dirty="0"/>
              <a:t>80 Insurance companies do it, should they</a:t>
            </a:r>
            <a:r>
              <a:rPr lang="en-US" dirty="0" smtClean="0"/>
              <a:t>?</a:t>
            </a:r>
          </a:p>
          <a:p>
            <a:r>
              <a:rPr lang="en-US" dirty="0" smtClean="0"/>
              <a:t>pp. </a:t>
            </a:r>
            <a:r>
              <a:rPr lang="en-US" dirty="0"/>
              <a:t>86 “individualism” contrary to Dalton Conley in Ch. 1 interview?</a:t>
            </a:r>
            <a:endParaRPr lang="en-US" dirty="0" smtClean="0"/>
          </a:p>
        </p:txBody>
      </p:sp>
      <p:sp>
        <p:nvSpPr>
          <p:cNvPr id="11" name="Content Placeholder 10"/>
          <p:cNvSpPr>
            <a:spLocks noGrp="1"/>
          </p:cNvSpPr>
          <p:nvPr>
            <p:ph sz="half" idx="2"/>
          </p:nvPr>
        </p:nvSpPr>
        <p:spPr/>
        <p:txBody>
          <a:bodyPr>
            <a:normAutofit lnSpcReduction="10000"/>
          </a:bodyPr>
          <a:lstStyle/>
          <a:p>
            <a:r>
              <a:rPr lang="en-US" dirty="0"/>
              <a:t>pp. 88 “mother’s right to privacy”?</a:t>
            </a:r>
          </a:p>
          <a:p>
            <a:r>
              <a:rPr lang="en-US" dirty="0" smtClean="0"/>
              <a:t>pp. </a:t>
            </a:r>
            <a:r>
              <a:rPr lang="en-US" dirty="0"/>
              <a:t>96 </a:t>
            </a:r>
            <a:r>
              <a:rPr lang="en-US" dirty="0" smtClean="0"/>
              <a:t>Do </a:t>
            </a:r>
            <a:r>
              <a:rPr lang="en-US" dirty="0"/>
              <a:t>most states have anti-texting while driving laws now</a:t>
            </a:r>
            <a:r>
              <a:rPr lang="en-US" dirty="0" smtClean="0"/>
              <a:t>?</a:t>
            </a:r>
          </a:p>
          <a:p>
            <a:r>
              <a:rPr lang="en-US" dirty="0" smtClean="0"/>
              <a:t>pp</a:t>
            </a:r>
            <a:r>
              <a:rPr lang="en-US" dirty="0"/>
              <a:t>. 99 </a:t>
            </a:r>
            <a:r>
              <a:rPr lang="en-US" dirty="0" smtClean="0"/>
              <a:t>Good </a:t>
            </a:r>
            <a:r>
              <a:rPr lang="en-US" dirty="0"/>
              <a:t>to see using theories and seeing how many produce the same </a:t>
            </a:r>
            <a:r>
              <a:rPr lang="en-US" dirty="0" smtClean="0"/>
              <a:t>outcome</a:t>
            </a:r>
          </a:p>
          <a:p>
            <a:r>
              <a:rPr lang="en-US" dirty="0" smtClean="0"/>
              <a:t>pp. </a:t>
            </a:r>
            <a:r>
              <a:rPr lang="en-US" dirty="0"/>
              <a:t>106 “…everyone…become…programmer” – Why is this an ethical issue</a:t>
            </a:r>
            <a:r>
              <a:rPr lang="en-US" dirty="0" smtClean="0"/>
              <a:t>?</a:t>
            </a:r>
            <a:endParaRPr lang="en-US" dirty="0"/>
          </a:p>
          <a:p>
            <a:r>
              <a:rPr lang="en-US" dirty="0"/>
              <a:t>End of Chapter questions I liked: 8, 9, 10, 11, 17, 18*, </a:t>
            </a:r>
            <a:r>
              <a:rPr lang="en-US" dirty="0" smtClean="0"/>
              <a:t>41</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7</a:t>
            </a:fld>
            <a:endParaRPr lang="en-US"/>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a:t>
            </a:r>
            <a:r>
              <a:rPr lang="en-US" dirty="0"/>
              <a:t>Quiz</a:t>
            </a:r>
            <a:br>
              <a:rPr lang="en-US" dirty="0"/>
            </a:br>
            <a:r>
              <a:rPr lang="en-US" dirty="0"/>
              <a:t>Scenario 4 in Section </a:t>
            </a:r>
            <a:r>
              <a:rPr lang="en-US" dirty="0" smtClean="0"/>
              <a:t>2.1.2</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Do you recommend </a:t>
            </a:r>
            <a:r>
              <a:rPr lang="en-US" dirty="0"/>
              <a:t>release </a:t>
            </a:r>
            <a:r>
              <a:rPr lang="en-US" dirty="0" smtClean="0"/>
              <a:t>next </a:t>
            </a:r>
            <a:r>
              <a:rPr lang="en-US" dirty="0"/>
              <a:t>week </a:t>
            </a:r>
            <a:r>
              <a:rPr lang="en-US" dirty="0" smtClean="0"/>
              <a:t>?</a:t>
            </a:r>
            <a:endParaRPr lang="en-US" dirty="0"/>
          </a:p>
          <a:p>
            <a:pPr marL="457200" indent="-457200">
              <a:buFont typeface="+mj-lt"/>
              <a:buAutoNum type="arabicPeriod"/>
            </a:pPr>
            <a:r>
              <a:rPr lang="en-US" dirty="0" smtClean="0"/>
              <a:t>Raise your hand if you reasoned using:</a:t>
            </a:r>
          </a:p>
          <a:p>
            <a:pPr marL="662968" lvl="1" indent="-457200">
              <a:buFont typeface="+mj-lt"/>
              <a:buAutoNum type="arabicPeriod"/>
            </a:pPr>
            <a:r>
              <a:rPr lang="en-US" dirty="0" smtClean="0"/>
              <a:t>Kantian</a:t>
            </a:r>
            <a:endParaRPr lang="en-US" dirty="0"/>
          </a:p>
          <a:p>
            <a:pPr marL="662968" lvl="1" indent="-457200">
              <a:buFont typeface="+mj-lt"/>
              <a:buAutoNum type="arabicPeriod"/>
            </a:pPr>
            <a:r>
              <a:rPr lang="en-US" dirty="0"/>
              <a:t>Act Utilitarian</a:t>
            </a:r>
          </a:p>
          <a:p>
            <a:pPr marL="662968" lvl="1" indent="-457200">
              <a:buFont typeface="+mj-lt"/>
              <a:buAutoNum type="arabicPeriod"/>
            </a:pPr>
            <a:r>
              <a:rPr lang="en-US" dirty="0"/>
              <a:t>Rule Utilitarian</a:t>
            </a:r>
          </a:p>
          <a:p>
            <a:pPr marL="662968" lvl="1" indent="-457200">
              <a:buFont typeface="+mj-lt"/>
              <a:buAutoNum type="arabicPeriod"/>
            </a:pPr>
            <a:r>
              <a:rPr lang="en-US" dirty="0"/>
              <a:t>Social Contract Theory </a:t>
            </a:r>
            <a:endParaRPr lang="en-US" dirty="0" smtClean="0"/>
          </a:p>
          <a:p>
            <a:pPr marL="662968" lvl="1" indent="-457200">
              <a:buFont typeface="+mj-lt"/>
              <a:buAutoNum type="arabicPeriod"/>
            </a:pPr>
            <a:r>
              <a:rPr lang="en-US" dirty="0" smtClean="0"/>
              <a:t>Virtue Ethics</a:t>
            </a:r>
          </a:p>
          <a:p>
            <a:pPr marL="457200" indent="-457200">
              <a:buFont typeface="+mj-lt"/>
              <a:buAutoNum type="arabicPeriod"/>
            </a:pPr>
            <a:r>
              <a:rPr lang="en-US" dirty="0" smtClean="0"/>
              <a:t>Provide </a:t>
            </a:r>
            <a:r>
              <a:rPr lang="en-US" dirty="0"/>
              <a:t>justification (argument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255507"/>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a:t>Group Project</a:t>
            </a:r>
          </a:p>
          <a:p>
            <a:pPr marL="457200" indent="-457200">
              <a:buFont typeface="+mj-lt"/>
              <a:buAutoNum type="arabicPeriod"/>
            </a:pPr>
            <a:r>
              <a:rPr lang="en-US" dirty="0" smtClean="0"/>
              <a:t>Review</a:t>
            </a:r>
          </a:p>
          <a:p>
            <a:pPr marL="457200" indent="-457200">
              <a:buFont typeface="+mj-lt"/>
              <a:buAutoNum type="arabicPeriod"/>
            </a:pPr>
            <a:r>
              <a:rPr lang="en-US" dirty="0" smtClean="0"/>
              <a:t>Ethics</a:t>
            </a:r>
          </a:p>
          <a:p>
            <a:pPr marL="457200" indent="-457200">
              <a:buFont typeface="+mj-lt"/>
              <a:buAutoNum type="arabicPeriod"/>
            </a:pPr>
            <a:r>
              <a:rPr lang="en-US" dirty="0"/>
              <a:t>Imaginary </a:t>
            </a:r>
            <a:r>
              <a:rPr lang="en-US" dirty="0" smtClean="0"/>
              <a:t>Societies</a:t>
            </a:r>
          </a:p>
          <a:p>
            <a:pPr marL="457200" indent="-457200">
              <a:buFont typeface="+mj-lt"/>
              <a:buAutoNum type="arabicPeriod"/>
            </a:pPr>
            <a:r>
              <a:rPr lang="en-US" dirty="0" smtClean="0"/>
              <a:t>Assignment</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9</a:t>
            </a:fld>
            <a:endParaRPr lang="en-US"/>
          </a:p>
        </p:txBody>
      </p:sp>
    </p:spTree>
    <p:extLst>
      <p:ext uri="{BB962C8B-B14F-4D97-AF65-F5344CB8AC3E}">
        <p14:creationId xmlns:p14="http://schemas.microsoft.com/office/powerpoint/2010/main" val="241445881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4488</TotalTime>
  <Words>1136</Words>
  <Application>Microsoft Macintosh PowerPoint</Application>
  <PresentationFormat>On-screen Show (16:9)</PresentationFormat>
  <Paragraphs>218</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Red Radial 16x9</vt:lpstr>
      <vt:lpstr>Class 3 Ethics</vt:lpstr>
      <vt:lpstr>Logistics</vt:lpstr>
      <vt:lpstr>Overview</vt:lpstr>
      <vt:lpstr>Group Project Overview</vt:lpstr>
      <vt:lpstr>Overview</vt:lpstr>
      <vt:lpstr>PowerPoint Presentation</vt:lpstr>
      <vt:lpstr>My Reading Notes</vt:lpstr>
      <vt:lpstr>Group Quiz Scenario 4 in Section 2.1.2</vt:lpstr>
      <vt:lpstr>Overview</vt:lpstr>
      <vt:lpstr>Rights</vt:lpstr>
      <vt:lpstr>Ethics Vocabulary</vt:lpstr>
      <vt:lpstr>Ethics Vocabulary</vt:lpstr>
      <vt:lpstr>Ethics Vocabulary</vt:lpstr>
      <vt:lpstr>Ethics Vocabulary</vt:lpstr>
      <vt:lpstr>Ethical Actions</vt:lpstr>
      <vt:lpstr>Utopias and Dystopias</vt:lpstr>
      <vt:lpstr>Overview</vt:lpstr>
      <vt:lpstr>Assignment Sign up for individual presentation</vt:lpstr>
      <vt:lpstr>Class 3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96</cp:revision>
  <dcterms:created xsi:type="dcterms:W3CDTF">2014-08-25T02:19:16Z</dcterms:created>
  <dcterms:modified xsi:type="dcterms:W3CDTF">2014-09-09T02:43:05Z</dcterms:modified>
</cp:coreProperties>
</file>