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33"/>
  </p:notesMasterIdLst>
  <p:handoutMasterIdLst>
    <p:handoutMasterId r:id="rId34"/>
  </p:handoutMasterIdLst>
  <p:sldIdLst>
    <p:sldId id="256" r:id="rId2"/>
    <p:sldId id="345" r:id="rId3"/>
    <p:sldId id="346" r:id="rId4"/>
    <p:sldId id="430" r:id="rId5"/>
    <p:sldId id="392" r:id="rId6"/>
    <p:sldId id="391" r:id="rId7"/>
    <p:sldId id="393" r:id="rId8"/>
    <p:sldId id="545" r:id="rId9"/>
    <p:sldId id="546" r:id="rId10"/>
    <p:sldId id="547" r:id="rId11"/>
    <p:sldId id="548" r:id="rId12"/>
    <p:sldId id="549" r:id="rId13"/>
    <p:sldId id="550" r:id="rId14"/>
    <p:sldId id="528" r:id="rId15"/>
    <p:sldId id="529" r:id="rId16"/>
    <p:sldId id="530" r:id="rId17"/>
    <p:sldId id="531" r:id="rId18"/>
    <p:sldId id="532" r:id="rId19"/>
    <p:sldId id="533" r:id="rId20"/>
    <p:sldId id="551" r:id="rId21"/>
    <p:sldId id="552" r:id="rId22"/>
    <p:sldId id="553" r:id="rId23"/>
    <p:sldId id="554" r:id="rId24"/>
    <p:sldId id="555" r:id="rId25"/>
    <p:sldId id="539" r:id="rId26"/>
    <p:sldId id="540" r:id="rId27"/>
    <p:sldId id="541" r:id="rId28"/>
    <p:sldId id="542" r:id="rId29"/>
    <p:sldId id="543" r:id="rId30"/>
    <p:sldId id="544" r:id="rId31"/>
    <p:sldId id="329" r:id="rId32"/>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18" autoAdjust="0"/>
  </p:normalViewPr>
  <p:slideViewPr>
    <p:cSldViewPr>
      <p:cViewPr varScale="1">
        <p:scale>
          <a:sx n="93" d="100"/>
          <a:sy n="93" d="100"/>
        </p:scale>
        <p:origin x="-15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EC6DB6C3-A180-7B4D-AAA0-92B553B2FD14}" type="datetime1">
              <a:rPr lang="en-US"/>
              <a:pPr/>
              <a:t>4/25/14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C2B6F84C-ACB2-8F40-9CE0-310E631495CD}" type="slidenum">
              <a:rPr lang="en-US"/>
              <a:pPr/>
              <a:t>‹#›</a:t>
            </a:fld>
            <a:endParaRPr lang="en-US"/>
          </a:p>
        </p:txBody>
      </p:sp>
    </p:spTree>
    <p:extLst>
      <p:ext uri="{BB962C8B-B14F-4D97-AF65-F5344CB8AC3E}">
        <p14:creationId xmlns:p14="http://schemas.microsoft.com/office/powerpoint/2010/main" val="196741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07DE15AB-D225-BF46-99EF-938FD52D65FA}" type="datetime1">
              <a:rPr lang="en-US"/>
              <a:pPr/>
              <a:t>4/25/14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B2947DA-BBD7-414B-9888-F75661B428FE}" type="slidenum">
              <a:rPr lang="en-US"/>
              <a:pPr/>
              <a:t>‹#›</a:t>
            </a:fld>
            <a:endParaRPr lang="en-US"/>
          </a:p>
        </p:txBody>
      </p:sp>
    </p:spTree>
    <p:extLst>
      <p:ext uri="{BB962C8B-B14F-4D97-AF65-F5344CB8AC3E}">
        <p14:creationId xmlns:p14="http://schemas.microsoft.com/office/powerpoint/2010/main" val="6613754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734B0A84-6814-3A44-9D18-D4EEA5FD27AF}" type="datetime1">
              <a:rPr lang="en-US"/>
              <a:pPr/>
              <a:t>4/25/14</a:t>
            </a:fld>
            <a:endParaRPr lang="en-US"/>
          </a:p>
        </p:txBody>
      </p:sp>
      <p:sp>
        <p:nvSpPr>
          <p:cNvPr id="16387" name="Rectangle 7"/>
          <p:cNvSpPr>
            <a:spLocks noGrp="1" noChangeArrowheads="1"/>
          </p:cNvSpPr>
          <p:nvPr>
            <p:ph type="sldNum" sz="quarter" idx="5"/>
          </p:nvPr>
        </p:nvSpPr>
        <p:spPr>
          <a:noFill/>
        </p:spPr>
        <p:txBody>
          <a:bodyPr/>
          <a:lstStyle/>
          <a:p>
            <a:fld id="{E3D0A780-6633-F04A-8BB4-2E38C88EB32E}"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everyone, today, I will talk about the relationship between numbers of robots in use and unemployment rate in China.</a:t>
            </a:r>
          </a:p>
          <a:p>
            <a:r>
              <a:rPr lang="en-US" baseline="0" dirty="0" smtClean="0"/>
              <a:t>Compared to human workers, industrial robots have many advantages. Industrial robots can work longer than human workers. During working period, many industrial robots can work 24 hours per day and 7 days per week. They never get bored by repetitive works. Additionally, most of them can perform tasks much faster and more accurately than human workers. As the price goes down, in the future, industrial robots will be widely used in factories.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country with the biggest population, China has a huge amount of labors. As more and more robots are adopted and used in recent years, there is an increasing concern about whether or not robots will increase unemployment rate in China. Similar debates also happened in U.S. It seems it might be an worldwide problem in the future.</a:t>
            </a:r>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rate of unemployment trend versus numbers of robots in use in China. The blue line represents the percentage of unemployment and the red line represents numbers of robots in use. We can see that numbers or robots in use increase fast while the unemployment rate keeps almost at the same level, which means the use of robots didn’t affect the unemployment rate in China. </a:t>
            </a:r>
          </a:p>
          <a:p>
            <a:r>
              <a:rPr lang="en-US" baseline="0" dirty="0" smtClean="0"/>
              <a:t>In order to figure out why this phenomenon happened, we have to figure out what the basic reason for increasing use of robots in China is.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16</a:t>
            </a:fld>
            <a:endParaRPr lang="en-US"/>
          </a:p>
        </p:txBody>
      </p:sp>
    </p:spTree>
    <p:extLst>
      <p:ext uri="{BB962C8B-B14F-4D97-AF65-F5344CB8AC3E}">
        <p14:creationId xmlns:p14="http://schemas.microsoft.com/office/powerpoint/2010/main" val="59165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basic reason</a:t>
            </a:r>
            <a:r>
              <a:rPr lang="en-US" baseline="0" dirty="0" smtClean="0"/>
              <a:t> for factories to increasingly adopt robots is labor shortage which is caused by three factors. The first factor is that Population bonus gradually disappears in China. Population bonus refers to abundant supply of cheap labor in China. As the result of once child policy from 1980, there is a decline in the labor force and an increase in aging population. Population bonus disappearing inevitably increases the wages of workers. From 2005 to 2010, workers’ salary increases 19% each year. In addition to population bonus disappearing and increase in labor cost, the change of labors’ attitudes towards work also results in labor shortage. As the life quality increases, workers born after 1980s don’t want to work like older generations anymore. Simple, repetitive and mechanical works are not attractive to them. Many of them expect work to bring them joy and feeling of satisfaction. Therefore, it becomes much harder for factories to hire human labor force in production line.</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China, labor shortage is the basic reason for increase</a:t>
            </a:r>
            <a:r>
              <a:rPr lang="en-US" baseline="0" dirty="0" smtClean="0"/>
              <a:t> in</a:t>
            </a:r>
            <a:r>
              <a:rPr lang="en-US" dirty="0" smtClean="0"/>
              <a:t> use of robots.</a:t>
            </a:r>
            <a:r>
              <a:rPr lang="en-US" baseline="0" dirty="0" smtClean="0"/>
              <a:t> </a:t>
            </a:r>
            <a:r>
              <a:rPr lang="en-US" dirty="0" smtClean="0"/>
              <a:t>Factories adopting robots do not aim to replace existing human labors, but to compensate existing human labors.</a:t>
            </a:r>
            <a:r>
              <a:rPr lang="en-US" baseline="0" dirty="0" smtClean="0"/>
              <a:t> As a result, a</a:t>
            </a:r>
            <a:r>
              <a:rPr lang="en-US" dirty="0" smtClean="0"/>
              <a:t>t present stage, increasing number of robots doesn’t affect unemployment rate in China.</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dirty="0" err="1" smtClean="0"/>
              <a:t>kickstarter</a:t>
            </a:r>
            <a:r>
              <a:rPr lang="en-US" baseline="0" dirty="0" smtClean="0"/>
              <a:t> system:</a:t>
            </a:r>
          </a:p>
          <a:p>
            <a:r>
              <a:rPr lang="en-US" baseline="0" dirty="0" smtClean="0"/>
              <a:t>	Month to fundraise, all or nothing campaign, backer rewards, stretch goals</a:t>
            </a:r>
            <a:endParaRPr lang="en-US" dirty="0" smtClean="0"/>
          </a:p>
          <a:p>
            <a:r>
              <a:rPr lang="en-US" dirty="0" smtClean="0"/>
              <a:t>Pebble:</a:t>
            </a:r>
          </a:p>
          <a:p>
            <a:r>
              <a:rPr lang="en-US" dirty="0" smtClean="0"/>
              <a:t>	$10.2M in funding after asking for $100k, most funded</a:t>
            </a:r>
            <a:r>
              <a:rPr lang="en-US" baseline="0" dirty="0" smtClean="0"/>
              <a:t> </a:t>
            </a:r>
            <a:r>
              <a:rPr lang="en-US" baseline="0" dirty="0" err="1" smtClean="0"/>
              <a:t>kickstarter</a:t>
            </a:r>
            <a:r>
              <a:rPr lang="en-US" baseline="0" dirty="0" smtClean="0"/>
              <a:t> project ever</a:t>
            </a:r>
          </a:p>
          <a:p>
            <a:r>
              <a:rPr lang="en-US" baseline="0" dirty="0" smtClean="0"/>
              <a:t>	All backer rewards have been fulfilled to date, product is on sale in Best Buy now, self supporting product now with new models in the works</a:t>
            </a:r>
          </a:p>
          <a:p>
            <a:r>
              <a:rPr lang="en-US" baseline="0" dirty="0" smtClean="0"/>
              <a:t>	Dangers of having product in public eye</a:t>
            </a:r>
          </a:p>
          <a:p>
            <a:r>
              <a:rPr lang="en-US" baseline="0" dirty="0" smtClean="0"/>
              <a:t>	delays and launching in Best Buy stores before shipping to backers who have already paid, upset consumers</a:t>
            </a:r>
          </a:p>
          <a:p>
            <a:r>
              <a:rPr lang="en-US" baseline="0" dirty="0" smtClean="0"/>
              <a:t>	75% of projects deliver behind schedule</a:t>
            </a:r>
          </a:p>
          <a:p>
            <a:r>
              <a:rPr lang="en-US" baseline="0" dirty="0" smtClean="0"/>
              <a:t>Quest:</a:t>
            </a:r>
          </a:p>
          <a:p>
            <a:r>
              <a:rPr lang="en-US" baseline="0" dirty="0" smtClean="0"/>
              <a:t>	Seth Quest is a designer, never worked in business, never ran a company before, fits target audience for </a:t>
            </a:r>
            <a:r>
              <a:rPr lang="en-US" baseline="0" dirty="0" err="1" smtClean="0"/>
              <a:t>kickstarter</a:t>
            </a:r>
            <a:endParaRPr lang="en-US" baseline="0" dirty="0" smtClean="0"/>
          </a:p>
          <a:p>
            <a:r>
              <a:rPr lang="en-US" baseline="0" dirty="0" smtClean="0"/>
              <a:t>	Delayed product until he announced he would not finish it and deliver any rewards to backers.</a:t>
            </a:r>
          </a:p>
          <a:p>
            <a:r>
              <a:rPr lang="en-US" baseline="0" dirty="0" smtClean="0"/>
              <a:t>	First project to be sued by a backer</a:t>
            </a:r>
          </a:p>
          <a:p>
            <a:r>
              <a:rPr lang="en-US" baseline="0" dirty="0" smtClean="0"/>
              <a:t>	Why did it fail? Having a public budget, manufacturers were able to haggle prices too high for product to be profitable</a:t>
            </a:r>
          </a:p>
          <a:p>
            <a:r>
              <a:rPr lang="en-US" baseline="0" dirty="0" smtClean="0"/>
              <a:t>	He never incorporated his company, making him personally liable to refund all of his backers, putting him into </a:t>
            </a:r>
            <a:r>
              <a:rPr lang="en-US" baseline="0" dirty="0" err="1" smtClean="0"/>
              <a:t>bankrupcy</a:t>
            </a:r>
            <a:endParaRPr lang="en-US" baseline="0" dirty="0" smtClean="0"/>
          </a:p>
          <a:p>
            <a:r>
              <a:rPr lang="en-US" baseline="0" dirty="0" smtClean="0"/>
              <a:t>	After the disaster, he could not find a full time job in the design industry</a:t>
            </a:r>
          </a:p>
          <a:p>
            <a:r>
              <a:rPr lang="en-US" baseline="0" dirty="0" smtClean="0"/>
              <a:t>		</a:t>
            </a:r>
            <a:endParaRPr lang="en-US" dirty="0" smtClean="0"/>
          </a:p>
          <a:p>
            <a:r>
              <a:rPr lang="en-US" dirty="0" smtClean="0"/>
              <a:t>	</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20</a:t>
            </a:fld>
            <a:endParaRPr lang="en-US"/>
          </a:p>
        </p:txBody>
      </p:sp>
    </p:spTree>
    <p:extLst>
      <p:ext uri="{BB962C8B-B14F-4D97-AF65-F5344CB8AC3E}">
        <p14:creationId xmlns:p14="http://schemas.microsoft.com/office/powerpoint/2010/main" val="203460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Stated</a:t>
            </a:r>
            <a:r>
              <a:rPr lang="en-US" baseline="0" dirty="0" smtClean="0"/>
              <a:t> in </a:t>
            </a:r>
            <a:r>
              <a:rPr lang="en-US" baseline="0" dirty="0" err="1" smtClean="0"/>
              <a:t>Kickstarter’s</a:t>
            </a:r>
            <a:r>
              <a:rPr lang="en-US" baseline="0" dirty="0" smtClean="0"/>
              <a:t> TOS, and in many blog posts and interviews:</a:t>
            </a:r>
          </a:p>
          <a:p>
            <a:r>
              <a:rPr lang="en-US" baseline="0" dirty="0" smtClean="0"/>
              <a:t>	</a:t>
            </a:r>
            <a:r>
              <a:rPr lang="en-US" baseline="0" dirty="0" err="1" smtClean="0"/>
              <a:t>Kickstarter</a:t>
            </a:r>
            <a:r>
              <a:rPr lang="en-US" baseline="0" dirty="0" smtClean="0"/>
              <a:t> is not a place to buy things</a:t>
            </a:r>
          </a:p>
          <a:p>
            <a:r>
              <a:rPr lang="en-US" baseline="0" dirty="0" smtClean="0"/>
              <a:t>	</a:t>
            </a:r>
            <a:r>
              <a:rPr lang="en-US" baseline="0" dirty="0" err="1" smtClean="0"/>
              <a:t>Kickstarter</a:t>
            </a:r>
            <a:r>
              <a:rPr lang="en-US" baseline="0" dirty="0" smtClean="0"/>
              <a:t> is not a place to invest</a:t>
            </a:r>
          </a:p>
          <a:p>
            <a:r>
              <a:rPr lang="en-US" baseline="0" dirty="0" smtClean="0"/>
              <a:t>	</a:t>
            </a:r>
            <a:r>
              <a:rPr lang="en-US" baseline="0" dirty="0" err="1" smtClean="0"/>
              <a:t>Kickstarter</a:t>
            </a:r>
            <a:r>
              <a:rPr lang="en-US" baseline="0" dirty="0" smtClean="0"/>
              <a:t> is a place for fans to help creators make things</a:t>
            </a:r>
          </a:p>
          <a:p>
            <a:r>
              <a:rPr lang="en-US" dirty="0" smtClean="0"/>
              <a:t>Backers of </a:t>
            </a:r>
            <a:r>
              <a:rPr lang="en-US" dirty="0" err="1" smtClean="0"/>
              <a:t>OculusVR</a:t>
            </a:r>
            <a:r>
              <a:rPr lang="en-US" dirty="0" smtClean="0"/>
              <a:t> uneasy about big buyout. Makes the </a:t>
            </a:r>
            <a:r>
              <a:rPr lang="en-US" dirty="0" err="1" smtClean="0"/>
              <a:t>kickstarter</a:t>
            </a:r>
            <a:r>
              <a:rPr lang="en-US" baseline="0" dirty="0" smtClean="0"/>
              <a:t> feel like it was unnecessary</a:t>
            </a:r>
          </a:p>
          <a:p>
            <a:r>
              <a:rPr lang="en-US" baseline="0" dirty="0" smtClean="0"/>
              <a:t>Brings up the Question of investing vs. “backing”</a:t>
            </a:r>
          </a:p>
          <a:p>
            <a:r>
              <a:rPr lang="en-US" baseline="0" dirty="0" smtClean="0"/>
              <a:t>Equity, stake in a company, return on investment</a:t>
            </a:r>
          </a:p>
          <a:p>
            <a:r>
              <a:rPr lang="en-US" baseline="0" dirty="0" smtClean="0"/>
              <a:t>Jumpstart our Business Startups (JOBS) Act allows companies to exchange stock for small investments</a:t>
            </a: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21</a:t>
            </a:fld>
            <a:endParaRPr lang="en-US"/>
          </a:p>
        </p:txBody>
      </p:sp>
    </p:spTree>
    <p:extLst>
      <p:ext uri="{BB962C8B-B14F-4D97-AF65-F5344CB8AC3E}">
        <p14:creationId xmlns:p14="http://schemas.microsoft.com/office/powerpoint/2010/main" val="384760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Indiegogo</a:t>
            </a:r>
            <a:endParaRPr lang="en-US" dirty="0" smtClean="0"/>
          </a:p>
          <a:p>
            <a:r>
              <a:rPr lang="en-US" dirty="0" smtClean="0"/>
              <a:t>	Allows</a:t>
            </a:r>
            <a:r>
              <a:rPr lang="en-US" baseline="0" dirty="0" smtClean="0"/>
              <a:t> people of all countries to start projects</a:t>
            </a:r>
          </a:p>
          <a:p>
            <a:r>
              <a:rPr lang="en-US" baseline="0" dirty="0" smtClean="0"/>
              <a:t>	Not limited to creative projects, can be to fund anything (even your tuition!)</a:t>
            </a:r>
          </a:p>
          <a:p>
            <a:r>
              <a:rPr lang="en-US" baseline="0" dirty="0" smtClean="0"/>
              <a:t>	Not all or nothing projects</a:t>
            </a:r>
          </a:p>
          <a:p>
            <a:r>
              <a:rPr lang="en-US" baseline="0" dirty="0" smtClean="0"/>
              <a:t>	Smaller and less publicity than </a:t>
            </a:r>
            <a:r>
              <a:rPr lang="en-US" baseline="0" dirty="0" err="1" smtClean="0"/>
              <a:t>kickstarter</a:t>
            </a:r>
            <a:endParaRPr lang="en-US" baseline="0" dirty="0" smtClean="0"/>
          </a:p>
          <a:p>
            <a:r>
              <a:rPr lang="en-US" baseline="0" dirty="0" err="1" smtClean="0"/>
              <a:t>Patreon</a:t>
            </a:r>
            <a:endParaRPr lang="en-US" baseline="0" dirty="0" smtClean="0"/>
          </a:p>
          <a:p>
            <a:r>
              <a:rPr lang="en-US" baseline="0" dirty="0" smtClean="0"/>
              <a:t>	Choice for content producers on </a:t>
            </a:r>
            <a:r>
              <a:rPr lang="en-US" baseline="0" dirty="0" err="1" smtClean="0"/>
              <a:t>youtube</a:t>
            </a:r>
            <a:r>
              <a:rPr lang="en-US" baseline="0" dirty="0" smtClean="0"/>
              <a:t> worried about </a:t>
            </a:r>
            <a:r>
              <a:rPr lang="en-US" baseline="0" dirty="0" err="1" smtClean="0"/>
              <a:t>youtube</a:t>
            </a:r>
            <a:r>
              <a:rPr lang="en-US" baseline="0" dirty="0" smtClean="0"/>
              <a:t> payment models</a:t>
            </a:r>
          </a:p>
          <a:p>
            <a:r>
              <a:rPr lang="en-US" baseline="0" dirty="0" smtClean="0"/>
              <a:t>	tries to solve problem of </a:t>
            </a:r>
            <a:r>
              <a:rPr lang="en-US" baseline="0" dirty="0" err="1" smtClean="0"/>
              <a:t>kickstarter</a:t>
            </a:r>
            <a:r>
              <a:rPr lang="en-US" baseline="0" dirty="0" smtClean="0"/>
              <a:t> projects not delivering</a:t>
            </a:r>
          </a:p>
          <a:p>
            <a:r>
              <a:rPr lang="en-US" baseline="0" dirty="0" smtClean="0"/>
              <a:t>	stretch goals at levels of funding per month</a:t>
            </a:r>
          </a:p>
          <a:p>
            <a:r>
              <a:rPr lang="en-US" baseline="0" dirty="0" smtClean="0"/>
              <a:t>	backer rewards at money given per month</a:t>
            </a:r>
          </a:p>
          <a:p>
            <a:r>
              <a:rPr lang="en-US" baseline="0" dirty="0" smtClean="0"/>
              <a:t>	allows backers to cap payment per month</a:t>
            </a:r>
          </a:p>
          <a:p>
            <a:r>
              <a:rPr lang="en-US" baseline="0" dirty="0" err="1" smtClean="0"/>
              <a:t>Cryptocoin</a:t>
            </a:r>
            <a:endParaRPr lang="en-US" baseline="0" dirty="0" smtClean="0"/>
          </a:p>
          <a:p>
            <a:r>
              <a:rPr lang="en-US" baseline="0" dirty="0" smtClean="0"/>
              <a:t>	A 16 year old </a:t>
            </a:r>
            <a:r>
              <a:rPr lang="en-US" baseline="0" dirty="0" err="1" smtClean="0"/>
              <a:t>Reddit</a:t>
            </a:r>
            <a:r>
              <a:rPr lang="en-US" baseline="0" dirty="0" smtClean="0"/>
              <a:t> user found a NASCAR driver with no sponsorship, and wanted to fund him</a:t>
            </a:r>
          </a:p>
          <a:p>
            <a:r>
              <a:rPr lang="en-US" baseline="0" dirty="0" smtClean="0"/>
              <a:t>	Contacted the driver on twitter, and then over the phone, raised money with </a:t>
            </a:r>
            <a:r>
              <a:rPr lang="en-US" baseline="0" dirty="0" err="1" smtClean="0"/>
              <a:t>dogecoin</a:t>
            </a:r>
            <a:r>
              <a:rPr lang="en-US" baseline="0" dirty="0" smtClean="0"/>
              <a:t> in only a few days</a:t>
            </a:r>
          </a:p>
          <a:p>
            <a:r>
              <a:rPr lang="en-US" baseline="0" dirty="0" smtClean="0"/>
              <a:t>	</a:t>
            </a:r>
            <a:r>
              <a:rPr lang="en-US" baseline="0" dirty="0" err="1" smtClean="0"/>
              <a:t>Dogecoin</a:t>
            </a:r>
            <a:r>
              <a:rPr lang="en-US" baseline="0" dirty="0" smtClean="0"/>
              <a:t> foundation has used </a:t>
            </a:r>
            <a:r>
              <a:rPr lang="en-US" baseline="0" dirty="0" err="1" smtClean="0"/>
              <a:t>cryptocurrency</a:t>
            </a:r>
            <a:r>
              <a:rPr lang="en-US" baseline="0" dirty="0" smtClean="0"/>
              <a:t> and </a:t>
            </a:r>
            <a:r>
              <a:rPr lang="en-US" baseline="0" dirty="0" err="1" smtClean="0"/>
              <a:t>crowdfunding</a:t>
            </a:r>
            <a:r>
              <a:rPr lang="en-US" baseline="0" dirty="0" smtClean="0"/>
              <a:t> to build wells in Africa and fund Olympic teams</a:t>
            </a:r>
          </a:p>
          <a:p>
            <a:r>
              <a:rPr lang="en-US" baseline="0" dirty="0" smtClean="0"/>
              <a:t>	</a:t>
            </a:r>
          </a:p>
          <a:p>
            <a:r>
              <a:rPr lang="en-US" baseline="0" dirty="0" smtClean="0"/>
              <a:t>	</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22</a:t>
            </a:fld>
            <a:endParaRPr lang="en-US"/>
          </a:p>
        </p:txBody>
      </p:sp>
    </p:spTree>
    <p:extLst>
      <p:ext uri="{BB962C8B-B14F-4D97-AF65-F5344CB8AC3E}">
        <p14:creationId xmlns:p14="http://schemas.microsoft.com/office/powerpoint/2010/main" val="42537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4/25/14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 definition, in practice almost always loans with little or no collateral</a:t>
            </a:r>
            <a:endParaRPr lang="en-US" baseline="0" dirty="0" smtClean="0"/>
          </a:p>
          <a:p>
            <a:r>
              <a:rPr lang="en-US" baseline="0" dirty="0" smtClean="0"/>
              <a:t>Networks of loaners across the world</a:t>
            </a:r>
            <a:endParaRPr lang="en-US" dirty="0" smtClean="0"/>
          </a:p>
          <a:p>
            <a:r>
              <a:rPr lang="en-US" dirty="0" smtClean="0"/>
              <a:t>Small loans so poor people can pay</a:t>
            </a:r>
            <a:r>
              <a:rPr lang="en-US" baseline="0" dirty="0" smtClean="0"/>
              <a:t> them off</a:t>
            </a:r>
          </a:p>
          <a:p>
            <a:r>
              <a:rPr lang="en-US" dirty="0" smtClean="0"/>
              <a:t>usually with high interest rates,</a:t>
            </a:r>
            <a:r>
              <a:rPr lang="en-US" baseline="0" dirty="0" smtClean="0"/>
              <a:t> but short loan periods</a:t>
            </a:r>
          </a:p>
          <a:p>
            <a:r>
              <a:rPr lang="en-US" baseline="0" dirty="0" smtClean="0"/>
              <a:t>There are still a lot of people who don’t have access to this</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Cheaper for the organization to use a service</a:t>
            </a:r>
            <a:r>
              <a:rPr lang="en-US" baseline="0" dirty="0" smtClean="0"/>
              <a:t> online, instead of proprietary software</a:t>
            </a:r>
          </a:p>
          <a:p>
            <a:r>
              <a:rPr lang="en-US" dirty="0" smtClean="0"/>
              <a:t>Reach from their remote areas to national</a:t>
            </a:r>
            <a:r>
              <a:rPr lang="en-US" baseline="0" dirty="0" smtClean="0"/>
              <a:t> networks of loaners</a:t>
            </a:r>
          </a:p>
          <a:p>
            <a:r>
              <a:rPr lang="en-US" baseline="0" dirty="0" smtClean="0"/>
              <a:t>Why use any new software: easier way to automate services, delivery, repayment, compliance, risk management</a:t>
            </a:r>
          </a:p>
          <a:p>
            <a:r>
              <a:rPr lang="en-US" baseline="0" dirty="0" smtClean="0"/>
              <a:t>Smaller institutions: more money for less</a:t>
            </a:r>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Smaller loans means</a:t>
            </a:r>
            <a:r>
              <a:rPr lang="en-US" baseline="0" dirty="0" smtClean="0"/>
              <a:t> reaching more people</a:t>
            </a:r>
          </a:p>
          <a:p>
            <a:r>
              <a:rPr lang="en-US" dirty="0" smtClean="0"/>
              <a:t>As current clients need</a:t>
            </a:r>
            <a:r>
              <a:rPr lang="en-US" baseline="0" dirty="0" smtClean="0"/>
              <a:t> bigger loans, institutions offer them</a:t>
            </a:r>
          </a:p>
          <a:p>
            <a:r>
              <a:rPr lang="en-US" dirty="0" smtClean="0"/>
              <a:t>Loaning</a:t>
            </a:r>
            <a:r>
              <a:rPr lang="en-US" baseline="0" dirty="0" smtClean="0"/>
              <a:t> to middle class people without banks as well as lower level people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mission drift continues and the usage of cloud computing increases, then institutions will start to reach out to more people with computers, middle class</a:t>
            </a:r>
          </a:p>
          <a:p>
            <a:r>
              <a:rPr lang="en-US" baseline="0" dirty="0" smtClean="0"/>
              <a:t>Also with automation there are set loan sizes and more documentation to see that they aren’t reaching low income people any more</a:t>
            </a:r>
          </a:p>
          <a:p>
            <a:r>
              <a:rPr lang="en-US" baseline="0" dirty="0" smtClean="0"/>
              <a:t>This accountability is already happening</a:t>
            </a:r>
          </a:p>
          <a:p>
            <a:r>
              <a:rPr lang="en-US" dirty="0" smtClean="0"/>
              <a:t>Reach more people by phone, easier to pay etc</a:t>
            </a:r>
          </a:p>
          <a:p>
            <a:r>
              <a:rPr lang="en-US" dirty="0" smtClean="0"/>
              <a:t>Because computing saves money, institutions don’t have to go to wealthier</a:t>
            </a:r>
            <a:r>
              <a:rPr lang="en-US" baseline="0" dirty="0" smtClean="0"/>
              <a:t> borrowers to make enough money</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4/25/14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90013653-9B9E-7543-A8D5-9019FB6B1FF3}" type="datetime1">
              <a:rPr lang="en-US"/>
              <a:pPr/>
              <a:t>4/25/14</a:t>
            </a:fld>
            <a:endParaRPr lang="en-US"/>
          </a:p>
        </p:txBody>
      </p:sp>
      <p:sp>
        <p:nvSpPr>
          <p:cNvPr id="57347" name="Rectangle 7"/>
          <p:cNvSpPr>
            <a:spLocks noGrp="1" noChangeArrowheads="1"/>
          </p:cNvSpPr>
          <p:nvPr>
            <p:ph type="sldNum" sz="quarter" idx="5"/>
          </p:nvPr>
        </p:nvSpPr>
        <p:spPr>
          <a:noFill/>
        </p:spPr>
        <p:txBody>
          <a:bodyPr/>
          <a:lstStyle/>
          <a:p>
            <a:fld id="{5BDFFDF7-7915-DB43-AAFD-4210AF68D672}" type="slidenum">
              <a:rPr lang="en-US"/>
              <a:pPr/>
              <a:t>31</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4/25/14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4/25/14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Hello everyone,</a:t>
            </a:r>
            <a:r>
              <a:rPr lang="en-US" baseline="0" dirty="0" smtClean="0"/>
              <a:t> I’m Matt Costi, and today I’ll be talking about the new trend of online learning and MOOCs.  </a:t>
            </a:r>
          </a:p>
          <a:p>
            <a:endParaRPr lang="en-US" baseline="0" dirty="0" smtClean="0"/>
          </a:p>
          <a:p>
            <a:r>
              <a:rPr lang="en-US" baseline="0" dirty="0" smtClean="0"/>
              <a:t> For those of you who don’t know, MOOC stands for “Massive Open Online Courses”.</a:t>
            </a:r>
          </a:p>
          <a:p>
            <a:pPr marL="171450" indent="-171450">
              <a:buFont typeface="Arial" panose="020B0604020202020204" pitchFamily="34" charset="0"/>
              <a:buChar char="•"/>
            </a:pPr>
            <a:r>
              <a:rPr lang="en-US" baseline="0" dirty="0" smtClean="0"/>
              <a:t>Massive: To get a feel for how massive these courses are, some of them have total enrolment numbers reaching over 100,000 and nearing 200,000 students [1]</a:t>
            </a:r>
          </a:p>
          <a:p>
            <a:pPr marL="171450" indent="-171450">
              <a:buFont typeface="Arial" panose="020B0604020202020204" pitchFamily="34" charset="0"/>
              <a:buChar char="•"/>
            </a:pPr>
            <a:r>
              <a:rPr lang="en-US" baseline="0" dirty="0" smtClean="0"/>
              <a:t>Open: They are all offered completely free or for minimal costs (usually for more features or one on one help)</a:t>
            </a:r>
          </a:p>
          <a:p>
            <a:pPr marL="628650" lvl="1" indent="-171450">
              <a:buFont typeface="Arial" panose="020B0604020202020204" pitchFamily="34" charset="0"/>
              <a:buChar char="•"/>
            </a:pPr>
            <a:r>
              <a:rPr lang="en-US" baseline="0" dirty="0" smtClean="0"/>
              <a:t>the idea is that anyone can sign up for these classes to further their education.  </a:t>
            </a:r>
          </a:p>
          <a:p>
            <a:pPr marL="628650" lvl="1" indent="-171450">
              <a:buFont typeface="Arial" panose="020B0604020202020204" pitchFamily="34" charset="0"/>
              <a:buChar char="•"/>
            </a:pPr>
            <a:r>
              <a:rPr lang="en-US" baseline="0" dirty="0" smtClean="0"/>
              <a:t>There are no restrictions or application process like traditional colleges.  </a:t>
            </a:r>
          </a:p>
          <a:p>
            <a:pPr marL="171450" indent="-171450">
              <a:buFont typeface="Arial" panose="020B0604020202020204" pitchFamily="34" charset="0"/>
              <a:buChar char="•"/>
            </a:pPr>
            <a:r>
              <a:rPr lang="en-US" baseline="0" dirty="0" smtClean="0"/>
              <a:t>Online: All you need is an internet connection to access the course material.</a:t>
            </a:r>
          </a:p>
          <a:p>
            <a:pPr marL="171450" indent="-171450">
              <a:buFont typeface="Arial" panose="020B0604020202020204" pitchFamily="34" charset="0"/>
              <a:buChar char="•"/>
            </a:pPr>
            <a:r>
              <a:rPr lang="en-US" baseline="0" dirty="0" smtClean="0"/>
              <a:t>Courses:  Finally courses. When I say courses, I’m talking about high quality, college level classes.  </a:t>
            </a:r>
          </a:p>
          <a:p>
            <a:pPr marL="628650" lvl="1" indent="-171450">
              <a:buFont typeface="Arial" panose="020B0604020202020204" pitchFamily="34" charset="0"/>
              <a:buChar char="•"/>
            </a:pPr>
            <a:r>
              <a:rPr lang="en-US" baseline="0" dirty="0" smtClean="0"/>
              <a:t>Many Ivy League colleges and professors are now starting to make online versions of their courses available through MOOC platforms.</a:t>
            </a:r>
          </a:p>
          <a:p>
            <a:endParaRPr lang="en-US" baseline="0" dirty="0" smtClean="0"/>
          </a:p>
          <a:p>
            <a:pPr marL="171450" indent="-171450">
              <a:buFont typeface="Arial" panose="020B0604020202020204" pitchFamily="34" charset="0"/>
              <a:buChar char="•"/>
            </a:pPr>
            <a:r>
              <a:rPr lang="en-US" baseline="0" dirty="0" smtClean="0"/>
              <a:t>MOOCs are growing very rapidly, seeing the most growth during 2013, with more than 1200 unique courses being offered through different companies</a:t>
            </a:r>
          </a:p>
          <a:p>
            <a:pPr marL="628650" lvl="1" indent="-171450">
              <a:buFont typeface="Arial" panose="020B0604020202020204" pitchFamily="34" charset="0"/>
              <a:buChar char="•"/>
            </a:pPr>
            <a:r>
              <a:rPr lang="en-US" baseline="0" dirty="0" err="1" smtClean="0"/>
              <a:t>edX</a:t>
            </a:r>
            <a:r>
              <a:rPr lang="en-US" baseline="0" dirty="0" smtClean="0"/>
              <a:t> = over 370,000 for fall 2012 [1]</a:t>
            </a:r>
          </a:p>
          <a:p>
            <a:pPr marL="628650" lvl="1" indent="-171450">
              <a:buFont typeface="Arial" panose="020B0604020202020204" pitchFamily="34" charset="0"/>
              <a:buChar char="•"/>
            </a:pPr>
            <a:r>
              <a:rPr lang="en-US" baseline="0" dirty="0" err="1" smtClean="0"/>
              <a:t>Coursera</a:t>
            </a:r>
            <a:r>
              <a:rPr lang="en-US" baseline="0" dirty="0" smtClean="0"/>
              <a:t> = 1.7 million students enrolled[1]</a:t>
            </a:r>
          </a:p>
          <a:p>
            <a:endParaRPr lang="en-US" baseline="0" dirty="0" smtClean="0"/>
          </a:p>
          <a:p>
            <a:pPr marL="171450" indent="-171450">
              <a:buFont typeface="Arial" panose="020B0604020202020204" pitchFamily="34" charset="0"/>
              <a:buChar char="•"/>
            </a:pPr>
            <a:r>
              <a:rPr lang="en-US" baseline="0" dirty="0" smtClean="0"/>
              <a:t>With this in mind, I predict that number of courses and providers will continue to grow, but that there will be little impact on the way that courses are taught.</a:t>
            </a:r>
          </a:p>
          <a:p>
            <a:pPr marL="628650" lvl="1" indent="-171450">
              <a:buFont typeface="Arial" panose="020B0604020202020204" pitchFamily="34" charset="0"/>
              <a:buChar char="•"/>
            </a:pPr>
            <a:r>
              <a:rPr lang="en-US" baseline="0" dirty="0" smtClean="0"/>
              <a:t>colleges will generally be unaffected [5]</a:t>
            </a:r>
          </a:p>
          <a:p>
            <a:pPr marL="628650" lvl="1" indent="-171450">
              <a:buFont typeface="Arial" panose="020B0604020202020204" pitchFamily="34" charset="0"/>
              <a:buChar char="•"/>
            </a:pPr>
            <a:r>
              <a:rPr lang="en-US" baseline="0" dirty="0" smtClean="0"/>
              <a:t>Instead, MOOCs will be used by college students and working professional to supplement what they are learning as a better way to understand material or go deeper in a specific topic. </a:t>
            </a:r>
          </a:p>
          <a:p>
            <a:pPr marL="628650" lvl="1" indent="-171450">
              <a:buFont typeface="Arial" panose="020B0604020202020204" pitchFamily="34" charset="0"/>
              <a:buChar char="•"/>
            </a:pPr>
            <a:r>
              <a:rPr lang="en-US" baseline="0" dirty="0" smtClean="0"/>
              <a:t>However I believe there is room for experimentation and improvement with the way K-12 courses are taught, and that online courses and learning can be used as a great supplement to their class.</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types of courses available through MOOCs is surprisingly</a:t>
            </a:r>
            <a:r>
              <a:rPr lang="en-US" baseline="0" dirty="0" smtClean="0"/>
              <a:t> quite large.  </a:t>
            </a:r>
          </a:p>
          <a:p>
            <a:endParaRPr lang="en-US" baseline="0" dirty="0" smtClean="0"/>
          </a:p>
          <a:p>
            <a:pPr marL="171450" indent="-171450">
              <a:buFont typeface="Arial" panose="020B0604020202020204" pitchFamily="34" charset="0"/>
              <a:buChar char="•"/>
            </a:pPr>
            <a:r>
              <a:rPr lang="en-US" baseline="0" dirty="0" smtClean="0"/>
              <a:t>When MOOC’s first started, the courses that were available were primarily targeted towards those interested in Computer Science, and was designed to bring Computer Science to those who have never seen it before. [2]</a:t>
            </a:r>
          </a:p>
          <a:p>
            <a:pPr marL="628650" lvl="1" indent="-171450">
              <a:buFont typeface="Arial" panose="020B0604020202020204" pitchFamily="34" charset="0"/>
              <a:buChar char="•"/>
            </a:pPr>
            <a:r>
              <a:rPr lang="en-US" baseline="0" dirty="0" smtClean="0"/>
              <a:t>Many “Intro to Computer Sciences” classes and related classes were popping up all over the place.  </a:t>
            </a:r>
          </a:p>
          <a:p>
            <a:endParaRPr lang="en-US" baseline="0" dirty="0" smtClean="0"/>
          </a:p>
          <a:p>
            <a:pPr marL="171450" indent="-171450">
              <a:buFont typeface="Arial" panose="020B0604020202020204" pitchFamily="34" charset="0"/>
              <a:buChar char="•"/>
            </a:pPr>
            <a:r>
              <a:rPr lang="en-US" baseline="0" dirty="0" smtClean="0"/>
              <a:t>As MOOCs became more popular and backed by higher institutions, a wider variety of classes started being offered.</a:t>
            </a:r>
          </a:p>
          <a:p>
            <a:pPr marL="628650" lvl="1" indent="-171450">
              <a:buFont typeface="Arial" panose="020B0604020202020204" pitchFamily="34" charset="0"/>
              <a:buChar char="•"/>
            </a:pPr>
            <a:r>
              <a:rPr lang="en-US" baseline="0" dirty="0" smtClean="0"/>
              <a:t>classes in the Humanities having the highest count of MOOC offerings [2]</a:t>
            </a:r>
          </a:p>
          <a:p>
            <a:pPr marL="628650" lvl="1" indent="-171450">
              <a:buFont typeface="Arial" panose="020B0604020202020204" pitchFamily="34" charset="0"/>
              <a:buChar char="•"/>
            </a:pPr>
            <a:r>
              <a:rPr lang="en-US" baseline="0" dirty="0" smtClean="0"/>
              <a:t>Almost any subject you could possibly want to learn about probably has some MOOC offering somewhere.  </a:t>
            </a:r>
          </a:p>
          <a:p>
            <a:pPr marL="1085850" lvl="2" indent="-171450">
              <a:buFont typeface="Arial" panose="020B0604020202020204" pitchFamily="34" charset="0"/>
              <a:buChar char="•"/>
            </a:pPr>
            <a:r>
              <a:rPr lang="en-US" baseline="0" dirty="0" smtClean="0"/>
              <a:t>For example, the current largest provider of MOOCs, </a:t>
            </a:r>
            <a:r>
              <a:rPr lang="en-US" baseline="0" dirty="0" err="1" smtClean="0"/>
              <a:t>Coursera</a:t>
            </a:r>
            <a:r>
              <a:rPr lang="en-US" baseline="0" dirty="0" smtClean="0"/>
              <a:t>, has over 600 courses from 80+ institutions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9</a:t>
            </a:fld>
            <a:endParaRPr lang="en-US"/>
          </a:p>
        </p:txBody>
      </p:sp>
    </p:spTree>
    <p:extLst>
      <p:ext uri="{BB962C8B-B14F-4D97-AF65-F5344CB8AC3E}">
        <p14:creationId xmlns:p14="http://schemas.microsoft.com/office/powerpoint/2010/main" val="429482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Besides allowing for anyone to learn college</a:t>
            </a:r>
            <a:r>
              <a:rPr lang="en-US" baseline="0" dirty="0" smtClean="0"/>
              <a:t> level material at no cost, MOOCs have shown that there are new ways that subject material can be taught.</a:t>
            </a:r>
          </a:p>
          <a:p>
            <a:pPr marL="628650" lvl="1" indent="-171450">
              <a:buFont typeface="Arial" panose="020B0604020202020204" pitchFamily="34" charset="0"/>
              <a:buChar char="•"/>
            </a:pPr>
            <a:r>
              <a:rPr lang="en-US" baseline="0" dirty="0" smtClean="0"/>
              <a:t>This is arguably better and easier for students to retain and master.</a:t>
            </a:r>
          </a:p>
          <a:p>
            <a:endParaRPr lang="en-US" baseline="0" dirty="0" smtClean="0"/>
          </a:p>
          <a:p>
            <a:pPr marL="171450" indent="-171450">
              <a:buFont typeface="Arial" panose="020B0604020202020204" pitchFamily="34" charset="0"/>
              <a:buChar char="•"/>
            </a:pPr>
            <a:r>
              <a:rPr lang="en-US" dirty="0" smtClean="0"/>
              <a:t>Instead of lecturing for</a:t>
            </a:r>
            <a:r>
              <a:rPr lang="en-US" baseline="0" dirty="0" smtClean="0"/>
              <a:t> an hour short video lessons are used instead. Video lengths can be anywhere from as short as 2 minutes to usually no more than 12.  </a:t>
            </a:r>
          </a:p>
          <a:p>
            <a:pPr marL="628650" lvl="1" indent="-171450">
              <a:buFont typeface="Arial" panose="020B0604020202020204" pitchFamily="34" charset="0"/>
              <a:buChar char="•"/>
            </a:pPr>
            <a:r>
              <a:rPr lang="en-US" baseline="0" dirty="0" smtClean="0"/>
              <a:t>Makes it easier to digest</a:t>
            </a:r>
          </a:p>
          <a:p>
            <a:pPr marL="628650" lvl="1" indent="-171450">
              <a:buFont typeface="Arial" panose="020B0604020202020204" pitchFamily="34" charset="0"/>
              <a:buChar char="•"/>
            </a:pPr>
            <a:r>
              <a:rPr lang="en-US" baseline="0" dirty="0" smtClean="0"/>
              <a:t>“it’s like sitting down at a bar with a really smart friend and having them explain something to you”. [3]</a:t>
            </a:r>
          </a:p>
          <a:p>
            <a:pPr marL="1085850" lvl="2" indent="-171450">
              <a:buFont typeface="Arial" panose="020B0604020202020204" pitchFamily="34" charset="0"/>
              <a:buChar char="•"/>
            </a:pPr>
            <a:r>
              <a:rPr lang="en-US" baseline="0" dirty="0" smtClean="0"/>
              <a:t>Surprisingly personal.</a:t>
            </a:r>
          </a:p>
          <a:p>
            <a:pPr marL="1085850" lvl="2"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In-between these lessons, short ‘quizzes’ can be asked of</a:t>
            </a:r>
            <a:r>
              <a:rPr lang="en-US" baseline="0" dirty="0" smtClean="0"/>
              <a:t> the student to make sure they understand what is being lectured [3]</a:t>
            </a:r>
          </a:p>
          <a:p>
            <a:pPr marL="628650" lvl="1" indent="-171450">
              <a:buFont typeface="Arial" panose="020B0604020202020204" pitchFamily="34" charset="0"/>
              <a:buChar char="•"/>
            </a:pPr>
            <a:r>
              <a:rPr lang="en-US" baseline="0" dirty="0" smtClean="0"/>
              <a:t>Further mastery of the course material.  </a:t>
            </a:r>
          </a:p>
          <a:p>
            <a:pPr marL="628650" lvl="1" indent="-171450">
              <a:buFont typeface="Arial" panose="020B0604020202020204" pitchFamily="34" charset="0"/>
              <a:buChar char="•"/>
            </a:pPr>
            <a:r>
              <a:rPr lang="en-US" baseline="0" dirty="0" smtClean="0"/>
              <a:t>It is more interactive</a:t>
            </a:r>
          </a:p>
          <a:p>
            <a:endParaRPr lang="en-US" baseline="0" dirty="0" smtClean="0"/>
          </a:p>
          <a:p>
            <a:pPr marL="171450" indent="-171450">
              <a:buFont typeface="Arial" panose="020B0604020202020204" pitchFamily="34" charset="0"/>
              <a:buChar char="•"/>
            </a:pPr>
            <a:r>
              <a:rPr lang="en-US" baseline="0" dirty="0" smtClean="0"/>
              <a:t>Along with this, the courses are for the most part self paced, or semi self paced.  Students can go through the lessons and material at their own pace.</a:t>
            </a:r>
          </a:p>
          <a:p>
            <a:pPr marL="628650" lvl="1" indent="-171450">
              <a:buFont typeface="Arial" panose="020B0604020202020204" pitchFamily="34" charset="0"/>
              <a:buChar char="•"/>
            </a:pPr>
            <a:r>
              <a:rPr lang="en-US" baseline="0" dirty="0" smtClean="0"/>
              <a:t>Added ability of being able to ‘rewind’ the professor to hear what they said for better understanding</a:t>
            </a:r>
          </a:p>
          <a:p>
            <a:pPr marL="628650" lvl="1" indent="-171450">
              <a:buFont typeface="Arial" panose="020B0604020202020204" pitchFamily="34" charset="0"/>
              <a:buChar char="•"/>
            </a:pPr>
            <a:r>
              <a:rPr lang="en-US" baseline="0" dirty="0" smtClean="0"/>
              <a:t>no more ‘scrambling’ to take good notes that you end up getting lost for remainder of lecture and having to play catch up.</a:t>
            </a:r>
          </a:p>
          <a:p>
            <a:pPr marL="171450" lvl="0" indent="-171450">
              <a:buFont typeface="Arial" panose="020B0604020202020204" pitchFamily="34" charset="0"/>
              <a:buChar char="•"/>
            </a:pPr>
            <a:endParaRPr lang="en-US" sz="1200" kern="1200" baseline="0" dirty="0" smtClean="0">
              <a:solidFill>
                <a:schemeClr val="tx1"/>
              </a:solidFill>
              <a:effectLst/>
              <a:latin typeface="Arial" pitchFamily="76" charset="0"/>
              <a:ea typeface="ＭＳ Ｐゴシック" pitchFamily="85" charset="-128"/>
              <a:cs typeface="ＭＳ Ｐゴシック" pitchFamily="85" charset="-128"/>
            </a:endParaRPr>
          </a:p>
          <a:p>
            <a:pPr marL="171450" lvl="0" indent="-171450">
              <a:buFont typeface="Arial" panose="020B0604020202020204" pitchFamily="34" charset="0"/>
              <a:buChar cha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An interesting statistic I found was that among people who have taken both college courses and MOOCs:</a:t>
            </a:r>
          </a:p>
          <a:p>
            <a:pPr marL="628650" lvl="1" indent="-171450">
              <a:buFont typeface="Arial" panose="020B0604020202020204" pitchFamily="34" charset="0"/>
              <a:buChar char="•"/>
            </a:pPr>
            <a:r>
              <a:rPr lang="en-US" sz="1200" kern="1200" dirty="0" smtClean="0">
                <a:solidFill>
                  <a:schemeClr val="tx1"/>
                </a:solidFill>
                <a:effectLst/>
                <a:latin typeface="Arial" pitchFamily="76" charset="0"/>
                <a:ea typeface="ＭＳ Ｐゴシック" pitchFamily="85" charset="-128"/>
                <a:cs typeface="ＭＳ Ｐゴシック" pitchFamily="85" charset="-128"/>
              </a:rPr>
              <a:t>63% said it was better than similar college class, 36 % comparable, 1 % worse [1]</a:t>
            </a:r>
            <a:endParaRPr lang="en-US" baseline="0" dirty="0" smtClean="0"/>
          </a:p>
          <a:p>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a:p>
        </p:txBody>
      </p:sp>
    </p:spTree>
    <p:extLst>
      <p:ext uri="{BB962C8B-B14F-4D97-AF65-F5344CB8AC3E}">
        <p14:creationId xmlns:p14="http://schemas.microsoft.com/office/powerpoint/2010/main" val="157281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a:t>
            </a:r>
            <a:r>
              <a:rPr lang="en-US" baseline="0" dirty="0" smtClean="0"/>
              <a:t> of the more interesting uses of these MOOCs is for supplemental learning.  Combining lectures with MOOC content.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is sometimes referred to as flipping the classroom.</a:t>
            </a:r>
          </a:p>
          <a:p>
            <a:pPr marL="628650" lvl="1" indent="-171450">
              <a:buFont typeface="Arial" panose="020B0604020202020204" pitchFamily="34" charset="0"/>
              <a:buChar char="•"/>
            </a:pPr>
            <a:r>
              <a:rPr lang="en-US" baseline="0" dirty="0" smtClean="0"/>
              <a:t>students could be assigned to watch MOOC videos, and then do more interactive problems and questions in the regular lecture time</a:t>
            </a:r>
          </a:p>
          <a:p>
            <a:endParaRPr lang="en-US" baseline="0" dirty="0" smtClean="0"/>
          </a:p>
          <a:p>
            <a:pPr marL="171450" indent="-171450">
              <a:buFont typeface="Arial" panose="020B0604020202020204" pitchFamily="34" charset="0"/>
              <a:buChar char="•"/>
            </a:pPr>
            <a:r>
              <a:rPr lang="en-US" baseline="0" dirty="0" smtClean="0"/>
              <a:t>This has already started and been experimented within K-12 classrooms.  </a:t>
            </a:r>
          </a:p>
          <a:p>
            <a:pPr marL="628650" lvl="1" indent="-171450">
              <a:buFont typeface="Arial" panose="020B0604020202020204" pitchFamily="34" charset="0"/>
              <a:buChar char="•"/>
            </a:pPr>
            <a:r>
              <a:rPr lang="en-US" baseline="0" dirty="0" smtClean="0"/>
              <a:t>Grade school teachers assign Khan Academy videos for homework, and then in class they work on  problems and do what would normally be assigned for homework.  </a:t>
            </a:r>
          </a:p>
          <a:p>
            <a:pPr marL="628650" lvl="1" indent="-171450">
              <a:buFont typeface="Arial" panose="020B0604020202020204" pitchFamily="34" charset="0"/>
              <a:buChar char="•"/>
            </a:pPr>
            <a:r>
              <a:rPr lang="en-US" baseline="0" dirty="0" smtClean="0"/>
              <a:t>This lets the teacher see how each is performing and helps eliminates the one size fits all lecture [4]</a:t>
            </a:r>
          </a:p>
          <a:p>
            <a:pPr marL="1085850" lvl="2" indent="-171450">
              <a:buFont typeface="Arial" panose="020B0604020202020204" pitchFamily="34" charset="0"/>
              <a:buChar char="•"/>
            </a:pPr>
            <a:r>
              <a:rPr lang="en-US" baseline="0" dirty="0" smtClean="0"/>
              <a:t>Students walk in having a better understanding or having questions, which is more productive.</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As you might imagine this is less effective for large classes since the professor can’t get around to all students.  </a:t>
            </a:r>
          </a:p>
          <a:p>
            <a:pPr marL="628650" lvl="1" indent="-171450">
              <a:buFont typeface="Arial" panose="020B0604020202020204" pitchFamily="34" charset="0"/>
              <a:buChar char="•"/>
            </a:pPr>
            <a:r>
              <a:rPr lang="en-US" baseline="0" dirty="0" smtClean="0"/>
              <a:t>It also assumes every student comes to class prepared.</a:t>
            </a:r>
          </a:p>
          <a:p>
            <a:pPr marL="628650" lvl="1" indent="-171450">
              <a:buFont typeface="Arial" panose="020B0604020202020204" pitchFamily="34" charset="0"/>
              <a:buChar char="•"/>
            </a:pPr>
            <a:r>
              <a:rPr lang="en-US" baseline="0" dirty="0" smtClean="0"/>
              <a:t>Doesn’t mean MOOCs can’t also be used as a supplement to help remedy the one size fits all lecture.</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215213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conclusion, MOOCs will continue to grow in the future, with even more courses being offered and more students taking them.  </a:t>
            </a:r>
          </a:p>
          <a:p>
            <a:pPr marL="628650" lvl="1" indent="-171450">
              <a:buFont typeface="Arial" panose="020B0604020202020204" pitchFamily="34" charset="0"/>
              <a:buChar char="•"/>
            </a:pPr>
            <a:r>
              <a:rPr lang="en-US" baseline="0" dirty="0" smtClean="0"/>
              <a:t>Whether it be for supplemental learning in their class, or for the sake of learning.</a:t>
            </a:r>
          </a:p>
          <a:p>
            <a:endParaRPr lang="en-US" baseline="0" dirty="0" smtClean="0"/>
          </a:p>
          <a:p>
            <a:pPr marL="171450" indent="-171450">
              <a:buFont typeface="Arial" panose="020B0604020202020204" pitchFamily="34" charset="0"/>
              <a:buChar char="•"/>
            </a:pPr>
            <a:r>
              <a:rPr lang="en-US" baseline="0" dirty="0" smtClean="0"/>
              <a:t>College lectures will be mostly unaffected by the MOOC movement.</a:t>
            </a:r>
          </a:p>
          <a:p>
            <a:pPr marL="628650" lvl="1" indent="-171450">
              <a:buFont typeface="Arial" panose="020B0604020202020204" pitchFamily="34" charset="0"/>
              <a:buChar char="•"/>
            </a:pPr>
            <a:r>
              <a:rPr lang="en-US" baseline="0" dirty="0" smtClean="0"/>
              <a:t>Lectures will NOT be replaced [5]</a:t>
            </a:r>
          </a:p>
          <a:p>
            <a:pPr marL="628650" lvl="1" indent="-171450">
              <a:buFont typeface="Arial" panose="020B0604020202020204" pitchFamily="34" charset="0"/>
              <a:buChar char="•"/>
            </a:pPr>
            <a:r>
              <a:rPr lang="en-US" baseline="0" dirty="0" smtClean="0"/>
              <a:t>Up to students to seek the additional help through on their own and through their own motivation.</a:t>
            </a:r>
          </a:p>
          <a:p>
            <a:pPr marL="628650" lvl="1" indent="-171450">
              <a:buFont typeface="Arial" panose="020B0604020202020204" pitchFamily="34" charset="0"/>
              <a:buChar char="•"/>
            </a:pPr>
            <a:r>
              <a:rPr lang="en-US" baseline="0" dirty="0" smtClean="0"/>
              <a:t>The most I end up seeing is professors offering MOOC versions of their class and students being able to go back and ‘rewind’.</a:t>
            </a:r>
          </a:p>
          <a:p>
            <a:pPr marL="628650" lvl="1" indent="-171450">
              <a:buFont typeface="Arial" panose="020B0604020202020204" pitchFamily="34" charset="0"/>
              <a:buChar char="•"/>
            </a:pPr>
            <a:r>
              <a:rPr lang="en-US" baseline="0" dirty="0" smtClean="0"/>
              <a:t>not just class capture, actual MOOC experience [1]</a:t>
            </a:r>
          </a:p>
          <a:p>
            <a:pPr marL="1085850" lvl="2" indent="-171450">
              <a:buFont typeface="Arial" panose="020B0604020202020204" pitchFamily="34" charset="0"/>
              <a:buChar char="•"/>
            </a:pPr>
            <a:r>
              <a:rPr lang="en-US" baseline="0" dirty="0" smtClean="0"/>
              <a:t>Class capture = recording of an actual lecture given to a large group of students, like if we had a camera recording the </a:t>
            </a:r>
            <a:r>
              <a:rPr lang="en-US" baseline="0" dirty="0" err="1" smtClean="0"/>
              <a:t>powerpoint</a:t>
            </a:r>
            <a:r>
              <a:rPr lang="en-US" baseline="0" dirty="0" smtClean="0"/>
              <a:t>, audio, and professor.</a:t>
            </a:r>
          </a:p>
          <a:p>
            <a:pPr marL="1085850" lvl="2" indent="-171450">
              <a:buFont typeface="Arial" panose="020B0604020202020204" pitchFamily="34" charset="0"/>
              <a:buChar char="•"/>
            </a:pPr>
            <a:r>
              <a:rPr lang="en-US" baseline="0" dirty="0" smtClean="0"/>
              <a:t>MOOC = built specifically for video, directed specifically to the person watching, not the lecture hall [1]</a:t>
            </a:r>
          </a:p>
          <a:p>
            <a:endParaRPr lang="en-US" baseline="0" dirty="0" smtClean="0"/>
          </a:p>
          <a:p>
            <a:pPr marL="171450" indent="-171450">
              <a:buFont typeface="Arial" panose="020B0604020202020204" pitchFamily="34" charset="0"/>
              <a:buChar char="•"/>
            </a:pPr>
            <a:r>
              <a:rPr lang="en-US" baseline="0" dirty="0" smtClean="0"/>
              <a:t>However in K-12 classroom environments, there is a lot to be learned and changed, namely will classroom and homework flipping [4]</a:t>
            </a:r>
          </a:p>
          <a:p>
            <a:endParaRPr lang="en-US" baseline="0" dirty="0" smtClean="0"/>
          </a:p>
          <a:p>
            <a:pPr marL="171450" indent="-171450">
              <a:buFont typeface="Arial" panose="020B0604020202020204" pitchFamily="34" charset="0"/>
              <a:buChar char="•"/>
            </a:pPr>
            <a:r>
              <a:rPr lang="en-US" baseline="0" dirty="0" smtClean="0"/>
              <a:t>In general MOOCs are teaching us that there are maybe better ways to teach.  </a:t>
            </a:r>
          </a:p>
          <a:p>
            <a:pPr marL="628650" lvl="1" indent="-171450">
              <a:buFont typeface="Arial" panose="020B0604020202020204" pitchFamily="34" charset="0"/>
              <a:buChar char="•"/>
            </a:pPr>
            <a:r>
              <a:rPr lang="en-US" baseline="0" dirty="0" smtClean="0"/>
              <a:t>Students can learn more when they get to go at their own pace.  </a:t>
            </a:r>
          </a:p>
          <a:p>
            <a:pPr marL="628650" lvl="1" indent="-171450">
              <a:buFont typeface="Arial" panose="020B0604020202020204" pitchFamily="34" charset="0"/>
              <a:buChar char="•"/>
            </a:pPr>
            <a:r>
              <a:rPr lang="en-US" baseline="0" dirty="0" smtClean="0"/>
              <a:t>Having short videos and interactive quizzes makes students feel more engaged, and confident in the material.  </a:t>
            </a:r>
          </a:p>
          <a:p>
            <a:pPr marL="628650" lvl="1" indent="-171450">
              <a:buFont typeface="Arial" panose="020B0604020202020204" pitchFamily="34" charset="0"/>
              <a:buChar char="•"/>
            </a:pPr>
            <a:r>
              <a:rPr lang="en-US" baseline="0" dirty="0" smtClean="0"/>
              <a:t>Instead of having tests every few weeks, mastery can be ensured at the lesson to lesson level.</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4/25/14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107394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2BEE0035-5D97-7140-8F14-9F02E4BC5860}" type="datetime1">
              <a:rPr lang="en-US" smtClean="0"/>
              <a:t>4/25/14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48F44118-3ADB-AF46-91CE-CABF8A91127D}"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B9449AB-C67F-A249-9CBC-6B9F6BCAF767}"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D5CC5637-F15D-5E4D-A816-E0811AE81656}"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29197F6-29B3-FD4A-9CEF-172D54661354}"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F6237AFD-78CF-D74B-81DF-597D657A978C}"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842FE0C-8D61-E84F-AF2C-824F66C4611B}"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27347D05-2B2F-8346-BFD4-3AA7176FB0AA}" type="datetime1">
              <a:rPr lang="en-US" smtClean="0"/>
              <a:t>4/25/14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65F0942-4125-014F-9C42-A2E0E6E50D11}"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8B8E7A10-FFE1-F442-93C7-7E11437D2744}" type="datetime1">
              <a:rPr lang="en-US" smtClean="0"/>
              <a:t>4/25/14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BE7CCE60-A254-DE40-82ED-88804C0A309D}"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D80E12E7-199E-B449-ACAF-7E22BF7F0634}"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EF2C77F4-A2B3-464F-A501-83E20DFE4332}"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3C708574-51D1-6E4B-B1CD-8FC64D744C40}"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408840A1-1795-434E-978A-EE27B64AF539}"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1696E84B-E7AD-5041-BD06-DD3DA210F339}"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FAFCAC45-2DBC-494C-897E-06B87F7E632A}"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6A4BA2C8-6CFA-4940-99F6-D7496BECC165}"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36533698-6BEC-DC43-A9DB-E7B9E8314316}"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7628AFD4-FE08-8141-83FB-502B892C3864}" type="datetime1">
              <a:rPr lang="en-US" smtClean="0"/>
              <a:t>4/25/14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870DF114-4709-BD44-A7BE-E3CE01464B4B}"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D7ED7690-0580-7D42-8073-8D2B27ACCF17}" type="datetime1">
              <a:rPr lang="en-US" smtClean="0"/>
              <a:t>4/25/14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A4F3A95F-CFB1-A04C-A991-2D09035A6A5A}"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7D6EE219-BEDE-B743-B454-FE48726ED169}" type="datetime1">
              <a:rPr lang="en-US" smtClean="0"/>
              <a:t>4/25/14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1" Type="http://schemas.openxmlformats.org/officeDocument/2006/relationships/hyperlink" Target="http://singularityhub.com/2013/02/07/us-unemployment-is-7-9-are-robots-to-blame/" TargetMode="External"/><Relationship Id="rId12" Type="http://schemas.openxmlformats.org/officeDocument/2006/relationships/hyperlink" Target="http://data.stats.gov.cn/search/keywordlist2?keyword=%E6%80%BB%E4%BA%BA%E5%8F%A3"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14hmj.qataracademy.wikispaces.net/Advantages+and+Disadvantages+of+Robots" TargetMode="External"/><Relationship Id="rId4" Type="http://schemas.openxmlformats.org/officeDocument/2006/relationships/hyperlink" Target="http://www.automation.com/library/articles-white-papers/articles-by-jim-pinto/robotics-technology-trends" TargetMode="External"/><Relationship Id="rId5" Type="http://schemas.openxmlformats.org/officeDocument/2006/relationships/hyperlink" Target="http://www.elecfans.com/article/90/155/2012/1122298921_2.html/" TargetMode="External"/><Relationship Id="rId6" Type="http://schemas.openxmlformats.org/officeDocument/2006/relationships/hyperlink" Target="http://www.gkong.com/item/news/2013/04/72735.html" TargetMode="External"/><Relationship Id="rId7" Type="http://schemas.openxmlformats.org/officeDocument/2006/relationships/hyperlink" Target="http://politics.people.com.cn/n/2012/0824/c1001-18820528.html" TargetMode="External"/><Relationship Id="rId8" Type="http://schemas.openxmlformats.org/officeDocument/2006/relationships/hyperlink" Target="http://biz.zjol.com.cn/05biz/system/2013/05/29/019370212.shtml" TargetMode="External"/><Relationship Id="rId9" Type="http://schemas.openxmlformats.org/officeDocument/2006/relationships/hyperlink" Target="http://commons.wikimedia.org/w/index.php?title=KUKA&amp;action=edit&amp;redlink=1" TargetMode="External"/><Relationship Id="rId10" Type="http://schemas.openxmlformats.org/officeDocument/2006/relationships/hyperlink" Target="http://www.kuka-robotic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enturebeat.com/2013/01/22/why-this-jilted-kickstarter-backer-decided-to-sue-why-he-was-right/" TargetMode="External"/><Relationship Id="rId4" Type="http://schemas.openxmlformats.org/officeDocument/2006/relationships/hyperlink" Target="https://www.kickstarter.com/projects/831303939/hanfree-ipad-accessory-use-the-ipad-hands-free" TargetMode="External"/><Relationship Id="rId5" Type="http://schemas.openxmlformats.org/officeDocument/2006/relationships/hyperlink" Target="http://www.inc.com/eric-markowitz/when-kickstarter-investors-want-their-money-back.html" TargetMode="External"/><Relationship Id="rId6" Type="http://schemas.openxmlformats.org/officeDocument/2006/relationships/hyperlink" Target="https://www.kickstarter.com/blog/accountability-on-kickstarter" TargetMode="External"/><Relationship Id="rId7" Type="http://schemas.openxmlformats.org/officeDocument/2006/relationships/hyperlink" Target="http://www.theverge.com/2014/3/28/5557120/what-if-oculus-rift-kickstarter-backers-had-gotten-equity" TargetMode="External"/><Relationship Id="rId8" Type="http://schemas.openxmlformats.org/officeDocument/2006/relationships/hyperlink" Target="http://thenextweb.com/entrepreneur/2014/04/22/crowdfunding-doesnt-work-content/" TargetMode="External"/><Relationship Id="rId9" Type="http://schemas.openxmlformats.org/officeDocument/2006/relationships/hyperlink" Target="http://smartwatchiz.com/pebbles-controversial-early-strategy/" TargetMode="External"/><Relationship Id="rId10" Type="http://schemas.openxmlformats.org/officeDocument/2006/relationships/hyperlink" Target="http://www.huffingtonpost.com/2012/09/21/kickstarter-guidelines-backers-blog_n_1904050.html" TargetMode="External"/><Relationship Id="rId11" Type="http://schemas.openxmlformats.org/officeDocument/2006/relationships/hyperlink" Target="http://www.cnn.com/2014/04/24/tech/web/nascar-dogecoin-talladega/"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thehindu.com/todays-paper/tp-opinion/warts-and-all-micro-finance-is-working/article3347200.e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11</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Work</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3BCB0246-B956-1642-AC67-37607D6AED23}" type="datetime1">
              <a:rPr lang="en-US" smtClean="0"/>
              <a:t>4/25/14</a:t>
            </a:fld>
            <a:endParaRPr lang="en-US"/>
          </a:p>
        </p:txBody>
      </p:sp>
      <p:sp>
        <p:nvSpPr>
          <p:cNvPr id="15363" name="Rectangle 4"/>
          <p:cNvSpPr>
            <a:spLocks noGrp="1" noChangeArrowheads="1"/>
          </p:cNvSpPr>
          <p:nvPr>
            <p:ph type="ftr" sz="quarter" idx="11"/>
          </p:nvPr>
        </p:nvSpPr>
        <p:spPr>
          <a:noFill/>
        </p:spPr>
        <p:txBody>
          <a:bodyPr/>
          <a:lstStyle/>
          <a:p>
            <a:r>
              <a:rPr lang="en-US" smtClean="0"/>
              <a:t>© 2014 Keith A. Pray</a:t>
            </a:r>
            <a:endParaRPr lang="en-US"/>
          </a:p>
        </p:txBody>
      </p:sp>
      <p:sp>
        <p:nvSpPr>
          <p:cNvPr id="15364" name="Slide Number Placeholder 5"/>
          <p:cNvSpPr>
            <a:spLocks noGrp="1" noChangeArrowheads="1"/>
          </p:cNvSpPr>
          <p:nvPr>
            <p:ph type="sldNum" sz="quarter" idx="12"/>
          </p:nvPr>
        </p:nvSpPr>
        <p:spPr>
          <a:noFill/>
        </p:spPr>
        <p:txBody>
          <a:bodyPr/>
          <a:lstStyle/>
          <a:p>
            <a:fld id="{9D3FC9F2-B0E3-6F41-81BB-B405C5BAB1A5}"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Way Of Learning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a:p>
        </p:txBody>
      </p:sp>
      <p:sp>
        <p:nvSpPr>
          <p:cNvPr id="11" name="Content Placeholder 10"/>
          <p:cNvSpPr>
            <a:spLocks noGrp="1"/>
          </p:cNvSpPr>
          <p:nvPr>
            <p:ph idx="1"/>
          </p:nvPr>
        </p:nvSpPr>
        <p:spPr>
          <a:xfrm>
            <a:off x="457200" y="1981200"/>
            <a:ext cx="4267200" cy="3886200"/>
          </a:xfrm>
        </p:spPr>
        <p:txBody>
          <a:bodyPr/>
          <a:lstStyle/>
          <a:p>
            <a:r>
              <a:rPr lang="en-US" dirty="0" smtClean="0"/>
              <a:t>Short Lessons[3]</a:t>
            </a:r>
          </a:p>
          <a:p>
            <a:r>
              <a:rPr lang="en-US" dirty="0" smtClean="0"/>
              <a:t>Mastery</a:t>
            </a:r>
          </a:p>
          <a:p>
            <a:pPr lvl="1"/>
            <a:r>
              <a:rPr lang="en-US" dirty="0" smtClean="0"/>
              <a:t>Quizzes [3]</a:t>
            </a:r>
            <a:endParaRPr lang="en-US" dirty="0"/>
          </a:p>
          <a:p>
            <a:r>
              <a:rPr lang="en-US" dirty="0" smtClean="0"/>
              <a:t>Self Paced</a:t>
            </a:r>
            <a:endParaRPr lang="en-US" dirty="0"/>
          </a:p>
          <a:p>
            <a:pPr lvl="1"/>
            <a:r>
              <a:rPr lang="en-US" dirty="0" smtClean="0"/>
              <a:t>Ability to “Rewind” [3]</a:t>
            </a:r>
          </a:p>
        </p:txBody>
      </p:sp>
      <p:pic>
        <p:nvPicPr>
          <p:cNvPr id="1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86284" y="2095090"/>
            <a:ext cx="4121660" cy="2315432"/>
          </a:xfrm>
          <a:prstGeom prst="rect">
            <a:avLst/>
          </a:prstGeom>
          <a:noFill/>
          <a:ln w="9525">
            <a:noFill/>
            <a:miter lim="800000"/>
            <a:headEnd/>
            <a:tailEnd/>
          </a:ln>
        </p:spPr>
      </p:pic>
      <p:sp>
        <p:nvSpPr>
          <p:cNvPr id="10" name="TextBox 9"/>
          <p:cNvSpPr txBox="1"/>
          <p:nvPr/>
        </p:nvSpPr>
        <p:spPr>
          <a:xfrm>
            <a:off x="457200" y="5943600"/>
            <a:ext cx="1705916" cy="338554"/>
          </a:xfrm>
          <a:prstGeom prst="rect">
            <a:avLst/>
          </a:prstGeom>
          <a:noFill/>
        </p:spPr>
        <p:txBody>
          <a:bodyPr wrap="none" rtlCol="0">
            <a:spAutoFit/>
          </a:bodyPr>
          <a:lstStyle/>
          <a:p>
            <a:r>
              <a:rPr lang="en-US" sz="1600" dirty="0" smtClean="0">
                <a:solidFill>
                  <a:schemeClr val="tx1"/>
                </a:solidFill>
              </a:rPr>
              <a:t>Picture source: [3]</a:t>
            </a:r>
            <a:endParaRPr lang="en-US" sz="1600" dirty="0"/>
          </a:p>
        </p:txBody>
      </p:sp>
    </p:spTree>
    <p:extLst>
      <p:ext uri="{BB962C8B-B14F-4D97-AF65-F5344CB8AC3E}">
        <p14:creationId xmlns:p14="http://schemas.microsoft.com/office/powerpoint/2010/main" val="28742127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Blended Learning</a:t>
            </a:r>
            <a:endParaRPr lang="en-US" dirty="0"/>
          </a:p>
        </p:txBody>
      </p:sp>
      <p:sp>
        <p:nvSpPr>
          <p:cNvPr id="3" name="Content Placeholder 2"/>
          <p:cNvSpPr>
            <a:spLocks noGrp="1"/>
          </p:cNvSpPr>
          <p:nvPr>
            <p:ph idx="1"/>
          </p:nvPr>
        </p:nvSpPr>
        <p:spPr/>
        <p:txBody>
          <a:bodyPr/>
          <a:lstStyle/>
          <a:p>
            <a:r>
              <a:rPr lang="en-US" dirty="0" smtClean="0"/>
              <a:t>Classroom Flipping</a:t>
            </a:r>
            <a:endParaRPr lang="en-US" dirty="0"/>
          </a:p>
          <a:p>
            <a:pPr lvl="1"/>
            <a:r>
              <a:rPr lang="en-US" dirty="0" smtClean="0"/>
              <a:t>Watch videos before, do problems in class [4] [3]</a:t>
            </a:r>
          </a:p>
          <a:p>
            <a:r>
              <a:rPr lang="en-US" dirty="0" smtClean="0"/>
              <a:t>Great for K-12 learning [4]</a:t>
            </a:r>
          </a:p>
          <a:p>
            <a:pPr lvl="1"/>
            <a:r>
              <a:rPr lang="en-US" dirty="0" smtClean="0"/>
              <a:t>Khan Academy</a:t>
            </a:r>
          </a:p>
          <a:p>
            <a:r>
              <a:rPr lang="en-US" dirty="0" smtClean="0"/>
              <a:t>Less effective for large (&gt;20-30 students) college lectures</a:t>
            </a:r>
          </a:p>
          <a:p>
            <a:pPr lvl="1"/>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spTree>
    <p:extLst>
      <p:ext uri="{BB962C8B-B14F-4D97-AF65-F5344CB8AC3E}">
        <p14:creationId xmlns:p14="http://schemas.microsoft.com/office/powerpoint/2010/main" val="15808167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MOOCs will continue to grow</a:t>
            </a:r>
          </a:p>
          <a:p>
            <a:r>
              <a:rPr lang="en-US" dirty="0" smtClean="0"/>
              <a:t>College lectures will largely remain the same[5]</a:t>
            </a:r>
          </a:p>
          <a:p>
            <a:r>
              <a:rPr lang="en-US" dirty="0" smtClean="0"/>
              <a:t>Possible K-12 reform [4]</a:t>
            </a:r>
          </a:p>
          <a:p>
            <a:r>
              <a:rPr lang="en-US" dirty="0"/>
              <a:t>There is a lot to learn about education</a:t>
            </a:r>
          </a:p>
          <a:p>
            <a:pPr lvl="1"/>
            <a:r>
              <a:rPr lang="en-US" dirty="0"/>
              <a:t>Less “one size fits all” </a:t>
            </a:r>
            <a:r>
              <a:rPr lang="en-US" dirty="0" smtClean="0"/>
              <a:t>lectures [4]</a:t>
            </a:r>
          </a:p>
          <a:p>
            <a:pPr lvl="1"/>
            <a:r>
              <a:rPr lang="en-US" dirty="0" smtClean="0"/>
              <a:t>More focus on immediate mastery</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spTree>
    <p:extLst>
      <p:ext uri="{BB962C8B-B14F-4D97-AF65-F5344CB8AC3E}">
        <p14:creationId xmlns:p14="http://schemas.microsoft.com/office/powerpoint/2010/main" val="29547117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a:t>Laura </a:t>
            </a:r>
            <a:r>
              <a:rPr lang="en-US" sz="1800" dirty="0" err="1"/>
              <a:t>Pappano</a:t>
            </a:r>
            <a:r>
              <a:rPr lang="en-US" sz="1800" dirty="0"/>
              <a:t>, “The Year of the MOOC”, http://www.nytimes.com/2012/11/04/education/edlife/massive-open-online-courses-are-multiplying-at-a-rapid-pace.html?pagewanted=all </a:t>
            </a:r>
            <a:r>
              <a:rPr lang="en-US" sz="1800" dirty="0" smtClean="0"/>
              <a:t>(Access 4/23/14)</a:t>
            </a:r>
          </a:p>
          <a:p>
            <a:r>
              <a:rPr lang="en-US" sz="1800" dirty="0" err="1"/>
              <a:t>Dhawal</a:t>
            </a:r>
            <a:r>
              <a:rPr lang="en-US" sz="1800" dirty="0"/>
              <a:t> Shah, “MOOCs in 2013: Breaking Down the </a:t>
            </a:r>
            <a:r>
              <a:rPr lang="en-US" sz="1800" dirty="0" smtClean="0"/>
              <a:t>Numbers”, </a:t>
            </a:r>
            <a:r>
              <a:rPr lang="en-US" sz="1800" dirty="0"/>
              <a:t>https://</a:t>
            </a:r>
            <a:r>
              <a:rPr lang="en-US" sz="1800" dirty="0" smtClean="0"/>
              <a:t>www.edsurge.com/n/2013-12-22-moocs-in-2013-breaking-down-the-numbers (Access 4/23/14)</a:t>
            </a:r>
          </a:p>
          <a:p>
            <a:pPr lvl="0"/>
            <a:r>
              <a:rPr lang="en-US" sz="1800" dirty="0" err="1"/>
              <a:t>Anant</a:t>
            </a:r>
            <a:r>
              <a:rPr lang="en-US" sz="1800" dirty="0"/>
              <a:t> Agarwal, TED Talk “Why Massively </a:t>
            </a:r>
            <a:r>
              <a:rPr lang="en-US" sz="1800" dirty="0" smtClean="0"/>
              <a:t>Open </a:t>
            </a:r>
            <a:r>
              <a:rPr lang="en-US" sz="1800" dirty="0"/>
              <a:t>O</a:t>
            </a:r>
            <a:r>
              <a:rPr lang="en-US" sz="1800" dirty="0" smtClean="0"/>
              <a:t>nline </a:t>
            </a:r>
            <a:r>
              <a:rPr lang="en-US" sz="1800" dirty="0"/>
              <a:t>C</a:t>
            </a:r>
            <a:r>
              <a:rPr lang="en-US" sz="1800" dirty="0" smtClean="0"/>
              <a:t>ourses (still</a:t>
            </a:r>
            <a:r>
              <a:rPr lang="en-US" sz="1800" dirty="0"/>
              <a:t>) </a:t>
            </a:r>
            <a:r>
              <a:rPr lang="en-US" sz="1800" dirty="0" smtClean="0"/>
              <a:t>Matter” (Access 4/23/14)</a:t>
            </a:r>
          </a:p>
          <a:p>
            <a:r>
              <a:rPr lang="en-US" sz="1800" dirty="0"/>
              <a:t>Salman Khan, TED Talk “Let’s use video to reinvent education</a:t>
            </a:r>
            <a:r>
              <a:rPr lang="en-US" sz="1800" dirty="0" smtClean="0"/>
              <a:t>” (Access 4/23/14)</a:t>
            </a:r>
            <a:endParaRPr lang="en-US" sz="1800" dirty="0"/>
          </a:p>
          <a:p>
            <a:pPr lvl="0"/>
            <a:r>
              <a:rPr lang="en-US" sz="1800" dirty="0" smtClean="0"/>
              <a:t>Rachel De Jong, “Have MOOCs Replaced </a:t>
            </a:r>
            <a:r>
              <a:rPr lang="en-US" sz="1800" dirty="0"/>
              <a:t>the Classroom?” , http://</a:t>
            </a:r>
            <a:r>
              <a:rPr lang="en-US" sz="1800" dirty="0" smtClean="0"/>
              <a:t>www.mindingthecampus.com/originals/2014/01/have_moocs_replaced_the_classr.html</a:t>
            </a:r>
            <a:r>
              <a:rPr lang="en-US" sz="1800" dirty="0"/>
              <a:t> </a:t>
            </a:r>
            <a:r>
              <a:rPr lang="en-US" sz="1800" dirty="0" smtClean="0"/>
              <a:t>(Access 4/23/14)</a:t>
            </a:r>
            <a:endParaRPr lang="en-US" sz="1800" dirty="0"/>
          </a:p>
          <a:p>
            <a:endParaRPr lang="en-US" sz="1800" dirty="0" smtClean="0"/>
          </a:p>
          <a:p>
            <a:endParaRPr lang="en-US" sz="18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Dhawal Shah, “MOOCs in 2013: Breaking Down the Number”, https://www.edsurge.com/n/2013-12-22-moocs-in-2013-breaking-down-the-numbers</a:t>
            </a:r>
            <a:r>
              <a:rPr kumimoji="0" lang="en-US" altLang="en-US" sz="7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21279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industrial robots</a:t>
            </a:r>
            <a:endParaRPr lang="en-US" dirty="0"/>
          </a:p>
        </p:txBody>
      </p:sp>
      <p:sp>
        <p:nvSpPr>
          <p:cNvPr id="3" name="Content Placeholder 2"/>
          <p:cNvSpPr>
            <a:spLocks noGrp="1"/>
          </p:cNvSpPr>
          <p:nvPr>
            <p:ph idx="1"/>
          </p:nvPr>
        </p:nvSpPr>
        <p:spPr>
          <a:xfrm>
            <a:off x="457200" y="1981200"/>
            <a:ext cx="5257800" cy="3886200"/>
          </a:xfrm>
        </p:spPr>
        <p:txBody>
          <a:bodyPr/>
          <a:lstStyle/>
          <a:p>
            <a:r>
              <a:rPr lang="en-US" dirty="0" smtClean="0"/>
              <a:t>Advantages of robots [1] </a:t>
            </a:r>
          </a:p>
          <a:p>
            <a:pPr lvl="1"/>
            <a:r>
              <a:rPr lang="en-US" dirty="0" smtClean="0"/>
              <a:t>Working longer than humans</a:t>
            </a:r>
            <a:endParaRPr lang="en-US" dirty="0"/>
          </a:p>
          <a:p>
            <a:pPr lvl="1"/>
            <a:r>
              <a:rPr lang="en-US" dirty="0"/>
              <a:t>Don't get bored</a:t>
            </a:r>
          </a:p>
          <a:p>
            <a:pPr lvl="1"/>
            <a:r>
              <a:rPr lang="en-US" dirty="0" smtClean="0"/>
              <a:t>Most of them perform </a:t>
            </a:r>
            <a:r>
              <a:rPr lang="en-US" dirty="0"/>
              <a:t>tasks faster and more </a:t>
            </a:r>
            <a:r>
              <a:rPr lang="en-US" dirty="0" smtClean="0"/>
              <a:t>accurately</a:t>
            </a:r>
          </a:p>
          <a:p>
            <a:r>
              <a:rPr lang="en-US" dirty="0" smtClean="0"/>
              <a:t>Industrial </a:t>
            </a:r>
            <a:r>
              <a:rPr lang="en-US" dirty="0"/>
              <a:t>r</a:t>
            </a:r>
            <a:r>
              <a:rPr lang="en-US" dirty="0" smtClean="0"/>
              <a:t>obots will be widely in used in factories [2]</a:t>
            </a:r>
          </a:p>
          <a:p>
            <a:pPr marL="457200" lvl="1" indent="0">
              <a:buNone/>
            </a:pP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sp>
        <p:nvSpPr>
          <p:cNvPr id="9" name="TextBox 8"/>
          <p:cNvSpPr txBox="1"/>
          <p:nvPr/>
        </p:nvSpPr>
        <p:spPr>
          <a:xfrm>
            <a:off x="6031525" y="5523766"/>
            <a:ext cx="2343827" cy="338554"/>
          </a:xfrm>
          <a:prstGeom prst="rect">
            <a:avLst/>
          </a:prstGeom>
          <a:noFill/>
        </p:spPr>
        <p:txBody>
          <a:bodyPr wrap="square" rtlCol="0">
            <a:spAutoFit/>
          </a:bodyPr>
          <a:lstStyle/>
          <a:p>
            <a:r>
              <a:rPr lang="en-US" sz="1600" dirty="0" smtClean="0">
                <a:solidFill>
                  <a:schemeClr val="tx1"/>
                </a:solidFill>
              </a:rPr>
              <a:t>[7]</a:t>
            </a:r>
            <a:endParaRPr lang="en-US" sz="1600" dirty="0">
              <a:solidFill>
                <a:schemeClr val="tx1"/>
              </a:solidFill>
            </a:endParaRPr>
          </a:p>
        </p:txBody>
      </p:sp>
      <p:pic>
        <p:nvPicPr>
          <p:cNvPr id="1028" name="Picture 4" descr="File:Automation of foundry with 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039" y="20574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444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about industrial robots in China</a:t>
            </a:r>
            <a:endParaRPr lang="en-US" dirty="0"/>
          </a:p>
        </p:txBody>
      </p:sp>
      <p:sp>
        <p:nvSpPr>
          <p:cNvPr id="3" name="Content Placeholder 2"/>
          <p:cNvSpPr>
            <a:spLocks noGrp="1"/>
          </p:cNvSpPr>
          <p:nvPr>
            <p:ph idx="1"/>
          </p:nvPr>
        </p:nvSpPr>
        <p:spPr/>
        <p:txBody>
          <a:bodyPr/>
          <a:lstStyle/>
          <a:p>
            <a:r>
              <a:rPr lang="en-US" dirty="0" smtClean="0"/>
              <a:t>China has huge amount of labor force [3] </a:t>
            </a:r>
          </a:p>
          <a:p>
            <a:pPr lvl="1"/>
            <a:r>
              <a:rPr lang="en-US" dirty="0" smtClean="0"/>
              <a:t>Total population: 1.35 billion [9] </a:t>
            </a:r>
          </a:p>
          <a:p>
            <a:pPr lvl="1"/>
            <a:r>
              <a:rPr lang="en-US" dirty="0" smtClean="0"/>
              <a:t>Labor population: 0.94 billion [10]</a:t>
            </a:r>
          </a:p>
          <a:p>
            <a:r>
              <a:rPr lang="en-US" dirty="0" smtClean="0"/>
              <a:t>Debate: whether or not industrial robots will increase unemployment rate [3]</a:t>
            </a:r>
          </a:p>
          <a:p>
            <a:pPr lvl="1"/>
            <a:r>
              <a:rPr lang="en-US" dirty="0" smtClean="0"/>
              <a:t>Similar debate happened in U.S. [8]</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Tree>
    <p:extLst>
      <p:ext uri="{BB962C8B-B14F-4D97-AF65-F5344CB8AC3E}">
        <p14:creationId xmlns:p14="http://schemas.microsoft.com/office/powerpoint/2010/main" val="3827110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 </a:t>
            </a:r>
            <a:r>
              <a:rPr lang="en-US" dirty="0" err="1" smtClean="0"/>
              <a:t>vs</a:t>
            </a:r>
            <a:r>
              <a:rPr lang="en-US" dirty="0" smtClean="0"/>
              <a:t> Robots in use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16</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4/25/14</a:t>
            </a:fld>
            <a:endParaRPr lang="en-US"/>
          </a:p>
        </p:txBody>
      </p:sp>
      <p:sp>
        <p:nvSpPr>
          <p:cNvPr id="9" name="Content Placeholder 2"/>
          <p:cNvSpPr txBox="1">
            <a:spLocks/>
          </p:cNvSpPr>
          <p:nvPr/>
        </p:nvSpPr>
        <p:spPr bwMode="auto">
          <a:xfrm>
            <a:off x="457200" y="1981200"/>
            <a:ext cx="4724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endParaRPr lang="en-US" dirty="0" smtClean="0"/>
          </a:p>
        </p:txBody>
      </p:sp>
      <p:sp>
        <p:nvSpPr>
          <p:cNvPr id="10" name="Content Placeholder 2"/>
          <p:cNvSpPr txBox="1">
            <a:spLocks/>
          </p:cNvSpPr>
          <p:nvPr/>
        </p:nvSpPr>
        <p:spPr bwMode="auto">
          <a:xfrm>
            <a:off x="457200" y="1981200"/>
            <a:ext cx="4409825"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r>
              <a:rPr lang="en-US" dirty="0" smtClean="0"/>
              <a:t>Numbers of robots in use increase fast [4]</a:t>
            </a:r>
          </a:p>
          <a:p>
            <a:r>
              <a:rPr lang="en-US" dirty="0" smtClean="0"/>
              <a:t>Unemployment rate keeps the same level [4]</a:t>
            </a:r>
          </a:p>
          <a:p>
            <a:r>
              <a:rPr lang="en-US" dirty="0" smtClean="0"/>
              <a:t>Why?</a:t>
            </a:r>
          </a:p>
        </p:txBody>
      </p:sp>
      <p:sp>
        <p:nvSpPr>
          <p:cNvPr id="11" name="TextBox 10"/>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pic>
        <p:nvPicPr>
          <p:cNvPr id="2050" name="Picture 2" descr="C:\Users\Adrian\Desktop\Temp Files\robots v.s. unemployment r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025" y="1986280"/>
            <a:ext cx="3960178" cy="307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089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increasing use of industrial robots</a:t>
            </a:r>
            <a:endParaRPr lang="en-US" dirty="0"/>
          </a:p>
        </p:txBody>
      </p:sp>
      <p:sp>
        <p:nvSpPr>
          <p:cNvPr id="3" name="Content Placeholder 2"/>
          <p:cNvSpPr>
            <a:spLocks noGrp="1"/>
          </p:cNvSpPr>
          <p:nvPr>
            <p:ph idx="1"/>
          </p:nvPr>
        </p:nvSpPr>
        <p:spPr/>
        <p:txBody>
          <a:bodyPr/>
          <a:lstStyle/>
          <a:p>
            <a:r>
              <a:rPr lang="en-US" dirty="0" smtClean="0"/>
              <a:t>Labor shortage</a:t>
            </a:r>
          </a:p>
          <a:p>
            <a:pPr marL="1200150" lvl="3" indent="-342900">
              <a:buSzPct val="75000"/>
            </a:pPr>
            <a:r>
              <a:rPr lang="en-US" dirty="0"/>
              <a:t>Population bonus disappears [</a:t>
            </a:r>
            <a:r>
              <a:rPr lang="en-US" dirty="0" smtClean="0"/>
              <a:t>5]</a:t>
            </a:r>
          </a:p>
          <a:p>
            <a:pPr marL="1657350" lvl="4" indent="-342900">
              <a:buSzPct val="75000"/>
            </a:pPr>
            <a:r>
              <a:rPr lang="en-US" dirty="0" smtClean="0"/>
              <a:t>Gradually disappears from 2013</a:t>
            </a:r>
            <a:endParaRPr lang="en-US" dirty="0"/>
          </a:p>
          <a:p>
            <a:pPr marL="1200150" lvl="3" indent="-342900">
              <a:buSzPct val="75000"/>
            </a:pPr>
            <a:r>
              <a:rPr lang="en-US" dirty="0" smtClean="0"/>
              <a:t>Increase in labor cost [6]</a:t>
            </a:r>
          </a:p>
          <a:p>
            <a:pPr marL="1657350" lvl="4" indent="-342900">
              <a:buSzPct val="75000"/>
            </a:pPr>
            <a:r>
              <a:rPr lang="en-US" dirty="0" smtClean="0"/>
              <a:t>Workers’ salary increases 19% each year from 2005 to 2010</a:t>
            </a:r>
          </a:p>
          <a:p>
            <a:pPr marL="1200150" lvl="3" indent="-342900">
              <a:buSzPct val="75000"/>
            </a:pPr>
            <a:r>
              <a:rPr lang="en-US" dirty="0" smtClean="0"/>
              <a:t>Labors change their attitudes towards work [1]</a:t>
            </a:r>
          </a:p>
          <a:p>
            <a:pPr marL="1371600" lvl="3" indent="0">
              <a:buNone/>
            </a:pPr>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a:p>
        </p:txBody>
      </p:sp>
    </p:spTree>
    <p:extLst>
      <p:ext uri="{BB962C8B-B14F-4D97-AF65-F5344CB8AC3E}">
        <p14:creationId xmlns:p14="http://schemas.microsoft.com/office/powerpoint/2010/main" val="7792365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L</a:t>
            </a:r>
            <a:r>
              <a:rPr lang="en-US" dirty="0" smtClean="0"/>
              <a:t>abor shortage causes increasing use of industrial robots</a:t>
            </a:r>
          </a:p>
          <a:p>
            <a:r>
              <a:rPr lang="en-US" dirty="0"/>
              <a:t>I</a:t>
            </a:r>
            <a:r>
              <a:rPr lang="en-US" dirty="0" smtClean="0"/>
              <a:t>ncreasing number of robots didn’t affect unemployment rate</a:t>
            </a:r>
          </a:p>
          <a:p>
            <a:pPr lvl="1"/>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18</a:t>
            </a:fld>
            <a:endParaRPr lang="en-US"/>
          </a:p>
        </p:txBody>
      </p:sp>
    </p:spTree>
    <p:extLst>
      <p:ext uri="{BB962C8B-B14F-4D97-AF65-F5344CB8AC3E}">
        <p14:creationId xmlns:p14="http://schemas.microsoft.com/office/powerpoint/2010/main" val="35449769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457200" y="1981200"/>
            <a:ext cx="8229600" cy="4495800"/>
          </a:xfrm>
        </p:spPr>
        <p:txBody>
          <a:bodyPr/>
          <a:lstStyle/>
          <a:p>
            <a:pPr marL="0" indent="0">
              <a:buNone/>
            </a:pPr>
            <a:r>
              <a:rPr lang="en-US" b="1" dirty="0" smtClean="0"/>
              <a:t>Reference:</a:t>
            </a:r>
          </a:p>
          <a:p>
            <a:pPr marL="0" indent="0">
              <a:buNone/>
            </a:pPr>
            <a:r>
              <a:rPr lang="en-US" sz="1100" dirty="0" smtClean="0"/>
              <a:t>[1] Advantages </a:t>
            </a:r>
            <a:r>
              <a:rPr lang="en-US" sz="1100" dirty="0"/>
              <a:t>and Disadvantages of Robots. (</a:t>
            </a:r>
            <a:r>
              <a:rPr lang="en-US" sz="1100" dirty="0" err="1"/>
              <a:t>n.d.</a:t>
            </a:r>
            <a:r>
              <a:rPr lang="en-US" sz="1100" dirty="0"/>
              <a:t>). 14hmj -. Retrieved April 24, 2014, from </a:t>
            </a:r>
            <a:r>
              <a:rPr lang="en-US" sz="1100" dirty="0">
                <a:hlinkClick r:id="rId3"/>
              </a:rPr>
              <a:t>http://14hmj.qataracademy.wikispaces.net/Advantages+and+Disadvantages+of+Robots</a:t>
            </a:r>
            <a:endParaRPr lang="en-US" sz="1100" dirty="0"/>
          </a:p>
          <a:p>
            <a:pPr marL="0" indent="0">
              <a:buNone/>
            </a:pPr>
            <a:r>
              <a:rPr lang="en-US" sz="1100" dirty="0" smtClean="0"/>
              <a:t>[2] Pinto</a:t>
            </a:r>
            <a:r>
              <a:rPr lang="en-US" sz="1100" dirty="0"/>
              <a:t>, J. (</a:t>
            </a:r>
            <a:r>
              <a:rPr lang="en-US" sz="1100" dirty="0" err="1"/>
              <a:t>n.d.</a:t>
            </a:r>
            <a:r>
              <a:rPr lang="en-US" sz="1100" dirty="0"/>
              <a:t>). Robotics Technology Trends. The Future of Robots. Retrieved April 24, 2014, from </a:t>
            </a:r>
            <a:r>
              <a:rPr lang="en-US" sz="1100" dirty="0">
                <a:hlinkClick r:id="rId4"/>
              </a:rPr>
              <a:t>http://www.automation.com/library/articles-white-papers/articles-by-jim-pinto/robotics-technology-trends</a:t>
            </a:r>
            <a:endParaRPr lang="en-US" sz="1100" dirty="0"/>
          </a:p>
          <a:p>
            <a:pPr marL="0" indent="0">
              <a:buNone/>
            </a:pPr>
            <a:r>
              <a:rPr lang="en-US" altLang="zh-CN" sz="1100" dirty="0" smtClean="0"/>
              <a:t>[3] </a:t>
            </a:r>
            <a:r>
              <a:rPr lang="zh-CN" altLang="en-US" sz="1100" dirty="0" smtClean="0"/>
              <a:t>艰</a:t>
            </a:r>
            <a:r>
              <a:rPr lang="zh-CN" altLang="en-US" sz="1100" dirty="0"/>
              <a:t>难的起步 </a:t>
            </a:r>
            <a:r>
              <a:rPr lang="en-US" altLang="zh-CN" sz="1100" dirty="0"/>
              <a:t>- </a:t>
            </a:r>
            <a:r>
              <a:rPr lang="zh-CN" altLang="en-US" sz="1100" dirty="0"/>
              <a:t>中国机器人之路</a:t>
            </a:r>
            <a:r>
              <a:rPr lang="en-US" altLang="zh-CN" sz="1100" dirty="0"/>
              <a:t>. (</a:t>
            </a:r>
            <a:r>
              <a:rPr lang="en-US" sz="1100" dirty="0" err="1"/>
              <a:t>n.d.</a:t>
            </a:r>
            <a:r>
              <a:rPr lang="en-US" sz="1100" dirty="0"/>
              <a:t>). . Retrieved April 24, 2014, from </a:t>
            </a:r>
            <a:r>
              <a:rPr lang="en-US" sz="1100" dirty="0">
                <a:hlinkClick r:id="rId5"/>
              </a:rPr>
              <a:t>http://www.elecfans.com/article/90/155/2012/1122298921_2.html/</a:t>
            </a:r>
            <a:endParaRPr lang="en-US" sz="1100" dirty="0"/>
          </a:p>
          <a:p>
            <a:pPr marL="0" indent="0">
              <a:buNone/>
            </a:pPr>
            <a:r>
              <a:rPr lang="en-US" altLang="zh-CN" sz="1100" dirty="0" smtClean="0"/>
              <a:t>[4] </a:t>
            </a:r>
            <a:r>
              <a:rPr lang="zh-CN" altLang="en-US" sz="1100" dirty="0" smtClean="0"/>
              <a:t>机</a:t>
            </a:r>
            <a:r>
              <a:rPr lang="zh-CN" altLang="en-US" sz="1100" dirty="0"/>
              <a:t>器人采用率和失业率数据分析</a:t>
            </a:r>
            <a:r>
              <a:rPr lang="en-US" altLang="zh-CN" sz="1100" dirty="0"/>
              <a:t>. (</a:t>
            </a:r>
            <a:r>
              <a:rPr lang="en-US" sz="1100" dirty="0" err="1"/>
              <a:t>n.d.</a:t>
            </a:r>
            <a:r>
              <a:rPr lang="en-US" sz="1100" dirty="0"/>
              <a:t>). . Retrieved April 24, 2014, from </a:t>
            </a:r>
            <a:r>
              <a:rPr lang="en-US" sz="1100" dirty="0">
                <a:hlinkClick r:id="rId6"/>
              </a:rPr>
              <a:t>http://www.gkong.com/item/news/2013/04/72735.html</a:t>
            </a:r>
            <a:endParaRPr lang="en-US" sz="1100" dirty="0"/>
          </a:p>
          <a:p>
            <a:pPr marL="0" indent="0">
              <a:buNone/>
            </a:pPr>
            <a:r>
              <a:rPr lang="en-US" altLang="zh-CN" sz="1100" dirty="0" smtClean="0"/>
              <a:t>[5] 2013</a:t>
            </a:r>
            <a:r>
              <a:rPr lang="zh-CN" altLang="en-US" sz="1100" dirty="0"/>
              <a:t>年中国人口红利或将消失</a:t>
            </a:r>
            <a:r>
              <a:rPr lang="en-US" altLang="zh-CN" sz="1100" dirty="0"/>
              <a:t>. (</a:t>
            </a:r>
            <a:r>
              <a:rPr lang="en-US" sz="1100" dirty="0" err="1"/>
              <a:t>n.d.</a:t>
            </a:r>
            <a:r>
              <a:rPr lang="en-US" sz="1100" dirty="0"/>
              <a:t>). </a:t>
            </a:r>
            <a:r>
              <a:rPr lang="zh-CN" altLang="en-US" sz="1100" dirty="0"/>
              <a:t>时政</a:t>
            </a:r>
            <a:r>
              <a:rPr lang="en-US" altLang="zh-CN" sz="1100" dirty="0"/>
              <a:t>--</a:t>
            </a:r>
            <a:r>
              <a:rPr lang="zh-CN" altLang="en-US" sz="1100" dirty="0"/>
              <a:t>人民网</a:t>
            </a:r>
            <a:r>
              <a:rPr lang="en-US" altLang="zh-CN" sz="1100" dirty="0"/>
              <a:t>. </a:t>
            </a:r>
            <a:r>
              <a:rPr lang="en-US" sz="1100" dirty="0"/>
              <a:t>Retrieved April 24, 2014, from </a:t>
            </a:r>
            <a:r>
              <a:rPr lang="en-US" sz="1100" dirty="0">
                <a:hlinkClick r:id="rId7"/>
              </a:rPr>
              <a:t>http://politics.people.com.cn/n/2012/0824/c1001-18820528.html</a:t>
            </a:r>
            <a:endParaRPr lang="en-US" sz="1100" dirty="0"/>
          </a:p>
          <a:p>
            <a:pPr marL="0" indent="0">
              <a:buNone/>
            </a:pPr>
            <a:r>
              <a:rPr lang="en-US" altLang="zh-CN" sz="1100" dirty="0" smtClean="0"/>
              <a:t>[6] </a:t>
            </a:r>
            <a:r>
              <a:rPr lang="zh-CN" altLang="en-US" sz="1100" dirty="0" smtClean="0"/>
              <a:t>徐</a:t>
            </a:r>
            <a:r>
              <a:rPr lang="en-US" altLang="zh-CN" sz="1100" dirty="0"/>
              <a:t>, </a:t>
            </a:r>
            <a:r>
              <a:rPr lang="zh-CN" altLang="en-US" sz="1100" dirty="0"/>
              <a:t>光</a:t>
            </a:r>
            <a:r>
              <a:rPr lang="en-US" altLang="zh-CN" sz="1100" dirty="0"/>
              <a:t>. (</a:t>
            </a:r>
            <a:r>
              <a:rPr lang="en-US" sz="1100" dirty="0" err="1"/>
              <a:t>n.d.</a:t>
            </a:r>
            <a:r>
              <a:rPr lang="en-US" sz="1100" dirty="0"/>
              <a:t>). "</a:t>
            </a:r>
            <a:r>
              <a:rPr lang="zh-CN" altLang="en-US" sz="1100" dirty="0"/>
              <a:t>机器人时代</a:t>
            </a:r>
            <a:r>
              <a:rPr lang="en-US" altLang="zh-CN" sz="1100" dirty="0"/>
              <a:t>"</a:t>
            </a:r>
            <a:r>
              <a:rPr lang="zh-CN" altLang="en-US" sz="1100" dirty="0"/>
              <a:t>如何影响我们就业？</a:t>
            </a:r>
            <a:r>
              <a:rPr lang="en-US" altLang="zh-CN" sz="1100" dirty="0"/>
              <a:t>. . </a:t>
            </a:r>
            <a:r>
              <a:rPr lang="en-US" sz="1100" dirty="0"/>
              <a:t>Retrieved April 24, 2014, from </a:t>
            </a:r>
            <a:r>
              <a:rPr lang="en-US" sz="1100" dirty="0">
                <a:hlinkClick r:id="rId8"/>
              </a:rPr>
              <a:t>http://</a:t>
            </a:r>
            <a:r>
              <a:rPr lang="en-US" sz="1100" dirty="0" smtClean="0">
                <a:hlinkClick r:id="rId8"/>
              </a:rPr>
              <a:t>biz.zjol.com.cn/05biz/system/2013/05/29/019370212.shtml</a:t>
            </a:r>
            <a:endParaRPr lang="en-US" sz="1100" dirty="0" smtClean="0"/>
          </a:p>
          <a:p>
            <a:pPr marL="0" indent="0">
              <a:buNone/>
            </a:pPr>
            <a:r>
              <a:rPr lang="en-US" sz="1100" dirty="0"/>
              <a:t>[7] </a:t>
            </a:r>
            <a:r>
              <a:rPr lang="en-US" sz="1100" dirty="0">
                <a:hlinkClick r:id="rId9" tooltip="KUKA (page does not exist)"/>
              </a:rPr>
              <a:t>KUKA</a:t>
            </a:r>
            <a:r>
              <a:rPr lang="en-US" sz="1100" dirty="0"/>
              <a:t> </a:t>
            </a:r>
            <a:r>
              <a:rPr lang="en-US" sz="1100" dirty="0" err="1"/>
              <a:t>Roboter</a:t>
            </a:r>
            <a:r>
              <a:rPr lang="en-US" sz="1100" dirty="0"/>
              <a:t> GmbH, </a:t>
            </a:r>
            <a:r>
              <a:rPr lang="en-US" sz="1100" dirty="0" err="1"/>
              <a:t>Zugspitzstraße</a:t>
            </a:r>
            <a:r>
              <a:rPr lang="en-US" sz="1100" dirty="0"/>
              <a:t> 140, D-86165 Augsburg, Germany, Dep. Marketing, Mr. Andreas Bauer, </a:t>
            </a:r>
            <a:r>
              <a:rPr lang="en-US" sz="1100" dirty="0">
                <a:hlinkClick r:id="rId10"/>
              </a:rPr>
              <a:t>http://</a:t>
            </a:r>
            <a:r>
              <a:rPr lang="en-US" sz="1100" dirty="0" smtClean="0">
                <a:hlinkClick r:id="rId10"/>
              </a:rPr>
              <a:t>www.kuka-robotics.com</a:t>
            </a:r>
            <a:endParaRPr lang="en-US" sz="1100" dirty="0" smtClean="0"/>
          </a:p>
          <a:p>
            <a:pPr marL="0" indent="0">
              <a:buNone/>
            </a:pPr>
            <a:r>
              <a:rPr lang="en-US" sz="1100" dirty="0" smtClean="0"/>
              <a:t>[8</a:t>
            </a:r>
            <a:r>
              <a:rPr lang="en-US" sz="1100" dirty="0"/>
              <a:t>] US Unemployment Is 7.9%-Are Robots to Blame?. (</a:t>
            </a:r>
            <a:r>
              <a:rPr lang="en-US" sz="1100" dirty="0" err="1"/>
              <a:t>n.d.</a:t>
            </a:r>
            <a:r>
              <a:rPr lang="en-US" sz="1100" dirty="0"/>
              <a:t>). </a:t>
            </a:r>
            <a:r>
              <a:rPr lang="en-US" sz="1100" i="1" dirty="0"/>
              <a:t>Singularity Hub</a:t>
            </a:r>
            <a:r>
              <a:rPr lang="en-US" sz="1100" dirty="0"/>
              <a:t>. Retrieved April 25, 2014, from </a:t>
            </a:r>
            <a:r>
              <a:rPr lang="en-US" sz="1100" dirty="0">
                <a:hlinkClick r:id="rId11"/>
              </a:rPr>
              <a:t>http://singularityhub.com/2013/02/07/us-unemployment-is-7-9-are-robots-to-blame</a:t>
            </a:r>
            <a:r>
              <a:rPr lang="en-US" sz="1100" dirty="0" smtClean="0">
                <a:hlinkClick r:id="rId11"/>
              </a:rPr>
              <a:t>/</a:t>
            </a:r>
            <a:endParaRPr lang="en-US" sz="1100" dirty="0" smtClean="0"/>
          </a:p>
          <a:p>
            <a:pPr marL="0" indent="0">
              <a:buNone/>
            </a:pPr>
            <a:r>
              <a:rPr lang="en-US" altLang="zh-CN" sz="1100" dirty="0" smtClean="0"/>
              <a:t>[9] </a:t>
            </a:r>
            <a:r>
              <a:rPr lang="zh-CN" altLang="en-US" sz="1100" dirty="0" smtClean="0"/>
              <a:t>国</a:t>
            </a:r>
            <a:r>
              <a:rPr lang="zh-CN" altLang="en-US" sz="1100" dirty="0"/>
              <a:t>家数据</a:t>
            </a:r>
            <a:r>
              <a:rPr lang="en-US" altLang="zh-CN" sz="1100" dirty="0"/>
              <a:t>. (</a:t>
            </a:r>
            <a:r>
              <a:rPr lang="en-US" sz="1100" dirty="0" err="1"/>
              <a:t>n.d.</a:t>
            </a:r>
            <a:r>
              <a:rPr lang="en-US" sz="1100" dirty="0"/>
              <a:t>). </a:t>
            </a:r>
            <a:r>
              <a:rPr lang="zh-CN" altLang="en-US" sz="1100" i="1" dirty="0"/>
              <a:t>国家数据</a:t>
            </a:r>
            <a:r>
              <a:rPr lang="en-US" altLang="zh-CN" sz="1100" dirty="0"/>
              <a:t>. </a:t>
            </a:r>
            <a:r>
              <a:rPr lang="en-US" sz="1100" dirty="0"/>
              <a:t>Retrieved April 25, 2014, from </a:t>
            </a:r>
            <a:r>
              <a:rPr lang="en-US" sz="1100" dirty="0">
                <a:hlinkClick r:id="rId12"/>
              </a:rPr>
              <a:t>http://data.stats.gov.cn/search/keywordlist2?keyword=%</a:t>
            </a:r>
            <a:r>
              <a:rPr lang="en-US" sz="1100" dirty="0" smtClean="0">
                <a:hlinkClick r:id="rId12"/>
              </a:rPr>
              <a:t>E6%80%BB%E4%BA%BA%E5%8F%A3</a:t>
            </a:r>
            <a:endParaRPr lang="en-US" sz="1100" dirty="0" smtClean="0"/>
          </a:p>
          <a:p>
            <a:pPr marL="0" indent="0">
              <a:buNone/>
            </a:pPr>
            <a:r>
              <a:rPr lang="en-US" sz="1100" dirty="0" smtClean="0"/>
              <a:t>[10] </a:t>
            </a:r>
            <a:r>
              <a:rPr lang="zh-CN" altLang="en-US" sz="1100" dirty="0"/>
              <a:t>中国劳动年龄人口数量</a:t>
            </a:r>
            <a:r>
              <a:rPr lang="en-US" altLang="zh-CN" sz="1100" dirty="0"/>
              <a:t>. (</a:t>
            </a:r>
            <a:r>
              <a:rPr lang="en-US" sz="1100" dirty="0" err="1"/>
              <a:t>n.d.</a:t>
            </a:r>
            <a:r>
              <a:rPr lang="en-US" sz="1100" dirty="0"/>
              <a:t>). </a:t>
            </a:r>
            <a:r>
              <a:rPr lang="en-US" sz="1100" i="1" dirty="0"/>
              <a:t>_</a:t>
            </a:r>
            <a:r>
              <a:rPr lang="zh-CN" altLang="en-US" sz="1100" i="1" dirty="0"/>
              <a:t>资讯频道</a:t>
            </a:r>
            <a:r>
              <a:rPr lang="en-US" altLang="zh-CN" sz="1100" i="1" dirty="0"/>
              <a:t>_</a:t>
            </a:r>
            <a:r>
              <a:rPr lang="zh-CN" altLang="en-US" sz="1100" i="1" dirty="0"/>
              <a:t>凤凰网</a:t>
            </a:r>
            <a:r>
              <a:rPr lang="en-US" altLang="zh-CN" sz="1100" dirty="0"/>
              <a:t>. </a:t>
            </a:r>
            <a:r>
              <a:rPr lang="en-US" sz="1100" dirty="0"/>
              <a:t>Retrieved April 25, 2014, from http://news.ifeng.com/gundong/detail_2013_02/24/22422835_0.shtml</a:t>
            </a:r>
            <a:endParaRPr lang="en-US" sz="1100" dirty="0" smtClean="0"/>
          </a:p>
          <a:p>
            <a:pPr marL="0" indent="0">
              <a:buNone/>
            </a:pPr>
            <a:endParaRPr lang="en-US" sz="1100" dirty="0"/>
          </a:p>
          <a:p>
            <a:pPr marL="0" indent="0">
              <a:buNone/>
            </a:pPr>
            <a:endParaRPr lang="en-US" b="1"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&lt;Quan Peng&gt;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19</a:t>
            </a:fld>
            <a:endParaRPr lang="en-US"/>
          </a:p>
        </p:txBody>
      </p:sp>
    </p:spTree>
    <p:extLst>
      <p:ext uri="{BB962C8B-B14F-4D97-AF65-F5344CB8AC3E}">
        <p14:creationId xmlns:p14="http://schemas.microsoft.com/office/powerpoint/2010/main" val="220952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6F34832E-7A39-104C-933B-1F8D2F3A0B3C}" type="datetime1">
              <a:rPr lang="en-US" smtClean="0"/>
              <a:t>4/25/14</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amazonaws.com/ksr/projects/111694/photo-main.jpg?1397775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524000"/>
            <a:ext cx="2602955" cy="1952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err="1" smtClean="0"/>
              <a:t>Kickstarter</a:t>
            </a:r>
            <a:r>
              <a:rPr lang="en-US" sz="3200" dirty="0"/>
              <a:t> </a:t>
            </a:r>
            <a:r>
              <a:rPr lang="en-US" sz="3200" dirty="0" smtClean="0"/>
              <a:t>Success and Failure</a:t>
            </a:r>
            <a:endParaRPr lang="en-US" sz="3200" dirty="0"/>
          </a:p>
        </p:txBody>
      </p:sp>
      <p:sp>
        <p:nvSpPr>
          <p:cNvPr id="3" name="Content Placeholder 2"/>
          <p:cNvSpPr>
            <a:spLocks noGrp="1"/>
          </p:cNvSpPr>
          <p:nvPr>
            <p:ph idx="1"/>
          </p:nvPr>
        </p:nvSpPr>
        <p:spPr/>
        <p:txBody>
          <a:bodyPr/>
          <a:lstStyle/>
          <a:p>
            <a:r>
              <a:rPr lang="en-US" dirty="0" smtClean="0"/>
              <a:t>Pebble Smart Watch</a:t>
            </a:r>
          </a:p>
          <a:p>
            <a:pPr lvl="1"/>
            <a:r>
              <a:rPr lang="en-US" dirty="0" smtClean="0"/>
              <a:t>Funded $10.2M, asked for $100K</a:t>
            </a:r>
          </a:p>
          <a:p>
            <a:pPr lvl="1"/>
            <a:r>
              <a:rPr lang="en-US" dirty="0" smtClean="0"/>
              <a:t>Delivered behind schedule</a:t>
            </a:r>
          </a:p>
          <a:p>
            <a:pPr lvl="1"/>
            <a:r>
              <a:rPr lang="en-US" dirty="0" smtClean="0"/>
              <a:t>Best Buy Controversy</a:t>
            </a:r>
          </a:p>
          <a:p>
            <a:pPr lvl="1"/>
            <a:r>
              <a:rPr lang="en-US" dirty="0" smtClean="0"/>
              <a:t>Ultimately successful product</a:t>
            </a:r>
          </a:p>
          <a:p>
            <a:r>
              <a:rPr lang="en-US" dirty="0" smtClean="0"/>
              <a:t>Seth Quest and the iPad Stand</a:t>
            </a:r>
          </a:p>
          <a:p>
            <a:pPr lvl="1"/>
            <a:r>
              <a:rPr lang="en-US" dirty="0" smtClean="0"/>
              <a:t>Funded $35K, asked for $15K</a:t>
            </a:r>
          </a:p>
          <a:p>
            <a:pPr lvl="1"/>
            <a:r>
              <a:rPr lang="en-US" dirty="0" smtClean="0"/>
              <a:t>Failed to deliver product</a:t>
            </a:r>
          </a:p>
          <a:p>
            <a:pPr lvl="1"/>
            <a:r>
              <a:rPr lang="en-US" dirty="0" smtClean="0"/>
              <a:t>Sued by backers</a:t>
            </a:r>
          </a:p>
          <a:p>
            <a:pPr lvl="1"/>
            <a:r>
              <a:rPr lang="en-US" dirty="0" smtClean="0"/>
              <a:t>Resulted in bankruptcy</a:t>
            </a: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20</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4/25/14</a:t>
            </a:fld>
            <a:endParaRPr lang="en-US" dirty="0"/>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Halloran</a:t>
            </a:r>
            <a:endParaRPr lang="en-US" sz="1400" dirty="0">
              <a:solidFill>
                <a:schemeClr val="tx1"/>
              </a:solidFill>
              <a:latin typeface="+mj-lt"/>
            </a:endParaRPr>
          </a:p>
        </p:txBody>
      </p:sp>
      <p:pic>
        <p:nvPicPr>
          <p:cNvPr id="9" name="Picture 10" descr="http://futureperfectpublishing.com/wp-content/uploads/2011/05/Kickstarter_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l="3745" t="26252" r="4501" b="30883"/>
          <a:stretch/>
        </p:blipFill>
        <p:spPr bwMode="auto">
          <a:xfrm>
            <a:off x="5105400" y="5733958"/>
            <a:ext cx="3662618" cy="552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3.amazonaws.com/ksr/assets/001/009/943/b8c2ce09fd0e66b482894f7286496603_large.jpg?13813584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231" y="3259138"/>
            <a:ext cx="2152487" cy="237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446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ebmedia.eventbrite.com/s3-build/images/747709/28816357315/1/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0193" t="33016" r="13719" b="28889"/>
          <a:stretch/>
        </p:blipFill>
        <p:spPr bwMode="auto">
          <a:xfrm>
            <a:off x="5715000" y="4862876"/>
            <a:ext cx="326136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More </a:t>
            </a:r>
            <a:r>
              <a:rPr lang="en-US" dirty="0" err="1" smtClean="0"/>
              <a:t>Kickstarter</a:t>
            </a:r>
            <a:r>
              <a:rPr lang="en-US" dirty="0" smtClean="0"/>
              <a:t> Controversy </a:t>
            </a:r>
            <a:endParaRPr lang="en-US" dirty="0"/>
          </a:p>
        </p:txBody>
      </p:sp>
      <p:sp>
        <p:nvSpPr>
          <p:cNvPr id="3" name="Content Placeholder 2"/>
          <p:cNvSpPr>
            <a:spLocks noGrp="1"/>
          </p:cNvSpPr>
          <p:nvPr>
            <p:ph idx="1"/>
          </p:nvPr>
        </p:nvSpPr>
        <p:spPr/>
        <p:txBody>
          <a:bodyPr/>
          <a:lstStyle/>
          <a:p>
            <a:r>
              <a:rPr lang="en-US" dirty="0" smtClean="0"/>
              <a:t>Oculus VR</a:t>
            </a:r>
          </a:p>
          <a:p>
            <a:pPr lvl="1"/>
            <a:r>
              <a:rPr lang="en-US" dirty="0" smtClean="0"/>
              <a:t>Funded by “the crowd,” bought by Facebook</a:t>
            </a:r>
          </a:p>
          <a:p>
            <a:pPr lvl="1"/>
            <a:r>
              <a:rPr lang="en-US" dirty="0" smtClean="0"/>
              <a:t>“I would have rather bought a few shares of Oculus rather than my now worthless $300 obsolete VR headset.”</a:t>
            </a:r>
          </a:p>
          <a:p>
            <a:r>
              <a:rPr lang="en-US" dirty="0" smtClean="0"/>
              <a:t>Equity Model</a:t>
            </a:r>
          </a:p>
          <a:p>
            <a:pPr lvl="1"/>
            <a:r>
              <a:rPr lang="en-US" dirty="0" err="1" smtClean="0"/>
              <a:t>Kickstarter</a:t>
            </a:r>
            <a:r>
              <a:rPr lang="en-US" dirty="0" smtClean="0"/>
              <a:t> will not sell stock in start-ups</a:t>
            </a:r>
          </a:p>
          <a:p>
            <a:pPr lvl="1"/>
            <a:r>
              <a:rPr lang="en-US" dirty="0" smtClean="0"/>
              <a:t>However, new websites will</a:t>
            </a:r>
          </a:p>
          <a:p>
            <a:pPr lvl="1"/>
            <a:r>
              <a:rPr lang="en-US" dirty="0" smtClean="0"/>
              <a:t>JOBS Act</a:t>
            </a:r>
          </a:p>
          <a:p>
            <a:pPr lvl="1"/>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21</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4/25/14</a:t>
            </a:fld>
            <a:endParaRPr lang="en-US"/>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Halloran</a:t>
            </a:r>
            <a:endParaRPr lang="en-US" sz="1400" dirty="0">
              <a:solidFill>
                <a:schemeClr val="tx1"/>
              </a:solidFill>
              <a:latin typeface="+mj-lt"/>
            </a:endParaRPr>
          </a:p>
        </p:txBody>
      </p:sp>
      <p:sp>
        <p:nvSpPr>
          <p:cNvPr id="9" name="Rectangle 8"/>
          <p:cNvSpPr/>
          <p:nvPr/>
        </p:nvSpPr>
        <p:spPr>
          <a:xfrm>
            <a:off x="5791200" y="3669268"/>
            <a:ext cx="2143760" cy="369332"/>
          </a:xfrm>
          <a:prstGeom prst="rect">
            <a:avLst/>
          </a:prstGeom>
        </p:spPr>
        <p:txBody>
          <a:bodyPr wrap="square">
            <a:spAutoFit/>
          </a:bodyPr>
          <a:lstStyle/>
          <a:p>
            <a:r>
              <a:rPr lang="en-US" sz="1800" dirty="0">
                <a:solidFill>
                  <a:schemeClr val="tx1"/>
                </a:solidFill>
              </a:rPr>
              <a:t>-</a:t>
            </a:r>
            <a:r>
              <a:rPr lang="en-US" sz="1800" dirty="0" err="1">
                <a:solidFill>
                  <a:schemeClr val="tx1"/>
                </a:solidFill>
              </a:rPr>
              <a:t>Kickstarter</a:t>
            </a:r>
            <a:r>
              <a:rPr lang="en-US" sz="1800" dirty="0">
                <a:solidFill>
                  <a:schemeClr val="tx1"/>
                </a:solidFill>
              </a:rPr>
              <a:t> Backer</a:t>
            </a:r>
          </a:p>
        </p:txBody>
      </p:sp>
      <p:pic>
        <p:nvPicPr>
          <p:cNvPr id="3076" name="Picture 4" descr="http://wp.streetwise.co/wp-content/uploads/2013/03/WeFunder-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l="10118" t="28158" r="9862" b="28336"/>
          <a:stretch/>
        </p:blipFill>
        <p:spPr bwMode="auto">
          <a:xfrm>
            <a:off x="3581400" y="5531599"/>
            <a:ext cx="2341880" cy="640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finovate.com/seedinvestlogo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064" y="5446531"/>
            <a:ext cx="2501536" cy="57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5447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1.leviathyn.com/wp-content/uploads/2014/01/Patreo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622" y="3048000"/>
            <a:ext cx="2985215" cy="1085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Alternate </a:t>
            </a:r>
            <a:r>
              <a:rPr lang="en-US" sz="3200" dirty="0" err="1" smtClean="0"/>
              <a:t>Crowdfunding</a:t>
            </a:r>
            <a:r>
              <a:rPr lang="en-US" sz="3200" dirty="0" smtClean="0"/>
              <a:t> Sources</a:t>
            </a:r>
            <a:endParaRPr lang="en-US" sz="3200" dirty="0"/>
          </a:p>
        </p:txBody>
      </p:sp>
      <p:sp>
        <p:nvSpPr>
          <p:cNvPr id="3" name="Content Placeholder 2"/>
          <p:cNvSpPr>
            <a:spLocks noGrp="1"/>
          </p:cNvSpPr>
          <p:nvPr>
            <p:ph idx="1"/>
          </p:nvPr>
        </p:nvSpPr>
        <p:spPr>
          <a:xfrm>
            <a:off x="457200" y="1752600"/>
            <a:ext cx="4975316" cy="3886200"/>
          </a:xfrm>
        </p:spPr>
        <p:txBody>
          <a:bodyPr/>
          <a:lstStyle/>
          <a:p>
            <a:r>
              <a:rPr lang="en-US" sz="2400" dirty="0" err="1" smtClean="0"/>
              <a:t>Indiegogo</a:t>
            </a:r>
            <a:endParaRPr lang="en-US" sz="2400" dirty="0" smtClean="0"/>
          </a:p>
          <a:p>
            <a:pPr lvl="1"/>
            <a:r>
              <a:rPr lang="en-US" sz="1600" dirty="0" err="1" smtClean="0"/>
              <a:t>Kickstarter</a:t>
            </a:r>
            <a:r>
              <a:rPr lang="en-US" sz="1600" dirty="0" smtClean="0"/>
              <a:t>, with fewer rules</a:t>
            </a:r>
          </a:p>
          <a:p>
            <a:pPr lvl="1"/>
            <a:r>
              <a:rPr lang="en-US" sz="1600" dirty="0" smtClean="0"/>
              <a:t>Flexible Funding Projects</a:t>
            </a:r>
          </a:p>
          <a:p>
            <a:pPr lvl="1"/>
            <a:r>
              <a:rPr lang="en-US" sz="1600" dirty="0" smtClean="0"/>
              <a:t>1/6</a:t>
            </a:r>
            <a:r>
              <a:rPr lang="en-US" sz="1600" baseline="30000" dirty="0" smtClean="0"/>
              <a:t>th</a:t>
            </a:r>
            <a:r>
              <a:rPr lang="en-US" sz="1600" dirty="0" smtClean="0"/>
              <a:t> the size of </a:t>
            </a:r>
            <a:r>
              <a:rPr lang="en-US" sz="1600" dirty="0" err="1" smtClean="0"/>
              <a:t>Kickstarter</a:t>
            </a:r>
            <a:endParaRPr lang="en-US" sz="1600" dirty="0" smtClean="0"/>
          </a:p>
          <a:p>
            <a:r>
              <a:rPr lang="en-US" sz="2400" dirty="0" err="1" smtClean="0"/>
              <a:t>Patreon</a:t>
            </a:r>
            <a:endParaRPr lang="en-US" sz="2400" dirty="0" smtClean="0"/>
          </a:p>
          <a:p>
            <a:pPr lvl="1"/>
            <a:r>
              <a:rPr lang="en-US" sz="1600" dirty="0" smtClean="0"/>
              <a:t>Pay content creators upon content delivery</a:t>
            </a:r>
          </a:p>
          <a:p>
            <a:pPr lvl="1"/>
            <a:r>
              <a:rPr lang="en-US" sz="1600" dirty="0" smtClean="0"/>
              <a:t>Ongoing project funding</a:t>
            </a:r>
          </a:p>
          <a:p>
            <a:pPr lvl="1"/>
            <a:r>
              <a:rPr lang="en-US" sz="1600" dirty="0" smtClean="0"/>
              <a:t>Biggest Project: $10,748 per Month</a:t>
            </a:r>
          </a:p>
          <a:p>
            <a:r>
              <a:rPr lang="en-US" sz="2400" dirty="0" err="1" smtClean="0"/>
              <a:t>Cryptocoin</a:t>
            </a:r>
            <a:endParaRPr lang="en-US" sz="2400" dirty="0" smtClean="0"/>
          </a:p>
          <a:p>
            <a:pPr lvl="1"/>
            <a:r>
              <a:rPr lang="en-US" sz="1600" dirty="0" smtClean="0"/>
              <a:t>Decentralized crowdsourcing</a:t>
            </a:r>
          </a:p>
          <a:p>
            <a:pPr lvl="1"/>
            <a:r>
              <a:rPr lang="en-US" sz="1600" dirty="0" err="1" smtClean="0"/>
              <a:t>Dogecoin</a:t>
            </a:r>
            <a:r>
              <a:rPr lang="en-US" sz="1600" dirty="0" smtClean="0"/>
              <a:t> </a:t>
            </a:r>
            <a:r>
              <a:rPr lang="en-US" sz="1600" dirty="0" err="1" smtClean="0"/>
              <a:t>Nascar</a:t>
            </a:r>
            <a:r>
              <a:rPr lang="en-US" sz="1600" dirty="0" smtClean="0"/>
              <a:t> Car</a:t>
            </a:r>
          </a:p>
          <a:p>
            <a:pPr lvl="1"/>
            <a:r>
              <a:rPr lang="en-US" sz="1600" dirty="0" smtClean="0"/>
              <a:t>Funded $55,000 or </a:t>
            </a:r>
            <a:br>
              <a:rPr lang="en-US" sz="1600" dirty="0" smtClean="0"/>
            </a:br>
            <a:r>
              <a:rPr lang="en-US" sz="1600" dirty="0" smtClean="0"/>
              <a:t>67M </a:t>
            </a:r>
            <a:r>
              <a:rPr lang="en-US" sz="1600" dirty="0" err="1" smtClean="0"/>
              <a:t>DogeCoin</a:t>
            </a:r>
            <a:endParaRPr lang="en-US" sz="1600" dirty="0" smtClean="0"/>
          </a:p>
          <a:p>
            <a:pPr lvl="1"/>
            <a:r>
              <a:rPr lang="en-US" sz="1600" dirty="0" smtClean="0"/>
              <a:t>Race is May 4</a:t>
            </a:r>
            <a:r>
              <a:rPr lang="en-US" sz="1600" baseline="30000" dirty="0" smtClean="0"/>
              <a:t>th</a:t>
            </a:r>
            <a:r>
              <a:rPr lang="en-US" sz="1600" dirty="0" smtClean="0"/>
              <a:t> at Talladega</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22</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4/25/14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Halloran</a:t>
            </a:r>
            <a:endParaRPr lang="en-US" sz="1400" dirty="0">
              <a:solidFill>
                <a:schemeClr val="tx1"/>
              </a:solidFill>
              <a:latin typeface="+mj-lt"/>
            </a:endParaRPr>
          </a:p>
        </p:txBody>
      </p:sp>
      <p:pic>
        <p:nvPicPr>
          <p:cNvPr id="4098" name="Picture 2" descr="A 16-year-old on Reddit got the No. 98 car sponsored by Dogecoin for a race at the famous Talladega Superspeed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481" y="4316456"/>
            <a:ext cx="3705496" cy="2084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26oc3sg82pgk3.cloudfront.net/files/media/filer_private/2013/07/30/indiegogo_square_logo_color_print_black_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854" y="1676400"/>
            <a:ext cx="1428750"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3137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err="1" smtClean="0"/>
              <a:t>Crowdfunding</a:t>
            </a:r>
            <a:r>
              <a:rPr lang="en-US" dirty="0" smtClean="0"/>
              <a:t> Backers</a:t>
            </a:r>
          </a:p>
          <a:p>
            <a:pPr lvl="1"/>
            <a:r>
              <a:rPr lang="en-US" dirty="0" smtClean="0"/>
              <a:t>Entitled to very little, depending on </a:t>
            </a:r>
            <a:r>
              <a:rPr lang="en-US" dirty="0" err="1" smtClean="0"/>
              <a:t>crowdfunding</a:t>
            </a:r>
            <a:r>
              <a:rPr lang="en-US" dirty="0" smtClean="0"/>
              <a:t> method</a:t>
            </a:r>
          </a:p>
          <a:p>
            <a:r>
              <a:rPr lang="en-US" dirty="0" err="1" smtClean="0"/>
              <a:t>Crowdfunding</a:t>
            </a:r>
            <a:r>
              <a:rPr lang="en-US" dirty="0" smtClean="0"/>
              <a:t> Entrepreneurs</a:t>
            </a:r>
          </a:p>
          <a:p>
            <a:pPr lvl="1"/>
            <a:r>
              <a:rPr lang="en-US" dirty="0" smtClean="0"/>
              <a:t>Carefully chose </a:t>
            </a:r>
            <a:r>
              <a:rPr lang="en-US" dirty="0" err="1" smtClean="0"/>
              <a:t>crowdfunding</a:t>
            </a:r>
            <a:r>
              <a:rPr lang="en-US" dirty="0" smtClean="0"/>
              <a:t> method</a:t>
            </a:r>
          </a:p>
          <a:p>
            <a:pPr lvl="1"/>
            <a:r>
              <a:rPr lang="en-US" dirty="0" smtClean="0"/>
              <a:t>More accountability in future</a:t>
            </a:r>
          </a:p>
          <a:p>
            <a:r>
              <a:rPr lang="en-US" dirty="0" smtClean="0"/>
              <a:t>In General</a:t>
            </a:r>
          </a:p>
          <a:p>
            <a:pPr lvl="1"/>
            <a:r>
              <a:rPr lang="en-US" dirty="0" smtClean="0"/>
              <a:t>Movement away from </a:t>
            </a:r>
            <a:r>
              <a:rPr lang="en-US" dirty="0" err="1" smtClean="0"/>
              <a:t>kickstarter</a:t>
            </a:r>
            <a:endParaRPr lang="en-US" dirty="0" smtClean="0"/>
          </a:p>
          <a:p>
            <a:pPr lvl="1"/>
            <a:r>
              <a:rPr lang="en-US" dirty="0" smtClean="0"/>
              <a:t>Fewer products more projects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23</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4/25/14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Halloran</a:t>
            </a:r>
            <a:endParaRPr lang="en-US" sz="1400" dirty="0">
              <a:solidFill>
                <a:schemeClr val="tx1"/>
              </a:solidFill>
              <a:latin typeface="+mj-lt"/>
            </a:endParaRPr>
          </a:p>
        </p:txBody>
      </p:sp>
    </p:spTree>
    <p:extLst>
      <p:ext uri="{BB962C8B-B14F-4D97-AF65-F5344CB8AC3E}">
        <p14:creationId xmlns:p14="http://schemas.microsoft.com/office/powerpoint/2010/main" val="376024573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buFont typeface="+mj-lt"/>
              <a:buAutoNum type="arabicPeriod"/>
            </a:pPr>
            <a:r>
              <a:rPr lang="en-US" sz="1200" dirty="0" smtClean="0"/>
              <a:t>Charles </a:t>
            </a:r>
            <a:r>
              <a:rPr lang="en-US" sz="1200" dirty="0" err="1" smtClean="0"/>
              <a:t>Luzar</a:t>
            </a:r>
            <a:r>
              <a:rPr lang="en-US" sz="1200" dirty="0" smtClean="0"/>
              <a:t>, Why this jilted </a:t>
            </a:r>
            <a:r>
              <a:rPr lang="en-US" sz="1200" dirty="0" err="1" smtClean="0"/>
              <a:t>kickstarter</a:t>
            </a:r>
            <a:r>
              <a:rPr lang="en-US" sz="1200" dirty="0" smtClean="0"/>
              <a:t> </a:t>
            </a:r>
            <a:r>
              <a:rPr lang="en-US" sz="1200" dirty="0"/>
              <a:t>backer decided to sue, </a:t>
            </a:r>
            <a:r>
              <a:rPr lang="en-US" sz="1200" dirty="0">
                <a:hlinkClick r:id="rId3"/>
              </a:rPr>
              <a:t>http://venturebeat.com/2013/01/22/why-this-jilted-kickstarter-backer-decided-to-sue-why-he-was-right</a:t>
            </a:r>
            <a:r>
              <a:rPr lang="en-US" sz="1200" dirty="0" smtClean="0">
                <a:hlinkClick r:id="rId3"/>
              </a:rPr>
              <a:t>/</a:t>
            </a:r>
            <a:r>
              <a:rPr lang="en-US" sz="1200" dirty="0" smtClean="0"/>
              <a:t>, 4/24/2014</a:t>
            </a:r>
          </a:p>
          <a:p>
            <a:pPr>
              <a:buFont typeface="+mj-lt"/>
              <a:buAutoNum type="arabicPeriod"/>
            </a:pPr>
            <a:r>
              <a:rPr lang="en-US" sz="1200" dirty="0" err="1" smtClean="0"/>
              <a:t>Handfree</a:t>
            </a:r>
            <a:r>
              <a:rPr lang="en-US" sz="1200" dirty="0" smtClean="0"/>
              <a:t> </a:t>
            </a:r>
            <a:r>
              <a:rPr lang="en-US" sz="1200" dirty="0"/>
              <a:t>iPad Accessory, </a:t>
            </a:r>
            <a:r>
              <a:rPr lang="en-US" sz="1200" dirty="0">
                <a:hlinkClick r:id="rId4"/>
              </a:rPr>
              <a:t>https://</a:t>
            </a:r>
            <a:r>
              <a:rPr lang="en-US" sz="1200" dirty="0" smtClean="0">
                <a:hlinkClick r:id="rId4"/>
              </a:rPr>
              <a:t>www.kickstarter.com/projects/831303939/hanfree-ipad-accessory-use-the-ipad-hands-free</a:t>
            </a:r>
            <a:r>
              <a:rPr lang="en-US" sz="1200" dirty="0" smtClean="0"/>
              <a:t>, 4/24/2014</a:t>
            </a:r>
          </a:p>
          <a:p>
            <a:pPr>
              <a:buFont typeface="+mj-lt"/>
              <a:buAutoNum type="arabicPeriod"/>
            </a:pPr>
            <a:r>
              <a:rPr lang="en-US" sz="1200" dirty="0" smtClean="0"/>
              <a:t>Eric Markowitz, When </a:t>
            </a:r>
            <a:r>
              <a:rPr lang="en-US" sz="1200" dirty="0" err="1" smtClean="0"/>
              <a:t>Kickstarter</a:t>
            </a:r>
            <a:r>
              <a:rPr lang="en-US" sz="1200" dirty="0" smtClean="0"/>
              <a:t> Investors Want Their Money Back</a:t>
            </a:r>
            <a:r>
              <a:rPr lang="en-US" sz="1200" dirty="0"/>
              <a:t>, </a:t>
            </a:r>
            <a:r>
              <a:rPr lang="en-US" sz="1200" dirty="0">
                <a:hlinkClick r:id="rId5"/>
              </a:rPr>
              <a:t>http://</a:t>
            </a:r>
            <a:r>
              <a:rPr lang="en-US" sz="1200" dirty="0" smtClean="0">
                <a:hlinkClick r:id="rId5"/>
              </a:rPr>
              <a:t>www.inc.com/eric-markowitz/when-kickstarter-investors-want-their-money-back.html</a:t>
            </a:r>
            <a:r>
              <a:rPr lang="en-US" sz="1200" dirty="0" smtClean="0"/>
              <a:t>, 4/24/2014</a:t>
            </a:r>
          </a:p>
          <a:p>
            <a:pPr>
              <a:buFont typeface="+mj-lt"/>
              <a:buAutoNum type="arabicPeriod"/>
            </a:pPr>
            <a:r>
              <a:rPr lang="en-US" sz="1200" dirty="0" smtClean="0"/>
              <a:t>Perry Chen, </a:t>
            </a:r>
            <a:r>
              <a:rPr lang="en-US" sz="1200" dirty="0" err="1" smtClean="0"/>
              <a:t>Yancy</a:t>
            </a:r>
            <a:r>
              <a:rPr lang="en-US" sz="1200" dirty="0" smtClean="0"/>
              <a:t> </a:t>
            </a:r>
            <a:r>
              <a:rPr lang="en-US" sz="1200" dirty="0" err="1" smtClean="0"/>
              <a:t>Strickler</a:t>
            </a:r>
            <a:r>
              <a:rPr lang="en-US" sz="1200" dirty="0" smtClean="0"/>
              <a:t>, Charles Adler, Accountability on </a:t>
            </a:r>
            <a:r>
              <a:rPr lang="en-US" sz="1200" dirty="0" err="1" smtClean="0"/>
              <a:t>Kickstarter</a:t>
            </a:r>
            <a:r>
              <a:rPr lang="en-US" sz="1200" dirty="0"/>
              <a:t>, </a:t>
            </a:r>
            <a:r>
              <a:rPr lang="en-US" sz="1200" dirty="0">
                <a:hlinkClick r:id="rId6"/>
              </a:rPr>
              <a:t>https://</a:t>
            </a:r>
            <a:r>
              <a:rPr lang="en-US" sz="1200" dirty="0" smtClean="0">
                <a:hlinkClick r:id="rId6"/>
              </a:rPr>
              <a:t>www.kickstarter.com/blog/accountability-on-kickstarter</a:t>
            </a:r>
            <a:r>
              <a:rPr lang="en-US" sz="1200" dirty="0" smtClean="0"/>
              <a:t>, 4/24/2014</a:t>
            </a:r>
          </a:p>
          <a:p>
            <a:pPr>
              <a:buFont typeface="+mj-lt"/>
              <a:buAutoNum type="arabicPeriod"/>
            </a:pPr>
            <a:r>
              <a:rPr lang="en-US" sz="1200" dirty="0" err="1" smtClean="0"/>
              <a:t>Andrianne</a:t>
            </a:r>
            <a:r>
              <a:rPr lang="en-US" sz="1200" dirty="0" smtClean="0"/>
              <a:t> Jeffries, If you back a </a:t>
            </a:r>
            <a:r>
              <a:rPr lang="en-US" sz="1200" dirty="0" err="1" smtClean="0"/>
              <a:t>Kickstarter</a:t>
            </a:r>
            <a:r>
              <a:rPr lang="en-US" sz="1200" dirty="0" smtClean="0"/>
              <a:t> project that sells for $2 billion do you deserve to get rich</a:t>
            </a:r>
            <a:r>
              <a:rPr lang="en-US" sz="1200" dirty="0"/>
              <a:t>?, </a:t>
            </a:r>
            <a:r>
              <a:rPr lang="en-US" sz="1200" dirty="0">
                <a:hlinkClick r:id="rId7"/>
              </a:rPr>
              <a:t>http://</a:t>
            </a:r>
            <a:r>
              <a:rPr lang="en-US" sz="1200" dirty="0" smtClean="0">
                <a:hlinkClick r:id="rId7"/>
              </a:rPr>
              <a:t>www.theverge.com/2014/3/28/5557120/what-if-oculus-rift-kickstarter-backers-had-gotten-equity</a:t>
            </a:r>
            <a:r>
              <a:rPr lang="en-US" sz="1200" dirty="0" smtClean="0"/>
              <a:t>, 4/24/2014</a:t>
            </a:r>
          </a:p>
          <a:p>
            <a:pPr>
              <a:buFont typeface="+mj-lt"/>
              <a:buAutoNum type="arabicPeriod"/>
            </a:pPr>
            <a:r>
              <a:rPr lang="en-US" sz="1200" dirty="0" smtClean="0"/>
              <a:t>Len Kendall, </a:t>
            </a:r>
            <a:r>
              <a:rPr lang="en-US" sz="1200" dirty="0" err="1" smtClean="0"/>
              <a:t>Crowdfunding</a:t>
            </a:r>
            <a:r>
              <a:rPr lang="en-US" sz="1200" dirty="0" smtClean="0"/>
              <a:t> </a:t>
            </a:r>
            <a:r>
              <a:rPr lang="en-US" sz="1200" dirty="0"/>
              <a:t>Doesn’t Work for Content, </a:t>
            </a:r>
            <a:r>
              <a:rPr lang="en-US" sz="1200" dirty="0">
                <a:hlinkClick r:id="rId8"/>
              </a:rPr>
              <a:t>http://thenextweb.com/entrepreneur/2014/04/22/crowdfunding-doesnt-work-content</a:t>
            </a:r>
            <a:r>
              <a:rPr lang="en-US" sz="1200" dirty="0" smtClean="0">
                <a:hlinkClick r:id="rId8"/>
              </a:rPr>
              <a:t>/</a:t>
            </a:r>
            <a:r>
              <a:rPr lang="en-US" sz="1200" dirty="0" smtClean="0"/>
              <a:t>, 4/24/2014</a:t>
            </a:r>
          </a:p>
          <a:p>
            <a:pPr>
              <a:buFont typeface="+mj-lt"/>
              <a:buAutoNum type="arabicPeriod"/>
            </a:pPr>
            <a:r>
              <a:rPr lang="en-US" sz="1200" dirty="0" smtClean="0"/>
              <a:t>Pebble’s controversial </a:t>
            </a:r>
            <a:r>
              <a:rPr lang="en-US" sz="1200" dirty="0"/>
              <a:t>early strategy, </a:t>
            </a:r>
            <a:r>
              <a:rPr lang="en-US" sz="1200" dirty="0">
                <a:hlinkClick r:id="rId9"/>
              </a:rPr>
              <a:t>http://smartwatchiz.com/pebbles-controversial-early-strategy</a:t>
            </a:r>
            <a:r>
              <a:rPr lang="en-US" sz="1200" dirty="0" smtClean="0">
                <a:hlinkClick r:id="rId9"/>
              </a:rPr>
              <a:t>/#</a:t>
            </a:r>
            <a:r>
              <a:rPr lang="en-US" sz="1200" dirty="0" smtClean="0"/>
              <a:t>, 4/24/14</a:t>
            </a:r>
          </a:p>
          <a:p>
            <a:pPr>
              <a:buFont typeface="+mj-lt"/>
              <a:buAutoNum type="arabicPeriod"/>
            </a:pPr>
            <a:r>
              <a:rPr lang="en-US" sz="1200" dirty="0" smtClean="0"/>
              <a:t>Gerry Smith, </a:t>
            </a:r>
            <a:r>
              <a:rPr lang="en-US" sz="1200" dirty="0" err="1" smtClean="0"/>
              <a:t>Kickstarter</a:t>
            </a:r>
            <a:r>
              <a:rPr lang="en-US" sz="1200" dirty="0" smtClean="0"/>
              <a:t> Reminds Worried Backers: We are ‘Not A Store</a:t>
            </a:r>
            <a:r>
              <a:rPr lang="en-US" sz="1200" dirty="0"/>
              <a:t>’, </a:t>
            </a:r>
            <a:r>
              <a:rPr lang="en-US" sz="1200" dirty="0">
                <a:hlinkClick r:id="rId10"/>
              </a:rPr>
              <a:t>http://</a:t>
            </a:r>
            <a:r>
              <a:rPr lang="en-US" sz="1200" dirty="0" smtClean="0">
                <a:hlinkClick r:id="rId10"/>
              </a:rPr>
              <a:t>www.huffingtonpost.com/2012/09/21/kickstarter-guidelines-backers-blog_n_1904050.html</a:t>
            </a:r>
            <a:r>
              <a:rPr lang="en-US" sz="1200" dirty="0" smtClean="0"/>
              <a:t>, 4/24/2014</a:t>
            </a:r>
          </a:p>
          <a:p>
            <a:pPr>
              <a:buFont typeface="+mj-lt"/>
              <a:buAutoNum type="arabicPeriod"/>
            </a:pPr>
            <a:r>
              <a:rPr lang="en-US" sz="1200" dirty="0" smtClean="0"/>
              <a:t>Larry </a:t>
            </a:r>
            <a:r>
              <a:rPr lang="en-US" sz="1200" dirty="0" err="1" smtClean="0"/>
              <a:t>Frum</a:t>
            </a:r>
            <a:r>
              <a:rPr lang="en-US" sz="1200" dirty="0" smtClean="0"/>
              <a:t>, </a:t>
            </a:r>
            <a:r>
              <a:rPr lang="en-US" sz="1200" dirty="0" err="1" smtClean="0"/>
              <a:t>Reddit</a:t>
            </a:r>
            <a:r>
              <a:rPr lang="en-US" sz="1200" dirty="0" smtClean="0"/>
              <a:t> </a:t>
            </a:r>
            <a:r>
              <a:rPr lang="en-US" sz="1200" dirty="0" err="1" smtClean="0"/>
              <a:t>Dogecoin</a:t>
            </a:r>
            <a:r>
              <a:rPr lang="en-US" sz="1200" dirty="0" smtClean="0"/>
              <a:t> support NASCAR racer at </a:t>
            </a:r>
            <a:r>
              <a:rPr lang="en-US" sz="1200" dirty="0" err="1" smtClean="0"/>
              <a:t>Talledaga</a:t>
            </a:r>
            <a:r>
              <a:rPr lang="en-US" sz="1200" dirty="0"/>
              <a:t>, </a:t>
            </a:r>
            <a:r>
              <a:rPr lang="en-US" sz="1200" dirty="0">
                <a:hlinkClick r:id="rId11"/>
              </a:rPr>
              <a:t>http://www.cnn.com/2014/04/24/tech/web/nascar-dogecoin-talladega</a:t>
            </a:r>
            <a:r>
              <a:rPr lang="en-US" sz="1200" dirty="0" smtClean="0">
                <a:hlinkClick r:id="rId11"/>
              </a:rPr>
              <a:t>/</a:t>
            </a:r>
            <a:r>
              <a:rPr lang="en-US" sz="1200" dirty="0" smtClean="0"/>
              <a:t>, 4/24/2014</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Halloran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24</a:t>
            </a:fld>
            <a:endParaRPr lang="en-US"/>
          </a:p>
        </p:txBody>
      </p:sp>
    </p:spTree>
    <p:extLst>
      <p:ext uri="{BB962C8B-B14F-4D97-AF65-F5344CB8AC3E}">
        <p14:creationId xmlns:p14="http://schemas.microsoft.com/office/powerpoint/2010/main" val="20548050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Microfinance</a:t>
            </a:r>
            <a:endParaRPr lang="en-US" dirty="0"/>
          </a:p>
        </p:txBody>
      </p:sp>
      <p:sp>
        <p:nvSpPr>
          <p:cNvPr id="3" name="Content Placeholder 2"/>
          <p:cNvSpPr>
            <a:spLocks noGrp="1"/>
          </p:cNvSpPr>
          <p:nvPr>
            <p:ph idx="1"/>
          </p:nvPr>
        </p:nvSpPr>
        <p:spPr/>
        <p:txBody>
          <a:bodyPr/>
          <a:lstStyle/>
          <a:p>
            <a:r>
              <a:rPr lang="en-US" dirty="0" smtClean="0"/>
              <a:t>Financing for low income people who do not have banking</a:t>
            </a:r>
          </a:p>
          <a:p>
            <a:r>
              <a:rPr lang="en-US" dirty="0" smtClean="0"/>
              <a:t>About 30 years old</a:t>
            </a:r>
          </a:p>
          <a:p>
            <a:r>
              <a:rPr lang="en-US" dirty="0" smtClean="0"/>
              <a:t>Micro loans</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http://www.microfinancegateway.org/p/site/m/template.rc/1.26.12263</a:t>
            </a:r>
            <a:r>
              <a:rPr lang="en-US" sz="1200" dirty="0" smtClean="0"/>
              <a:t>/</a:t>
            </a: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endParaRPr lang="en-US" dirty="0" smtClean="0"/>
          </a:p>
          <a:p>
            <a:r>
              <a:rPr lang="en-US" dirty="0" smtClean="0"/>
              <a:t>4/20/2014</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25</a:t>
            </a:fld>
            <a:endParaRPr lang="en-US"/>
          </a:p>
        </p:txBody>
      </p:sp>
    </p:spTree>
    <p:extLst>
      <p:ext uri="{BB962C8B-B14F-4D97-AF65-F5344CB8AC3E}">
        <p14:creationId xmlns:p14="http://schemas.microsoft.com/office/powerpoint/2010/main" val="81031688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Cloud Computing</a:t>
            </a:r>
            <a:endParaRPr lang="en-US" dirty="0"/>
          </a:p>
        </p:txBody>
      </p:sp>
      <p:sp>
        <p:nvSpPr>
          <p:cNvPr id="3" name="Content Placeholder 2"/>
          <p:cNvSpPr>
            <a:spLocks noGrp="1"/>
          </p:cNvSpPr>
          <p:nvPr>
            <p:ph idx="1"/>
          </p:nvPr>
        </p:nvSpPr>
        <p:spPr/>
        <p:txBody>
          <a:bodyPr/>
          <a:lstStyle/>
          <a:p>
            <a:r>
              <a:rPr lang="en-US" dirty="0" smtClean="0"/>
              <a:t>Microfinance can be done through cloud computing</a:t>
            </a:r>
          </a:p>
          <a:p>
            <a:r>
              <a:rPr lang="en-US" dirty="0" smtClean="0"/>
              <a:t>To connect loaners and institutions across the globe</a:t>
            </a:r>
          </a:p>
          <a:p>
            <a:r>
              <a:rPr lang="en-US" dirty="0" smtClean="0"/>
              <a:t>Better for smaller institutions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26</a:t>
            </a:fld>
            <a:endParaRPr lang="en-US"/>
          </a:p>
        </p:txBody>
      </p:sp>
      <p:sp>
        <p:nvSpPr>
          <p:cNvPr id="6" name="Date Placeholder 5"/>
          <p:cNvSpPr>
            <a:spLocks noGrp="1"/>
          </p:cNvSpPr>
          <p:nvPr>
            <p:ph type="dt" sz="half" idx="12"/>
          </p:nvPr>
        </p:nvSpPr>
        <p:spPr/>
        <p:txBody>
          <a:bodyPr/>
          <a:lstStyle/>
          <a:p>
            <a:endParaRPr lang="en-US" dirty="0" smtClean="0"/>
          </a:p>
          <a:p>
            <a:r>
              <a:rPr lang="en-US" dirty="0" smtClean="0"/>
              <a:t>4/20/2014</a:t>
            </a:r>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Tree>
    <p:extLst>
      <p:ext uri="{BB962C8B-B14F-4D97-AF65-F5344CB8AC3E}">
        <p14:creationId xmlns:p14="http://schemas.microsoft.com/office/powerpoint/2010/main" val="120438136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Drift</a:t>
            </a:r>
            <a:endParaRPr lang="en-US" dirty="0"/>
          </a:p>
        </p:txBody>
      </p:sp>
      <p:sp>
        <p:nvSpPr>
          <p:cNvPr id="3" name="Content Placeholder 2"/>
          <p:cNvSpPr>
            <a:spLocks noGrp="1"/>
          </p:cNvSpPr>
          <p:nvPr>
            <p:ph idx="1"/>
          </p:nvPr>
        </p:nvSpPr>
        <p:spPr/>
        <p:txBody>
          <a:bodyPr/>
          <a:lstStyle/>
          <a:p>
            <a:r>
              <a:rPr lang="en-US" dirty="0" smtClean="0"/>
              <a:t>An institutions stated mission does not match an its actions</a:t>
            </a:r>
          </a:p>
          <a:p>
            <a:r>
              <a:rPr lang="en-US" dirty="0" smtClean="0"/>
              <a:t>Increase in average loan size over time</a:t>
            </a:r>
          </a:p>
          <a:p>
            <a:r>
              <a:rPr lang="en-US" dirty="0" smtClean="0"/>
              <a:t>Progressive lending</a:t>
            </a:r>
          </a:p>
          <a:p>
            <a:r>
              <a:rPr lang="en-US" dirty="0" smtClean="0"/>
              <a:t>Cross </a:t>
            </a:r>
            <a:r>
              <a:rPr lang="en-US" dirty="0" err="1" smtClean="0"/>
              <a:t>subsidation</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27</a:t>
            </a:fld>
            <a:endParaRPr lang="en-US"/>
          </a:p>
        </p:txBody>
      </p:sp>
      <p:sp>
        <p:nvSpPr>
          <p:cNvPr id="6" name="Date Placeholder 5"/>
          <p:cNvSpPr>
            <a:spLocks noGrp="1"/>
          </p:cNvSpPr>
          <p:nvPr>
            <p:ph type="dt" sz="half" idx="12"/>
          </p:nvPr>
        </p:nvSpPr>
        <p:spPr/>
        <p:txBody>
          <a:bodyPr/>
          <a:lstStyle/>
          <a:p>
            <a:endParaRPr lang="en-US" dirty="0" smtClean="0"/>
          </a:p>
          <a:p>
            <a:r>
              <a:rPr lang="en-US" dirty="0" smtClean="0"/>
              <a:t>4/20/2014</a:t>
            </a:r>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Tree>
    <p:extLst>
      <p:ext uri="{BB962C8B-B14F-4D97-AF65-F5344CB8AC3E}">
        <p14:creationId xmlns:p14="http://schemas.microsoft.com/office/powerpoint/2010/main" val="22218017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Cloud</a:t>
            </a:r>
            <a:endParaRPr lang="en-US" dirty="0"/>
          </a:p>
        </p:txBody>
      </p:sp>
      <p:sp>
        <p:nvSpPr>
          <p:cNvPr id="3" name="Content Placeholder 2"/>
          <p:cNvSpPr>
            <a:spLocks noGrp="1"/>
          </p:cNvSpPr>
          <p:nvPr>
            <p:ph idx="1"/>
          </p:nvPr>
        </p:nvSpPr>
        <p:spPr/>
        <p:txBody>
          <a:bodyPr/>
          <a:lstStyle/>
          <a:p>
            <a:r>
              <a:rPr lang="en-US" dirty="0" smtClean="0"/>
              <a:t>Reaching out to borrowers through the cloud</a:t>
            </a:r>
          </a:p>
          <a:p>
            <a:r>
              <a:rPr lang="en-US" dirty="0" smtClean="0"/>
              <a:t>Including software means more regulation</a:t>
            </a:r>
          </a:p>
          <a:p>
            <a:r>
              <a:rPr lang="en-US" dirty="0" smtClean="0"/>
              <a:t>Mobile banking</a:t>
            </a:r>
          </a:p>
          <a:p>
            <a:r>
              <a:rPr lang="en-US" dirty="0" smtClean="0"/>
              <a:t>Cheaper, so less drift</a:t>
            </a:r>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28</a:t>
            </a:fld>
            <a:endParaRPr lang="en-US"/>
          </a:p>
        </p:txBody>
      </p:sp>
      <p:sp>
        <p:nvSpPr>
          <p:cNvPr id="6" name="Date Placeholder 5"/>
          <p:cNvSpPr>
            <a:spLocks noGrp="1"/>
          </p:cNvSpPr>
          <p:nvPr>
            <p:ph type="dt" sz="half" idx="12"/>
          </p:nvPr>
        </p:nvSpPr>
        <p:spPr/>
        <p:txBody>
          <a:bodyPr/>
          <a:lstStyle/>
          <a:p>
            <a:endParaRPr lang="en-US" dirty="0" smtClean="0"/>
          </a:p>
          <a:p>
            <a:r>
              <a:rPr lang="en-US" dirty="0" smtClean="0"/>
              <a:t>4/20/2014</a:t>
            </a:r>
            <a:endParaRPr lang="en-US" dirty="0"/>
          </a:p>
        </p:txBody>
      </p:sp>
      <p:sp>
        <p:nvSpPr>
          <p:cNvPr id="7" name="TextBox 6"/>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hlinkClick r:id="rId3"/>
              </a:rPr>
              <a:t>http://www.thehindu.com/todays-paper/tp-opinion/warts-and-all-micro-finance-is-working/article3347200.ece</a:t>
            </a:r>
            <a:r>
              <a:rPr lang="en-US" sz="1200" dirty="0" smtClean="0">
                <a:solidFill>
                  <a:schemeClr val="tx1"/>
                </a:solidFill>
              </a:rPr>
              <a:t> </a:t>
            </a:r>
            <a:endParaRPr lang="en-US" sz="1200" dirty="0">
              <a:solidFill>
                <a:schemeClr val="tx1"/>
              </a:solidFill>
            </a:endParaRPr>
          </a:p>
          <a:p>
            <a:pPr algn="l"/>
            <a:endParaRPr lang="en-US" sz="1600" dirty="0"/>
          </a:p>
        </p:txBody>
      </p:sp>
      <p:sp>
        <p:nvSpPr>
          <p:cNvPr id="9" name="TextBox 8"/>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Tree>
    <p:extLst>
      <p:ext uri="{BB962C8B-B14F-4D97-AF65-F5344CB8AC3E}">
        <p14:creationId xmlns:p14="http://schemas.microsoft.com/office/powerpoint/2010/main" val="382795929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Cloud computing and other computing methods have the potential to aid mission drift, but more potential for helping to end mission drift</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29</a:t>
            </a:fld>
            <a:endParaRPr lang="en-US"/>
          </a:p>
        </p:txBody>
      </p:sp>
      <p:sp>
        <p:nvSpPr>
          <p:cNvPr id="6" name="Date Placeholder 5"/>
          <p:cNvSpPr>
            <a:spLocks noGrp="1"/>
          </p:cNvSpPr>
          <p:nvPr>
            <p:ph type="dt" sz="half" idx="12"/>
          </p:nvPr>
        </p:nvSpPr>
        <p:spPr/>
        <p:txBody>
          <a:bodyPr/>
          <a:lstStyle/>
          <a:p>
            <a:endParaRPr lang="en-US" dirty="0" smtClean="0"/>
          </a:p>
          <a:p>
            <a:r>
              <a:rPr lang="en-US" dirty="0" smtClean="0"/>
              <a:t>4/20/2014</a:t>
            </a:r>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Tree>
    <p:extLst>
      <p:ext uri="{BB962C8B-B14F-4D97-AF65-F5344CB8AC3E}">
        <p14:creationId xmlns:p14="http://schemas.microsoft.com/office/powerpoint/2010/main" val="30016538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6842FE0C-8D61-E84F-AF2C-824F66C4611B}" type="slidenum">
              <a:rPr lang="en-US" smtClean="0"/>
              <a:pPr/>
              <a:t>3</a:t>
            </a:fld>
            <a:endParaRPr lang="en-US"/>
          </a:p>
        </p:txBody>
      </p:sp>
      <p:sp>
        <p:nvSpPr>
          <p:cNvPr id="2" name="Date Placeholder 1"/>
          <p:cNvSpPr>
            <a:spLocks noGrp="1"/>
          </p:cNvSpPr>
          <p:nvPr>
            <p:ph type="dt" sz="half" idx="12"/>
          </p:nvPr>
        </p:nvSpPr>
        <p:spPr/>
        <p:txBody>
          <a:bodyPr/>
          <a:lstStyle/>
          <a:p>
            <a:fld id="{7ED1978F-EC46-F043-B3DC-FAA9977C95D8}" type="datetime1">
              <a:rPr lang="en-US" smtClean="0"/>
              <a:t>4/25/14</a:t>
            </a:fld>
            <a:endParaRPr lang="en-US"/>
          </a:p>
        </p:txBody>
      </p:sp>
      <p:pic>
        <p:nvPicPr>
          <p:cNvPr id="5" name="Picture 4"/>
          <p:cNvPicPr>
            <a:picLocks noChangeAspect="1"/>
          </p:cNvPicPr>
          <p:nvPr/>
        </p:nvPicPr>
        <p:blipFill>
          <a:blip r:embed="rId2"/>
          <a:stretch>
            <a:fillRect/>
          </a:stretch>
        </p:blipFill>
        <p:spPr>
          <a:xfrm>
            <a:off x="508000" y="1130300"/>
            <a:ext cx="8128000" cy="2527300"/>
          </a:xfrm>
          <a:prstGeom prst="rect">
            <a:avLst/>
          </a:prstGeom>
        </p:spPr>
      </p:pic>
      <p:pic>
        <p:nvPicPr>
          <p:cNvPr id="6" name="Picture 5"/>
          <p:cNvPicPr>
            <a:picLocks noChangeAspect="1"/>
          </p:cNvPicPr>
          <p:nvPr/>
        </p:nvPicPr>
        <p:blipFill>
          <a:blip r:embed="rId3"/>
          <a:stretch>
            <a:fillRect/>
          </a:stretch>
        </p:blipFill>
        <p:spPr>
          <a:xfrm>
            <a:off x="1052763" y="4038600"/>
            <a:ext cx="7038474" cy="2286000"/>
          </a:xfrm>
          <a:prstGeom prst="rect">
            <a:avLst/>
          </a:prstGeom>
        </p:spPr>
      </p:pic>
      <p:sp>
        <p:nvSpPr>
          <p:cNvPr id="7" name="TextBox 6"/>
          <p:cNvSpPr txBox="1"/>
          <p:nvPr/>
        </p:nvSpPr>
        <p:spPr>
          <a:xfrm>
            <a:off x="1417285" y="6273224"/>
            <a:ext cx="1900080" cy="584776"/>
          </a:xfrm>
          <a:prstGeom prst="rect">
            <a:avLst/>
          </a:prstGeom>
          <a:noFill/>
        </p:spPr>
        <p:txBody>
          <a:bodyPr wrap="none" rtlCol="0">
            <a:spAutoFit/>
          </a:bodyPr>
          <a:lstStyle/>
          <a:p>
            <a:r>
              <a:rPr lang="en-US" sz="1600" dirty="0" smtClean="0">
                <a:solidFill>
                  <a:schemeClr val="tx1"/>
                </a:solidFill>
              </a:rPr>
              <a:t>http://xkcd.com/554/</a:t>
            </a:r>
          </a:p>
          <a:p>
            <a:endParaRPr lang="en-US" sz="1600" dirty="0">
              <a:solidFill>
                <a:schemeClr val="tx1"/>
              </a:solidFill>
            </a:endParaRPr>
          </a:p>
        </p:txBody>
      </p:sp>
    </p:spTree>
    <p:extLst>
      <p:ext uri="{BB962C8B-B14F-4D97-AF65-F5344CB8AC3E}">
        <p14:creationId xmlns:p14="http://schemas.microsoft.com/office/powerpoint/2010/main" val="31820611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err="1" smtClean="0"/>
              <a:t>Armendariz</a:t>
            </a:r>
            <a:r>
              <a:rPr lang="en-US" sz="1800" dirty="0" smtClean="0"/>
              <a:t>, B., and A. </a:t>
            </a:r>
            <a:r>
              <a:rPr lang="en-US" sz="1800" dirty="0" err="1" smtClean="0"/>
              <a:t>Szafarz</a:t>
            </a:r>
            <a:r>
              <a:rPr lang="en-US" sz="1800" dirty="0" smtClean="0"/>
              <a:t>. "Microfinance Mission Drift?" </a:t>
            </a:r>
            <a:r>
              <a:rPr lang="en-US" sz="1800" i="1" dirty="0" smtClean="0"/>
              <a:t>Microfinance Gateway</a:t>
            </a:r>
            <a:r>
              <a:rPr lang="en-US" sz="1800" dirty="0" smtClean="0"/>
              <a:t>. Centre Emile </a:t>
            </a:r>
            <a:r>
              <a:rPr lang="en-US" sz="1800" dirty="0" err="1" smtClean="0"/>
              <a:t>Bernheim</a:t>
            </a:r>
            <a:r>
              <a:rPr lang="en-US" sz="1800" dirty="0" smtClean="0"/>
              <a:t> Research Institute in Management Sciences, </a:t>
            </a:r>
            <a:r>
              <a:rPr lang="en-US" sz="1800" dirty="0" err="1" smtClean="0"/>
              <a:t>n.d</a:t>
            </a:r>
            <a:r>
              <a:rPr lang="en-US" sz="1800" dirty="0" smtClean="0"/>
              <a:t>. Web. 20 Apr. 2014.</a:t>
            </a:r>
          </a:p>
          <a:p>
            <a:r>
              <a:rPr lang="en-US" sz="1800" dirty="0" err="1" smtClean="0"/>
              <a:t>Ashta</a:t>
            </a:r>
            <a:r>
              <a:rPr lang="en-US" sz="1800" dirty="0" smtClean="0"/>
              <a:t>, </a:t>
            </a:r>
            <a:r>
              <a:rPr lang="en-US" sz="1800" dirty="0" err="1" smtClean="0"/>
              <a:t>Arvind</a:t>
            </a:r>
            <a:r>
              <a:rPr lang="en-US" sz="1800" dirty="0" smtClean="0"/>
              <a:t>, </a:t>
            </a:r>
            <a:r>
              <a:rPr lang="en-US" sz="1800" dirty="0" err="1" smtClean="0"/>
              <a:t>Mawuli</a:t>
            </a:r>
            <a:r>
              <a:rPr lang="en-US" sz="1800" dirty="0" smtClean="0"/>
              <a:t> </a:t>
            </a:r>
            <a:r>
              <a:rPr lang="en-US" sz="1800" dirty="0" err="1" smtClean="0"/>
              <a:t>Couchoro</a:t>
            </a:r>
            <a:r>
              <a:rPr lang="en-US" sz="1800" dirty="0" smtClean="0"/>
              <a:t>, and Abu S. Musa. "Dialectic Evolution through the Social Innovation Process: From Microcredit to Microfinance." </a:t>
            </a:r>
            <a:r>
              <a:rPr lang="en-US" sz="1800" i="1" dirty="0" smtClean="0"/>
              <a:t>Journal of Innovation and Entrepreneurship</a:t>
            </a:r>
            <a:r>
              <a:rPr lang="en-US" sz="1800" dirty="0" smtClean="0"/>
              <a:t>. </a:t>
            </a:r>
            <a:r>
              <a:rPr lang="en-US" sz="1800" dirty="0" err="1" smtClean="0"/>
              <a:t>N.p</a:t>
            </a:r>
            <a:r>
              <a:rPr lang="en-US" sz="1800" dirty="0" smtClean="0"/>
              <a:t>., 14 Jan. 2014. Web. 20 Apr. 2014.</a:t>
            </a:r>
          </a:p>
          <a:p>
            <a:r>
              <a:rPr lang="en-US" sz="1800" dirty="0" smtClean="0"/>
              <a:t>Sharma, Meaghan, </a:t>
            </a:r>
            <a:r>
              <a:rPr lang="en-US" sz="1800" dirty="0" err="1" smtClean="0"/>
              <a:t>Loveleen</a:t>
            </a:r>
            <a:r>
              <a:rPr lang="en-US" sz="1800" dirty="0" smtClean="0"/>
              <a:t> Gaur, and </a:t>
            </a:r>
            <a:r>
              <a:rPr lang="en-US" sz="1800" dirty="0" err="1" smtClean="0"/>
              <a:t>Nishant</a:t>
            </a:r>
            <a:r>
              <a:rPr lang="en-US" sz="1800" dirty="0" smtClean="0"/>
              <a:t> </a:t>
            </a:r>
            <a:r>
              <a:rPr lang="en-US" sz="1800" dirty="0" err="1" smtClean="0"/>
              <a:t>Agrawal</a:t>
            </a:r>
            <a:r>
              <a:rPr lang="en-US" sz="1800" dirty="0" smtClean="0"/>
              <a:t>. "APPLICATION OF CLOUD COMPUTING IN MICROFINANCE." </a:t>
            </a:r>
            <a:r>
              <a:rPr lang="en-US" sz="1800" i="1" dirty="0" smtClean="0"/>
              <a:t>Academia.edu</a:t>
            </a:r>
            <a:r>
              <a:rPr lang="en-US" sz="1800" dirty="0" smtClean="0"/>
              <a:t>. </a:t>
            </a:r>
            <a:r>
              <a:rPr lang="en-US" sz="1800" dirty="0" err="1" smtClean="0"/>
              <a:t>N.p</a:t>
            </a:r>
            <a:r>
              <a:rPr lang="en-US" sz="1800" dirty="0" smtClean="0"/>
              <a:t>., July 2012. Web. 20 Apr. 2014.</a:t>
            </a:r>
          </a:p>
          <a:p>
            <a:r>
              <a:rPr lang="en-US" sz="1800" dirty="0" smtClean="0"/>
              <a:t>"Technology Overview." </a:t>
            </a:r>
            <a:r>
              <a:rPr lang="en-US" sz="1800" i="1" dirty="0" smtClean="0"/>
              <a:t>Microfinance Gateway</a:t>
            </a:r>
            <a:r>
              <a:rPr lang="en-US" sz="1800" dirty="0" smtClean="0"/>
              <a:t>. CGAP, </a:t>
            </a:r>
            <a:r>
              <a:rPr lang="en-US" sz="1800" dirty="0" err="1" smtClean="0"/>
              <a:t>n.d</a:t>
            </a:r>
            <a:r>
              <a:rPr lang="en-US" sz="1800" dirty="0" smtClean="0"/>
              <a:t>. Web. 20 Apr. 2014.</a:t>
            </a:r>
          </a:p>
          <a:p>
            <a:r>
              <a:rPr lang="en-US" sz="1800" dirty="0" err="1" smtClean="0"/>
              <a:t>Vasudevan</a:t>
            </a:r>
            <a:r>
              <a:rPr lang="en-US" sz="1800" dirty="0" smtClean="0"/>
              <a:t>, P. N. "Warts and All, Micro Finance Is Working." </a:t>
            </a:r>
            <a:r>
              <a:rPr lang="en-US" sz="1800" i="1" dirty="0" smtClean="0"/>
              <a:t>The Hindu</a:t>
            </a:r>
            <a:r>
              <a:rPr lang="en-US" sz="1800" dirty="0" smtClean="0"/>
              <a:t>. </a:t>
            </a:r>
            <a:r>
              <a:rPr lang="en-US" sz="1800" dirty="0" err="1" smtClean="0"/>
              <a:t>N.p</a:t>
            </a:r>
            <a:r>
              <a:rPr lang="en-US" sz="1800" dirty="0" smtClean="0"/>
              <a:t>., </a:t>
            </a:r>
            <a:r>
              <a:rPr lang="en-US" sz="1800" dirty="0" err="1" smtClean="0"/>
              <a:t>n.d</a:t>
            </a:r>
            <a:r>
              <a:rPr lang="en-US" sz="1800" dirty="0" smtClean="0"/>
              <a:t>. Web. 20 Apr. 2014.</a:t>
            </a:r>
          </a:p>
          <a:p>
            <a:r>
              <a:rPr lang="en-US" sz="1800" dirty="0" smtClean="0"/>
              <a:t>"What Is Microfinance?" </a:t>
            </a:r>
            <a:r>
              <a:rPr lang="en-US" sz="1800" i="1" dirty="0" smtClean="0"/>
              <a:t>Microfinance Gateway</a:t>
            </a:r>
            <a:r>
              <a:rPr lang="en-US" sz="1800" dirty="0" smtClean="0"/>
              <a:t>. CGAP, </a:t>
            </a:r>
            <a:r>
              <a:rPr lang="en-US" sz="1800" dirty="0" err="1" smtClean="0"/>
              <a:t>n.d</a:t>
            </a:r>
            <a:r>
              <a:rPr lang="en-US" sz="1800" dirty="0" smtClean="0"/>
              <a:t>. Web. 20 Apr. 2014.</a:t>
            </a:r>
            <a:endParaRPr lang="en-US" sz="18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7" name="Date Placeholder 6"/>
          <p:cNvSpPr>
            <a:spLocks noGrp="1"/>
          </p:cNvSpPr>
          <p:nvPr>
            <p:ph type="dt" sz="half" idx="12"/>
          </p:nvPr>
        </p:nvSpPr>
        <p:spPr/>
        <p:txBody>
          <a:bodyPr/>
          <a:lstStyle/>
          <a:p>
            <a:endParaRPr lang="en-US" dirty="0" smtClean="0"/>
          </a:p>
          <a:p>
            <a:r>
              <a:rPr lang="en-US" dirty="0" smtClean="0"/>
              <a:t>4/20/2014</a:t>
            </a:r>
          </a:p>
          <a:p>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30</a:t>
            </a:fld>
            <a:endParaRPr lang="en-US"/>
          </a:p>
        </p:txBody>
      </p:sp>
      <p:sp>
        <p:nvSpPr>
          <p:cNvPr id="9" name="TextBox 8"/>
          <p:cNvSpPr txBox="1"/>
          <p:nvPr/>
        </p:nvSpPr>
        <p:spPr>
          <a:xfrm>
            <a:off x="6999514" y="724310"/>
            <a:ext cx="2179682" cy="307777"/>
          </a:xfrm>
          <a:prstGeom prst="rect">
            <a:avLst/>
          </a:prstGeom>
          <a:noFill/>
        </p:spPr>
        <p:txBody>
          <a:bodyPr wrap="square" rtlCol="0">
            <a:spAutoFit/>
          </a:bodyPr>
          <a:lstStyle/>
          <a:p>
            <a:r>
              <a:rPr lang="en-US" sz="1400" dirty="0" smtClean="0">
                <a:solidFill>
                  <a:schemeClr val="tx1"/>
                </a:solidFill>
                <a:latin typeface="+mj-lt"/>
              </a:rPr>
              <a:t>Penny Over</a:t>
            </a:r>
            <a:endParaRPr lang="en-US" sz="1400" dirty="0">
              <a:solidFill>
                <a:schemeClr val="tx1"/>
              </a:solidFill>
              <a:latin typeface="+mj-lt"/>
            </a:endParaRPr>
          </a:p>
        </p:txBody>
      </p:sp>
    </p:spTree>
    <p:extLst>
      <p:ext uri="{BB962C8B-B14F-4D97-AF65-F5344CB8AC3E}">
        <p14:creationId xmlns:p14="http://schemas.microsoft.com/office/powerpoint/2010/main" val="27805751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11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56326"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56322" name="Rectangle 3"/>
          <p:cNvSpPr>
            <a:spLocks noGrp="1" noChangeArrowheads="1"/>
          </p:cNvSpPr>
          <p:nvPr>
            <p:ph type="dt" sz="half" idx="10"/>
          </p:nvPr>
        </p:nvSpPr>
        <p:spPr>
          <a:noFill/>
        </p:spPr>
        <p:txBody>
          <a:bodyPr/>
          <a:lstStyle/>
          <a:p>
            <a:fld id="{837B6514-4B7D-3349-9B7D-C297E1BDA677}" type="datetime1">
              <a:rPr lang="en-US" smtClean="0"/>
              <a:t>4/25/14</a:t>
            </a:fld>
            <a:endParaRPr lang="en-US"/>
          </a:p>
        </p:txBody>
      </p:sp>
      <p:sp>
        <p:nvSpPr>
          <p:cNvPr id="56323" name="Rectangle 4"/>
          <p:cNvSpPr>
            <a:spLocks noGrp="1" noChangeArrowheads="1"/>
          </p:cNvSpPr>
          <p:nvPr>
            <p:ph type="ftr" sz="quarter" idx="11"/>
          </p:nvPr>
        </p:nvSpPr>
        <p:spPr>
          <a:noFill/>
        </p:spPr>
        <p:txBody>
          <a:bodyPr/>
          <a:lstStyle/>
          <a:p>
            <a:r>
              <a:rPr lang="en-US" smtClean="0"/>
              <a:t>© 2014 Keith A. Pray</a:t>
            </a:r>
            <a:endParaRPr lang="en-US"/>
          </a:p>
        </p:txBody>
      </p:sp>
      <p:sp>
        <p:nvSpPr>
          <p:cNvPr id="56324" name="Slide Number Placeholder 5"/>
          <p:cNvSpPr>
            <a:spLocks noGrp="1" noChangeArrowheads="1"/>
          </p:cNvSpPr>
          <p:nvPr>
            <p:ph type="sldNum" sz="quarter" idx="12"/>
          </p:nvPr>
        </p:nvSpPr>
        <p:spPr>
          <a:noFill/>
        </p:spPr>
        <p:txBody>
          <a:bodyPr/>
          <a:lstStyle/>
          <a:p>
            <a:fld id="{4CCE1419-1322-7F4D-ADBA-B847A931FF79}" type="slidenum">
              <a:rPr lang="en-US"/>
              <a:pPr/>
              <a:t>31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List 2 ways IT can lead to organizational change.</a:t>
            </a:r>
          </a:p>
          <a:p>
            <a:pPr marL="514350" indent="-514350">
              <a:buFont typeface="+mj-lt"/>
              <a:buAutoNum type="arabicPeriod"/>
            </a:pPr>
            <a:r>
              <a:rPr lang="en-US" dirty="0" smtClean="0"/>
              <a:t>List 4 ways a Video Game Producer may protect its IP and what specific IP each protects.</a:t>
            </a:r>
            <a:endParaRPr lang="en-US" dirty="0"/>
          </a:p>
          <a:p>
            <a:pPr marL="514350" indent="-514350">
              <a:buFont typeface="+mj-lt"/>
              <a:buAutoNum type="arabicPeriod"/>
            </a:pPr>
            <a:r>
              <a:rPr lang="en-US" dirty="0" smtClean="0"/>
              <a:t>List a computing technology that can be used to protect an individual’s privacy.</a:t>
            </a:r>
          </a:p>
          <a:p>
            <a:pPr marL="514350" indent="-514350">
              <a:buFont typeface="+mj-lt"/>
              <a:buAutoNum type="arabicPeriod"/>
            </a:pPr>
            <a:r>
              <a:rPr lang="en-US" dirty="0"/>
              <a:t>List a computing technology that can be used to </a:t>
            </a:r>
            <a:r>
              <a:rPr lang="en-US" dirty="0" smtClean="0"/>
              <a:t>intrude upon an </a:t>
            </a:r>
            <a:r>
              <a:rPr lang="en-US" dirty="0"/>
              <a:t>individual’s privacy</a:t>
            </a:r>
            <a:r>
              <a:rPr lang="en-US" dirty="0" smtClean="0"/>
              <a:t>.</a:t>
            </a:r>
            <a:endParaRPr lang="en-US" dirty="0"/>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4</a:t>
            </a:fld>
            <a:endParaRPr lang="en-US"/>
          </a:p>
        </p:txBody>
      </p:sp>
      <p:sp>
        <p:nvSpPr>
          <p:cNvPr id="6" name="Date Placeholder 5"/>
          <p:cNvSpPr>
            <a:spLocks noGrp="1"/>
          </p:cNvSpPr>
          <p:nvPr>
            <p:ph type="dt" sz="half" idx="12"/>
          </p:nvPr>
        </p:nvSpPr>
        <p:spPr/>
        <p:txBody>
          <a:bodyPr/>
          <a:lstStyle/>
          <a:p>
            <a:fld id="{E69497D4-E548-0241-AE48-1B61CEE57F71}" type="datetime1">
              <a:rPr lang="en-US" smtClean="0"/>
              <a:t>4/25/14</a:t>
            </a:fld>
            <a:endParaRPr lang="en-US"/>
          </a:p>
        </p:txBody>
      </p:sp>
    </p:spTree>
    <p:extLst>
      <p:ext uri="{BB962C8B-B14F-4D97-AF65-F5344CB8AC3E}">
        <p14:creationId xmlns:p14="http://schemas.microsoft.com/office/powerpoint/2010/main" val="60665230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5</a:t>
            </a:fld>
            <a:endParaRPr lang="en-US" smtClean="0"/>
          </a:p>
        </p:txBody>
      </p:sp>
      <p:sp>
        <p:nvSpPr>
          <p:cNvPr id="17412" name="Date Placeholder 5"/>
          <p:cNvSpPr>
            <a:spLocks noGrp="1"/>
          </p:cNvSpPr>
          <p:nvPr>
            <p:ph type="dt" sz="half" idx="12"/>
          </p:nvPr>
        </p:nvSpPr>
        <p:spPr>
          <a:noFill/>
        </p:spPr>
        <p:txBody>
          <a:bodyPr/>
          <a:lstStyle/>
          <a:p>
            <a:fld id="{3370A7B3-C81E-4E49-A26C-36E560DFB885}" type="datetime1">
              <a:rPr lang="en-US" smtClean="0"/>
              <a:t>4/25/14</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52515472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See Group Project Details Slide Deck.</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6842FE0C-8D61-E84F-AF2C-824F66C4611B}" type="slidenum">
              <a:rPr lang="en-US" smtClean="0"/>
              <a:pPr/>
              <a:t>6</a:t>
            </a:fld>
            <a:endParaRPr lang="en-US"/>
          </a:p>
        </p:txBody>
      </p:sp>
      <p:sp>
        <p:nvSpPr>
          <p:cNvPr id="6" name="Date Placeholder 5"/>
          <p:cNvSpPr>
            <a:spLocks noGrp="1"/>
          </p:cNvSpPr>
          <p:nvPr>
            <p:ph type="dt" sz="half" idx="12"/>
          </p:nvPr>
        </p:nvSpPr>
        <p:spPr/>
        <p:txBody>
          <a:bodyPr/>
          <a:lstStyle/>
          <a:p>
            <a:fld id="{CBA3FEEF-8DCC-084F-B49C-536AA0DA9E89}" type="datetime1">
              <a:rPr lang="en-US" smtClean="0"/>
              <a:t>4/25/14</a:t>
            </a:fld>
            <a:endParaRPr lang="en-US"/>
          </a:p>
        </p:txBody>
      </p:sp>
    </p:spTree>
    <p:extLst>
      <p:ext uri="{BB962C8B-B14F-4D97-AF65-F5344CB8AC3E}">
        <p14:creationId xmlns:p14="http://schemas.microsoft.com/office/powerpoint/2010/main" val="8205809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7</a:t>
            </a:fld>
            <a:endParaRPr lang="en-US" smtClean="0"/>
          </a:p>
        </p:txBody>
      </p:sp>
      <p:sp>
        <p:nvSpPr>
          <p:cNvPr id="17412" name="Date Placeholder 5"/>
          <p:cNvSpPr>
            <a:spLocks noGrp="1"/>
          </p:cNvSpPr>
          <p:nvPr>
            <p:ph type="dt" sz="half" idx="12"/>
          </p:nvPr>
        </p:nvSpPr>
        <p:spPr>
          <a:noFill/>
        </p:spPr>
        <p:txBody>
          <a:bodyPr/>
          <a:lstStyle/>
          <a:p>
            <a:fld id="{1138FE79-F7C3-FC49-9A7D-B44C6F459DCA}" type="datetime1">
              <a:rPr lang="en-US" smtClean="0"/>
              <a:t>4/25/14</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52515472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Moving Towards Online Learning</a:t>
            </a:r>
            <a:endParaRPr lang="en-US" sz="3500" dirty="0"/>
          </a:p>
        </p:txBody>
      </p:sp>
      <p:sp>
        <p:nvSpPr>
          <p:cNvPr id="3" name="Content Placeholder 2"/>
          <p:cNvSpPr>
            <a:spLocks noGrp="1"/>
          </p:cNvSpPr>
          <p:nvPr>
            <p:ph idx="1"/>
          </p:nvPr>
        </p:nvSpPr>
        <p:spPr>
          <a:xfrm>
            <a:off x="228600" y="2028477"/>
            <a:ext cx="8229600" cy="3886200"/>
          </a:xfrm>
        </p:spPr>
        <p:txBody>
          <a:bodyPr/>
          <a:lstStyle/>
          <a:p>
            <a:r>
              <a:rPr lang="en-US" sz="2400" dirty="0" smtClean="0"/>
              <a:t>Massive Open Online Courses</a:t>
            </a:r>
          </a:p>
          <a:p>
            <a:r>
              <a:rPr lang="en-US" sz="2400" dirty="0" smtClean="0"/>
              <a:t>Growing Rapidly[1][2]</a:t>
            </a:r>
            <a:endParaRPr lang="en-US" sz="1400" dirty="0" smtClean="0"/>
          </a:p>
          <a:p>
            <a:r>
              <a:rPr lang="en-US" sz="2400" dirty="0" smtClean="0"/>
              <a:t>Where are they headed?</a:t>
            </a:r>
          </a:p>
          <a:p>
            <a:pPr lvl="1"/>
            <a:r>
              <a:rPr lang="en-US" sz="1800" dirty="0" smtClean="0"/>
              <a:t>Impact on Institutions</a:t>
            </a:r>
          </a:p>
          <a:p>
            <a:pPr lvl="1"/>
            <a:r>
              <a:rPr lang="en-US" sz="1800" dirty="0" smtClean="0"/>
              <a:t>Supplementary uses</a:t>
            </a:r>
          </a:p>
          <a:p>
            <a:pPr lvl="1"/>
            <a:r>
              <a:rPr lang="en-US" sz="1800" dirty="0" smtClean="0"/>
              <a:t>K-12 use</a:t>
            </a:r>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8</a:t>
            </a:fld>
            <a:endParaRPr lang="en-US" dirty="0"/>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2400" y="1905000"/>
            <a:ext cx="5257800" cy="4600762"/>
          </a:xfrm>
          <a:prstGeom prst="rect">
            <a:avLst/>
          </a:prstGeom>
        </p:spPr>
      </p:pic>
      <p:sp>
        <p:nvSpPr>
          <p:cNvPr id="5" name="TextBox 4"/>
          <p:cNvSpPr txBox="1"/>
          <p:nvPr/>
        </p:nvSpPr>
        <p:spPr>
          <a:xfrm>
            <a:off x="373050" y="6005228"/>
            <a:ext cx="1635383" cy="338554"/>
          </a:xfrm>
          <a:prstGeom prst="rect">
            <a:avLst/>
          </a:prstGeom>
          <a:noFill/>
        </p:spPr>
        <p:txBody>
          <a:bodyPr wrap="none" rtlCol="0">
            <a:spAutoFit/>
          </a:bodyPr>
          <a:lstStyle/>
          <a:p>
            <a:r>
              <a:rPr lang="en-US" sz="1600" dirty="0" smtClean="0">
                <a:solidFill>
                  <a:schemeClr val="tx1"/>
                </a:solidFill>
              </a:rPr>
              <a:t>Graph source: [2]</a:t>
            </a:r>
            <a:endParaRPr lang="en-US" sz="1600" dirty="0"/>
          </a:p>
        </p:txBody>
      </p:sp>
    </p:spTree>
    <p:extLst>
      <p:ext uri="{BB962C8B-B14F-4D97-AF65-F5344CB8AC3E}">
        <p14:creationId xmlns:p14="http://schemas.microsoft.com/office/powerpoint/2010/main" val="40683858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Learn Almost Anything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Matt Costi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4/25/14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9</a:t>
            </a:fld>
            <a:endParaRPr lang="en-US"/>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t="15808"/>
          <a:stretch/>
        </p:blipFill>
        <p:spPr>
          <a:xfrm>
            <a:off x="355545" y="1371601"/>
            <a:ext cx="8331255" cy="4873624"/>
          </a:xfrm>
        </p:spPr>
      </p:pic>
      <p:sp>
        <p:nvSpPr>
          <p:cNvPr id="9" name="TextBox 8"/>
          <p:cNvSpPr txBox="1"/>
          <p:nvPr/>
        </p:nvSpPr>
        <p:spPr>
          <a:xfrm>
            <a:off x="7055899" y="5908259"/>
            <a:ext cx="1635383" cy="338554"/>
          </a:xfrm>
          <a:prstGeom prst="rect">
            <a:avLst/>
          </a:prstGeom>
          <a:noFill/>
        </p:spPr>
        <p:txBody>
          <a:bodyPr wrap="none" rtlCol="0">
            <a:spAutoFit/>
          </a:bodyPr>
          <a:lstStyle/>
          <a:p>
            <a:r>
              <a:rPr lang="en-US" sz="1600" dirty="0" smtClean="0">
                <a:solidFill>
                  <a:schemeClr val="tx1"/>
                </a:solidFill>
              </a:rPr>
              <a:t>Graph source: [2]</a:t>
            </a:r>
            <a:endParaRPr lang="en-US" sz="1600" dirty="0"/>
          </a:p>
        </p:txBody>
      </p:sp>
    </p:spTree>
    <p:extLst>
      <p:ext uri="{BB962C8B-B14F-4D97-AF65-F5344CB8AC3E}">
        <p14:creationId xmlns:p14="http://schemas.microsoft.com/office/powerpoint/2010/main" val="298122337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83535</TotalTime>
  <Words>3859</Words>
  <Application>Microsoft Macintosh PowerPoint</Application>
  <PresentationFormat>On-screen Show (4:3)</PresentationFormat>
  <Paragraphs>513</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Presentation_Template</vt:lpstr>
      <vt:lpstr>Class 11 Work</vt:lpstr>
      <vt:lpstr>Overview</vt:lpstr>
      <vt:lpstr>PowerPoint Presentation</vt:lpstr>
      <vt:lpstr>Group Quiz</vt:lpstr>
      <vt:lpstr>Overview</vt:lpstr>
      <vt:lpstr>Assignment</vt:lpstr>
      <vt:lpstr>Overview</vt:lpstr>
      <vt:lpstr>Moving Towards Online Learning</vt:lpstr>
      <vt:lpstr>Learn Almost Anything</vt:lpstr>
      <vt:lpstr>A New Way Of Learning</vt:lpstr>
      <vt:lpstr>Blended Learning</vt:lpstr>
      <vt:lpstr>Conclusions</vt:lpstr>
      <vt:lpstr>Sources</vt:lpstr>
      <vt:lpstr>Future of industrial robots</vt:lpstr>
      <vt:lpstr>Debate about industrial robots in China</vt:lpstr>
      <vt:lpstr>Unemployment rate vs Robots in use</vt:lpstr>
      <vt:lpstr>Reasons for increasing use of industrial robots</vt:lpstr>
      <vt:lpstr>Conclusion</vt:lpstr>
      <vt:lpstr>Any Questions</vt:lpstr>
      <vt:lpstr>Kickstarter Success and Failure</vt:lpstr>
      <vt:lpstr>More Kickstarter Controversy </vt:lpstr>
      <vt:lpstr>Alternate Crowdfunding Sources</vt:lpstr>
      <vt:lpstr>Conclusion</vt:lpstr>
      <vt:lpstr>Sources</vt:lpstr>
      <vt:lpstr>Microfinance</vt:lpstr>
      <vt:lpstr>And Cloud Computing</vt:lpstr>
      <vt:lpstr>Mission Drift</vt:lpstr>
      <vt:lpstr>And the Cloud</vt:lpstr>
      <vt:lpstr>Conclusion</vt:lpstr>
      <vt:lpstr>Sources</vt:lpstr>
      <vt:lpstr>Class 11  The End</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462</cp:revision>
  <cp:lastPrinted>2004-04-28T16:30:48Z</cp:lastPrinted>
  <dcterms:created xsi:type="dcterms:W3CDTF">2010-11-29T19:14:58Z</dcterms:created>
  <dcterms:modified xsi:type="dcterms:W3CDTF">2014-04-25T23:04:39Z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