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tmp" ContentType="image/p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45"/>
  </p:notesMasterIdLst>
  <p:handoutMasterIdLst>
    <p:handoutMasterId r:id="rId46"/>
  </p:handoutMasterIdLst>
  <p:sldIdLst>
    <p:sldId id="256" r:id="rId2"/>
    <p:sldId id="345" r:id="rId3"/>
    <p:sldId id="442" r:id="rId4"/>
    <p:sldId id="507" r:id="rId5"/>
    <p:sldId id="508" r:id="rId6"/>
    <p:sldId id="546" r:id="rId7"/>
    <p:sldId id="509" r:id="rId8"/>
    <p:sldId id="555" r:id="rId9"/>
    <p:sldId id="510" r:id="rId10"/>
    <p:sldId id="625" r:id="rId11"/>
    <p:sldId id="626" r:id="rId12"/>
    <p:sldId id="627" r:id="rId13"/>
    <p:sldId id="628" r:id="rId14"/>
    <p:sldId id="629" r:id="rId15"/>
    <p:sldId id="630" r:id="rId16"/>
    <p:sldId id="631" r:id="rId17"/>
    <p:sldId id="611" r:id="rId18"/>
    <p:sldId id="612" r:id="rId19"/>
    <p:sldId id="613" r:id="rId20"/>
    <p:sldId id="614" r:id="rId21"/>
    <p:sldId id="615" r:id="rId22"/>
    <p:sldId id="616" r:id="rId23"/>
    <p:sldId id="617" r:id="rId24"/>
    <p:sldId id="600" r:id="rId25"/>
    <p:sldId id="601" r:id="rId26"/>
    <p:sldId id="602" r:id="rId27"/>
    <p:sldId id="603" r:id="rId28"/>
    <p:sldId id="604" r:id="rId29"/>
    <p:sldId id="605" r:id="rId30"/>
    <p:sldId id="606" r:id="rId31"/>
    <p:sldId id="607" r:id="rId32"/>
    <p:sldId id="608" r:id="rId33"/>
    <p:sldId id="609" r:id="rId34"/>
    <p:sldId id="610" r:id="rId35"/>
    <p:sldId id="618" r:id="rId36"/>
    <p:sldId id="619" r:id="rId37"/>
    <p:sldId id="620" r:id="rId38"/>
    <p:sldId id="621" r:id="rId39"/>
    <p:sldId id="622" r:id="rId40"/>
    <p:sldId id="623" r:id="rId41"/>
    <p:sldId id="624" r:id="rId42"/>
    <p:sldId id="329" r:id="rId43"/>
    <p:sldId id="474" r:id="rId44"/>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063" autoAdjust="0"/>
  </p:normalViewPr>
  <p:slideViewPr>
    <p:cSldViewPr>
      <p:cViewPr varScale="1">
        <p:scale>
          <a:sx n="105" d="100"/>
          <a:sy n="105" d="100"/>
        </p:scale>
        <p:origin x="-17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7FEB7747-8758-B748-A70F-4DA842B2CA2D}" type="datetime1">
              <a:rPr lang="en-US"/>
              <a:pPr/>
              <a:t>4/8/14</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8AAA2BA9-C9A5-D849-8536-FB0739DCD31E}" type="slidenum">
              <a:rPr lang="en-US"/>
              <a:pPr/>
              <a:t>‹#›</a:t>
            </a:fld>
            <a:endParaRPr lang="en-US"/>
          </a:p>
        </p:txBody>
      </p:sp>
    </p:spTree>
    <p:extLst>
      <p:ext uri="{BB962C8B-B14F-4D97-AF65-F5344CB8AC3E}">
        <p14:creationId xmlns:p14="http://schemas.microsoft.com/office/powerpoint/2010/main" val="3485740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DF28E75B-200E-1546-A316-7C661EC1A18F}" type="datetime1">
              <a:rPr lang="en-US"/>
              <a:pPr/>
              <a:t>4/8/14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E287B147-B3A8-D64C-A081-AA9514A203F9}" type="slidenum">
              <a:rPr lang="en-US"/>
              <a:pPr/>
              <a:t>‹#›</a:t>
            </a:fld>
            <a:endParaRPr lang="en-US"/>
          </a:p>
        </p:txBody>
      </p:sp>
    </p:spTree>
    <p:extLst>
      <p:ext uri="{BB962C8B-B14F-4D97-AF65-F5344CB8AC3E}">
        <p14:creationId xmlns:p14="http://schemas.microsoft.com/office/powerpoint/2010/main" val="25541036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6C039FF6-8D5A-1645-B6CE-1DC12DF74E9D}" type="datetime1">
              <a:rPr lang="en-US"/>
              <a:pPr/>
              <a:t>4/8/14</a:t>
            </a:fld>
            <a:endParaRPr lang="en-US"/>
          </a:p>
        </p:txBody>
      </p:sp>
      <p:sp>
        <p:nvSpPr>
          <p:cNvPr id="16387" name="Rectangle 7"/>
          <p:cNvSpPr>
            <a:spLocks noGrp="1" noChangeArrowheads="1"/>
          </p:cNvSpPr>
          <p:nvPr>
            <p:ph type="sldNum" sz="quarter" idx="5"/>
          </p:nvPr>
        </p:nvSpPr>
        <p:spPr>
          <a:noFill/>
        </p:spPr>
        <p:txBody>
          <a:bodyPr/>
          <a:lstStyle/>
          <a:p>
            <a:fld id="{8D3A7744-334E-7A43-A73E-D33DCC6C0EAC}"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After this class we will be half done with the course… very sad I know.</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Originally developed for the U.S Navy to protect government communications. Now used to anonymize user’s connecting to the internet, used by normal people, journalists, activists, and many others.</a:t>
            </a:r>
          </a:p>
          <a:p>
            <a:pPr marL="228600" indent="-228600">
              <a:buAutoNum type="arabicPeriod"/>
            </a:pPr>
            <a:endParaRPr lang="en-US" baseline="0" dirty="0" smtClean="0"/>
          </a:p>
          <a:p>
            <a:pPr marL="228600" indent="-228600">
              <a:buAutoNum type="arabicPeriod"/>
            </a:pPr>
            <a:r>
              <a:rPr lang="en-US" baseline="0" dirty="0" smtClean="0"/>
              <a:t>Onion Routing – Clients go through the network by building a path of nodes (circuit) where each node knows its predecessor and its successor, but no other nodes in the path. Traffic flows down the circuit in fixed sized cells , which are unwrapped by a symmetric key at each node (earned it the name onion routing) and continues down stream. </a:t>
            </a:r>
          </a:p>
          <a:p>
            <a:pPr marL="228600" indent="-228600">
              <a:buAutoNum type="arabicPeriod"/>
            </a:pPr>
            <a:endParaRPr lang="en-US" baseline="0" dirty="0" smtClean="0"/>
          </a:p>
          <a:p>
            <a:pPr marL="228600" indent="-228600">
              <a:buAutoNum type="arabicPeriod"/>
            </a:pPr>
            <a:r>
              <a:rPr lang="en-US" baseline="0" dirty="0" smtClean="0"/>
              <a:t>A way to connect to the internet by moving encrypted traffic through several Tor servers so anyone who wants to see incoming traffic will see some node on the network rather than your computer.  </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10</a:t>
            </a:fld>
            <a:endParaRPr lang="en-US" dirty="0"/>
          </a:p>
        </p:txBody>
      </p:sp>
    </p:spTree>
    <p:extLst>
      <p:ext uri="{BB962C8B-B14F-4D97-AF65-F5344CB8AC3E}">
        <p14:creationId xmlns:p14="http://schemas.microsoft.com/office/powerpoint/2010/main" val="41936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(Removed other steps to save on slides/time) Step 1:</a:t>
            </a:r>
            <a:r>
              <a:rPr lang="en-US" baseline="0" dirty="0" smtClean="0"/>
              <a:t> Alice’s Tor client obtains a list of Tor nodes from a directory server </a:t>
            </a:r>
          </a:p>
          <a:p>
            <a:pPr marL="228600" indent="-228600">
              <a:buAutoNum type="arabicPeriod"/>
            </a:pPr>
            <a:r>
              <a:rPr lang="en-US" baseline="0" dirty="0" smtClean="0"/>
              <a:t>Step 2: Her Tor client will randomly generate a random path that leads toward the destination of her request</a:t>
            </a:r>
          </a:p>
          <a:p>
            <a:pPr marL="685800" lvl="1" indent="-228600">
              <a:buAutoNum type="arabicPeriod"/>
            </a:pPr>
            <a:r>
              <a:rPr lang="en-US" baseline="0" dirty="0" smtClean="0"/>
              <a:t>The reason for this is to ensure a difficult, winding path that is hard to trace back to the original sender</a:t>
            </a:r>
          </a:p>
          <a:p>
            <a:pPr marL="685800" lvl="1" indent="-228600">
              <a:buAutoNum type="arabicPeriod"/>
            </a:pPr>
            <a:r>
              <a:rPr lang="en-US" baseline="0" dirty="0" smtClean="0"/>
              <a:t>Due to how onion routing works, no individual node knows the entire path and the path has a different set of encryption keys for each node (Harder to trace)</a:t>
            </a:r>
          </a:p>
          <a:p>
            <a:pPr marL="228600" lvl="0" indent="-228600">
              <a:buAutoNum type="arabicPeriod"/>
            </a:pPr>
            <a:r>
              <a:rPr lang="en-US" baseline="0" dirty="0" smtClean="0"/>
              <a:t>Step 3: Usually a path for similar connections is kept the same (for performance reasons). After a period of time (Roughly 10 minutes or a connection with a new destination), a new path will be generated. </a:t>
            </a:r>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FC883A1-F8A5-EA4E-8D73-931514293BE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 Tor</a:t>
            </a:r>
            <a:r>
              <a:rPr lang="en-US" baseline="0" dirty="0" smtClean="0"/>
              <a:t> Network has recently become a popular way of getting around national censorship systems (for example, in China and Iran)</a:t>
            </a:r>
          </a:p>
          <a:p>
            <a:pPr marL="685800" lvl="1" indent="-228600">
              <a:buAutoNum type="arabicPeriod"/>
            </a:pPr>
            <a:r>
              <a:rPr lang="en-US" baseline="0" dirty="0" smtClean="0"/>
              <a:t>An attacker (In this case the censorship system) cannot find out which website a user is visiting and cannot block access</a:t>
            </a:r>
          </a:p>
          <a:p>
            <a:pPr marL="228600" lvl="0" indent="-228600">
              <a:buAutoNum type="arabicPeriod"/>
            </a:pPr>
            <a:r>
              <a:rPr lang="en-US" dirty="0" smtClean="0"/>
              <a:t>An</a:t>
            </a:r>
            <a:r>
              <a:rPr lang="en-US" baseline="0" dirty="0" smtClean="0"/>
              <a:t> anonymous network helps to encourage whistle blowing and dissidents, for just causes of course. Generally reporting sensitive information that could put someone’s life in danger if they were traced back to a leak.</a:t>
            </a:r>
          </a:p>
          <a:p>
            <a:pPr marL="228600" lvl="0" indent="-228600">
              <a:buAutoNum type="arabicPeriod"/>
            </a:pPr>
            <a:r>
              <a:rPr lang="en-US" baseline="0" dirty="0" smtClean="0"/>
              <a:t>A branch of the U.S. Navy uses the network for intelligence gathering. </a:t>
            </a:r>
          </a:p>
          <a:p>
            <a:pPr marL="228600" lvl="0" indent="-228600">
              <a:buAutoNum type="arabicPeriod"/>
            </a:pPr>
            <a:r>
              <a:rPr lang="en-US" dirty="0" smtClean="0"/>
              <a:t>Keeping a close eye</a:t>
            </a:r>
            <a:r>
              <a:rPr lang="en-US" baseline="0" dirty="0" smtClean="0"/>
              <a:t> on certain websites without leaving government information in the websites traffic logs</a:t>
            </a:r>
          </a:p>
          <a:p>
            <a:pPr marL="228600" lvl="0" indent="-228600">
              <a:buAutoNum type="arabicPeriod"/>
            </a:pPr>
            <a:r>
              <a:rPr lang="en-US" baseline="0" dirty="0" smtClean="0"/>
              <a:t>Traffic Analysis – Simply put, is a type of attack that can identify a sender and the recipient. Using this information to track behavior, interests, and other personal information that can be used against you. (Like Miguel’s presentation)</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FC883A1-F8A5-EA4E-8D73-931514293BE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 large percentage</a:t>
            </a:r>
            <a:r>
              <a:rPr lang="en-US" baseline="0" dirty="0" smtClean="0"/>
              <a:t> of Tor user’s use the anonymous network to remain anonymous while using P2P networks (specifically BitTorrent). Whether this be for piracy or legitimate reasons, this significantly slows down an already slow network (large use of bandwidth). </a:t>
            </a:r>
          </a:p>
          <a:p>
            <a:pPr marL="228600" indent="-228600">
              <a:buAutoNum type="arabicPeriod"/>
            </a:pPr>
            <a:r>
              <a:rPr lang="en-US" dirty="0" smtClean="0"/>
              <a:t>A lot of the</a:t>
            </a:r>
            <a:r>
              <a:rPr lang="en-US" baseline="0" dirty="0" smtClean="0"/>
              <a:t> activity by client’s can be malicious. (Anonymity can bring out the worst in us)</a:t>
            </a:r>
          </a:p>
          <a:p>
            <a:pPr marL="685800" lvl="1" indent="-228600">
              <a:buAutoNum type="arabicPeriod"/>
            </a:pPr>
            <a:r>
              <a:rPr lang="en-US" baseline="0" dirty="0" smtClean="0"/>
              <a:t>One of the study’s measuring usage of Tor by hosting their own exit node received a large number of complaints for “allegations of copyright infringement, reported hacking attempts, IRC bot network controls, and web page defacement” going through the exit node. </a:t>
            </a:r>
          </a:p>
          <a:p>
            <a:pPr marL="685800" lvl="1" indent="-228600">
              <a:buAutoNum type="arabicPeriod"/>
            </a:pPr>
            <a:r>
              <a:rPr lang="en-US" baseline="0" dirty="0" smtClean="0"/>
              <a:t>Institution asked to shut down the exit node shortly after data collection was finished</a:t>
            </a:r>
          </a:p>
          <a:p>
            <a:pPr marL="685800" lvl="1" indent="-228600">
              <a:buAutoNum type="arabicPeriod"/>
            </a:pPr>
            <a:r>
              <a:rPr lang="en-US" baseline="0" dirty="0" smtClean="0"/>
              <a:t>HackBB – A popular gathering place on the darknet for users to “buy stolen credit cards, skimming ATMs, and hacking anything from personal computer’s to server hardware.”</a:t>
            </a:r>
          </a:p>
          <a:p>
            <a:pPr marL="685800" lvl="1" indent="-228600">
              <a:buAutoNum type="arabicPeriod"/>
            </a:pPr>
            <a:r>
              <a:rPr lang="en-US" baseline="0" dirty="0" smtClean="0"/>
              <a:t>Eric Marques – Hosted a large amount of servers for child pornography </a:t>
            </a:r>
          </a:p>
          <a:p>
            <a:pPr marL="228600" lvl="0" indent="-228600">
              <a:buAutoNum type="arabicPeriod"/>
            </a:pPr>
            <a:endParaRPr lang="en-US" baseline="0" dirty="0" smtClean="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FC883A1-F8A5-EA4E-8D73-931514293BE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Unfortunately,</a:t>
            </a:r>
            <a:r>
              <a:rPr lang="en-US" baseline="0" dirty="0" smtClean="0"/>
              <a:t> one of the strengths of the Tor network is also a weakness in that routing a request through several nodes, rather than directly, will make establishing connections much slower than normal.</a:t>
            </a:r>
          </a:p>
          <a:p>
            <a:pPr marL="228600" indent="-228600">
              <a:buAutoNum type="arabicPeriod"/>
            </a:pPr>
            <a:r>
              <a:rPr lang="en-US" baseline="0" dirty="0" smtClean="0"/>
              <a:t>Due to several insecure protocols that transmit login credentials in plain-text existing.</a:t>
            </a:r>
          </a:p>
          <a:p>
            <a:pPr marL="685800" lvl="1" indent="-228600">
              <a:buAutoNum type="arabicPeriod"/>
            </a:pPr>
            <a:r>
              <a:rPr lang="en-US" baseline="0" dirty="0" smtClean="0"/>
              <a:t>This can be easily exploited by Malicious Routers, as routers are hosted by volunteers and the code is open source, to act as normal exit nodes that scan and record user name and password information from users that go through malicious exit nodes.</a:t>
            </a:r>
          </a:p>
          <a:p>
            <a:pPr marL="228600" lvl="0" indent="-228600">
              <a:buAutoNum type="arabicPeriod"/>
            </a:pPr>
            <a:r>
              <a:rPr lang="en-US" baseline="0" dirty="0" smtClean="0"/>
              <a:t>While using the Tor network makes it difficult to track the source of a request, recipients can tell that the Tor network is being used. </a:t>
            </a:r>
          </a:p>
          <a:p>
            <a:pPr marL="685800" lvl="1" indent="-228600">
              <a:buAutoNum type="arabicPeriod"/>
            </a:pPr>
            <a:r>
              <a:rPr lang="en-US" baseline="0" dirty="0" smtClean="0"/>
              <a:t>NSA brands Tor users as suspicious and makes them more likely to be targeted.</a:t>
            </a:r>
          </a:p>
          <a:p>
            <a:pPr marL="685800" lvl="1" indent="-228600">
              <a:buAutoNum type="arabicPeriod"/>
            </a:pPr>
            <a:r>
              <a:rPr lang="en-US" baseline="0" dirty="0" smtClean="0"/>
              <a:t>Tor Network is hard to get around, but browser exploits are far easier to obtain your information</a:t>
            </a:r>
          </a:p>
          <a:p>
            <a:pPr marL="1143000" lvl="2" indent="-228600">
              <a:buAutoNum type="arabicPeriod"/>
            </a:pPr>
            <a:r>
              <a:rPr lang="en-US" baseline="0" dirty="0" smtClean="0"/>
              <a:t>“Man In the Middle” Style Attacks – Using a fake security certificate to make it seem like the user is browsing the actual website, and then intercept data being sent to that website through the browser.</a:t>
            </a:r>
          </a:p>
          <a:p>
            <a:pPr marL="228600" lvl="0" indent="-228600">
              <a:buAutoNum type="arabicPeriod"/>
            </a:pPr>
            <a:endParaRPr lang="en-US" baseline="0" dirty="0" smtClean="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FC883A1-F8A5-EA4E-8D73-931514293BE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dirty="0" smtClean="0"/>
              <a:t>Is using Tor</a:t>
            </a:r>
            <a:r>
              <a:rPr lang="en-US" baseline="0" dirty="0" smtClean="0"/>
              <a:t> worth it?</a:t>
            </a:r>
          </a:p>
          <a:p>
            <a:pPr marL="685800" lvl="1" indent="-228600">
              <a:buAutoNum type="arabicPeriod"/>
            </a:pPr>
            <a:r>
              <a:rPr lang="en-US" baseline="0" dirty="0" smtClean="0"/>
              <a:t>Depends on the user. While the common man may like to avoid traffic analysis or remain truly anonymous on the web, there are most likely better alternatives (VPN or Proxy) that may achieve a similar effect with a little less slowdown, and suspicion.</a:t>
            </a:r>
          </a:p>
          <a:p>
            <a:pPr marL="1143000" lvl="2" indent="-228600">
              <a:buAutoNum type="arabicPeriod"/>
            </a:pPr>
            <a:r>
              <a:rPr lang="en-US" baseline="0" dirty="0" smtClean="0"/>
              <a:t>In it’s current state, it provides anonymity not security (Not ideal to use when logging into sensitive accounts)</a:t>
            </a:r>
          </a:p>
          <a:p>
            <a:pPr marL="685800" lvl="1" indent="-228600">
              <a:buAutoNum type="arabicPeriod"/>
            </a:pPr>
            <a:r>
              <a:rPr lang="en-US" baseline="0" dirty="0" smtClean="0"/>
              <a:t>Ideal for when one needs to remain anonymous when providing or gathering sensitive information (Whistle blowing or surveillance) </a:t>
            </a:r>
          </a:p>
          <a:p>
            <a:pPr marL="228600" lvl="0" indent="-228600">
              <a:buAutoNum type="arabicPeriod"/>
            </a:pPr>
            <a:r>
              <a:rPr lang="en-US" baseline="0" dirty="0" smtClean="0"/>
              <a:t>Can we handle anonymity?</a:t>
            </a:r>
          </a:p>
          <a:p>
            <a:pPr marL="685800" lvl="1" indent="-228600">
              <a:buAutoNum type="arabicPeriod"/>
            </a:pPr>
            <a:r>
              <a:rPr lang="en-US" baseline="0" dirty="0" smtClean="0"/>
              <a:t>“Anonymity can bring out the worst in people” – When you can say something without taking responsibility for it, will everyone be able to abide by social norms/remain civil?</a:t>
            </a:r>
          </a:p>
          <a:p>
            <a:pPr marL="1143000" lvl="2" indent="-228600">
              <a:buAutoNum type="arabicPeriod"/>
            </a:pPr>
            <a:r>
              <a:rPr lang="en-US" baseline="0" dirty="0" smtClean="0"/>
              <a:t>In a social setting, you can harm your reputation, so that can keep you in line. Might be different when anonymous</a:t>
            </a:r>
          </a:p>
          <a:p>
            <a:pPr marL="1143000" lvl="2" indent="-228600">
              <a:buAutoNum type="arabicPeriod"/>
            </a:pPr>
            <a:r>
              <a:rPr lang="en-US" baseline="0" dirty="0" smtClean="0"/>
              <a:t>Also lends to freedom of speech, less fear of being thought less of when sharing thoughts that aren’t tied to you. Allows true self to display.</a:t>
            </a:r>
          </a:p>
          <a:p>
            <a:pPr marL="1143000" lvl="2" indent="-228600">
              <a:buAutoNum type="arabicPeriod"/>
            </a:pPr>
            <a:r>
              <a:rPr lang="en-US" baseline="0" dirty="0" smtClean="0"/>
              <a:t>Can we trust users with anonymity? (I think this is pretty open ended, discussion worthy at least)</a:t>
            </a:r>
          </a:p>
          <a:p>
            <a:pPr marL="685800" lvl="1" indent="-228600">
              <a:buAutoNum type="arabicPeriod"/>
            </a:pPr>
            <a:r>
              <a:rPr lang="en-US" baseline="0" dirty="0" smtClean="0"/>
              <a:t>Does the good that can be done with Tor outweigh the harmful uses</a:t>
            </a:r>
          </a:p>
          <a:p>
            <a:pPr marL="1143000" lvl="2" indent="-228600">
              <a:buAutoNum type="arabicPeriod"/>
            </a:pPr>
            <a:r>
              <a:rPr lang="en-US" baseline="0" dirty="0" smtClean="0"/>
              <a:t>Possible uses of piracy and malicious activity over benefits to society</a:t>
            </a:r>
          </a:p>
          <a:p>
            <a:pPr marL="1600200" lvl="3" indent="-228600">
              <a:buAutoNum type="arabicPeriod"/>
            </a:pPr>
            <a:r>
              <a:rPr lang="en-US" baseline="0" dirty="0" smtClean="0"/>
              <a:t>Each act has questionable case by case ethics: Does the large amount of illegal activity over the network warrant the benefits to Journalists and National Defense?</a:t>
            </a:r>
          </a:p>
          <a:p>
            <a:pPr marL="685800" lvl="1" indent="-228600">
              <a:buAutoNum type="arabicPeriod"/>
            </a:pP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FC883A1-F8A5-EA4E-8D73-931514293BE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16</a:t>
            </a:fld>
            <a:endParaRPr lang="en-US" dirty="0"/>
          </a:p>
        </p:txBody>
      </p:sp>
    </p:spTree>
    <p:extLst>
      <p:ext uri="{BB962C8B-B14F-4D97-AF65-F5344CB8AC3E}">
        <p14:creationId xmlns:p14="http://schemas.microsoft.com/office/powerpoint/2010/main" val="419364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computing:</a:t>
            </a:r>
            <a:r>
              <a:rPr lang="en-US" baseline="0" dirty="0" smtClean="0"/>
              <a:t> </a:t>
            </a:r>
            <a:r>
              <a:rPr lang="en-US" dirty="0" smtClean="0"/>
              <a:t>the practice of using a network of remote servers hosted on the Internet to store, manage, and process data, rather than a local server or a personal computer.</a:t>
            </a:r>
          </a:p>
          <a:p>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Become popular because of scalability</a:t>
            </a:r>
            <a:r>
              <a:rPr lang="en-US" baseline="0" dirty="0" smtClean="0"/>
              <a:t>, reduced licensing costs, reduced hardware costs, easy administration, and ability to work from anywhere</a:t>
            </a:r>
          </a:p>
          <a:p>
            <a:endParaRPr lang="en-US" baseline="0" dirty="0" smtClean="0"/>
          </a:p>
          <a:p>
            <a:r>
              <a:rPr lang="en-US" baseline="0" dirty="0" smtClean="0"/>
              <a:t>Increased target for malicious attacks that could result in loss of personal information and files</a:t>
            </a:r>
            <a:endParaRPr lang="en-US" dirty="0" smtClean="0"/>
          </a:p>
          <a:p>
            <a:endParaRPr lang="en-US" dirty="0" smtClean="0"/>
          </a:p>
          <a:p>
            <a:r>
              <a:rPr lang="en-US" dirty="0" smtClean="0"/>
              <a:t>Last two</a:t>
            </a:r>
            <a:r>
              <a:rPr lang="en-US" baseline="0" dirty="0" smtClean="0"/>
              <a:t> are conclusion points. As more people reach for cloud services, the more likely they are to become a target for hackers and the like. This also means that in time, more effort will be done to secure the cloud however, the usage of third party hosting and government back doors make full security impossible</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18</a:t>
            </a:fld>
            <a:endParaRPr lang="en-US"/>
          </a:p>
        </p:txBody>
      </p:sp>
    </p:spTree>
    <p:extLst>
      <p:ext uri="{BB962C8B-B14F-4D97-AF65-F5344CB8AC3E}">
        <p14:creationId xmlns:p14="http://schemas.microsoft.com/office/powerpoint/2010/main" val="1918606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editing, file sharing, collaboration</a:t>
            </a:r>
            <a:r>
              <a:rPr lang="en-US" baseline="0" dirty="0" smtClean="0"/>
              <a:t> tools</a:t>
            </a:r>
          </a:p>
          <a:p>
            <a:endParaRPr lang="en-US" baseline="0" dirty="0" smtClean="0"/>
          </a:p>
          <a:p>
            <a:r>
              <a:rPr lang="en-US" baseline="0" dirty="0" smtClean="0"/>
              <a:t>The general “oh everybody is doing it” social trend has made it more acceptable and recommended to use cloud computing</a:t>
            </a:r>
          </a:p>
          <a:p>
            <a:endParaRPr lang="en-US" baseline="0" dirty="0" smtClean="0"/>
          </a:p>
          <a:p>
            <a:r>
              <a:rPr lang="en-US" baseline="0" dirty="0" smtClean="0"/>
              <a:t>Those who utilize cloud computing in the work place ay be more likely to utilize it for personal uses and have a trust in it because the corporation they work for does</a:t>
            </a:r>
          </a:p>
          <a:p>
            <a:endParaRPr lang="en-US" baseline="0" dirty="0" smtClean="0"/>
          </a:p>
          <a:p>
            <a:endParaRPr lang="en-US" baseline="0" dirty="0" smtClean="0"/>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19</a:t>
            </a:fld>
            <a:endParaRPr lang="en-US"/>
          </a:p>
        </p:txBody>
      </p:sp>
    </p:spTree>
    <p:extLst>
      <p:ext uri="{BB962C8B-B14F-4D97-AF65-F5344CB8AC3E}">
        <p14:creationId xmlns:p14="http://schemas.microsoft.com/office/powerpoint/2010/main" val="355967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4/8/14</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breach: listening in on another VM</a:t>
            </a:r>
            <a:r>
              <a:rPr lang="en-US" baseline="0" dirty="0" smtClean="0"/>
              <a:t> transmissions via “side channeling” </a:t>
            </a:r>
          </a:p>
          <a:p>
            <a:r>
              <a:rPr lang="en-US" baseline="0" dirty="0" smtClean="0"/>
              <a:t>	note: target security breach may be analogous to scale of possibilities in cloud computing</a:t>
            </a:r>
          </a:p>
          <a:p>
            <a:r>
              <a:rPr lang="en-US" baseline="0" dirty="0" smtClean="0"/>
              <a:t>	note: side channeling-  any attack based on information gained from the physical implementation of a cryptosystem, rather than brute force or theoretical weaknesses in the 	algorithms(compare cryptanalysis)…Big piece of it is auto-suggest which helps hacker figure out what users may have typed before. Also pertains to the fact that multiple VMs may 	run on a single piece of hardware allowing hackers to steal incoming info without alerting the other VM about what’s going 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Account or Service Traffic Hijacking:</a:t>
            </a:r>
            <a:r>
              <a:rPr lang="en-US" baseline="0" dirty="0" smtClean="0"/>
              <a:t>  “</a:t>
            </a:r>
            <a:r>
              <a:rPr lang="en-US" dirty="0" smtClean="0"/>
              <a:t>Phishing, exploitation of software vulnerabilities such as buffer overflow attacks, and loss of passwords and credentials can all lead to the loss of control over a user account.” </a:t>
            </a:r>
            <a:endParaRPr lang="en-US" baseline="0" dirty="0" smtClean="0"/>
          </a:p>
          <a:p>
            <a:endParaRPr lang="en-US" baseline="0" dirty="0" smtClean="0"/>
          </a:p>
          <a:p>
            <a:r>
              <a:rPr lang="en-US" baseline="0" dirty="0" smtClean="0"/>
              <a:t>Government Backdoors: NSA hacked into encrypted  UN communications. Has potential to be used on civilians</a:t>
            </a:r>
          </a:p>
          <a:p>
            <a:endParaRPr lang="en-US" baseline="0" dirty="0" smtClean="0"/>
          </a:p>
          <a:p>
            <a:r>
              <a:rPr lang="en-US" baseline="0" dirty="0" smtClean="0"/>
              <a:t>Password Hijacking: Mac OSX Maverick hosts all passwords in iCloud. </a:t>
            </a:r>
            <a:r>
              <a:rPr lang="en-US" baseline="0" dirty="0" err="1" smtClean="0"/>
              <a:t>Governement</a:t>
            </a:r>
            <a:r>
              <a:rPr lang="en-US" baseline="0" dirty="0" smtClean="0"/>
              <a:t> backdoors open potential for insecurity</a:t>
            </a:r>
          </a:p>
          <a:p>
            <a:endParaRPr lang="en-US" baseline="0" dirty="0" smtClean="0"/>
          </a:p>
          <a:p>
            <a:endParaRPr lang="en-US" baseline="0" dirty="0" smtClean="0"/>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20</a:t>
            </a:fld>
            <a:endParaRPr lang="en-US"/>
          </a:p>
        </p:txBody>
      </p:sp>
    </p:spTree>
    <p:extLst>
      <p:ext uri="{BB962C8B-B14F-4D97-AF65-F5344CB8AC3E}">
        <p14:creationId xmlns:p14="http://schemas.microsoft.com/office/powerpoint/2010/main" val="1251608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Social engineering: “I</a:t>
            </a:r>
            <a:r>
              <a:rPr lang="en-US" dirty="0" smtClean="0">
                <a:effectLst/>
              </a:rPr>
              <a:t>n this regard the security's weakest link is the human, and while this might also happen within a cloud service provider, they will usually be more cautious about such attacks than an SME hosting all its data in-house. “ Humans convincing</a:t>
            </a:r>
            <a:r>
              <a:rPr lang="en-US" baseline="0" dirty="0" smtClean="0">
                <a:effectLst/>
              </a:rPr>
              <a:t> other humans that they have access to information when they don’t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Denial of service: </a:t>
            </a:r>
            <a:r>
              <a:rPr lang="en-US" dirty="0" smtClean="0"/>
              <a:t>A </a:t>
            </a:r>
            <a:r>
              <a:rPr lang="en-US" dirty="0" err="1" smtClean="0"/>
              <a:t>DoS</a:t>
            </a:r>
            <a:r>
              <a:rPr lang="en-US" dirty="0" smtClean="0"/>
              <a:t> attack makes your network or machine unavailable to the intended users by flooding them with connection requests.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94% of data center operators reported security attacks, 76% had suffered distributed denial of service (</a:t>
            </a:r>
            <a:r>
              <a:rPr lang="en-US" dirty="0" err="1" smtClean="0"/>
              <a:t>DDoS</a:t>
            </a:r>
            <a:r>
              <a:rPr lang="en-US" dirty="0" smtClean="0"/>
              <a:t>) attacks towards their customers, while just under half (43%) had partial or total infrastructure outages due to </a:t>
            </a:r>
            <a:r>
              <a:rPr lang="en-US" dirty="0" err="1" smtClean="0"/>
              <a:t>DDoS</a:t>
            </a:r>
            <a:r>
              <a:rPr lang="en-US" dirty="0" smtClean="0"/>
              <a:t> and yet only 14% of respondents had seen attacks targeting any form of cloud service.”</a:t>
            </a:r>
            <a:endParaRPr lang="en-US" baseline="0" dirty="0" smtClean="0"/>
          </a:p>
          <a:p>
            <a:endParaRPr lang="en-US" baseline="0" dirty="0" smtClean="0"/>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21</a:t>
            </a:fld>
            <a:endParaRPr lang="en-US"/>
          </a:p>
        </p:txBody>
      </p:sp>
    </p:spTree>
    <p:extLst>
      <p:ext uri="{BB962C8B-B14F-4D97-AF65-F5344CB8AC3E}">
        <p14:creationId xmlns:p14="http://schemas.microsoft.com/office/powerpoint/2010/main" val="4003048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a:t>
            </a:r>
            <a:r>
              <a:rPr lang="en-US" baseline="0" dirty="0" smtClean="0"/>
              <a:t> Level Agreements </a:t>
            </a:r>
            <a:r>
              <a:rPr lang="en-US" baseline="0" dirty="0" smtClean="0">
                <a:sym typeface="Wingdings" panose="05000000000000000000" pitchFamily="2" charset="2"/>
              </a:rPr>
              <a:t> legal contract between user and cloud service </a:t>
            </a:r>
          </a:p>
          <a:p>
            <a:r>
              <a:rPr lang="en-US" baseline="0" dirty="0" smtClean="0">
                <a:sym typeface="Wingdings" panose="05000000000000000000" pitchFamily="2" charset="2"/>
              </a:rPr>
              <a:t>Quality of service monitoring &amp; SLA verification </a:t>
            </a:r>
          </a:p>
          <a:p>
            <a:pPr rtl="0"/>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rtl="0"/>
            <a:r>
              <a:rPr lang="en-US" sz="1200" kern="1200" dirty="0" smtClean="0">
                <a:solidFill>
                  <a:schemeClr val="tx1"/>
                </a:solidFill>
                <a:effectLst/>
                <a:latin typeface="Arial" pitchFamily="76" charset="0"/>
                <a:ea typeface="ＭＳ Ｐゴシック" pitchFamily="85" charset="-128"/>
                <a:cs typeface="ＭＳ Ｐゴシック" pitchFamily="85" charset="-128"/>
              </a:rPr>
              <a:t>the Cloud Security Alliance</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dirty="0" smtClean="0">
                <a:solidFill>
                  <a:schemeClr val="tx1"/>
                </a:solidFill>
                <a:effectLst/>
                <a:latin typeface="Arial" pitchFamily="76" charset="0"/>
                <a:ea typeface="ＭＳ Ｐゴシック" pitchFamily="85" charset="-128"/>
                <a:cs typeface="ＭＳ Ｐゴシック" pitchFamily="85" charset="-128"/>
              </a:rPr>
              <a:t>(CSA) launched the “Security, Trust &amp; Assurance Registry (STAR)” program, a free publicly accessible</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dirty="0" smtClean="0">
                <a:solidFill>
                  <a:schemeClr val="tx1"/>
                </a:solidFill>
                <a:effectLst/>
                <a:latin typeface="Arial" pitchFamily="76" charset="0"/>
                <a:ea typeface="ＭＳ Ｐゴシック" pitchFamily="85" charset="-128"/>
                <a:cs typeface="ＭＳ Ｐゴシック" pitchFamily="85" charset="-128"/>
              </a:rPr>
              <a:t>registry which allows cloud service providers to publish</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s</a:t>
            </a:r>
            <a:r>
              <a:rPr lang="en-US" sz="1200" kern="1200" dirty="0" smtClean="0">
                <a:solidFill>
                  <a:schemeClr val="tx1"/>
                </a:solidFill>
                <a:effectLst/>
                <a:latin typeface="Arial" pitchFamily="76" charset="0"/>
                <a:ea typeface="ＭＳ Ｐゴシック" pitchFamily="85" charset="-128"/>
                <a:cs typeface="ＭＳ Ｐゴシック" pitchFamily="85" charset="-128"/>
              </a:rPr>
              <a:t>elf-assessment of their security</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dirty="0" smtClean="0">
                <a:solidFill>
                  <a:schemeClr val="tx1"/>
                </a:solidFill>
                <a:effectLst/>
                <a:latin typeface="Arial" pitchFamily="76" charset="0"/>
                <a:ea typeface="ＭＳ Ｐゴシック" pitchFamily="85" charset="-128"/>
                <a:cs typeface="ＭＳ Ｐゴシック" pitchFamily="85" charset="-128"/>
              </a:rPr>
              <a:t>controls, in either a “Consensus Assessments Initiative Questionnaire (CAIQ)” or a</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dirty="0" smtClean="0">
                <a:solidFill>
                  <a:schemeClr val="tx1"/>
                </a:solidFill>
                <a:effectLst/>
                <a:latin typeface="Arial" pitchFamily="76" charset="0"/>
                <a:ea typeface="ＭＳ Ｐゴシック" pitchFamily="85" charset="-128"/>
                <a:cs typeface="ＭＳ Ｐゴシック" pitchFamily="85" charset="-128"/>
              </a:rPr>
              <a:t>“Cloud Controls Matrix (CCM)”</a:t>
            </a:r>
          </a:p>
          <a:p>
            <a:pPr rtl="0"/>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rtl="0"/>
            <a:r>
              <a:rPr lang="en-US" sz="1200" kern="1200" dirty="0" err="1" smtClean="0">
                <a:solidFill>
                  <a:schemeClr val="tx1"/>
                </a:solidFill>
                <a:effectLst/>
                <a:latin typeface="Arial" pitchFamily="76" charset="0"/>
                <a:ea typeface="ＭＳ Ｐゴシック" pitchFamily="85" charset="-128"/>
                <a:cs typeface="ＭＳ Ｐゴシック" pitchFamily="85" charset="-128"/>
              </a:rPr>
              <a:t>CloudAudit</a:t>
            </a:r>
            <a:r>
              <a:rPr lang="en-US" sz="1200" kern="1200" dirty="0" smtClean="0">
                <a:solidFill>
                  <a:schemeClr val="tx1"/>
                </a:solidFill>
                <a:effectLst/>
                <a:latin typeface="Arial" pitchFamily="76" charset="0"/>
                <a:ea typeface="ＭＳ Ｐゴシック" pitchFamily="85" charset="-128"/>
                <a:cs typeface="ＭＳ Ｐゴシック" pitchFamily="85" charset="-128"/>
              </a:rPr>
              <a:t> initiative, which provides a common</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dirty="0" smtClean="0">
                <a:solidFill>
                  <a:schemeClr val="tx1"/>
                </a:solidFill>
                <a:effectLst/>
                <a:latin typeface="Arial" pitchFamily="76" charset="0"/>
                <a:ea typeface="ＭＳ Ｐゴシック" pitchFamily="85" charset="-128"/>
                <a:cs typeface="ＭＳ Ｐゴシック" pitchFamily="85" charset="-128"/>
              </a:rPr>
              <a:t>interface and namespace for cloud providers to produce audit assertions, and allows cloud users to automate use of that data in their own audit processes. </a:t>
            </a:r>
          </a:p>
          <a:p>
            <a:pPr rtl="0"/>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rtl="0"/>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rtl="0"/>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4/8/14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22</a:t>
            </a:fld>
            <a:endParaRPr lang="en-US"/>
          </a:p>
        </p:txBody>
      </p:sp>
    </p:spTree>
    <p:extLst>
      <p:ext uri="{BB962C8B-B14F-4D97-AF65-F5344CB8AC3E}">
        <p14:creationId xmlns:p14="http://schemas.microsoft.com/office/powerpoint/2010/main" val="4177036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Talking about Privacy</a:t>
            </a:r>
            <a:r>
              <a:rPr lang="en-US" baseline="0" dirty="0" smtClean="0"/>
              <a:t> and Trusted Computing.</a:t>
            </a:r>
          </a:p>
          <a:p>
            <a:pPr marL="171450" indent="-171450">
              <a:buFontTx/>
              <a:buChar char="-"/>
            </a:pPr>
            <a:r>
              <a:rPr lang="en-US" baseline="0" dirty="0" smtClean="0"/>
              <a:t>First, I’m going to talk about device privacy with a frame of mobile computing</a:t>
            </a:r>
          </a:p>
          <a:p>
            <a:pPr marL="171450" indent="-171450">
              <a:buFontTx/>
              <a:buChar char="-"/>
            </a:pPr>
            <a:r>
              <a:rPr lang="en-US" baseline="0" dirty="0" smtClean="0"/>
              <a:t>Second, I’m going to discuss trusted computing and a well known commercial success</a:t>
            </a:r>
          </a:p>
          <a:p>
            <a:pPr marL="171450" indent="-171450">
              <a:buFontTx/>
              <a:buChar char="-"/>
            </a:pPr>
            <a:r>
              <a:rPr lang="en-US" baseline="0" dirty="0" smtClean="0"/>
              <a:t>Then, we will discuss the choice: privacy by means of trusted computing, or the current state</a:t>
            </a:r>
          </a:p>
          <a:p>
            <a:pPr marL="171450" indent="-171450">
              <a:buFontTx/>
              <a:buChar char="-"/>
            </a:pPr>
            <a:endParaRPr lang="en-US" dirty="0" smtClean="0"/>
          </a:p>
          <a:p>
            <a:endParaRPr lang="en-US" dirty="0" smtClean="0"/>
          </a:p>
          <a:p>
            <a:endParaRPr lang="en-US" dirty="0" smtClean="0"/>
          </a:p>
          <a:p>
            <a:r>
              <a:rPr lang="en-US" dirty="0" smtClean="0"/>
              <a:t>Computer</a:t>
            </a:r>
            <a:r>
              <a:rPr lang="en-US" baseline="0" dirty="0" smtClean="0"/>
              <a:t> = https://www.iconfinder.com/icons/173187/computer_icon#size=512</a:t>
            </a:r>
          </a:p>
          <a:p>
            <a:r>
              <a:rPr lang="en-US" dirty="0" smtClean="0"/>
              <a:t>Check = https://www.iconfinder.com/icons/86134/checkmark_g_icon#size=128</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Privacy</a:t>
            </a:r>
            <a:r>
              <a:rPr lang="en-US" baseline="0" dirty="0" smtClean="0"/>
              <a:t> concerns exist with the plethora of computing devices</a:t>
            </a:r>
          </a:p>
          <a:p>
            <a:pPr marL="628650" lvl="1" indent="-171450">
              <a:buFontTx/>
              <a:buChar char="-"/>
            </a:pPr>
            <a:r>
              <a:rPr lang="en-US" baseline="0" dirty="0" smtClean="0"/>
              <a:t>The device knows your address book</a:t>
            </a:r>
          </a:p>
          <a:p>
            <a:pPr marL="628650" lvl="1" indent="-171450">
              <a:buFontTx/>
              <a:buChar char="-"/>
            </a:pPr>
            <a:r>
              <a:rPr lang="en-US" baseline="0" dirty="0" smtClean="0"/>
              <a:t>Your location</a:t>
            </a:r>
          </a:p>
          <a:p>
            <a:pPr marL="628650" lvl="1" indent="-171450">
              <a:buFontTx/>
              <a:buChar char="-"/>
            </a:pPr>
            <a:r>
              <a:rPr lang="en-US" baseline="0" dirty="0" smtClean="0"/>
              <a:t>Your credentials to internet sites</a:t>
            </a:r>
          </a:p>
          <a:p>
            <a:pPr marL="628650" lvl="1" indent="-171450">
              <a:buFontTx/>
              <a:buChar char="-"/>
            </a:pPr>
            <a:r>
              <a:rPr lang="en-US" baseline="0" dirty="0" smtClean="0"/>
              <a:t>Files stored locally and possibly remotely as well</a:t>
            </a:r>
          </a:p>
          <a:p>
            <a:pPr marL="628650" lvl="1" indent="-171450">
              <a:buFontTx/>
              <a:buChar char="-"/>
            </a:pPr>
            <a:r>
              <a:rPr lang="en-US" baseline="0" dirty="0" smtClean="0"/>
              <a:t>What if a malicious application is installed? Now what?</a:t>
            </a:r>
          </a:p>
          <a:p>
            <a:r>
              <a:rPr lang="en-US" baseline="0" dirty="0" smtClean="0"/>
              <a:t>- For example, your smartphone is able to record voice, yes?  How do you </a:t>
            </a:r>
            <a:r>
              <a:rPr lang="en-US" i="1" baseline="0" dirty="0" smtClean="0"/>
              <a:t>know</a:t>
            </a:r>
            <a:r>
              <a:rPr lang="en-US" baseline="0" dirty="0" smtClean="0"/>
              <a:t> it isn’t on right now? </a:t>
            </a:r>
          </a:p>
          <a:p>
            <a:r>
              <a:rPr lang="en-US" baseline="0" dirty="0" smtClean="0"/>
              <a:t>- You </a:t>
            </a:r>
            <a:r>
              <a:rPr lang="en-US" i="1" baseline="0" dirty="0" smtClean="0"/>
              <a:t>trust</a:t>
            </a:r>
            <a:r>
              <a:rPr lang="en-US" baseline="0" dirty="0" smtClean="0"/>
              <a:t> your device, but is it worthy of such trust? – Hard question, if even possible to know</a:t>
            </a:r>
          </a:p>
          <a:p>
            <a:r>
              <a:rPr lang="en-US" baseline="0" dirty="0" smtClean="0"/>
              <a:t>- So what can we do to restrict what our devices run?  How do we protect against who they communicate with?</a:t>
            </a:r>
            <a:endParaRPr lang="en-US" dirty="0" smtClean="0"/>
          </a:p>
          <a:p>
            <a:pPr marL="171450" indent="-171450">
              <a:buFontTx/>
              <a:buChar char="-"/>
            </a:pPr>
            <a:r>
              <a:rPr lang="en-US" dirty="0" smtClean="0"/>
              <a:t>There is work, for example</a:t>
            </a:r>
            <a:r>
              <a:rPr lang="en-US" baseline="0" dirty="0" smtClean="0"/>
              <a:t> “Taming Information-Stealing Smartphone Applications” which discusses adding additional restrictions to applications to protect users from rouge apps [3]</a:t>
            </a:r>
          </a:p>
          <a:p>
            <a:pPr marL="171450" indent="-171450">
              <a:buFontTx/>
              <a:buChar char="-"/>
            </a:pPr>
            <a:endParaRPr lang="en-US" baseline="0" dirty="0" smtClean="0"/>
          </a:p>
          <a:p>
            <a:endParaRPr lang="en-US" baseline="0" dirty="0" smtClean="0"/>
          </a:p>
          <a:p>
            <a:r>
              <a:rPr lang="en-US" baseline="0" dirty="0" smtClean="0"/>
              <a:t>[3] http://link.springer.com/chapter/10.1007/978-3-642-21599-5_7</a:t>
            </a:r>
            <a:endParaRPr lang="en-US" dirty="0" smtClean="0"/>
          </a:p>
          <a:p>
            <a:endParaRPr lang="en-US" dirty="0" smtClean="0"/>
          </a:p>
          <a:p>
            <a:r>
              <a:rPr lang="en-US" dirty="0" smtClean="0"/>
              <a:t>Black Icons = https://www.iconfinder.com/search/?q=iconset:peelicons-vol-1</a:t>
            </a:r>
          </a:p>
          <a:p>
            <a:r>
              <a:rPr lang="en-US" dirty="0" smtClean="0"/>
              <a:t>Instant mini blogging (bird) = https://www.iconfinder.com/icons/88491/twitter_icon#size=128</a:t>
            </a:r>
          </a:p>
          <a:p>
            <a:r>
              <a:rPr lang="en-US" dirty="0" smtClean="0"/>
              <a:t>Map = https://www.iconfinder.com/icons/171263/location_icon#size=128</a:t>
            </a:r>
          </a:p>
          <a:p>
            <a:r>
              <a:rPr lang="en-US" dirty="0" err="1" smtClean="0"/>
              <a:t>Addressbook</a:t>
            </a:r>
            <a:r>
              <a:rPr lang="en-US" dirty="0" smtClean="0"/>
              <a:t> =</a:t>
            </a:r>
            <a:r>
              <a:rPr lang="en-US" baseline="0" dirty="0" smtClean="0"/>
              <a:t> https://www.iconfinder.com/icons/47054/addressbook_contacts_icon#size=128</a:t>
            </a:r>
            <a:endParaRPr lang="en-US" dirty="0" smtClean="0"/>
          </a:p>
          <a:p>
            <a:r>
              <a:rPr lang="en-US" dirty="0" smtClean="0"/>
              <a:t>Smart</a:t>
            </a:r>
            <a:r>
              <a:rPr lang="en-US" baseline="0" dirty="0" smtClean="0"/>
              <a:t>phone = https://www.iconfinder.com/icons/183589/smartphone_icon#size=256</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trusted computing?</a:t>
            </a:r>
          </a:p>
          <a:p>
            <a:r>
              <a:rPr lang="en-US" baseline="0" dirty="0" smtClean="0"/>
              <a:t>A way to enforce only “good” applications run</a:t>
            </a:r>
          </a:p>
          <a:p>
            <a:r>
              <a:rPr lang="en-US" baseline="0" dirty="0" smtClean="0"/>
              <a:t>For example, we will allow our web browser, stop any malware, and other utilities </a:t>
            </a:r>
          </a:p>
          <a:p>
            <a:r>
              <a:rPr lang="en-US" baseline="0" dirty="0" smtClean="0"/>
              <a:t>Great! But wait.. How does that even work?  How do we know a good app verses a bad app?</a:t>
            </a:r>
          </a:p>
          <a:p>
            <a:r>
              <a:rPr lang="en-US" baseline="0" dirty="0" smtClean="0"/>
              <a:t>- VERY hard question.</a:t>
            </a:r>
          </a:p>
          <a:p>
            <a:endParaRPr lang="en-US" dirty="0" smtClean="0"/>
          </a:p>
          <a:p>
            <a:r>
              <a:rPr lang="en-US" dirty="0" smtClean="0"/>
              <a:t>Trusted computing</a:t>
            </a:r>
            <a:r>
              <a:rPr lang="en-US" baseline="0" dirty="0" smtClean="0"/>
              <a:t> as defined by the Trusted Computing Group. https://www.trustedcomputinggroup.org/resources/tpm_main_specification  (accessed 4/8/14)</a:t>
            </a:r>
            <a:endParaRPr lang="en-US" dirty="0" smtClean="0"/>
          </a:p>
          <a:p>
            <a:endParaRPr lang="en-US" dirty="0" smtClean="0"/>
          </a:p>
          <a:p>
            <a:r>
              <a:rPr lang="en-US" dirty="0" smtClean="0"/>
              <a:t>App Icon = https://www.iconfinder.com/icons/37027/app_application_program_software_icon#size=128</a:t>
            </a:r>
          </a:p>
          <a:p>
            <a:r>
              <a:rPr lang="en-US" dirty="0" smtClean="0"/>
              <a:t>Red App =</a:t>
            </a:r>
            <a:r>
              <a:rPr lang="en-US" baseline="0" dirty="0" smtClean="0"/>
              <a:t> https://www.iconfinder.com/icons/111231/apps_red_soda_icon#size=512</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How do we make a trusted</a:t>
            </a:r>
            <a:r>
              <a:rPr lang="en-US" baseline="0" dirty="0" smtClean="0"/>
              <a:t> platform?  Begins at the hardware.</a:t>
            </a:r>
          </a:p>
          <a:p>
            <a:pPr marL="171450" indent="-171450">
              <a:buFontTx/>
              <a:buChar char="-"/>
            </a:pPr>
            <a:r>
              <a:rPr lang="en-US" baseline="0" dirty="0" smtClean="0"/>
              <a:t>By requiring hardware to verify the </a:t>
            </a:r>
            <a:r>
              <a:rPr lang="en-US" baseline="0" dirty="0" err="1" smtClean="0"/>
              <a:t>bootloader</a:t>
            </a:r>
            <a:r>
              <a:rPr lang="en-US" baseline="0" dirty="0" smtClean="0"/>
              <a:t>, we can continue verifying the next program results in no more malware hiding from the operating system.</a:t>
            </a:r>
          </a:p>
          <a:p>
            <a:pPr marL="171450" indent="-171450">
              <a:buFontTx/>
              <a:buChar char="-"/>
            </a:pPr>
            <a:r>
              <a:rPr lang="en-US" baseline="0" dirty="0" smtClean="0"/>
              <a:t>We can verify that only approved software runs right from when you hit the power button, how is this done?</a:t>
            </a:r>
          </a:p>
          <a:p>
            <a:pPr marL="171450" indent="-171450">
              <a:buFontTx/>
              <a:buChar char="-"/>
            </a:pPr>
            <a:r>
              <a:rPr lang="en-US" baseline="0" dirty="0" smtClean="0"/>
              <a:t>Let’s review apple’s </a:t>
            </a:r>
            <a:r>
              <a:rPr lang="en-US" baseline="0" dirty="0" err="1" smtClean="0"/>
              <a:t>ios</a:t>
            </a:r>
            <a:r>
              <a:rPr lang="en-US" baseline="0" dirty="0" smtClean="0"/>
              <a:t> security guide for a more </a:t>
            </a:r>
            <a:r>
              <a:rPr lang="en-US" baseline="0" dirty="0" err="1" smtClean="0"/>
              <a:t>indepth</a:t>
            </a:r>
            <a:r>
              <a:rPr lang="en-US" baseline="0" dirty="0" smtClean="0"/>
              <a:t> answer</a:t>
            </a:r>
          </a:p>
          <a:p>
            <a:endParaRPr lang="en-US" dirty="0" smtClean="0"/>
          </a:p>
          <a:p>
            <a:endParaRPr lang="en-US" dirty="0" smtClean="0"/>
          </a:p>
          <a:p>
            <a:r>
              <a:rPr lang="en-US" dirty="0" smtClean="0"/>
              <a:t>Images</a:t>
            </a:r>
            <a:r>
              <a:rPr lang="en-US" baseline="0" dirty="0" smtClean="0"/>
              <a:t> from:</a:t>
            </a:r>
            <a:r>
              <a:rPr lang="en-US" sz="1200" dirty="0" smtClean="0">
                <a:solidFill>
                  <a:schemeClr val="tx1"/>
                </a:solidFill>
              </a:rPr>
              <a:t> http://blogs.msdn.com/b/b8/archive/2011/09/22/protecting-the-pre-os-environment-with-uefi.aspx  (accessed</a:t>
            </a:r>
            <a:r>
              <a:rPr lang="en-US" sz="1200" baseline="0" dirty="0" smtClean="0">
                <a:solidFill>
                  <a:schemeClr val="tx1"/>
                </a:solidFill>
              </a:rPr>
              <a:t> 4/8/2014)</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apple’s model we start with enforcement of the </a:t>
            </a:r>
            <a:r>
              <a:rPr lang="en-US" baseline="0" dirty="0" err="1" smtClean="0"/>
              <a:t>bootloader</a:t>
            </a:r>
            <a:r>
              <a:rPr lang="en-US" baseline="0" dirty="0" smtClean="0"/>
              <a:t>, and we load up public-private cryptography to verify the kernel before we start it.</a:t>
            </a:r>
            <a:endParaRPr lang="en-US" dirty="0" smtClean="0"/>
          </a:p>
          <a:p>
            <a:endParaRPr lang="en-US" dirty="0" smtClean="0"/>
          </a:p>
          <a:p>
            <a:endParaRPr lang="en-US" dirty="0" smtClean="0"/>
          </a:p>
          <a:p>
            <a:r>
              <a:rPr lang="en-US" dirty="0" smtClean="0"/>
              <a:t>Images and knowledge</a:t>
            </a:r>
            <a:r>
              <a:rPr lang="en-US" baseline="0" dirty="0" smtClean="0"/>
              <a:t> from: </a:t>
            </a:r>
            <a:r>
              <a:rPr lang="en-US" dirty="0" smtClean="0"/>
              <a:t>http://images.apple.com/ipad/business/docs/iOS_Security_Feb14.pdf (accessed 4/8/14)</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kernel loads, then unlocks</a:t>
            </a:r>
            <a:r>
              <a:rPr lang="en-US" baseline="0" dirty="0" smtClean="0"/>
              <a:t> the file system and loads the user </a:t>
            </a:r>
            <a:r>
              <a:rPr lang="en-US" baseline="0" dirty="0" err="1" smtClean="0"/>
              <a:t>parition</a:t>
            </a:r>
            <a:r>
              <a:rPr lang="en-US" baseline="0" dirty="0" smtClean="0"/>
              <a:t>.</a:t>
            </a:r>
            <a:endParaRPr lang="en-US" dirty="0" smtClean="0"/>
          </a:p>
          <a:p>
            <a:endParaRPr lang="en-US" dirty="0" smtClean="0"/>
          </a:p>
          <a:p>
            <a:endParaRPr lang="en-US" dirty="0" smtClean="0"/>
          </a:p>
          <a:p>
            <a:r>
              <a:rPr lang="en-US" dirty="0" smtClean="0"/>
              <a:t>Images and knowledge</a:t>
            </a:r>
            <a:r>
              <a:rPr lang="en-US" baseline="0" dirty="0" smtClean="0"/>
              <a:t> from: </a:t>
            </a:r>
            <a:r>
              <a:rPr lang="en-US" dirty="0" smtClean="0"/>
              <a:t>http://images.apple.com/ipad/business/docs/iOS_Security_Feb14.pdf (accessed 4/8/14)</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0BDDBA5D-7AE8-CB45-A5CD-2E54DEFE73F3}" type="datetime1">
              <a:rPr lang="en-US"/>
              <a:pPr/>
              <a:t>4/8/14</a:t>
            </a:fld>
            <a:endParaRPr lang="en-US"/>
          </a:p>
        </p:txBody>
      </p:sp>
      <p:sp>
        <p:nvSpPr>
          <p:cNvPr id="21507" name="Rectangle 7"/>
          <p:cNvSpPr>
            <a:spLocks noGrp="1" noChangeArrowheads="1"/>
          </p:cNvSpPr>
          <p:nvPr>
            <p:ph type="sldNum" sz="quarter" idx="5"/>
          </p:nvPr>
        </p:nvSpPr>
        <p:spPr>
          <a:noFill/>
        </p:spPr>
        <p:txBody>
          <a:bodyPr/>
          <a:lstStyle/>
          <a:p>
            <a:fld id="{6EF80B4C-5E82-034E-9F5B-9E5F44834483}" type="slidenum">
              <a:rPr lang="en-US"/>
              <a:pPr/>
              <a:t>3</a:t>
            </a:fld>
            <a:endParaRPr lang="en-US"/>
          </a:p>
        </p:txBody>
      </p:sp>
      <p:sp>
        <p:nvSpPr>
          <p:cNvPr id="21508" name="Rectangle 2"/>
          <p:cNvSpPr>
            <a:spLocks noGrp="1" noRot="1" noChangeAspect="1" noChangeArrowheads="1"/>
          </p:cNvSpPr>
          <p:nvPr>
            <p:ph type="sldImg"/>
          </p:nvPr>
        </p:nvSpPr>
        <p:spPr>
          <a:solidFill>
            <a:srgbClr val="FFFFFF"/>
          </a:solidFill>
          <a:ln/>
        </p:spPr>
      </p:sp>
      <p:sp>
        <p:nvSpPr>
          <p:cNvPr id="2150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Not needed this time:</a:t>
            </a:r>
          </a:p>
          <a:p>
            <a:pPr eaLnBrk="1" hangingPunct="1"/>
            <a:endParaRPr lang="en-US" dirty="0" smtClean="0">
              <a:latin typeface="Arial" pitchFamily="-109" charset="0"/>
              <a:ea typeface="ＭＳ Ｐゴシック" pitchFamily="-109" charset="-128"/>
              <a:cs typeface="ＭＳ Ｐゴシック" pitchFamily="-109"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109" charset="-128"/>
                <a:cs typeface="ＭＳ Ｐゴシック" pitchFamily="-109" charset="-128"/>
              </a:rPr>
              <a:t>- We will now be using the </a:t>
            </a:r>
            <a:r>
              <a:rPr lang="en-US" dirty="0" err="1" smtClean="0">
                <a:ea typeface="ＭＳ Ｐゴシック" pitchFamily="-109" charset="-128"/>
                <a:cs typeface="ＭＳ Ｐゴシック" pitchFamily="-109" charset="-128"/>
              </a:rPr>
              <a:t>myWPI</a:t>
            </a:r>
            <a:r>
              <a:rPr lang="en-US" dirty="0" smtClean="0">
                <a:ea typeface="ＭＳ Ｐゴシック" pitchFamily="-109" charset="-128"/>
                <a:cs typeface="ＭＳ Ｐゴシック" pitchFamily="-109" charset="-128"/>
              </a:rPr>
              <a:t> Safe Assign feature to pass in papers in addition to hard copies due at the beginning of class. TA will send out detailed directions.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109" charset="-128"/>
                <a:cs typeface="ＭＳ Ｐゴシック" pitchFamily="-109" charset="-128"/>
              </a:rPr>
              <a:t>- High quality reference sources, writing, responses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arrive at</a:t>
            </a:r>
            <a:r>
              <a:rPr lang="en-US" baseline="0" dirty="0" smtClean="0"/>
              <a:t> a fully booted and verified system able to enforce only trusted applications are run on the system.  In addition the app sandbox allows us to enforce extra restrictions on what exactly the app is allowed to do.  We trust it, but we don’t allow it to do anything.</a:t>
            </a:r>
          </a:p>
          <a:p>
            <a:endParaRPr lang="en-US" dirty="0" smtClean="0"/>
          </a:p>
          <a:p>
            <a:endParaRPr lang="en-US" dirty="0" smtClean="0"/>
          </a:p>
          <a:p>
            <a:r>
              <a:rPr lang="en-US" dirty="0" smtClean="0"/>
              <a:t>Images and knowledge</a:t>
            </a:r>
            <a:r>
              <a:rPr lang="en-US" baseline="0" dirty="0" smtClean="0"/>
              <a:t> from: </a:t>
            </a:r>
            <a:r>
              <a:rPr lang="en-US" dirty="0" smtClean="0"/>
              <a:t>http://images.apple.com/ipad/business/docs/iOS_Security_Feb14.pdf (accessed 4/8/14)</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If I have an application,</a:t>
            </a:r>
            <a:r>
              <a:rPr lang="en-US" baseline="0" dirty="0" smtClean="0"/>
              <a:t> I can allow it to perform certain functions, but not all functions.</a:t>
            </a:r>
          </a:p>
          <a:p>
            <a:pPr marL="171450" indent="-171450">
              <a:buFontTx/>
              <a:buChar char="-"/>
            </a:pPr>
            <a:r>
              <a:rPr lang="en-US" baseline="0" dirty="0" smtClean="0"/>
              <a:t>We can selectively protects ourselves from the app, and other app’s data.</a:t>
            </a:r>
          </a:p>
          <a:p>
            <a:pPr marL="171450" indent="-171450">
              <a:buFontTx/>
              <a:buChar char="-"/>
            </a:pPr>
            <a:r>
              <a:rPr lang="en-US" dirty="0" smtClean="0"/>
              <a:t>This probably sounds familiar</a:t>
            </a:r>
            <a:r>
              <a:rPr lang="en-US" baseline="0" dirty="0" smtClean="0"/>
              <a:t> as this protection scheme is already in use.</a:t>
            </a:r>
          </a:p>
          <a:p>
            <a:endParaRPr lang="en-US" dirty="0" smtClean="0"/>
          </a:p>
          <a:p>
            <a:endParaRPr lang="en-US" dirty="0" smtClean="0"/>
          </a:p>
          <a:p>
            <a:r>
              <a:rPr lang="en-US" dirty="0" smtClean="0"/>
              <a:t>Microphone</a:t>
            </a:r>
            <a:r>
              <a:rPr lang="en-US" baseline="0" dirty="0" smtClean="0"/>
              <a:t> = https://www.iconfinder.com/icons/216335/microphone_icon#size=128</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Somebody has to make the trust decision.</a:t>
            </a:r>
          </a:p>
          <a:p>
            <a:r>
              <a:rPr lang="en-US" dirty="0" smtClean="0"/>
              <a:t>But who?</a:t>
            </a:r>
          </a:p>
          <a:p>
            <a:endParaRPr lang="en-US" dirty="0" smtClean="0"/>
          </a:p>
          <a:p>
            <a:pPr marL="0" indent="0">
              <a:buFontTx/>
              <a:buNone/>
            </a:pPr>
            <a:r>
              <a:rPr lang="en-US" baseline="0" dirty="0" smtClean="0"/>
              <a:t>A study was performed which concluded users were wiling to pay extra costs for ensuring privacy [2]</a:t>
            </a:r>
          </a:p>
          <a:p>
            <a:pPr marL="0" indent="0">
              <a:buFontTx/>
              <a:buNone/>
            </a:pPr>
            <a:r>
              <a:rPr lang="en-US" dirty="0" smtClean="0"/>
              <a:t>[2] http://link.springer.com/chapter/10.1007/978-3-642-39498-0_10 (accessed, April</a:t>
            </a:r>
            <a:r>
              <a:rPr lang="en-US" baseline="0" dirty="0" smtClean="0"/>
              <a:t> 4th, 2014)</a:t>
            </a:r>
            <a:endParaRPr lang="en-US" dirty="0" smtClean="0"/>
          </a:p>
          <a:p>
            <a:endParaRPr lang="en-US" dirty="0" smtClean="0"/>
          </a:p>
          <a:p>
            <a:endParaRPr lang="en-US" dirty="0" smtClean="0"/>
          </a:p>
          <a:p>
            <a:endParaRPr lang="en-US" dirty="0" smtClean="0"/>
          </a:p>
          <a:p>
            <a:r>
              <a:rPr lang="en-US" dirty="0" smtClean="0"/>
              <a:t>Users = https://www.iconfinder.com/icons/40879/group_user_users_icon#size=128</a:t>
            </a:r>
          </a:p>
          <a:p>
            <a:r>
              <a:rPr lang="en-US" dirty="0" smtClean="0"/>
              <a:t>App Icon = https://www.iconfinder.com/icons/37027/app_application_program_software_icon#size=128</a:t>
            </a:r>
          </a:p>
          <a:p>
            <a:r>
              <a:rPr lang="en-US" dirty="0" smtClean="0"/>
              <a:t>Certificate = http://macosxautomation.com/mavericks/codesign/01.html</a:t>
            </a:r>
          </a:p>
          <a:p>
            <a:r>
              <a:rPr lang="en-US" dirty="0" smtClean="0"/>
              <a:t>Corporation</a:t>
            </a:r>
            <a:r>
              <a:rPr lang="en-US" baseline="0" dirty="0" smtClean="0"/>
              <a:t> = https://www.iconfinder.com/icons/111079/factory_icon#size=256</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various</a:t>
            </a:r>
            <a:r>
              <a:rPr lang="en-US" baseline="0" dirty="0" smtClean="0"/>
              <a:t> “sketchy” apps and permission requests</a:t>
            </a:r>
          </a:p>
          <a:p>
            <a:r>
              <a:rPr lang="en-US" baseline="0" dirty="0" smtClean="0"/>
              <a:t>Who’s &lt;insert family member&gt; would just accept permissions at anytime? </a:t>
            </a:r>
          </a:p>
          <a:p>
            <a:pPr marL="171450" indent="-171450">
              <a:buFontTx/>
              <a:buChar char="-"/>
            </a:pPr>
            <a:r>
              <a:rPr lang="en-US" baseline="0" dirty="0" smtClean="0"/>
              <a:t>(most people should raise their hand for this..)</a:t>
            </a:r>
          </a:p>
          <a:p>
            <a:pPr marL="171450" indent="-171450">
              <a:buFontTx/>
              <a:buChar char="-"/>
            </a:pPr>
            <a:r>
              <a:rPr lang="en-US" baseline="0" dirty="0" smtClean="0"/>
              <a:t>Remember your answer as we look at trusted computing </a:t>
            </a:r>
          </a:p>
          <a:p>
            <a:pPr marL="0" indent="0">
              <a:buFontTx/>
              <a:buNone/>
            </a:pPr>
            <a:r>
              <a:rPr lang="en-US" baseline="0" dirty="0" smtClean="0"/>
              <a:t>A study was performed and only 38.6% scrutinize security warnings [1]</a:t>
            </a:r>
          </a:p>
          <a:p>
            <a:pPr marL="0" indent="0">
              <a:buFontTx/>
              <a:buNone/>
            </a:pPr>
            <a:endParaRPr lang="en-US" baseline="0" dirty="0" smtClean="0"/>
          </a:p>
          <a:p>
            <a:pPr marL="0" indent="0">
              <a:buFontTx/>
              <a:buNone/>
            </a:pPr>
            <a:r>
              <a:rPr lang="en-US" baseline="0" dirty="0" smtClean="0"/>
              <a:t>[</a:t>
            </a:r>
            <a:r>
              <a:rPr lang="en-US" dirty="0" smtClean="0"/>
              <a:t>1] http</a:t>
            </a:r>
            <a:r>
              <a:rPr lang="en-US" baseline="0" dirty="0" smtClean="0"/>
              <a:t>://www.aueb.gr/users/amylonas/docs/COSE%20Smartphone%20Awareness.pdf</a:t>
            </a:r>
          </a:p>
          <a:p>
            <a:pPr marL="0" indent="0">
              <a:buFontTx/>
              <a:buNone/>
            </a:pPr>
            <a:endParaRPr lang="en-US" baseline="0" dirty="0" smtClean="0"/>
          </a:p>
          <a:p>
            <a:r>
              <a:rPr lang="en-US" dirty="0" smtClean="0"/>
              <a:t>Twitter</a:t>
            </a:r>
            <a:r>
              <a:rPr lang="en-US" baseline="0" dirty="0" smtClean="0"/>
              <a:t> prompt = </a:t>
            </a:r>
            <a:r>
              <a:rPr lang="en-US" dirty="0" smtClean="0"/>
              <a:t>https://dev.twitter.com/docs/ios</a:t>
            </a:r>
          </a:p>
          <a:p>
            <a:r>
              <a:rPr lang="en-US" dirty="0" smtClean="0"/>
              <a:t>Android</a:t>
            </a:r>
            <a:r>
              <a:rPr lang="en-US" baseline="0" dirty="0" smtClean="0"/>
              <a:t> allow remote security control =  https://kb.indwes.edu/Communication/Student_Email/User_Guide/Setup_Email_on_Mobile_Devices_and_Other_Mail_Clients/Android_Devices</a:t>
            </a:r>
          </a:p>
          <a:p>
            <a:r>
              <a:rPr lang="en-US" baseline="0" dirty="0" smtClean="0"/>
              <a:t>Battery permissions = http://shkspr.mobi/blog/2013/04/what-can-android-learn-from-symbians-security-model/</a:t>
            </a:r>
          </a:p>
          <a:p>
            <a:r>
              <a:rPr lang="en-US" baseline="0" dirty="0" smtClean="0"/>
              <a:t>Google maps microphone = http://apple.stackexchange.com/questions/102565/why-do-these-apps-like-to-access-the-microphone</a:t>
            </a:r>
          </a:p>
          <a:p>
            <a:r>
              <a:rPr lang="en-US" baseline="0" dirty="0" smtClean="0"/>
              <a:t>Google maps location = http://www.howtogeek.com/177711/ios-has-app-permissions-too-and-theyre-arguably-better-than-androids/</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we have seen</a:t>
            </a:r>
            <a:r>
              <a:rPr lang="en-US" baseline="0" dirty="0" smtClean="0"/>
              <a:t> one successful implementation of trusted computing to stop running programs which aren’t verified.  Apple wants to continue this trend and enforce only verified applications on their desktops &amp; laptops (though backed off after negative feedback).  Microsoft is laying the foundations with many OEMs to make this a possibility as well. </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if Warner Bros. says that a site in Italy is torrenting a copy of The Dark Knight the studio could demand that Google remove that site from its search results, that PayPal no longer accept payments to or from that site, that ad services pull all ads and finances from it, and – most dangerously – that the site’s ISP prevent people from even going there,” Gizmodo</a:t>
            </a:r>
          </a:p>
          <a:p>
            <a:r>
              <a:rPr lang="en-US" baseline="0" dirty="0" smtClean="0"/>
              <a:t>Google/PayPal/etc. has only 5 days to abide or challenge quarantine notice</a:t>
            </a:r>
          </a:p>
          <a:p>
            <a:r>
              <a:rPr lang="en-US" baseline="0" dirty="0" smtClean="0"/>
              <a:t>Anti-circumvention clause holds that telling people how to work around the restrictions as violating SOPA</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35</a:t>
            </a:fld>
            <a:endParaRPr lang="en-US" dirty="0"/>
          </a:p>
        </p:txBody>
      </p:sp>
    </p:spTree>
    <p:extLst>
      <p:ext uri="{BB962C8B-B14F-4D97-AF65-F5344CB8AC3E}">
        <p14:creationId xmlns:p14="http://schemas.microsoft.com/office/powerpoint/2010/main" val="4193645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SOPA</a:t>
            </a:r>
            <a:r>
              <a:rPr lang="en-US" baseline="0" dirty="0" smtClean="0"/>
              <a:t> and PIPA were almost identical</a:t>
            </a:r>
          </a:p>
          <a:p>
            <a:r>
              <a:rPr lang="en-US" dirty="0" smtClean="0"/>
              <a:t>PIPA had</a:t>
            </a:r>
            <a:r>
              <a:rPr lang="en-US" baseline="0" dirty="0" smtClean="0"/>
              <a:t> initially more support in the senate but after media outcry supporters changed there views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36</a:t>
            </a:fld>
            <a:endParaRPr lang="en-US" dirty="0"/>
          </a:p>
        </p:txBody>
      </p:sp>
    </p:spTree>
    <p:extLst>
      <p:ext uri="{BB962C8B-B14F-4D97-AF65-F5344CB8AC3E}">
        <p14:creationId xmlns:p14="http://schemas.microsoft.com/office/powerpoint/2010/main" val="2054719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Websites tried</a:t>
            </a:r>
            <a:r>
              <a:rPr lang="en-US" baseline="0" dirty="0" smtClean="0"/>
              <a:t> to raise awareness of SOPA, PIPA and the petitions</a:t>
            </a:r>
          </a:p>
          <a:p>
            <a:r>
              <a:rPr lang="en-US" baseline="0" dirty="0" smtClean="0"/>
              <a:t>Government sites and music industry sites were attacked</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37</a:t>
            </a:fld>
            <a:endParaRPr lang="en-US" dirty="0"/>
          </a:p>
        </p:txBody>
      </p:sp>
    </p:spTree>
    <p:extLst>
      <p:ext uri="{BB962C8B-B14F-4D97-AF65-F5344CB8AC3E}">
        <p14:creationId xmlns:p14="http://schemas.microsoft.com/office/powerpoint/2010/main" val="1996920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 Online Protection and Enforcement of Digital Trade</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38</a:t>
            </a:fld>
            <a:endParaRPr lang="en-US" dirty="0"/>
          </a:p>
        </p:txBody>
      </p:sp>
    </p:spTree>
    <p:extLst>
      <p:ext uri="{BB962C8B-B14F-4D97-AF65-F5344CB8AC3E}">
        <p14:creationId xmlns:p14="http://schemas.microsoft.com/office/powerpoint/2010/main" val="1139379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SOPA and PIPA</a:t>
            </a:r>
            <a:r>
              <a:rPr lang="en-US" baseline="0" dirty="0" smtClean="0"/>
              <a:t> lead to the creation of CISPA or Cyber Intelligence Sharing and Protection Act</a:t>
            </a:r>
          </a:p>
          <a:p>
            <a:r>
              <a:rPr lang="en-US" baseline="0" dirty="0" smtClean="0"/>
              <a:t>Also allows the government to take down websites if attacks are detected</a:t>
            </a:r>
          </a:p>
          <a:p>
            <a:r>
              <a:rPr lang="en-US" dirty="0" smtClean="0"/>
              <a:t>SOPA/PIPA allowed websites to be pulled from the web</a:t>
            </a:r>
            <a:r>
              <a:rPr lang="en-US" baseline="0" dirty="0" smtClean="0"/>
              <a:t> which concerned legitimate websites being taken offline</a:t>
            </a:r>
          </a:p>
          <a:p>
            <a:r>
              <a:rPr lang="en-US" baseline="0" dirty="0" smtClean="0"/>
              <a:t>Summary:</a:t>
            </a:r>
          </a:p>
          <a:p>
            <a:r>
              <a:rPr lang="en-US" baseline="0" dirty="0" smtClean="0"/>
              <a:t>These large problems will be a concern until we find laws to fix them.</a:t>
            </a:r>
          </a:p>
          <a:p>
            <a:r>
              <a:rPr lang="en-US" baseline="0" dirty="0" smtClean="0"/>
              <a:t>Laws should be focused on fixing the exact problems not just knee jerk reactions to the problems</a:t>
            </a:r>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39</a:t>
            </a:fld>
            <a:endParaRPr lang="en-US" dirty="0"/>
          </a:p>
        </p:txBody>
      </p:sp>
    </p:spTree>
    <p:extLst>
      <p:ext uri="{BB962C8B-B14F-4D97-AF65-F5344CB8AC3E}">
        <p14:creationId xmlns:p14="http://schemas.microsoft.com/office/powerpoint/2010/main" val="301525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4/8/14</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4</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40</a:t>
            </a:fld>
            <a:endParaRPr lang="en-US" dirty="0"/>
          </a:p>
        </p:txBody>
      </p:sp>
    </p:spTree>
    <p:extLst>
      <p:ext uri="{BB962C8B-B14F-4D97-AF65-F5344CB8AC3E}">
        <p14:creationId xmlns:p14="http://schemas.microsoft.com/office/powerpoint/2010/main" val="4193645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4/8/14</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41</a:t>
            </a:fld>
            <a:endParaRPr lang="en-US" dirty="0"/>
          </a:p>
        </p:txBody>
      </p:sp>
    </p:spTree>
    <p:extLst>
      <p:ext uri="{BB962C8B-B14F-4D97-AF65-F5344CB8AC3E}">
        <p14:creationId xmlns:p14="http://schemas.microsoft.com/office/powerpoint/2010/main" val="3216796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C7662509-0F62-2F42-A487-B234C3FE6174}" type="datetime1">
              <a:rPr lang="en-US"/>
              <a:pPr/>
              <a:t>4/8/14</a:t>
            </a:fld>
            <a:endParaRPr lang="en-US"/>
          </a:p>
        </p:txBody>
      </p:sp>
      <p:sp>
        <p:nvSpPr>
          <p:cNvPr id="27651" name="Rectangle 7"/>
          <p:cNvSpPr>
            <a:spLocks noGrp="1" noChangeArrowheads="1"/>
          </p:cNvSpPr>
          <p:nvPr>
            <p:ph type="sldNum" sz="quarter" idx="5"/>
          </p:nvPr>
        </p:nvSpPr>
        <p:spPr>
          <a:noFill/>
        </p:spPr>
        <p:txBody>
          <a:bodyPr/>
          <a:lstStyle/>
          <a:p>
            <a:fld id="{EA879E3A-01D6-6C4E-B484-D77416AE4AFC}" type="slidenum">
              <a:rPr lang="en-US"/>
              <a:pPr/>
              <a:t>42</a:t>
            </a:fld>
            <a:endParaRPr lang="en-US"/>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pPr>
              <a:lnSpc>
                <a:spcPct val="90000"/>
              </a:lnSpc>
            </a:pPr>
            <a:r>
              <a:rPr lang="en-US" dirty="0" smtClean="0">
                <a:latin typeface="Arial" pitchFamily="-109" charset="0"/>
                <a:ea typeface="ＭＳ Ｐゴシック" pitchFamily="-109" charset="-128"/>
                <a:cs typeface="ＭＳ Ｐゴシック" pitchFamily="-109" charset="-128"/>
              </a:rPr>
              <a:t>Is privacy a right? – Telemarketing and do not call list as example of privacy being a prudential right, a right granted because of its benefits to society.</a:t>
            </a:r>
          </a:p>
          <a:p>
            <a:pPr>
              <a:lnSpc>
                <a:spcPct val="90000"/>
              </a:lnSpc>
            </a:pPr>
            <a:endParaRPr lang="en-US" dirty="0" smtClean="0">
              <a:latin typeface="Arial" pitchFamily="-109" charset="0"/>
              <a:ea typeface="ＭＳ Ｐゴシック" pitchFamily="-109" charset="-128"/>
              <a:cs typeface="ＭＳ Ｐゴシック" pitchFamily="-109" charset="-128"/>
            </a:endParaRPr>
          </a:p>
          <a:p>
            <a:pPr>
              <a:lnSpc>
                <a:spcPct val="90000"/>
              </a:lnSpc>
            </a:pPr>
            <a:r>
              <a:rPr lang="en-US" dirty="0" smtClean="0">
                <a:latin typeface="Arial" pitchFamily="-109" charset="0"/>
                <a:ea typeface="ＭＳ Ｐゴシック" pitchFamily="-109" charset="-128"/>
                <a:cs typeface="ＭＳ Ｐゴシック" pitchFamily="-109" charset="-128"/>
              </a:rPr>
              <a:t>Our privacy compared to 100 or 200 years ago? – Extended families, small communities, pressure to conform. Children lived at home until married. Society of strangers, how to trust them? </a:t>
            </a:r>
          </a:p>
          <a:p>
            <a:pPr>
              <a:lnSpc>
                <a:spcPct val="90000"/>
              </a:lnSpc>
            </a:pPr>
            <a:endParaRPr lang="en-US" dirty="0" smtClean="0">
              <a:latin typeface="Arial" pitchFamily="-109" charset="0"/>
              <a:ea typeface="ＭＳ Ｐゴシック" pitchFamily="-109" charset="-128"/>
              <a:cs typeface="ＭＳ Ｐゴシック" pitchFamily="-109" charset="-128"/>
            </a:endParaRPr>
          </a:p>
          <a:p>
            <a:pPr>
              <a:lnSpc>
                <a:spcPct val="90000"/>
              </a:lnSpc>
            </a:pPr>
            <a:r>
              <a:rPr lang="en-US" dirty="0" smtClean="0">
                <a:latin typeface="Arial" pitchFamily="-109" charset="0"/>
                <a:ea typeface="ＭＳ Ｐゴシック" pitchFamily="-109" charset="-128"/>
                <a:cs typeface="ＭＳ Ｐゴシック" pitchFamily="-109" charset="-128"/>
              </a:rPr>
              <a:t>Rewards and loyalty programs. – around for more than 100 years: S&amp;H Green Stamps. Now a days consumers not in the program can pay more rather than members paying less.</a:t>
            </a:r>
          </a:p>
          <a:p>
            <a:pPr>
              <a:lnSpc>
                <a:spcPct val="90000"/>
              </a:lnSpc>
            </a:pPr>
            <a:endParaRPr lang="en-US" dirty="0" smtClean="0">
              <a:latin typeface="Arial" pitchFamily="-109" charset="0"/>
              <a:ea typeface="ＭＳ Ｐゴシック" pitchFamily="-109" charset="-128"/>
              <a:cs typeface="ＭＳ Ｐゴシック" pitchFamily="-109" charset="-128"/>
            </a:endParaRPr>
          </a:p>
          <a:p>
            <a:pPr>
              <a:lnSpc>
                <a:spcPct val="90000"/>
              </a:lnSpc>
            </a:pPr>
            <a:r>
              <a:rPr lang="en-US" dirty="0" smtClean="0">
                <a:latin typeface="Arial" pitchFamily="-109" charset="0"/>
                <a:ea typeface="ＭＳ Ｐゴシック" pitchFamily="-109" charset="-128"/>
                <a:cs typeface="ＭＳ Ｐゴシック" pitchFamily="-109" charset="-128"/>
              </a:rPr>
              <a:t>Body scanner. – Some stores in the U.K. use them to recommend clothing that will fit well and for producing custom clothing.</a:t>
            </a:r>
          </a:p>
          <a:p>
            <a:pPr>
              <a:lnSpc>
                <a:spcPct val="90000"/>
              </a:lnSpc>
            </a:pPr>
            <a:endParaRPr lang="en-US" dirty="0" smtClean="0">
              <a:latin typeface="Arial" pitchFamily="-109" charset="0"/>
              <a:ea typeface="ＭＳ Ｐゴシック" pitchFamily="-109" charset="-128"/>
              <a:cs typeface="ＭＳ Ｐゴシック" pitchFamily="-109" charset="-128"/>
            </a:endParaRPr>
          </a:p>
          <a:p>
            <a:pPr>
              <a:lnSpc>
                <a:spcPct val="90000"/>
              </a:lnSpc>
            </a:pPr>
            <a:r>
              <a:rPr lang="en-US" dirty="0" smtClean="0">
                <a:latin typeface="Arial" pitchFamily="-109" charset="0"/>
                <a:ea typeface="ＭＳ Ｐゴシック" pitchFamily="-109" charset="-128"/>
                <a:cs typeface="ＭＳ Ｐゴシック" pitchFamily="-109" charset="-128"/>
              </a:rPr>
              <a:t>Data collected about you. –</a:t>
            </a:r>
          </a:p>
          <a:p>
            <a:pPr>
              <a:lnSpc>
                <a:spcPct val="90000"/>
              </a:lnSpc>
            </a:pPr>
            <a:r>
              <a:rPr lang="en-US" dirty="0" smtClean="0">
                <a:latin typeface="Arial" pitchFamily="-109" charset="0"/>
                <a:ea typeface="ＭＳ Ｐゴシック" pitchFamily="-109" charset="-128"/>
                <a:cs typeface="ＭＳ Ｐゴシック" pitchFamily="-109" charset="-128"/>
              </a:rPr>
              <a:t>TiVo sells data about viewing habits. Only 54% of customers skip commercials. </a:t>
            </a:r>
          </a:p>
          <a:p>
            <a:pPr>
              <a:lnSpc>
                <a:spcPct val="90000"/>
              </a:lnSpc>
            </a:pPr>
            <a:r>
              <a:rPr lang="en-US" dirty="0" smtClean="0">
                <a:latin typeface="Arial" pitchFamily="-109" charset="0"/>
                <a:ea typeface="ＭＳ Ｐゴシック" pitchFamily="-109" charset="-128"/>
                <a:cs typeface="ＭＳ Ｐゴシック" pitchFamily="-109" charset="-128"/>
              </a:rPr>
              <a:t>Automobile black boxes. </a:t>
            </a:r>
          </a:p>
          <a:p>
            <a:pPr>
              <a:lnSpc>
                <a:spcPct val="90000"/>
              </a:lnSpc>
            </a:pPr>
            <a:r>
              <a:rPr lang="en-US" dirty="0" smtClean="0">
                <a:latin typeface="Arial" pitchFamily="-109" charset="0"/>
                <a:ea typeface="ＭＳ Ｐゴシック" pitchFamily="-109" charset="-128"/>
                <a:cs typeface="ＭＳ Ｐゴシック" pitchFamily="-109" charset="-128"/>
              </a:rPr>
              <a:t>Enhanced 911 Service: FCC requires cell phone providers be able to track locations of active cell phones within 100 meters. Cell phone companies can use the same technology to tell where signal is weak or nonexistent. Could the cell phone company tell your employer where you really are when you call in sick to work? Would they for a fee? </a:t>
            </a:r>
          </a:p>
          <a:p>
            <a:pPr>
              <a:lnSpc>
                <a:spcPct val="90000"/>
              </a:lnSpc>
            </a:pPr>
            <a:r>
              <a:rPr lang="en-US" dirty="0" err="1" smtClean="0">
                <a:latin typeface="Arial" pitchFamily="-109" charset="0"/>
                <a:ea typeface="ＭＳ Ｐゴシック" pitchFamily="-109" charset="-128"/>
                <a:cs typeface="ＭＳ Ｐゴシック" pitchFamily="-109" charset="-128"/>
              </a:rPr>
              <a:t>RFIDs</a:t>
            </a:r>
            <a:r>
              <a:rPr lang="en-US" dirty="0" smtClean="0">
                <a:latin typeface="Arial" pitchFamily="-109" charset="0"/>
                <a:ea typeface="ＭＳ Ｐゴシック" pitchFamily="-109" charset="-128"/>
                <a:cs typeface="ＭＳ Ｐゴシック" pitchFamily="-109" charset="-128"/>
              </a:rPr>
              <a:t>: tracking location at work, use in passports, terrorist scanning for hostages? </a:t>
            </a:r>
          </a:p>
          <a:p>
            <a:pPr>
              <a:lnSpc>
                <a:spcPct val="90000"/>
              </a:lnSpc>
            </a:pPr>
            <a:r>
              <a:rPr lang="en-US" dirty="0" smtClean="0">
                <a:latin typeface="Arial" pitchFamily="-109" charset="0"/>
                <a:ea typeface="ＭＳ Ｐゴシック" pitchFamily="-109" charset="-128"/>
                <a:cs typeface="ＭＳ Ｐゴシック" pitchFamily="-109" charset="-128"/>
              </a:rPr>
              <a:t>Implanted chips: in Taiwan every domesticated dog must have one identifier owner and residence. There are such approved for human use; medical info, debit/credit cards, children. </a:t>
            </a:r>
          </a:p>
          <a:p>
            <a:pPr>
              <a:lnSpc>
                <a:spcPct val="90000"/>
              </a:lnSpc>
            </a:pPr>
            <a:r>
              <a:rPr lang="en-US" dirty="0" smtClean="0">
                <a:latin typeface="Arial" pitchFamily="-109" charset="0"/>
                <a:ea typeface="ＭＳ Ｐゴシック" pitchFamily="-109" charset="-128"/>
                <a:cs typeface="ＭＳ Ｐゴシック" pitchFamily="-109" charset="-128"/>
              </a:rPr>
              <a:t>Biometrics. </a:t>
            </a:r>
          </a:p>
          <a:p>
            <a:pPr>
              <a:lnSpc>
                <a:spcPct val="90000"/>
              </a:lnSpc>
            </a:pPr>
            <a:r>
              <a:rPr lang="en-US" dirty="0" smtClean="0">
                <a:latin typeface="Arial" pitchFamily="-109" charset="0"/>
                <a:ea typeface="ＭＳ Ｐゴシック" pitchFamily="-109" charset="-128"/>
                <a:cs typeface="ＭＳ Ｐゴシック" pitchFamily="-109" charset="-128"/>
              </a:rPr>
              <a:t>Government surveillance.</a:t>
            </a:r>
          </a:p>
        </p:txBody>
      </p:sp>
      <p:sp>
        <p:nvSpPr>
          <p:cNvPr id="23556" name="Date Placeholder 3"/>
          <p:cNvSpPr>
            <a:spLocks noGrp="1"/>
          </p:cNvSpPr>
          <p:nvPr>
            <p:ph type="dt" sz="quarter" idx="1"/>
          </p:nvPr>
        </p:nvSpPr>
        <p:spPr>
          <a:noFill/>
        </p:spPr>
        <p:txBody>
          <a:bodyPr/>
          <a:lstStyle/>
          <a:p>
            <a:fld id="{62FCF298-557D-4241-8167-C9F7FDF48A0A}" type="datetime1">
              <a:rPr lang="en-US" smtClean="0"/>
              <a:pPr/>
              <a:t>4/8/14</a:t>
            </a:fld>
            <a:endParaRPr lang="en-US" smtClean="0"/>
          </a:p>
        </p:txBody>
      </p:sp>
      <p:sp>
        <p:nvSpPr>
          <p:cNvPr id="23557" name="Slide Number Placeholder 4"/>
          <p:cNvSpPr>
            <a:spLocks noGrp="1"/>
          </p:cNvSpPr>
          <p:nvPr>
            <p:ph type="sldNum" sz="quarter" idx="5"/>
          </p:nvPr>
        </p:nvSpPr>
        <p:spPr>
          <a:noFill/>
        </p:spPr>
        <p:txBody>
          <a:bodyPr/>
          <a:lstStyle/>
          <a:p>
            <a:fld id="{578C5136-8636-A740-A512-CE6DF7F9E869}" type="slidenum">
              <a:rPr lang="en-US" smtClean="0"/>
              <a:pPr/>
              <a:t>43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4/8/14</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Accessed 2011-09-19</a:t>
            </a:r>
            <a:endParaRPr lang="en-US"/>
          </a:p>
        </p:txBody>
      </p:sp>
      <p:sp>
        <p:nvSpPr>
          <p:cNvPr id="4" name="Date Placeholder 3"/>
          <p:cNvSpPr>
            <a:spLocks noGrp="1"/>
          </p:cNvSpPr>
          <p:nvPr>
            <p:ph type="dt" idx="10"/>
          </p:nvPr>
        </p:nvSpPr>
        <p:spPr/>
        <p:txBody>
          <a:bodyPr/>
          <a:lstStyle/>
          <a:p>
            <a:fld id="{3B3024D6-64B1-C441-91BD-25FAE899D92F}" type="datetime1">
              <a:rPr lang="en-US" smtClean="0"/>
              <a:pPr/>
              <a:t>4/8/14</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6</a:t>
            </a:fld>
            <a:endParaRPr lang="en-US"/>
          </a:p>
        </p:txBody>
      </p:sp>
    </p:spTree>
    <p:extLst>
      <p:ext uri="{BB962C8B-B14F-4D97-AF65-F5344CB8AC3E}">
        <p14:creationId xmlns:p14="http://schemas.microsoft.com/office/powerpoint/2010/main" val="89738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4/8/14</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7</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8E95E931-D63E-0F45-8C06-14776E65F33E}" type="datetime1">
              <a:rPr lang="en-US"/>
              <a:pPr/>
              <a:t>4/8/14</a:t>
            </a:fld>
            <a:endParaRPr lang="en-US"/>
          </a:p>
        </p:txBody>
      </p:sp>
      <p:sp>
        <p:nvSpPr>
          <p:cNvPr id="23555" name="Rectangle 7"/>
          <p:cNvSpPr>
            <a:spLocks noGrp="1" noChangeArrowheads="1"/>
          </p:cNvSpPr>
          <p:nvPr>
            <p:ph type="sldNum" sz="quarter" idx="5"/>
          </p:nvPr>
        </p:nvSpPr>
        <p:spPr>
          <a:noFill/>
        </p:spPr>
        <p:txBody>
          <a:bodyPr/>
          <a:lstStyle/>
          <a:p>
            <a:fld id="{9338C93C-E1D7-BF47-90E9-7BF1FB1EC717}" type="slidenum">
              <a:rPr lang="en-US"/>
              <a:pPr/>
              <a:t>8</a:t>
            </a:fld>
            <a:endParaRPr lang="en-US"/>
          </a:p>
        </p:txBody>
      </p:sp>
      <p:sp>
        <p:nvSpPr>
          <p:cNvPr id="23556" name="Rectangle 2"/>
          <p:cNvSpPr>
            <a:spLocks noGrp="1" noRot="1" noChangeAspect="1" noChangeArrowheads="1"/>
          </p:cNvSpPr>
          <p:nvPr>
            <p:ph type="sldImg"/>
          </p:nvPr>
        </p:nvSpPr>
        <p:spPr>
          <a:solidFill>
            <a:srgbClr val="FFFFFF"/>
          </a:solidFill>
          <a:ln/>
        </p:spPr>
      </p:sp>
      <p:sp>
        <p:nvSpPr>
          <p:cNvPr id="23557" name="Rectangle 3"/>
          <p:cNvSpPr>
            <a:spLocks noGrp="1" noChangeArrowheads="1"/>
          </p:cNvSpPr>
          <p:nvPr>
            <p:ph type="body" idx="1"/>
          </p:nvPr>
        </p:nvSpPr>
        <p:spPr>
          <a:solidFill>
            <a:srgbClr val="FFFFFF"/>
          </a:solidFill>
          <a:ln>
            <a:solidFill>
              <a:srgbClr val="000000"/>
            </a:solidFill>
          </a:ln>
        </p:spPr>
        <p:txBody>
          <a:bodyPr/>
          <a:lstStyle/>
          <a:p>
            <a:pPr marL="285750" marR="0" lvl="0" indent="-285750" algn="l" defTabSz="914400" rtl="0" eaLnBrk="1" fontAlgn="base" latinLnBrk="0" hangingPunct="1">
              <a:lnSpc>
                <a:spcPct val="90000"/>
              </a:lnSpc>
              <a:spcBef>
                <a:spcPct val="20000"/>
              </a:spcBef>
              <a:spcAft>
                <a:spcPct val="0"/>
              </a:spcAft>
              <a:buClr>
                <a:srgbClr val="9999CC"/>
              </a:buClr>
              <a:buSzPct val="80000"/>
              <a:buFont typeface="Wingdings" pitchFamily="-109" charset="2"/>
              <a:buChar char="¨"/>
              <a:tabLst/>
              <a:defRPr/>
            </a:pPr>
            <a:r>
              <a:rPr kumimoji="0" lang="en-US" sz="1800" b="0" i="0" u="none" strike="noStrike" kern="0" cap="none" spc="0" normalizeH="0" baseline="0" noProof="0" dirty="0" smtClean="0">
                <a:ln>
                  <a:noFill/>
                </a:ln>
                <a:solidFill>
                  <a:srgbClr val="000000"/>
                </a:solidFill>
                <a:effectLst/>
                <a:uLnTx/>
                <a:uFillTx/>
                <a:latin typeface="Arial Black"/>
                <a:ea typeface="ＭＳ Ｐゴシック" pitchFamily="-109" charset="-128"/>
                <a:cs typeface="ＭＳ Ｐゴシック" pitchFamily="-109" charset="-128"/>
              </a:rPr>
              <a:t>Include references in addition to the book.</a:t>
            </a:r>
          </a:p>
          <a:p>
            <a:pPr marL="685800" marR="0" lvl="1" indent="-228600" algn="l" defTabSz="914400" rtl="0" eaLnBrk="1" fontAlgn="base" latinLnBrk="0" hangingPunct="1">
              <a:lnSpc>
                <a:spcPct val="90000"/>
              </a:lnSpc>
              <a:spcBef>
                <a:spcPct val="20000"/>
              </a:spcBef>
              <a:spcAft>
                <a:spcPct val="0"/>
              </a:spcAft>
              <a:buClr>
                <a:srgbClr val="333366"/>
              </a:buClr>
              <a:buSzPct val="65000"/>
              <a:buFont typeface="Wingdings" pitchFamily="-109" charset="2"/>
              <a:buChar char="n"/>
              <a:tabLst/>
              <a:defRPr/>
            </a:pPr>
            <a:r>
              <a:rPr kumimoji="0" lang="en-US" sz="2000" b="0" i="0" u="none" strike="noStrike" kern="0" cap="none" spc="0" normalizeH="0" baseline="0" noProof="0" dirty="0" smtClean="0">
                <a:ln>
                  <a:noFill/>
                </a:ln>
                <a:solidFill>
                  <a:srgbClr val="000000"/>
                </a:solidFill>
                <a:effectLst/>
                <a:uLnTx/>
                <a:uFillTx/>
                <a:latin typeface="Times New Roman"/>
                <a:ea typeface="ＭＳ Ｐゴシック" pitchFamily="-109" charset="-128"/>
                <a:cs typeface="ＭＳ Ｐゴシック" pitchFamily="-109" charset="-128"/>
              </a:rPr>
              <a:t>This is mandatory to receive the points for supporting your point and providing references.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4/8/14</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9</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AE2F736E-5B47-7249-A67E-36395B3AF744}" type="datetime1">
              <a:rPr lang="en-US" smtClean="0"/>
              <a:t>4/8/14</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2014 Keith A. Pray</a:t>
            </a:r>
            <a:endParaRPr lang="en-US"/>
          </a:p>
        </p:txBody>
      </p:sp>
      <p:sp>
        <p:nvSpPr>
          <p:cNvPr id="22" name="Rectangle 5"/>
          <p:cNvSpPr>
            <a:spLocks noGrp="1" noChangeArrowheads="1"/>
          </p:cNvSpPr>
          <p:nvPr>
            <p:ph type="sldNum" sz="quarter" idx="12"/>
          </p:nvPr>
        </p:nvSpPr>
        <p:spPr/>
        <p:txBody>
          <a:bodyPr/>
          <a:lstStyle>
            <a:lvl1pPr>
              <a:defRPr/>
            </a:lvl1pPr>
          </a:lstStyle>
          <a:p>
            <a:fld id="{3BB724AD-6DA0-E945-ACC0-19F7BD6A2AB2}" type="slidenum">
              <a:rPr lang="en-US" smtClean="0"/>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7C125C1B-CCB9-2141-B9AF-BB93ADC03FDF}"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EC14B720-0D43-3F41-B585-20F7BCBB14AB}" type="datetime1">
              <a:rPr lang="en-US" smtClean="0"/>
              <a:t>4/8/14</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71E17E1C-2794-8246-AA64-251DDDEF7FF5}"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9AEB9A46-2E8C-5440-AB82-E800F0074A3E}" type="datetime1">
              <a:rPr lang="en-US" smtClean="0"/>
              <a:t>4/8/14</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C7FDFB7-4A96-0F4D-9A4A-E56F94FA24DB}"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1142B96B-073A-1243-8DD3-7CB37D2BABA1}" type="datetime1">
              <a:rPr lang="en-US" smtClean="0"/>
              <a:t>4/8/14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1CFFC32-16DE-C947-81A5-0DE76C217983}"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6FA2C339-FB93-2B45-A28C-50E17A334C50}" type="datetime1">
              <a:rPr lang="en-US" smtClean="0"/>
              <a:t>4/8/14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D0A3C30E-2E98-3F44-AB01-A28BD07C7B6E}"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6DD2F98D-46A7-0945-8766-04FDDC49C5A4}" type="datetime1">
              <a:rPr lang="en-US" smtClean="0"/>
              <a:t>4/8/14</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5BA0CAAF-4EFC-8147-8D81-F06F81C60EBE}" type="slidenum">
              <a:rPr lang="en-US" smtClean="0"/>
              <a:pPr/>
              <a:t>‹#›</a:t>
            </a:fld>
            <a:endParaRPr lang="en-US"/>
          </a:p>
        </p:txBody>
      </p:sp>
      <p:sp>
        <p:nvSpPr>
          <p:cNvPr id="9" name="Rectangle 17"/>
          <p:cNvSpPr>
            <a:spLocks noGrp="1" noChangeArrowheads="1"/>
          </p:cNvSpPr>
          <p:nvPr>
            <p:ph type="dt" sz="half" idx="12"/>
          </p:nvPr>
        </p:nvSpPr>
        <p:spPr>
          <a:ln/>
        </p:spPr>
        <p:txBody>
          <a:bodyPr/>
          <a:lstStyle>
            <a:lvl1pPr>
              <a:defRPr/>
            </a:lvl1pPr>
          </a:lstStyle>
          <a:p>
            <a:fld id="{FA08FD81-1288-3347-A5A5-08E5502E4179}" type="datetime1">
              <a:rPr lang="en-US" smtClean="0"/>
              <a:t>4/8/14</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F32B2CDB-17C0-7B49-976E-D16C496E6716}" type="slidenum">
              <a:rPr lang="en-US" smtClean="0"/>
              <a:pPr/>
              <a:t>‹#›</a:t>
            </a:fld>
            <a:endParaRPr lang="en-US"/>
          </a:p>
        </p:txBody>
      </p:sp>
      <p:sp>
        <p:nvSpPr>
          <p:cNvPr id="5" name="Rectangle 17"/>
          <p:cNvSpPr>
            <a:spLocks noGrp="1" noChangeArrowheads="1"/>
          </p:cNvSpPr>
          <p:nvPr>
            <p:ph type="dt" sz="half" idx="12"/>
          </p:nvPr>
        </p:nvSpPr>
        <p:spPr>
          <a:ln/>
        </p:spPr>
        <p:txBody>
          <a:bodyPr/>
          <a:lstStyle>
            <a:lvl1pPr>
              <a:defRPr/>
            </a:lvl1pPr>
          </a:lstStyle>
          <a:p>
            <a:fld id="{243E8977-01AA-5144-A9E4-1034C7CB34D3}" type="datetime1">
              <a:rPr lang="en-US" smtClean="0"/>
              <a:t>4/8/14</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9CC035EB-A232-6D40-ABD9-D1ADE20A3A39}" type="slidenum">
              <a:rPr lang="en-US" smtClean="0"/>
              <a:pPr/>
              <a:t>‹#›</a:t>
            </a:fld>
            <a:endParaRPr lang="en-US"/>
          </a:p>
        </p:txBody>
      </p:sp>
      <p:sp>
        <p:nvSpPr>
          <p:cNvPr id="4" name="Rectangle 17"/>
          <p:cNvSpPr>
            <a:spLocks noGrp="1" noChangeArrowheads="1"/>
          </p:cNvSpPr>
          <p:nvPr>
            <p:ph type="dt" sz="half" idx="12"/>
          </p:nvPr>
        </p:nvSpPr>
        <p:spPr>
          <a:ln/>
        </p:spPr>
        <p:txBody>
          <a:bodyPr/>
          <a:lstStyle>
            <a:lvl1pPr>
              <a:defRPr/>
            </a:lvl1pPr>
          </a:lstStyle>
          <a:p>
            <a:fld id="{529562DE-9F71-D949-A9E3-A44920A68B35}" type="datetime1">
              <a:rPr lang="en-US" smtClean="0"/>
              <a:t>4/8/14</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1E963CB5-B1E5-8740-A726-84F5E7ABD84C}"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86262768-4B5B-0D49-801E-72BC90C8391D}" type="datetime1">
              <a:rPr lang="en-US" smtClean="0"/>
              <a:t>4/8/14</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0D7BDC98-71CF-E040-AD1E-97566442B113}"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B00EC542-89BA-8240-A6AF-A2E24CC49F4A}" type="datetime1">
              <a:rPr lang="en-US" smtClean="0"/>
              <a:t>4/8/14</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2014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8B06D8E0-0DB1-B648-8977-F58E03112F5A}" type="slidenum">
              <a:rPr lang="en-US" smtClean="0"/>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04979B90-A0CC-664D-9CF6-0C5880920F5B}" type="datetime1">
              <a:rPr lang="en-US" smtClean="0"/>
              <a:t>4/8/14</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torproject.org/about/overview.html.en" TargetMode="External"/><Relationship Id="rId4" Type="http://schemas.openxmlformats.org/officeDocument/2006/relationships/hyperlink" Target="http://www.onion-router.net/Publications/tor-design.pdf" TargetMode="External"/><Relationship Id="rId5" Type="http://schemas.openxmlformats.org/officeDocument/2006/relationships/hyperlink" Target="http://lifehacker.com/what-is-tor-and-should-i-use-it-1527891029" TargetMode="External"/><Relationship Id="rId6" Type="http://schemas.openxmlformats.org/officeDocument/2006/relationships/hyperlink" Target="http://motherboard.vice.com/blog/the-fbi-says-it-busted-the-biggest-child-porn-ring-on-the-deep-web-1" TargetMode="External"/><Relationship Id="rId7" Type="http://schemas.openxmlformats.org/officeDocument/2006/relationships/hyperlink" Target="http://www.dailydot.com/crime/deep-web-boneless-optimuscrime-hackbb-credit-card-fraud/"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gwi.net/" TargetMode="External"/><Relationship Id="rId4" Type="http://schemas.openxmlformats.org/officeDocument/2006/relationships/hyperlink" Target="http://www.asis.org/" TargetMode="External"/><Relationship Id="rId5" Type="http://schemas.openxmlformats.org/officeDocument/2006/relationships/hyperlink" Target="http://gigaom.com/" TargetMode="External"/><Relationship Id="rId6" Type="http://schemas.openxmlformats.org/officeDocument/2006/relationships/hyperlink" Target="http://www.aiim.org/" TargetMode="External"/><Relationship Id="rId7" Type="http://schemas.openxmlformats.org/officeDocument/2006/relationships/hyperlink" Target="http://www.journalofcloudcomputing.com/" TargetMode="External"/><Relationship Id="rId8" Type="http://schemas.openxmlformats.org/officeDocument/2006/relationships/hyperlink" Target="http://www.bu.edu/" TargetMode="External"/><Relationship Id="rId9" Type="http://schemas.openxmlformats.org/officeDocument/2006/relationships/hyperlink" Target="http://www.websphereusergroup.org/"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8.png"/><Relationship Id="rId5" Type="http://schemas.openxmlformats.org/officeDocument/2006/relationships/image" Target="../media/image28.png"/><Relationship Id="rId6" Type="http://schemas.microsoft.com/office/2007/relationships/hdphoto" Target="../media/hdphoto1.wdp"/><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20.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0.png"/><Relationship Id="rId5" Type="http://schemas.openxmlformats.org/officeDocument/2006/relationships/image" Target="../media/image30.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gizmodo.com/5877000/what-is-sopa/all" TargetMode="External"/><Relationship Id="rId4" Type="http://schemas.openxmlformats.org/officeDocument/2006/relationships/hyperlink" Target="http://www.pcworld.com/article/248401/were_sopa_pipa_protests_a_success_the_results_are_in.html" TargetMode="External"/><Relationship Id="rId5" Type="http://schemas.openxmlformats.org/officeDocument/2006/relationships/hyperlink" Target="http://gizmodo.com/5876941/sopa-isnt-dead/all" TargetMode="External"/><Relationship Id="rId6" Type="http://schemas.openxmlformats.org/officeDocument/2006/relationships/hyperlink" Target="http://www.whitehouse.gov/blog/2012/01/14/obama-administration-responds-we-people-petitions-sopa-and-online-piracy" TargetMode="External"/><Relationship Id="rId7" Type="http://schemas.openxmlformats.org/officeDocument/2006/relationships/hyperlink" Target="https://petitions.whitehouse.gov/response/combating-online-piracy-while-protecting-open-and-innovative-internet"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cnet.com/news/after-a-year-in-the-grave-can-sopa-and-protect-ip-return/" TargetMode="External"/><Relationship Id="rId4" Type="http://schemas.openxmlformats.org/officeDocument/2006/relationships/hyperlink" Target="http://www.cnet.com/news/white-house-calls-for-new-law-targeting-offshore-web-sites/" TargetMode="External"/><Relationship Id="rId5" Type="http://schemas.openxmlformats.org/officeDocument/2006/relationships/hyperlink" Target="http://www.digitaltrends.com/computing/sopa-vs-pipa-anti-piracy-bills-uproar-explained/%23!C71EW" TargetMode="External"/><Relationship Id="rId6" Type="http://schemas.openxmlformats.org/officeDocument/2006/relationships/hyperlink" Target="http://www.economist.com/news/united-states/21576425-controversial-cyber-bill-sparks-heated-debate-about-online-privacy-sopa-cispa"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p:txBody>
          <a:bodyPr/>
          <a:lstStyle/>
          <a:p>
            <a:pPr eaLnBrk="1" hangingPunct="1"/>
            <a:r>
              <a:rPr lang="en-US" sz="4000" dirty="0">
                <a:ea typeface="ＭＳ Ｐゴシック" pitchFamily="-109" charset="-128"/>
                <a:cs typeface="ＭＳ Ｐゴシック" pitchFamily="-109" charset="-128"/>
              </a:rPr>
              <a:t>Class</a:t>
            </a:r>
            <a:r>
              <a:rPr lang="en-US" sz="4000" dirty="0" smtClean="0">
                <a:ea typeface="ＭＳ Ｐゴシック" pitchFamily="-109" charset="-128"/>
                <a:cs typeface="ＭＳ Ｐゴシック" pitchFamily="-109" charset="-128"/>
              </a:rPr>
              <a:t> 7</a:t>
            </a:r>
            <a:br>
              <a:rPr lang="en-US" sz="4000" dirty="0" smtClean="0">
                <a:ea typeface="ＭＳ Ｐゴシック" pitchFamily="-109" charset="-128"/>
                <a:cs typeface="ＭＳ Ｐゴシック" pitchFamily="-109" charset="-128"/>
              </a:rPr>
            </a:br>
            <a:r>
              <a:rPr lang="en-US" sz="4000" dirty="0">
                <a:ea typeface="ＭＳ Ｐゴシック" pitchFamily="-109" charset="-128"/>
                <a:cs typeface="ＭＳ Ｐゴシック" pitchFamily="-109" charset="-128"/>
              </a:rPr>
              <a:t>Privacy</a:t>
            </a:r>
            <a:endParaRPr lang="en-US" dirty="0">
              <a:ea typeface="ＭＳ Ｐゴシック" pitchFamily="-109" charset="-128"/>
              <a:cs typeface="ＭＳ Ｐゴシック" pitchFamily="-109" charset="-128"/>
            </a:endParaRP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2" name="Date Placeholder 1"/>
          <p:cNvSpPr>
            <a:spLocks noGrp="1"/>
          </p:cNvSpPr>
          <p:nvPr>
            <p:ph type="dt" sz="half" idx="10"/>
          </p:nvPr>
        </p:nvSpPr>
        <p:spPr/>
        <p:txBody>
          <a:bodyPr/>
          <a:lstStyle/>
          <a:p>
            <a:fld id="{AAEBDF3B-A43F-BA4A-9537-BCBA455D3DDD}" type="datetime1">
              <a:rPr lang="en-US" smtClean="0"/>
              <a:t>4/8/14</a:t>
            </a:fld>
            <a:endParaRPr lang="en-US"/>
          </a:p>
        </p:txBody>
      </p:sp>
      <p:sp>
        <p:nvSpPr>
          <p:cNvPr id="15363" name="Rectangle 4"/>
          <p:cNvSpPr>
            <a:spLocks noGrp="1" noChangeArrowheads="1"/>
          </p:cNvSpPr>
          <p:nvPr>
            <p:ph type="ftr" sz="quarter" idx="11"/>
          </p:nvPr>
        </p:nvSpPr>
        <p:spPr>
          <a:noFill/>
        </p:spPr>
        <p:txBody>
          <a:bodyPr/>
          <a:lstStyle/>
          <a:p>
            <a:r>
              <a:rPr lang="en-US" smtClean="0"/>
              <a:t>© 2014 Keith A. Pray</a:t>
            </a:r>
          </a:p>
        </p:txBody>
      </p:sp>
      <p:sp>
        <p:nvSpPr>
          <p:cNvPr id="3" name="Slide Number Placeholder 2"/>
          <p:cNvSpPr>
            <a:spLocks noGrp="1"/>
          </p:cNvSpPr>
          <p:nvPr>
            <p:ph type="sldNum" sz="quarter" idx="12"/>
          </p:nvPr>
        </p:nvSpPr>
        <p:spPr/>
        <p:txBody>
          <a:bodyPr/>
          <a:lstStyle/>
          <a:p>
            <a:fld id="{3BB724AD-6DA0-E945-ACC0-19F7BD6A2AB2}" type="slidenum">
              <a:rPr lang="en-US" smtClean="0"/>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 Network</a:t>
            </a:r>
            <a:endParaRPr lang="en-US" dirty="0"/>
          </a:p>
        </p:txBody>
      </p:sp>
      <p:sp>
        <p:nvSpPr>
          <p:cNvPr id="3" name="Content Placeholder 2"/>
          <p:cNvSpPr>
            <a:spLocks noGrp="1"/>
          </p:cNvSpPr>
          <p:nvPr>
            <p:ph idx="1"/>
          </p:nvPr>
        </p:nvSpPr>
        <p:spPr>
          <a:xfrm>
            <a:off x="457200" y="1981200"/>
            <a:ext cx="5181600" cy="2743200"/>
          </a:xfrm>
        </p:spPr>
        <p:txBody>
          <a:bodyPr/>
          <a:lstStyle/>
          <a:p>
            <a:r>
              <a:rPr lang="en-US" dirty="0" smtClean="0"/>
              <a:t>Short for The Onion Router</a:t>
            </a:r>
          </a:p>
          <a:p>
            <a:pPr lvl="1"/>
            <a:r>
              <a:rPr lang="en-US" dirty="0" smtClean="0"/>
              <a:t>Uses onion routing technique</a:t>
            </a:r>
          </a:p>
          <a:p>
            <a:r>
              <a:rPr lang="en-US" dirty="0" smtClean="0"/>
              <a:t>Used for privacy on the Internet</a:t>
            </a:r>
          </a:p>
          <a:p>
            <a:pPr lvl="1"/>
            <a:r>
              <a:rPr lang="en-US" dirty="0" smtClean="0"/>
              <a:t>Web browsing</a:t>
            </a:r>
          </a:p>
          <a:p>
            <a:pPr lvl="1"/>
            <a:r>
              <a:rPr lang="en-US" dirty="0" smtClean="0"/>
              <a:t>Using blocked services</a:t>
            </a:r>
          </a:p>
          <a:p>
            <a:pPr lvl="1"/>
            <a:r>
              <a:rPr lang="en-US" dirty="0" smtClean="0"/>
              <a:t>“Hide among other user’s on the network”</a:t>
            </a:r>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Image retrieved from: https://media.torproject.org/ (04/06/2014)</a:t>
            </a:r>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Johnny Hernandez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pPr/>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10</a:t>
            </a:fld>
            <a:endParaRPr lang="en-US" dirty="0"/>
          </a:p>
        </p:txBody>
      </p:sp>
      <p:pic>
        <p:nvPicPr>
          <p:cNvPr id="1026" name="Picture 2" descr="C:\Users\Johnny\Desktop\306px-Tor-logo-2011-flat.svg.png"/>
          <p:cNvPicPr>
            <a:picLocks noChangeAspect="1" noChangeArrowheads="1"/>
          </p:cNvPicPr>
          <p:nvPr/>
        </p:nvPicPr>
        <p:blipFill>
          <a:blip r:embed="rId3"/>
          <a:srcRect/>
          <a:stretch>
            <a:fillRect/>
          </a:stretch>
        </p:blipFill>
        <p:spPr bwMode="auto">
          <a:xfrm>
            <a:off x="5791200" y="2819400"/>
            <a:ext cx="2914650" cy="1762125"/>
          </a:xfrm>
          <a:prstGeom prst="rect">
            <a:avLst/>
          </a:prstGeom>
          <a:noFill/>
        </p:spPr>
      </p:pic>
    </p:spTree>
    <p:extLst>
      <p:ext uri="{BB962C8B-B14F-4D97-AF65-F5344CB8AC3E}">
        <p14:creationId xmlns:p14="http://schemas.microsoft.com/office/powerpoint/2010/main" val="296682962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11</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pPr/>
              <a:t>4/8/14</a:t>
            </a:fld>
            <a:endParaRPr lang="en-US" dirty="0"/>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Johnny Hernandez</a:t>
            </a:r>
            <a:endParaRPr lang="en-US" sz="1400" dirty="0">
              <a:solidFill>
                <a:schemeClr val="tx1"/>
              </a:solidFill>
              <a:latin typeface="+mj-lt"/>
            </a:endParaRPr>
          </a:p>
        </p:txBody>
      </p:sp>
      <p:pic>
        <p:nvPicPr>
          <p:cNvPr id="3076" name="Picture 4" descr="C:\Users\Johnny\Desktop\how tor works 2.png"/>
          <p:cNvPicPr>
            <a:picLocks noChangeAspect="1" noChangeArrowheads="1"/>
          </p:cNvPicPr>
          <p:nvPr/>
        </p:nvPicPr>
        <p:blipFill>
          <a:blip r:embed="rId3"/>
          <a:stretch>
            <a:fillRect/>
          </a:stretch>
        </p:blipFill>
        <p:spPr bwMode="auto">
          <a:xfrm>
            <a:off x="1295400" y="1143000"/>
            <a:ext cx="6477000" cy="4140200"/>
          </a:xfrm>
          <a:prstGeom prst="rect">
            <a:avLst/>
          </a:prstGeom>
          <a:noFill/>
        </p:spPr>
      </p:pic>
      <p:sp>
        <p:nvSpPr>
          <p:cNvPr id="11" name="TextBox 10"/>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Image retrieved from: https://www.torproject.org/about/overview.html (04/06/2014)</a:t>
            </a:r>
            <a:endParaRPr lang="en-US" sz="1200" dirty="0">
              <a:solidFill>
                <a:schemeClr val="tx1"/>
              </a:solidFill>
            </a:endParaRPr>
          </a:p>
          <a:p>
            <a:pPr algn="l"/>
            <a:endParaRPr lang="en-US" sz="1600" dirty="0"/>
          </a:p>
        </p:txBody>
      </p:sp>
    </p:spTree>
    <p:extLst>
      <p:ext uri="{BB962C8B-B14F-4D97-AF65-F5344CB8AC3E}">
        <p14:creationId xmlns:p14="http://schemas.microsoft.com/office/powerpoint/2010/main" val="190999868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Use of the Tor Network</a:t>
            </a:r>
            <a:endParaRPr lang="en-US" dirty="0"/>
          </a:p>
        </p:txBody>
      </p:sp>
      <p:sp>
        <p:nvSpPr>
          <p:cNvPr id="3" name="Content Placeholder 2"/>
          <p:cNvSpPr>
            <a:spLocks noGrp="1"/>
          </p:cNvSpPr>
          <p:nvPr>
            <p:ph idx="1"/>
          </p:nvPr>
        </p:nvSpPr>
        <p:spPr/>
        <p:txBody>
          <a:bodyPr/>
          <a:lstStyle/>
          <a:p>
            <a:r>
              <a:rPr lang="en-US" dirty="0" smtClean="0"/>
              <a:t>Getting around censorship</a:t>
            </a:r>
          </a:p>
          <a:p>
            <a:pPr lvl="1"/>
            <a:r>
              <a:rPr lang="en-US" dirty="0" smtClean="0"/>
              <a:t>Iran</a:t>
            </a:r>
          </a:p>
          <a:p>
            <a:pPr lvl="1"/>
            <a:r>
              <a:rPr lang="en-US" dirty="0" smtClean="0"/>
              <a:t>China (Attempts to block Tor Network)</a:t>
            </a:r>
          </a:p>
          <a:p>
            <a:r>
              <a:rPr lang="en-US" dirty="0" smtClean="0"/>
              <a:t>Journalism</a:t>
            </a:r>
          </a:p>
          <a:p>
            <a:r>
              <a:rPr lang="en-US" dirty="0" smtClean="0"/>
              <a:t>U.S. Navy</a:t>
            </a:r>
          </a:p>
          <a:p>
            <a:pPr lvl="1"/>
            <a:r>
              <a:rPr lang="en-US" dirty="0" smtClean="0"/>
              <a:t>Recently used when deployed in the Middle East</a:t>
            </a:r>
          </a:p>
          <a:p>
            <a:r>
              <a:rPr lang="en-US" dirty="0" smtClean="0"/>
              <a:t>Law Enforcement</a:t>
            </a:r>
          </a:p>
          <a:p>
            <a:r>
              <a:rPr lang="en-US" dirty="0" smtClean="0"/>
              <a:t>Avoiding Traffic Analysis</a:t>
            </a:r>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12</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pPr/>
              <a:t>4/8/14</a:t>
            </a:fld>
            <a:endParaRPr lang="en-US" dirty="0"/>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Johnny Hernandez</a:t>
            </a:r>
            <a:endParaRPr lang="en-US" sz="1400" dirty="0">
              <a:solidFill>
                <a:schemeClr val="tx1"/>
              </a:solidFill>
              <a:latin typeface="+mj-lt"/>
            </a:endParaRPr>
          </a:p>
        </p:txBody>
      </p:sp>
    </p:spTree>
    <p:extLst>
      <p:ext uri="{BB962C8B-B14F-4D97-AF65-F5344CB8AC3E}">
        <p14:creationId xmlns:p14="http://schemas.microsoft.com/office/powerpoint/2010/main" val="30047143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Harmful Use of the Tor Network</a:t>
            </a:r>
            <a:endParaRPr lang="en-US" dirty="0"/>
          </a:p>
        </p:txBody>
      </p:sp>
      <p:sp>
        <p:nvSpPr>
          <p:cNvPr id="3" name="Content Placeholder 2"/>
          <p:cNvSpPr>
            <a:spLocks noGrp="1"/>
          </p:cNvSpPr>
          <p:nvPr>
            <p:ph idx="1"/>
          </p:nvPr>
        </p:nvSpPr>
        <p:spPr>
          <a:xfrm>
            <a:off x="457200" y="1981200"/>
            <a:ext cx="8229600" cy="2438400"/>
          </a:xfrm>
        </p:spPr>
        <p:txBody>
          <a:bodyPr/>
          <a:lstStyle/>
          <a:p>
            <a:r>
              <a:rPr lang="en-US" dirty="0" smtClean="0"/>
              <a:t>BitTorrent usage</a:t>
            </a:r>
          </a:p>
          <a:p>
            <a:r>
              <a:rPr lang="en-US" dirty="0" smtClean="0"/>
              <a:t>Malicious client behavior</a:t>
            </a:r>
          </a:p>
          <a:p>
            <a:pPr lvl="1"/>
            <a:r>
              <a:rPr lang="en-US" dirty="0" smtClean="0"/>
              <a:t>HackBB</a:t>
            </a:r>
          </a:p>
          <a:p>
            <a:pPr lvl="1"/>
            <a:r>
              <a:rPr lang="en-US" dirty="0" smtClean="0"/>
              <a:t>“A vast portion of the web’s child pornography”</a:t>
            </a:r>
            <a:endParaRPr lang="en-US"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13</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pPr/>
              <a:t>4/8/14</a:t>
            </a:fld>
            <a:endParaRPr lang="en-US" dirty="0"/>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Johnny Hernandez</a:t>
            </a:r>
            <a:endParaRPr lang="en-US" sz="1400" dirty="0">
              <a:solidFill>
                <a:schemeClr val="tx1"/>
              </a:solidFill>
              <a:latin typeface="+mj-lt"/>
            </a:endParaRPr>
          </a:p>
        </p:txBody>
      </p:sp>
      <p:pic>
        <p:nvPicPr>
          <p:cNvPr id="5122" name="Picture 2"/>
          <p:cNvPicPr>
            <a:picLocks noChangeAspect="1" noChangeArrowheads="1"/>
          </p:cNvPicPr>
          <p:nvPr/>
        </p:nvPicPr>
        <p:blipFill>
          <a:blip r:embed="rId3"/>
          <a:srcRect/>
          <a:stretch>
            <a:fillRect/>
          </a:stretch>
        </p:blipFill>
        <p:spPr bwMode="auto">
          <a:xfrm>
            <a:off x="1905000" y="3962400"/>
            <a:ext cx="5499049" cy="1905000"/>
          </a:xfrm>
          <a:prstGeom prst="rect">
            <a:avLst/>
          </a:prstGeom>
          <a:noFill/>
          <a:ln w="9525">
            <a:noFill/>
            <a:miter lim="800000"/>
            <a:headEnd/>
            <a:tailEnd/>
          </a:ln>
        </p:spPr>
      </p:pic>
      <p:sp>
        <p:nvSpPr>
          <p:cNvPr id="9" name="TextBox 8"/>
          <p:cNvSpPr txBox="1"/>
          <p:nvPr/>
        </p:nvSpPr>
        <p:spPr>
          <a:xfrm>
            <a:off x="762000" y="5943600"/>
            <a:ext cx="7342909" cy="523220"/>
          </a:xfrm>
          <a:prstGeom prst="rect">
            <a:avLst/>
          </a:prstGeom>
          <a:noFill/>
        </p:spPr>
        <p:txBody>
          <a:bodyPr wrap="square" rtlCol="0">
            <a:spAutoFit/>
          </a:bodyPr>
          <a:lstStyle/>
          <a:p>
            <a:pPr algn="l"/>
            <a:r>
              <a:rPr lang="en-US" sz="1200" dirty="0" smtClean="0">
                <a:solidFill>
                  <a:schemeClr val="tx1"/>
                </a:solidFill>
              </a:rPr>
              <a:t>Image retrieved from: Privacy Enhancing Technologies p. 67 (04/06/2014)</a:t>
            </a:r>
            <a:endParaRPr lang="en-US" sz="1200" dirty="0">
              <a:solidFill>
                <a:schemeClr val="tx1"/>
              </a:solidFill>
            </a:endParaRPr>
          </a:p>
          <a:p>
            <a:pPr algn="l"/>
            <a:endParaRPr lang="en-US" sz="1600" dirty="0"/>
          </a:p>
        </p:txBody>
      </p:sp>
    </p:spTree>
    <p:extLst>
      <p:ext uri="{BB962C8B-B14F-4D97-AF65-F5344CB8AC3E}">
        <p14:creationId xmlns:p14="http://schemas.microsoft.com/office/powerpoint/2010/main" val="322117593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p:txBody>
          <a:bodyPr/>
          <a:lstStyle/>
          <a:p>
            <a:r>
              <a:rPr lang="en-US" dirty="0" smtClean="0"/>
              <a:t>Onion Routing</a:t>
            </a:r>
          </a:p>
          <a:p>
            <a:pPr lvl="1"/>
            <a:r>
              <a:rPr lang="en-US" dirty="0" smtClean="0"/>
              <a:t>Technique makes establishing connections slow</a:t>
            </a:r>
          </a:p>
          <a:p>
            <a:r>
              <a:rPr lang="en-US" dirty="0" smtClean="0"/>
              <a:t>Insecure Protocols and Malicious Routers</a:t>
            </a:r>
          </a:p>
          <a:p>
            <a:r>
              <a:rPr lang="en-US" dirty="0" smtClean="0"/>
              <a:t>Suspicion</a:t>
            </a:r>
          </a:p>
          <a:p>
            <a:pPr lvl="1"/>
            <a:r>
              <a:rPr lang="en-US" dirty="0" smtClean="0"/>
              <a:t>NSA</a:t>
            </a:r>
          </a:p>
          <a:p>
            <a:pPr lvl="1"/>
            <a:r>
              <a:rPr lang="en-US" dirty="0" smtClean="0"/>
              <a:t>Vulnerable to “Man In the Middle” Style Attacks </a:t>
            </a:r>
            <a:endParaRPr lang="en-US"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14</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pPr/>
              <a:t>4/8/14</a:t>
            </a:fld>
            <a:endParaRPr lang="en-US" dirty="0"/>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Johnny Hernandez</a:t>
            </a:r>
            <a:endParaRPr lang="en-US" sz="1400" dirty="0">
              <a:solidFill>
                <a:schemeClr val="tx1"/>
              </a:solidFill>
              <a:latin typeface="+mj-lt"/>
            </a:endParaRPr>
          </a:p>
        </p:txBody>
      </p:sp>
    </p:spTree>
    <p:extLst>
      <p:ext uri="{BB962C8B-B14F-4D97-AF65-F5344CB8AC3E}">
        <p14:creationId xmlns:p14="http://schemas.microsoft.com/office/powerpoint/2010/main" val="17887117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Is using Tor worth it?</a:t>
            </a:r>
          </a:p>
          <a:p>
            <a:pPr lvl="1"/>
            <a:r>
              <a:rPr lang="en-US" dirty="0" smtClean="0"/>
              <a:t>Depends on the user</a:t>
            </a:r>
          </a:p>
          <a:p>
            <a:r>
              <a:rPr lang="en-US" dirty="0" smtClean="0"/>
              <a:t>Ethics and Tor</a:t>
            </a:r>
          </a:p>
          <a:p>
            <a:pPr lvl="1"/>
            <a:r>
              <a:rPr lang="en-US" dirty="0" smtClean="0"/>
              <a:t>Can we handle anonymity?</a:t>
            </a:r>
          </a:p>
          <a:p>
            <a:pPr lvl="1"/>
            <a:r>
              <a:rPr lang="en-US" dirty="0" smtClean="0"/>
              <a:t>Good vs. Harmful uses</a:t>
            </a:r>
            <a:endParaRPr lang="en-US"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15</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pPr/>
              <a:t>4/8/14</a:t>
            </a:fld>
            <a:endParaRPr lang="en-US" dirty="0"/>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Johnny Hernandez</a:t>
            </a:r>
            <a:endParaRPr lang="en-US" sz="1400" dirty="0">
              <a:solidFill>
                <a:schemeClr val="tx1"/>
              </a:solidFill>
              <a:latin typeface="+mj-lt"/>
            </a:endParaRPr>
          </a:p>
        </p:txBody>
      </p:sp>
    </p:spTree>
    <p:extLst>
      <p:ext uri="{BB962C8B-B14F-4D97-AF65-F5344CB8AC3E}">
        <p14:creationId xmlns:p14="http://schemas.microsoft.com/office/powerpoint/2010/main" val="14658179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smtClean="0"/>
              <a:t>Tor: Overview, </a:t>
            </a:r>
            <a:r>
              <a:rPr lang="en-US" sz="1800" dirty="0" smtClean="0">
                <a:hlinkClick r:id="rId3"/>
              </a:rPr>
              <a:t>https://www.torproject.org/about/overview.html.en</a:t>
            </a:r>
            <a:r>
              <a:rPr lang="en-US" sz="1800" dirty="0" smtClean="0"/>
              <a:t> (04/06/2014)</a:t>
            </a:r>
          </a:p>
          <a:p>
            <a:r>
              <a:rPr lang="en-US" sz="1800" dirty="0" smtClean="0"/>
              <a:t>Privacy Enhancing Technologies, McCoy et al., 2008, pp 63-76</a:t>
            </a:r>
          </a:p>
          <a:p>
            <a:r>
              <a:rPr lang="en-US" sz="1800" dirty="0" smtClean="0"/>
              <a:t>Tor: The Second-Generation Onion Router, R. </a:t>
            </a:r>
            <a:r>
              <a:rPr lang="en-US" sz="1800" dirty="0" err="1" smtClean="0"/>
              <a:t>Dingledine</a:t>
            </a:r>
            <a:r>
              <a:rPr lang="en-US" sz="1800" dirty="0" smtClean="0"/>
              <a:t>; N. Mathewson; P. </a:t>
            </a:r>
            <a:r>
              <a:rPr lang="en-US" sz="1800" dirty="0" err="1" smtClean="0"/>
              <a:t>Syverson</a:t>
            </a:r>
            <a:r>
              <a:rPr lang="en-US" sz="1800" dirty="0" smtClean="0"/>
              <a:t>. </a:t>
            </a:r>
            <a:r>
              <a:rPr lang="en-US" sz="1800" dirty="0" smtClean="0">
                <a:hlinkClick r:id="rId4"/>
              </a:rPr>
              <a:t>http://www.onion-router.net/Publications/tor-design.pdf</a:t>
            </a:r>
            <a:r>
              <a:rPr lang="en-US" sz="1800" dirty="0" smtClean="0"/>
              <a:t> </a:t>
            </a:r>
          </a:p>
          <a:p>
            <a:r>
              <a:rPr lang="en-US" sz="1800" dirty="0" smtClean="0"/>
              <a:t>What is Tor and Should I Use It, </a:t>
            </a:r>
            <a:r>
              <a:rPr lang="en-US" sz="1800" dirty="0" smtClean="0">
                <a:hlinkClick r:id="rId5"/>
              </a:rPr>
              <a:t>http://lifehacker.com/what-is-tor-and-should-i-use-it-1527891029</a:t>
            </a:r>
            <a:r>
              <a:rPr lang="en-US" sz="1800" dirty="0" smtClean="0"/>
              <a:t> (04/06/2014)</a:t>
            </a:r>
          </a:p>
          <a:p>
            <a:r>
              <a:rPr lang="en-US" sz="1800" dirty="0" smtClean="0"/>
              <a:t>To Bust a Giant Porn Ring, Did the FBI Crack the Dark Web?, </a:t>
            </a:r>
            <a:r>
              <a:rPr lang="en-US" sz="1800" dirty="0" smtClean="0">
                <a:hlinkClick r:id="rId6"/>
              </a:rPr>
              <a:t>http://motherboard.vice.com/blog/the-fbi-says-it-busted-the-biggest-child-porn-ring-on-the-deep-web-1</a:t>
            </a:r>
            <a:r>
              <a:rPr lang="en-US" sz="1800" dirty="0" smtClean="0"/>
              <a:t> (04/06/2014)</a:t>
            </a:r>
          </a:p>
          <a:p>
            <a:r>
              <a:rPr lang="en-US" sz="1800" dirty="0" smtClean="0"/>
              <a:t>The Blockbuster Heist that Rocked the Deep Web, </a:t>
            </a:r>
            <a:r>
              <a:rPr lang="en-US" sz="1800" dirty="0" smtClean="0">
                <a:hlinkClick r:id="rId7"/>
              </a:rPr>
              <a:t>http://www.dailydot.com/crime/deep-web-boneless-optimuscrime-hackbb-credit-card-fraud/</a:t>
            </a:r>
            <a:r>
              <a:rPr lang="en-US" sz="1800" dirty="0" smtClean="0"/>
              <a:t> (04/06/2014)</a:t>
            </a:r>
          </a:p>
          <a:p>
            <a:endParaRPr lang="en-US" sz="1800" dirty="0" smtClean="0"/>
          </a:p>
          <a:p>
            <a:endParaRPr lang="en-US" sz="1800" dirty="0" smtClean="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Johnny Hernandez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pPr/>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16</a:t>
            </a:fld>
            <a:endParaRPr lang="en-US" dirty="0"/>
          </a:p>
        </p:txBody>
      </p:sp>
    </p:spTree>
    <p:extLst>
      <p:ext uri="{BB962C8B-B14F-4D97-AF65-F5344CB8AC3E}">
        <p14:creationId xmlns:p14="http://schemas.microsoft.com/office/powerpoint/2010/main" val="32410422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Threats in Cloud Computing	</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338554"/>
          </a:xfrm>
          <a:prstGeom prst="rect">
            <a:avLst/>
          </a:prstGeom>
          <a:noFill/>
        </p:spPr>
        <p:txBody>
          <a:bodyPr wrap="square" rtlCol="0">
            <a:spAutoFit/>
          </a:bodyPr>
          <a:lstStyle/>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Fiona Heaney</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17</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301" y="1885244"/>
            <a:ext cx="6397397" cy="4267200"/>
          </a:xfrm>
          <a:prstGeom prst="rect">
            <a:avLst/>
          </a:prstGeom>
        </p:spPr>
      </p:pic>
    </p:spTree>
    <p:extLst>
      <p:ext uri="{BB962C8B-B14F-4D97-AF65-F5344CB8AC3E}">
        <p14:creationId xmlns:p14="http://schemas.microsoft.com/office/powerpoint/2010/main" val="105168734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Usage of Cloud Computing </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18</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4/8/14</a:t>
            </a:fld>
            <a:endParaRPr lang="en-US"/>
          </a:p>
        </p:txBody>
      </p:sp>
      <p:sp>
        <p:nvSpPr>
          <p:cNvPr id="7" name="Content Placeholder 2"/>
          <p:cNvSpPr>
            <a:spLocks noGrp="1"/>
          </p:cNvSpPr>
          <p:nvPr>
            <p:ph idx="1"/>
          </p:nvPr>
        </p:nvSpPr>
        <p:spPr>
          <a:xfrm>
            <a:off x="457200" y="2438400"/>
            <a:ext cx="7848600" cy="3657600"/>
          </a:xfrm>
        </p:spPr>
        <p:txBody>
          <a:bodyPr/>
          <a:lstStyle/>
          <a:p>
            <a:r>
              <a:rPr lang="en-US" dirty="0" smtClean="0"/>
              <a:t>Why has been it become so popular?</a:t>
            </a:r>
          </a:p>
          <a:p>
            <a:r>
              <a:rPr lang="en-US" dirty="0" smtClean="0"/>
              <a:t>What does this mean for the user?</a:t>
            </a:r>
          </a:p>
          <a:p>
            <a:r>
              <a:rPr lang="en-US" dirty="0" smtClean="0"/>
              <a:t>Increase in usage of cloud computing creates higher chance of security breach</a:t>
            </a:r>
          </a:p>
          <a:p>
            <a:r>
              <a:rPr lang="en-US" dirty="0" smtClean="0"/>
              <a:t>It will never be possible to fully secure cloud </a:t>
            </a:r>
            <a:r>
              <a:rPr lang="en-US" dirty="0"/>
              <a:t>c</a:t>
            </a:r>
            <a:r>
              <a:rPr lang="en-US" dirty="0" smtClean="0"/>
              <a:t>omputing</a:t>
            </a:r>
          </a:p>
          <a:p>
            <a:pPr marL="0" indent="0">
              <a:buNone/>
            </a:pPr>
            <a:endParaRPr lang="en-US" dirty="0" smtClean="0"/>
          </a:p>
        </p:txBody>
      </p:sp>
    </p:spTree>
    <p:extLst>
      <p:ext uri="{BB962C8B-B14F-4D97-AF65-F5344CB8AC3E}">
        <p14:creationId xmlns:p14="http://schemas.microsoft.com/office/powerpoint/2010/main" val="61003241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Users Trust the Cloud</a:t>
            </a:r>
            <a:endParaRPr lang="en-US" dirty="0"/>
          </a:p>
        </p:txBody>
      </p:sp>
      <p:sp>
        <p:nvSpPr>
          <p:cNvPr id="3" name="Content Placeholder 2"/>
          <p:cNvSpPr>
            <a:spLocks noGrp="1"/>
          </p:cNvSpPr>
          <p:nvPr>
            <p:ph idx="1"/>
          </p:nvPr>
        </p:nvSpPr>
        <p:spPr>
          <a:xfrm>
            <a:off x="457200" y="2095090"/>
            <a:ext cx="4114800" cy="3772310"/>
          </a:xfrm>
        </p:spPr>
        <p:txBody>
          <a:bodyPr/>
          <a:lstStyle/>
          <a:p>
            <a:r>
              <a:rPr lang="en-US" sz="3200" dirty="0" smtClean="0"/>
              <a:t>Initial need for free service</a:t>
            </a:r>
          </a:p>
          <a:p>
            <a:r>
              <a:rPr lang="en-US" sz="3200" dirty="0" smtClean="0"/>
              <a:t>Growing number of users</a:t>
            </a:r>
          </a:p>
          <a:p>
            <a:r>
              <a:rPr lang="en-US" sz="3200" dirty="0" smtClean="0"/>
              <a:t>Commercial interest </a:t>
            </a:r>
          </a:p>
          <a:p>
            <a:pPr marL="0" indent="0">
              <a:buNone/>
            </a:pPr>
            <a:endParaRPr lang="en-US" sz="4000"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19</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4/8/14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Fiona Heaney</a:t>
            </a:r>
            <a:endParaRPr lang="en-US" sz="1400" dirty="0">
              <a:solidFill>
                <a:schemeClr val="tx1"/>
              </a:solidFill>
              <a:latin typeface="+mj-lt"/>
            </a:endParaRPr>
          </a:p>
        </p:txBody>
      </p:sp>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1630" r="-1" b="15960"/>
          <a:stretch/>
        </p:blipFill>
        <p:spPr>
          <a:xfrm>
            <a:off x="4419600" y="1714090"/>
            <a:ext cx="4607196" cy="3919336"/>
          </a:xfrm>
          <a:prstGeom prst="rect">
            <a:avLst/>
          </a:prstGeom>
        </p:spPr>
      </p:pic>
    </p:spTree>
    <p:extLst>
      <p:ext uri="{BB962C8B-B14F-4D97-AF65-F5344CB8AC3E}">
        <p14:creationId xmlns:p14="http://schemas.microsoft.com/office/powerpoint/2010/main" val="42024362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2</a:t>
            </a:fld>
            <a:endParaRPr lang="en-US"/>
          </a:p>
        </p:txBody>
      </p:sp>
      <p:sp>
        <p:nvSpPr>
          <p:cNvPr id="2" name="Date Placeholder 1"/>
          <p:cNvSpPr>
            <a:spLocks noGrp="1"/>
          </p:cNvSpPr>
          <p:nvPr>
            <p:ph type="dt" sz="half" idx="12"/>
          </p:nvPr>
        </p:nvSpPr>
        <p:spPr/>
        <p:txBody>
          <a:bodyPr/>
          <a:lstStyle/>
          <a:p>
            <a:fld id="{270C82FF-1713-1D43-80F5-510537FFEB0A}" type="datetime1">
              <a:rPr lang="en-US" smtClean="0"/>
              <a:t>4/8/14</a:t>
            </a:fld>
            <a:endParaRPr lang="en-US"/>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Malicious Attacks on Cloud Computing</a:t>
            </a:r>
            <a:endParaRPr lang="en-US" dirty="0"/>
          </a:p>
        </p:txBody>
      </p:sp>
      <p:sp>
        <p:nvSpPr>
          <p:cNvPr id="3" name="Content Placeholder 2"/>
          <p:cNvSpPr>
            <a:spLocks noGrp="1"/>
          </p:cNvSpPr>
          <p:nvPr>
            <p:ph idx="1"/>
          </p:nvPr>
        </p:nvSpPr>
        <p:spPr/>
        <p:txBody>
          <a:bodyPr/>
          <a:lstStyle/>
          <a:p>
            <a:r>
              <a:rPr lang="en-US" dirty="0" smtClean="0"/>
              <a:t>Data Breaches</a:t>
            </a:r>
          </a:p>
          <a:p>
            <a:r>
              <a:rPr lang="en-US" dirty="0" smtClean="0"/>
              <a:t>Account or Service Traffic Hijacking</a:t>
            </a:r>
          </a:p>
          <a:p>
            <a:r>
              <a:rPr lang="en-US" dirty="0" smtClean="0"/>
              <a:t>Government Backdoors </a:t>
            </a:r>
          </a:p>
          <a:p>
            <a:r>
              <a:rPr lang="en-US" dirty="0" smtClean="0"/>
              <a:t>Password Hijacking</a:t>
            </a:r>
          </a:p>
          <a:p>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20</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4/8/14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Fiona Heaney</a:t>
            </a:r>
            <a:endParaRPr lang="en-US" sz="1400" dirty="0">
              <a:solidFill>
                <a:schemeClr val="tx1"/>
              </a:solidFill>
              <a:latin typeface="+mj-lt"/>
            </a:endParaRPr>
          </a:p>
        </p:txBody>
      </p:sp>
    </p:spTree>
    <p:extLst>
      <p:ext uri="{BB962C8B-B14F-4D97-AF65-F5344CB8AC3E}">
        <p14:creationId xmlns:p14="http://schemas.microsoft.com/office/powerpoint/2010/main" val="274874504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Malicious Attacks on Cloud </a:t>
            </a:r>
            <a:r>
              <a:rPr lang="en-US" dirty="0" smtClean="0"/>
              <a:t>Computing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a:t>Social Engineering</a:t>
            </a:r>
          </a:p>
          <a:p>
            <a:r>
              <a:rPr lang="en-US" dirty="0"/>
              <a:t>Distributed Denial of Service</a:t>
            </a:r>
          </a:p>
          <a:p>
            <a:pPr marL="0" indent="0">
              <a:buNone/>
            </a:pP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21</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4/8/14</a:t>
            </a:fld>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048000"/>
            <a:ext cx="5883150" cy="3307367"/>
          </a:xfrm>
          <a:prstGeom prst="rect">
            <a:avLst/>
          </a:prstGeom>
        </p:spPr>
      </p:pic>
    </p:spTree>
    <p:extLst>
      <p:ext uri="{BB962C8B-B14F-4D97-AF65-F5344CB8AC3E}">
        <p14:creationId xmlns:p14="http://schemas.microsoft.com/office/powerpoint/2010/main" val="1518508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Protect Yourself </a:t>
            </a:r>
            <a:endParaRPr lang="en-US" dirty="0"/>
          </a:p>
        </p:txBody>
      </p:sp>
      <p:sp>
        <p:nvSpPr>
          <p:cNvPr id="3" name="Content Placeholder 2"/>
          <p:cNvSpPr>
            <a:spLocks noGrp="1"/>
          </p:cNvSpPr>
          <p:nvPr>
            <p:ph idx="1"/>
          </p:nvPr>
        </p:nvSpPr>
        <p:spPr/>
        <p:txBody>
          <a:bodyPr/>
          <a:lstStyle/>
          <a:p>
            <a:r>
              <a:rPr lang="en-US" dirty="0" smtClean="0"/>
              <a:t>“Trust, but verify” </a:t>
            </a:r>
          </a:p>
          <a:p>
            <a:pPr lvl="1"/>
            <a:r>
              <a:rPr lang="en-US" dirty="0" smtClean="0"/>
              <a:t>STAR Program </a:t>
            </a:r>
          </a:p>
          <a:p>
            <a:pPr lvl="1"/>
            <a:r>
              <a:rPr lang="en-US" dirty="0" err="1" smtClean="0"/>
              <a:t>CloudAudit</a:t>
            </a:r>
            <a:endParaRPr lang="en-US" dirty="0" smtClean="0"/>
          </a:p>
          <a:p>
            <a:r>
              <a:rPr lang="en-US" dirty="0" smtClean="0"/>
              <a:t>Back up your data to multiple places</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22</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4/8/14</a:t>
            </a:fld>
            <a:endParaRPr lang="en-US"/>
          </a:p>
        </p:txBody>
      </p:sp>
    </p:spTree>
    <p:extLst>
      <p:ext uri="{BB962C8B-B14F-4D97-AF65-F5344CB8AC3E}">
        <p14:creationId xmlns:p14="http://schemas.microsoft.com/office/powerpoint/2010/main" val="327879845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676400"/>
            <a:ext cx="8229600" cy="4495800"/>
          </a:xfrm>
        </p:spPr>
        <p:txBody>
          <a:bodyPr/>
          <a:lstStyle/>
          <a:p>
            <a:r>
              <a:rPr lang="en-US" sz="1800" dirty="0"/>
              <a:t>J</a:t>
            </a:r>
            <a:r>
              <a:rPr lang="en-US" sz="1800" dirty="0" smtClean="0"/>
              <a:t>ones, Trevor “Six Reasons Computing is Becoming Popular with </a:t>
            </a:r>
            <a:r>
              <a:rPr lang="en-US" sz="1800" dirty="0"/>
              <a:t>Small Business” </a:t>
            </a:r>
            <a:r>
              <a:rPr lang="en-US" sz="1800" dirty="0" smtClean="0">
                <a:hlinkClick r:id="rId3"/>
              </a:rPr>
              <a:t>http</a:t>
            </a:r>
            <a:r>
              <a:rPr lang="en-US" sz="1800" dirty="0">
                <a:hlinkClick r:id="rId3"/>
              </a:rPr>
              <a:t>://www.gwi.net</a:t>
            </a:r>
            <a:r>
              <a:rPr lang="en-US" sz="1800" dirty="0" smtClean="0">
                <a:hlinkClick r:id="rId3"/>
              </a:rPr>
              <a:t>/</a:t>
            </a:r>
            <a:r>
              <a:rPr lang="en-US" sz="1800" dirty="0" smtClean="0"/>
              <a:t> 5 April 2014</a:t>
            </a:r>
          </a:p>
          <a:p>
            <a:r>
              <a:rPr lang="en-US" sz="1800" dirty="0" smtClean="0"/>
              <a:t>Kim, Sarah &amp; </a:t>
            </a:r>
            <a:r>
              <a:rPr lang="en-US" sz="1800" dirty="0" err="1" smtClean="0"/>
              <a:t>Ayoung</a:t>
            </a:r>
            <a:r>
              <a:rPr lang="en-US" sz="1800" dirty="0" smtClean="0"/>
              <a:t> Noon “Do I Trust Google? </a:t>
            </a:r>
            <a:r>
              <a:rPr lang="en-US" sz="1800" dirty="0"/>
              <a:t>An Exploration of How People Form </a:t>
            </a:r>
            <a:r>
              <a:rPr lang="en-US" sz="1800" dirty="0" smtClean="0"/>
              <a:t>Trust </a:t>
            </a:r>
            <a:r>
              <a:rPr lang="en-US" sz="1800" dirty="0"/>
              <a:t>in Cloud Computing” </a:t>
            </a:r>
            <a:r>
              <a:rPr lang="en-US" sz="1800" dirty="0" smtClean="0">
                <a:hlinkClick r:id="rId4"/>
              </a:rPr>
              <a:t>http</a:t>
            </a:r>
            <a:r>
              <a:rPr lang="en-US" sz="1800" dirty="0">
                <a:hlinkClick r:id="rId4"/>
              </a:rPr>
              <a:t>://www.asis.org</a:t>
            </a:r>
            <a:r>
              <a:rPr lang="en-US" sz="1800" dirty="0" smtClean="0">
                <a:hlinkClick r:id="rId4"/>
              </a:rPr>
              <a:t>/</a:t>
            </a:r>
            <a:r>
              <a:rPr lang="en-US" sz="1800" dirty="0" smtClean="0"/>
              <a:t> 5 </a:t>
            </a:r>
            <a:r>
              <a:rPr lang="en-US" sz="1800" dirty="0" err="1" smtClean="0"/>
              <a:t>Apirl</a:t>
            </a:r>
            <a:r>
              <a:rPr lang="en-US" sz="1800" dirty="0" smtClean="0"/>
              <a:t> 2014</a:t>
            </a:r>
          </a:p>
          <a:p>
            <a:r>
              <a:rPr lang="en-US" sz="1800" dirty="0"/>
              <a:t>Meyer, David “NSA hacked into encrypted UN communications, leaked documents show” </a:t>
            </a:r>
            <a:r>
              <a:rPr lang="en-US" sz="1800" dirty="0" smtClean="0">
                <a:hlinkClick r:id="rId5"/>
              </a:rPr>
              <a:t>http</a:t>
            </a:r>
            <a:r>
              <a:rPr lang="en-US" sz="1800" dirty="0">
                <a:hlinkClick r:id="rId5"/>
              </a:rPr>
              <a:t>://gigaom.com</a:t>
            </a:r>
            <a:r>
              <a:rPr lang="en-US" sz="1800" dirty="0" smtClean="0">
                <a:hlinkClick r:id="rId5"/>
              </a:rPr>
              <a:t>/</a:t>
            </a:r>
            <a:r>
              <a:rPr lang="en-US" sz="1800" dirty="0" smtClean="0"/>
              <a:t> 5 April 2014</a:t>
            </a:r>
          </a:p>
          <a:p>
            <a:r>
              <a:rPr lang="en-US" sz="1800" dirty="0" smtClean="0"/>
              <a:t>Huber, Serge “Should you trust the cloud? </a:t>
            </a:r>
            <a:r>
              <a:rPr lang="en-US" sz="1800" dirty="0"/>
              <a:t>Really?” </a:t>
            </a:r>
            <a:r>
              <a:rPr lang="en-US" sz="1800" dirty="0" smtClean="0">
                <a:hlinkClick r:id="rId6"/>
              </a:rPr>
              <a:t>http</a:t>
            </a:r>
            <a:r>
              <a:rPr lang="en-US" sz="1800" dirty="0">
                <a:hlinkClick r:id="rId6"/>
              </a:rPr>
              <a:t>://www.aiim.org</a:t>
            </a:r>
            <a:r>
              <a:rPr lang="en-US" sz="1800" dirty="0" smtClean="0">
                <a:hlinkClick r:id="rId6"/>
              </a:rPr>
              <a:t>/</a:t>
            </a:r>
            <a:r>
              <a:rPr lang="en-US" sz="1800" dirty="0" smtClean="0"/>
              <a:t> 6 April 2014</a:t>
            </a:r>
          </a:p>
          <a:p>
            <a:r>
              <a:rPr lang="en-US" sz="1800" dirty="0" smtClean="0"/>
              <a:t>Huang, </a:t>
            </a:r>
            <a:r>
              <a:rPr lang="en-US" sz="1800" dirty="0" err="1" smtClean="0"/>
              <a:t>Jingwei</a:t>
            </a:r>
            <a:r>
              <a:rPr lang="en-US" sz="1800" dirty="0" smtClean="0"/>
              <a:t> &amp; David M </a:t>
            </a:r>
            <a:r>
              <a:rPr lang="en-US" sz="1800" dirty="0" err="1" smtClean="0"/>
              <a:t>Nicol</a:t>
            </a:r>
            <a:r>
              <a:rPr lang="en-US" sz="1800" dirty="0" smtClean="0"/>
              <a:t> “Trust Mechanisms for </a:t>
            </a:r>
            <a:r>
              <a:rPr lang="en-US" sz="1800" dirty="0"/>
              <a:t>Cloud Computing”  </a:t>
            </a:r>
            <a:r>
              <a:rPr lang="en-US" sz="1800" dirty="0" smtClean="0">
                <a:hlinkClick r:id="rId7"/>
              </a:rPr>
              <a:t>http</a:t>
            </a:r>
            <a:r>
              <a:rPr lang="en-US" sz="1800" dirty="0">
                <a:hlinkClick r:id="rId7"/>
              </a:rPr>
              <a:t>://www.journalofcloudcomputing.com</a:t>
            </a:r>
            <a:r>
              <a:rPr lang="en-US" sz="1800" dirty="0" smtClean="0">
                <a:hlinkClick r:id="rId7"/>
              </a:rPr>
              <a:t>/</a:t>
            </a:r>
            <a:r>
              <a:rPr lang="en-US" sz="1800" dirty="0" smtClean="0"/>
              <a:t> 6 April 2014</a:t>
            </a:r>
          </a:p>
          <a:p>
            <a:r>
              <a:rPr lang="en-US" sz="1800" dirty="0" smtClean="0"/>
              <a:t>Boston </a:t>
            </a:r>
            <a:r>
              <a:rPr lang="en-US" sz="1800" dirty="0" err="1" smtClean="0"/>
              <a:t>Univeristy</a:t>
            </a:r>
            <a:r>
              <a:rPr lang="en-US" sz="1800" dirty="0" smtClean="0"/>
              <a:t> “How to Safely Store your Data in </a:t>
            </a:r>
            <a:r>
              <a:rPr lang="en-US" sz="1800" dirty="0"/>
              <a:t>the Cloud” </a:t>
            </a:r>
            <a:r>
              <a:rPr lang="en-US" sz="1800" dirty="0" smtClean="0">
                <a:hlinkClick r:id="rId8"/>
              </a:rPr>
              <a:t>http</a:t>
            </a:r>
            <a:r>
              <a:rPr lang="en-US" sz="1800" dirty="0">
                <a:hlinkClick r:id="rId8"/>
              </a:rPr>
              <a:t>://</a:t>
            </a:r>
            <a:r>
              <a:rPr lang="en-US" sz="1800" dirty="0" smtClean="0">
                <a:hlinkClick r:id="rId8"/>
              </a:rPr>
              <a:t>www.bu.edu</a:t>
            </a:r>
            <a:r>
              <a:rPr lang="en-US" sz="1800" dirty="0" smtClean="0"/>
              <a:t> 6 April 2014</a:t>
            </a:r>
          </a:p>
          <a:p>
            <a:r>
              <a:rPr lang="en-US" sz="1800" dirty="0" err="1" smtClean="0"/>
              <a:t>Bentajer</a:t>
            </a:r>
            <a:r>
              <a:rPr lang="en-US" sz="1800" dirty="0" smtClean="0"/>
              <a:t>, Ahmed “Survey on side-channel attacks in </a:t>
            </a:r>
            <a:r>
              <a:rPr lang="en-US" sz="1800" dirty="0"/>
              <a:t>cloud computing” </a:t>
            </a:r>
            <a:r>
              <a:rPr lang="en-US" sz="1800" dirty="0" smtClean="0">
                <a:hlinkClick r:id="rId9"/>
              </a:rPr>
              <a:t>http</a:t>
            </a:r>
            <a:r>
              <a:rPr lang="en-US" sz="1800" dirty="0">
                <a:hlinkClick r:id="rId9"/>
              </a:rPr>
              <a:t>://www.websphereusergroup.org</a:t>
            </a:r>
            <a:r>
              <a:rPr lang="en-US" sz="1800" dirty="0" smtClean="0">
                <a:hlinkClick r:id="rId9"/>
              </a:rPr>
              <a:t>/</a:t>
            </a:r>
            <a:r>
              <a:rPr lang="en-US" sz="1800" dirty="0" smtClean="0"/>
              <a:t> 7 April 2014</a:t>
            </a:r>
          </a:p>
          <a:p>
            <a:endParaRPr lang="en-US" sz="1800" dirty="0" smtClean="0"/>
          </a:p>
          <a:p>
            <a:endParaRPr lang="en-US" sz="1800" dirty="0" smtClean="0"/>
          </a:p>
          <a:p>
            <a:endParaRPr lang="en-US" sz="1800" dirty="0"/>
          </a:p>
          <a:p>
            <a:endParaRPr lang="en-US" sz="1800" dirty="0"/>
          </a:p>
          <a:p>
            <a:pPr marL="0" indent="0">
              <a:buNone/>
            </a:pPr>
            <a:endParaRPr lang="en-US" sz="18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Fiona Heaney</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23</a:t>
            </a:fld>
            <a:endParaRPr lang="en-US"/>
          </a:p>
        </p:txBody>
      </p:sp>
    </p:spTree>
    <p:extLst>
      <p:ext uri="{BB962C8B-B14F-4D97-AF65-F5344CB8AC3E}">
        <p14:creationId xmlns:p14="http://schemas.microsoft.com/office/powerpoint/2010/main" val="392503275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Privacy &amp; Trusted Computing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24</a:t>
            </a:fld>
            <a:endParaRPr lang="en-US"/>
          </a:p>
        </p:txBody>
      </p:sp>
      <p:pic>
        <p:nvPicPr>
          <p:cNvPr id="1026" name="Picture 2" descr="computer icon"/>
          <p:cNvPicPr>
            <a:picLocks noChangeAspect="1" noChangeArrowheads="1"/>
          </p:cNvPicPr>
          <p:nvPr/>
        </p:nvPicPr>
        <p:blipFill rotWithShape="1">
          <a:blip r:embed="rId3">
            <a:extLst>
              <a:ext uri="{28A0092B-C50C-407E-A947-70E740481C1C}">
                <a14:useLocalDpi xmlns:a14="http://schemas.microsoft.com/office/drawing/2010/main" val="0"/>
              </a:ext>
            </a:extLst>
          </a:blip>
          <a:srcRect r="30984"/>
          <a:stretch/>
        </p:blipFill>
        <p:spPr bwMode="auto">
          <a:xfrm>
            <a:off x="3276600" y="2514600"/>
            <a:ext cx="2471738" cy="3581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ckmark, g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00400"/>
            <a:ext cx="882173" cy="882174"/>
          </a:xfrm>
          <a:prstGeom prst="rect">
            <a:avLst/>
          </a:prstGeom>
          <a:noFill/>
          <a:effectLst>
            <a:glow rad="63500">
              <a:schemeClr val="accent4">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3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Privacy?</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25</a:t>
            </a:fld>
            <a:endParaRPr lang="en-US"/>
          </a:p>
        </p:txBody>
      </p:sp>
      <p:pic>
        <p:nvPicPr>
          <p:cNvPr id="3076" name="Picture 4" descr="smartphon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74357"/>
            <a:ext cx="1924462" cy="192446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ddressbook, contact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54" y="4854872"/>
            <a:ext cx="936327" cy="9363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oca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4191000"/>
            <a:ext cx="990599" cy="990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bwMode="auto">
          <a:xfrm>
            <a:off x="609600" y="3976691"/>
            <a:ext cx="7924800" cy="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a:off x="2019300" y="5334000"/>
            <a:ext cx="1143000" cy="0"/>
          </a:xfrm>
          <a:prstGeom prst="straightConnector1">
            <a:avLst/>
          </a:prstGeom>
          <a:ln>
            <a:solidFill>
              <a:srgbClr val="00B050"/>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bwMode="auto">
          <a:xfrm>
            <a:off x="2286000" y="4800600"/>
            <a:ext cx="1143000" cy="0"/>
          </a:xfrm>
          <a:prstGeom prst="straightConnector1">
            <a:avLst/>
          </a:prstGeom>
          <a:ln>
            <a:solidFill>
              <a:srgbClr val="00B050"/>
            </a:solidFill>
            <a:headEnd type="arrow"/>
            <a:tailEnd type="arrow"/>
          </a:ln>
        </p:spPr>
        <p:style>
          <a:lnRef idx="3">
            <a:schemeClr val="accent2"/>
          </a:lnRef>
          <a:fillRef idx="0">
            <a:schemeClr val="accent2"/>
          </a:fillRef>
          <a:effectRef idx="2">
            <a:schemeClr val="accent2"/>
          </a:effectRef>
          <a:fontRef idx="minor">
            <a:schemeClr val="tx1"/>
          </a:fontRef>
        </p:style>
      </p:cxnSp>
      <p:pic>
        <p:nvPicPr>
          <p:cNvPr id="3084" name="Picture 12" descr="twitter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07169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mail, outline, social media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0045" y="2381251"/>
            <a:ext cx="10668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outline, social media, soundcloud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8193" y="1614490"/>
            <a:ext cx="10668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outline, social media, wordpres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3477" y="2395538"/>
            <a:ext cx="10668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loud, storage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5007" y="2147890"/>
            <a:ext cx="857247" cy="857248"/>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bwMode="auto">
          <a:xfrm flipV="1">
            <a:off x="5257800" y="3214691"/>
            <a:ext cx="723900" cy="442912"/>
          </a:xfrm>
          <a:prstGeom prst="straightConnector1">
            <a:avLst/>
          </a:prstGeom>
          <a:ln>
            <a:solidFill>
              <a:srgbClr val="7E7E2A"/>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bwMode="auto">
          <a:xfrm flipV="1">
            <a:off x="4519612" y="3124203"/>
            <a:ext cx="0" cy="442912"/>
          </a:xfrm>
          <a:prstGeom prst="straightConnector1">
            <a:avLst/>
          </a:prstGeom>
          <a:ln>
            <a:solidFill>
              <a:srgbClr val="7E7E2A"/>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bwMode="auto">
          <a:xfrm flipH="1" flipV="1">
            <a:off x="2895600" y="3240969"/>
            <a:ext cx="800308" cy="442912"/>
          </a:xfrm>
          <a:prstGeom prst="straightConnector1">
            <a:avLst/>
          </a:prstGeom>
          <a:ln>
            <a:solidFill>
              <a:srgbClr val="7E7E2A"/>
            </a:solidFill>
            <a:headEnd type="arrow"/>
            <a:tailEnd type="arrow"/>
          </a:ln>
        </p:spPr>
        <p:style>
          <a:lnRef idx="3">
            <a:schemeClr val="accent2"/>
          </a:lnRef>
          <a:fillRef idx="0">
            <a:schemeClr val="accent2"/>
          </a:fillRef>
          <a:effectRef idx="2">
            <a:schemeClr val="accent2"/>
          </a:effectRef>
          <a:fontRef idx="minor">
            <a:schemeClr val="tx1"/>
          </a:fontRef>
        </p:style>
      </p:cxnSp>
      <p:pic>
        <p:nvPicPr>
          <p:cNvPr id="35" name="Picture 11" descr="apps, red, soda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6060" y="4800600"/>
            <a:ext cx="1219199" cy="1219200"/>
          </a:xfrm>
          <a:prstGeom prst="rect">
            <a:avLst/>
          </a:prstGeom>
          <a:noFill/>
          <a:effectLst>
            <a:glow rad="101600">
              <a:srgbClr val="FF0000">
                <a:alpha val="40000"/>
              </a:srgbClr>
            </a:glow>
          </a:effectLst>
          <a:extLst>
            <a:ext uri="{909E8E84-426E-40dd-AFC4-6F175D3DCCD1}">
              <a14:hiddenFill xmlns:a14="http://schemas.microsoft.com/office/drawing/2010/main">
                <a:solidFill>
                  <a:srgbClr val="FFFFFF"/>
                </a:solidFill>
              </a14:hiddenFill>
            </a:ext>
          </a:extLst>
        </p:spPr>
      </p:pic>
      <p:cxnSp>
        <p:nvCxnSpPr>
          <p:cNvPr id="36" name="Straight Arrow Connector 35"/>
          <p:cNvCxnSpPr/>
          <p:nvPr/>
        </p:nvCxnSpPr>
        <p:spPr bwMode="auto">
          <a:xfrm>
            <a:off x="5600699" y="5195440"/>
            <a:ext cx="968918" cy="266700"/>
          </a:xfrm>
          <a:prstGeom prst="straightConnector1">
            <a:avLst/>
          </a:prstGeom>
          <a:ln>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bwMode="auto">
          <a:xfrm flipV="1">
            <a:off x="7924800" y="4415292"/>
            <a:ext cx="968918" cy="704399"/>
          </a:xfrm>
          <a:prstGeom prst="straightConnector1">
            <a:avLst/>
          </a:prstGeom>
          <a:ln>
            <a:solidFill>
              <a:srgbClr val="FF0000"/>
            </a:solidFill>
            <a:prstDash val="sysDot"/>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86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Computing?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26</a:t>
            </a:fld>
            <a:endParaRPr lang="en-US"/>
          </a:p>
        </p:txBody>
      </p:sp>
      <p:pic>
        <p:nvPicPr>
          <p:cNvPr id="2057" name="Picture 9" descr="app, application, program, softwar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1924705" cy="19247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7953" y="4447847"/>
            <a:ext cx="1228221" cy="830997"/>
          </a:xfrm>
          <a:prstGeom prst="rect">
            <a:avLst/>
          </a:prstGeom>
          <a:noFill/>
        </p:spPr>
        <p:txBody>
          <a:bodyPr wrap="none" rtlCol="0">
            <a:spAutoFit/>
          </a:bodyPr>
          <a:lstStyle/>
          <a:p>
            <a:r>
              <a:rPr lang="en-US" dirty="0" smtClean="0">
                <a:solidFill>
                  <a:schemeClr val="tx1"/>
                </a:solidFill>
              </a:rPr>
              <a:t>Web</a:t>
            </a:r>
          </a:p>
          <a:p>
            <a:r>
              <a:rPr lang="en-US" dirty="0" smtClean="0">
                <a:solidFill>
                  <a:schemeClr val="tx1"/>
                </a:solidFill>
              </a:rPr>
              <a:t>Browser</a:t>
            </a:r>
            <a:endParaRPr lang="en-US" dirty="0">
              <a:solidFill>
                <a:schemeClr val="tx1"/>
              </a:solidFill>
            </a:endParaRPr>
          </a:p>
        </p:txBody>
      </p:sp>
      <p:sp>
        <p:nvSpPr>
          <p:cNvPr id="20" name="TextBox 19"/>
          <p:cNvSpPr txBox="1"/>
          <p:nvPr/>
        </p:nvSpPr>
        <p:spPr>
          <a:xfrm>
            <a:off x="3846620" y="4447846"/>
            <a:ext cx="1354858" cy="830997"/>
          </a:xfrm>
          <a:prstGeom prst="rect">
            <a:avLst/>
          </a:prstGeom>
          <a:noFill/>
        </p:spPr>
        <p:txBody>
          <a:bodyPr wrap="none" rtlCol="0">
            <a:spAutoFit/>
          </a:bodyPr>
          <a:lstStyle/>
          <a:p>
            <a:r>
              <a:rPr lang="en-US" dirty="0" smtClean="0">
                <a:solidFill>
                  <a:schemeClr val="tx1"/>
                </a:solidFill>
              </a:rPr>
              <a:t>Malware,</a:t>
            </a:r>
          </a:p>
          <a:p>
            <a:r>
              <a:rPr lang="en-US" dirty="0" smtClean="0">
                <a:solidFill>
                  <a:schemeClr val="tx1"/>
                </a:solidFill>
              </a:rPr>
              <a:t>Spyware</a:t>
            </a:r>
            <a:endParaRPr lang="en-US" dirty="0">
              <a:solidFill>
                <a:schemeClr val="tx1"/>
              </a:solidFill>
            </a:endParaRPr>
          </a:p>
        </p:txBody>
      </p:sp>
      <p:sp>
        <p:nvSpPr>
          <p:cNvPr id="21" name="TextBox 20"/>
          <p:cNvSpPr txBox="1"/>
          <p:nvPr/>
        </p:nvSpPr>
        <p:spPr>
          <a:xfrm>
            <a:off x="6709141" y="4447845"/>
            <a:ext cx="1570623" cy="830997"/>
          </a:xfrm>
          <a:prstGeom prst="rect">
            <a:avLst/>
          </a:prstGeom>
          <a:noFill/>
        </p:spPr>
        <p:txBody>
          <a:bodyPr wrap="none" rtlCol="0">
            <a:spAutoFit/>
          </a:bodyPr>
          <a:lstStyle/>
          <a:p>
            <a:r>
              <a:rPr lang="en-US" dirty="0" smtClean="0">
                <a:solidFill>
                  <a:schemeClr val="tx1"/>
                </a:solidFill>
              </a:rPr>
              <a:t>IDE,</a:t>
            </a:r>
          </a:p>
          <a:p>
            <a:r>
              <a:rPr lang="en-US" dirty="0" smtClean="0">
                <a:solidFill>
                  <a:schemeClr val="tx1"/>
                </a:solidFill>
              </a:rPr>
              <a:t>Text Editor</a:t>
            </a:r>
            <a:endParaRPr lang="en-US" dirty="0">
              <a:solidFill>
                <a:schemeClr val="tx1"/>
              </a:solidFill>
            </a:endParaRPr>
          </a:p>
        </p:txBody>
      </p:sp>
      <p:sp>
        <p:nvSpPr>
          <p:cNvPr id="12" name="Rectangle 11"/>
          <p:cNvSpPr/>
          <p:nvPr/>
        </p:nvSpPr>
        <p:spPr bwMode="auto">
          <a:xfrm>
            <a:off x="706159" y="2590800"/>
            <a:ext cx="1731586" cy="1619906"/>
          </a:xfrm>
          <a:prstGeom prst="rect">
            <a:avLst/>
          </a:prstGeom>
          <a:blipFill dpi="0" rotWithShape="1">
            <a:blip r:embed="rId4">
              <a:alphaModFix amt="61000"/>
            </a:blip>
            <a:srcRect/>
            <a:stretch>
              <a:fillRect/>
            </a:stretch>
          </a:blip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nvGrpSpPr>
          <p:cNvPr id="15" name="Group 14"/>
          <p:cNvGrpSpPr/>
          <p:nvPr/>
        </p:nvGrpSpPr>
        <p:grpSpPr>
          <a:xfrm>
            <a:off x="6532095" y="2362200"/>
            <a:ext cx="1924705" cy="1924706"/>
            <a:chOff x="6532095" y="2362200"/>
            <a:chExt cx="1924705" cy="1924706"/>
          </a:xfrm>
        </p:grpSpPr>
        <p:pic>
          <p:nvPicPr>
            <p:cNvPr id="17" name="Picture 9" descr="app, application, program, softwar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095" y="2362200"/>
              <a:ext cx="1924705" cy="192470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bwMode="auto">
            <a:xfrm>
              <a:off x="6628654" y="2605415"/>
              <a:ext cx="1731586" cy="1619906"/>
            </a:xfrm>
            <a:prstGeom prst="rect">
              <a:avLst/>
            </a:prstGeom>
            <a:blipFill dpi="0" rotWithShape="1">
              <a:blip r:embed="rId4">
                <a:alphaModFix amt="61000"/>
              </a:blip>
              <a:srcRect/>
              <a:stretch>
                <a:fillRect/>
              </a:stretch>
            </a:blip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4" name="Group 13"/>
          <p:cNvGrpSpPr/>
          <p:nvPr/>
        </p:nvGrpSpPr>
        <p:grpSpPr>
          <a:xfrm>
            <a:off x="3681412" y="2450676"/>
            <a:ext cx="1929383" cy="1929384"/>
            <a:chOff x="3681412" y="2450676"/>
            <a:chExt cx="1929383" cy="1929384"/>
          </a:xfrm>
        </p:grpSpPr>
        <p:pic>
          <p:nvPicPr>
            <p:cNvPr id="2059" name="Picture 11" descr="apps, red, soda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412" y="2450676"/>
              <a:ext cx="1929383" cy="192938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rot="18960000">
              <a:off x="3794906" y="3282877"/>
              <a:ext cx="1621734" cy="424062"/>
            </a:xfrm>
            <a:prstGeom prst="rect">
              <a:avLst/>
            </a:prstGeom>
            <a:solidFill>
              <a:srgbClr val="FF0000">
                <a:alpha val="78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6" name="Rectangle 25"/>
            <p:cNvSpPr/>
            <p:nvPr/>
          </p:nvSpPr>
          <p:spPr bwMode="auto">
            <a:xfrm rot="13560000">
              <a:off x="3808095" y="3289060"/>
              <a:ext cx="1621734" cy="424062"/>
            </a:xfrm>
            <a:prstGeom prst="rect">
              <a:avLst/>
            </a:prstGeom>
            <a:solidFill>
              <a:srgbClr val="FF0000">
                <a:alpha val="78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spTree>
    <p:extLst>
      <p:ext uri="{BB962C8B-B14F-4D97-AF65-F5344CB8AC3E}">
        <p14:creationId xmlns:p14="http://schemas.microsoft.com/office/powerpoint/2010/main" val="21182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Booting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27</a:t>
            </a:fld>
            <a:endParaRPr lang="en-US"/>
          </a:p>
        </p:txBody>
      </p:sp>
      <p:pic>
        <p:nvPicPr>
          <p:cNvPr id="6146" name="Picture 2" descr="Existing boot processes: BIOS &gt; Any OS loader code &gt; OS S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97765"/>
            <a:ext cx="53340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cured boot win Windows 8: Native UEFI 2.3.1 &gt; Verified OS loader only &gt; OS St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3552824"/>
            <a:ext cx="5334000" cy="15525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2086" y="6169968"/>
            <a:ext cx="5388014" cy="230832"/>
          </a:xfrm>
          <a:prstGeom prst="rect">
            <a:avLst/>
          </a:prstGeom>
          <a:noFill/>
        </p:spPr>
        <p:txBody>
          <a:bodyPr wrap="none" rtlCol="0">
            <a:spAutoFit/>
          </a:bodyPr>
          <a:lstStyle/>
          <a:p>
            <a:r>
              <a:rPr lang="en-US" sz="900" dirty="0" smtClean="0">
                <a:solidFill>
                  <a:schemeClr val="tx1"/>
                </a:solidFill>
              </a:rPr>
              <a:t>Images From:  http</a:t>
            </a:r>
            <a:r>
              <a:rPr lang="en-US" sz="900" dirty="0">
                <a:solidFill>
                  <a:schemeClr val="tx1"/>
                </a:solidFill>
              </a:rPr>
              <a:t>://blogs.msdn.com/b/b8/archive/2011/09/22/protecting-the-pre-os-environment-with-uefi.aspx</a:t>
            </a:r>
          </a:p>
        </p:txBody>
      </p:sp>
    </p:spTree>
    <p:extLst>
      <p:ext uri="{BB962C8B-B14F-4D97-AF65-F5344CB8AC3E}">
        <p14:creationId xmlns:p14="http://schemas.microsoft.com/office/powerpoint/2010/main" val="4178904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Booting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28</a:t>
            </a:fld>
            <a:endParaRPr lang="en-US"/>
          </a:p>
        </p:txBody>
      </p:sp>
      <p:sp>
        <p:nvSpPr>
          <p:cNvPr id="11" name="TextBox 10"/>
          <p:cNvSpPr txBox="1"/>
          <p:nvPr/>
        </p:nvSpPr>
        <p:spPr>
          <a:xfrm>
            <a:off x="492086" y="6169968"/>
            <a:ext cx="4076757" cy="230832"/>
          </a:xfrm>
          <a:prstGeom prst="rect">
            <a:avLst/>
          </a:prstGeom>
          <a:noFill/>
        </p:spPr>
        <p:txBody>
          <a:bodyPr wrap="none" rtlCol="0">
            <a:spAutoFit/>
          </a:bodyPr>
          <a:lstStyle/>
          <a:p>
            <a:pPr algn="l"/>
            <a:r>
              <a:rPr lang="en-US" sz="900" dirty="0" smtClean="0">
                <a:solidFill>
                  <a:schemeClr val="tx1"/>
                </a:solidFill>
              </a:rPr>
              <a:t>Images From</a:t>
            </a:r>
            <a:r>
              <a:rPr lang="en-US" sz="900" dirty="0">
                <a:solidFill>
                  <a:schemeClr val="tx1"/>
                </a:solidFill>
              </a:rPr>
              <a:t>:  http://images.apple.com/ipad/business/docs/iOS_Security_Feb14.pdf</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16" y="2057401"/>
            <a:ext cx="408698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828800"/>
            <a:ext cx="214300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Brace 2"/>
          <p:cNvSpPr/>
          <p:nvPr/>
        </p:nvSpPr>
        <p:spPr bwMode="auto">
          <a:xfrm>
            <a:off x="6248400" y="4876800"/>
            <a:ext cx="457200" cy="1143000"/>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 name="Rectangle 4"/>
          <p:cNvSpPr/>
          <p:nvPr/>
        </p:nvSpPr>
        <p:spPr bwMode="auto">
          <a:xfrm>
            <a:off x="6705600" y="1828800"/>
            <a:ext cx="2143009" cy="2895600"/>
          </a:xfrm>
          <a:prstGeom prst="rect">
            <a:avLst/>
          </a:prstGeom>
          <a:solidFill>
            <a:schemeClr val="tx1">
              <a:alpha val="49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9" name="Right Brace 8"/>
          <p:cNvSpPr/>
          <p:nvPr/>
        </p:nvSpPr>
        <p:spPr bwMode="auto">
          <a:xfrm>
            <a:off x="4960070" y="2057400"/>
            <a:ext cx="526330" cy="25908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cxnSp>
        <p:nvCxnSpPr>
          <p:cNvPr id="13" name="Straight Connector 12"/>
          <p:cNvCxnSpPr>
            <a:stCxn id="9" idx="1"/>
            <a:endCxn id="3" idx="1"/>
          </p:cNvCxnSpPr>
          <p:nvPr/>
        </p:nvCxnSpPr>
        <p:spPr bwMode="auto">
          <a:xfrm>
            <a:off x="5486400" y="3352800"/>
            <a:ext cx="762000" cy="2095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81415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Booting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29</a:t>
            </a:fld>
            <a:endParaRPr lang="en-US"/>
          </a:p>
        </p:txBody>
      </p:sp>
      <p:sp>
        <p:nvSpPr>
          <p:cNvPr id="11" name="TextBox 10"/>
          <p:cNvSpPr txBox="1"/>
          <p:nvPr/>
        </p:nvSpPr>
        <p:spPr>
          <a:xfrm>
            <a:off x="492086" y="6169968"/>
            <a:ext cx="4076757" cy="230832"/>
          </a:xfrm>
          <a:prstGeom prst="rect">
            <a:avLst/>
          </a:prstGeom>
          <a:noFill/>
        </p:spPr>
        <p:txBody>
          <a:bodyPr wrap="none" rtlCol="0">
            <a:spAutoFit/>
          </a:bodyPr>
          <a:lstStyle/>
          <a:p>
            <a:pPr algn="l"/>
            <a:r>
              <a:rPr lang="en-US" sz="900" dirty="0" smtClean="0">
                <a:solidFill>
                  <a:schemeClr val="tx1"/>
                </a:solidFill>
              </a:rPr>
              <a:t>Images From</a:t>
            </a:r>
            <a:r>
              <a:rPr lang="en-US" sz="900" dirty="0">
                <a:solidFill>
                  <a:schemeClr val="tx1"/>
                </a:solidFill>
              </a:rPr>
              <a:t>:  http://images.apple.com/ipad/business/docs/iOS_Security_Feb14.pdf</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828800"/>
            <a:ext cx="214300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Brace 2"/>
          <p:cNvSpPr/>
          <p:nvPr/>
        </p:nvSpPr>
        <p:spPr bwMode="auto">
          <a:xfrm>
            <a:off x="6261100" y="3505200"/>
            <a:ext cx="457200" cy="1219200"/>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 name="Rectangle 4"/>
          <p:cNvSpPr/>
          <p:nvPr/>
        </p:nvSpPr>
        <p:spPr bwMode="auto">
          <a:xfrm>
            <a:off x="6705600" y="1828800"/>
            <a:ext cx="2143009" cy="1676400"/>
          </a:xfrm>
          <a:prstGeom prst="rect">
            <a:avLst/>
          </a:prstGeom>
          <a:solidFill>
            <a:schemeClr val="tx1">
              <a:alpha val="49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9" name="Right Brace 8"/>
          <p:cNvSpPr/>
          <p:nvPr/>
        </p:nvSpPr>
        <p:spPr bwMode="auto">
          <a:xfrm>
            <a:off x="4960070" y="2057400"/>
            <a:ext cx="526330" cy="25908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cxnSp>
        <p:nvCxnSpPr>
          <p:cNvPr id="13" name="Straight Connector 12"/>
          <p:cNvCxnSpPr>
            <a:stCxn id="9" idx="1"/>
            <a:endCxn id="3" idx="1"/>
          </p:cNvCxnSpPr>
          <p:nvPr/>
        </p:nvCxnSpPr>
        <p:spPr bwMode="auto">
          <a:xfrm>
            <a:off x="5486400" y="3352800"/>
            <a:ext cx="77470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Rectangle 14"/>
          <p:cNvSpPr/>
          <p:nvPr/>
        </p:nvSpPr>
        <p:spPr bwMode="auto">
          <a:xfrm>
            <a:off x="6705599" y="4724400"/>
            <a:ext cx="2143009" cy="1371600"/>
          </a:xfrm>
          <a:prstGeom prst="rect">
            <a:avLst/>
          </a:prstGeom>
          <a:solidFill>
            <a:schemeClr val="tx1">
              <a:alpha val="49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09812"/>
            <a:ext cx="31242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42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en-US" smtClean="0">
                <a:ea typeface="ＭＳ Ｐゴシック" pitchFamily="-109" charset="-128"/>
                <a:cs typeface="ＭＳ Ｐゴシック" pitchFamily="-109" charset="-128"/>
              </a:rPr>
              <a:t>Logistics</a:t>
            </a:r>
          </a:p>
        </p:txBody>
      </p:sp>
      <p:sp>
        <p:nvSpPr>
          <p:cNvPr id="20486" name="Rectangle 3"/>
          <p:cNvSpPr>
            <a:spLocks noGrp="1" noChangeArrowheads="1"/>
          </p:cNvSpPr>
          <p:nvPr>
            <p:ph idx="1"/>
          </p:nvPr>
        </p:nvSpPr>
        <p:spPr>
          <a:xfrm>
            <a:off x="457200" y="2133600"/>
            <a:ext cx="8229600" cy="3886200"/>
          </a:xfrm>
        </p:spPr>
        <p:txBody>
          <a:bodyPr/>
          <a:lstStyle/>
          <a:p>
            <a:r>
              <a:rPr lang="en-US" dirty="0" smtClean="0">
                <a:ea typeface="ＭＳ Ｐゴシック" pitchFamily="-109" charset="-128"/>
                <a:cs typeface="ＭＳ Ｐゴシック" pitchFamily="-109" charset="-128"/>
              </a:rPr>
              <a:t>We need Groups to volunteer to present </a:t>
            </a:r>
            <a:r>
              <a:rPr lang="en-US" dirty="0"/>
              <a:t>Tuesday </a:t>
            </a:r>
            <a:br>
              <a:rPr lang="en-US" dirty="0"/>
            </a:br>
            <a:r>
              <a:rPr lang="en-US" dirty="0" smtClean="0"/>
              <a:t>2014-04-29. The first 4 to send the TA and me email win.</a:t>
            </a:r>
          </a:p>
          <a:p>
            <a:pPr eaLnBrk="1" hangingPunct="1"/>
            <a:r>
              <a:rPr lang="en-US" dirty="0" smtClean="0">
                <a:ea typeface="ＭＳ Ｐゴシック" pitchFamily="-109" charset="-128"/>
                <a:cs typeface="ＭＳ Ｐゴシック" pitchFamily="-109" charset="-128"/>
              </a:rPr>
              <a:t>Groups email me their web site location</a:t>
            </a:r>
            <a:endParaRPr lang="en-US" dirty="0">
              <a:ea typeface="ＭＳ Ｐゴシック" pitchFamily="-109" charset="-128"/>
              <a:cs typeface="ＭＳ Ｐゴシック" pitchFamily="-109" charset="-128"/>
            </a:endParaRPr>
          </a:p>
          <a:p>
            <a:pPr eaLnBrk="1" hangingPunct="1"/>
            <a:r>
              <a:rPr lang="en-US" dirty="0" smtClean="0">
                <a:ea typeface="ＭＳ Ｐゴシック" pitchFamily="-109" charset="-128"/>
                <a:cs typeface="ＭＳ Ｐゴシック" pitchFamily="-109" charset="-128"/>
              </a:rPr>
              <a:t>Please send email to both me and the TA for quickest response </a:t>
            </a:r>
            <a:r>
              <a:rPr lang="en-US" dirty="0" smtClean="0">
                <a:ea typeface="ＭＳ Ｐゴシック" pitchFamily="-109" charset="-128"/>
                <a:cs typeface="ＭＳ Ｐゴシック" pitchFamily="-109" charset="-128"/>
              </a:rPr>
              <a:t>time</a:t>
            </a:r>
          </a:p>
          <a:p>
            <a:pPr eaLnBrk="1" hangingPunct="1"/>
            <a:r>
              <a:rPr lang="en-US" dirty="0" smtClean="0">
                <a:ea typeface="ＭＳ Ｐゴシック" pitchFamily="-109" charset="-128"/>
                <a:cs typeface="ＭＳ Ｐゴシック" pitchFamily="-109" charset="-128"/>
              </a:rPr>
              <a:t>Presentations are due 24 hours before class</a:t>
            </a:r>
          </a:p>
          <a:p>
            <a:pPr eaLnBrk="1" hangingPunct="1"/>
            <a:r>
              <a:rPr lang="en-US" dirty="0" smtClean="0">
                <a:ea typeface="ＭＳ Ｐゴシック" pitchFamily="-109" charset="-128"/>
                <a:cs typeface="ＭＳ Ｐゴシック" pitchFamily="-109" charset="-128"/>
              </a:rPr>
              <a:t>Use Presentation Guidelines on course web site</a:t>
            </a:r>
            <a:endParaRPr lang="en-US" dirty="0" smtClean="0">
              <a:ea typeface="ＭＳ Ｐゴシック" pitchFamily="-109" charset="-128"/>
              <a:cs typeface="ＭＳ Ｐゴシック" pitchFamily="-109" charset="-128"/>
            </a:endParaRPr>
          </a:p>
        </p:txBody>
      </p:sp>
      <p:sp>
        <p:nvSpPr>
          <p:cNvPr id="20482"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3</a:t>
            </a:fld>
            <a:endParaRPr lang="en-US"/>
          </a:p>
        </p:txBody>
      </p:sp>
      <p:sp>
        <p:nvSpPr>
          <p:cNvPr id="2" name="Date Placeholder 1"/>
          <p:cNvSpPr>
            <a:spLocks noGrp="1"/>
          </p:cNvSpPr>
          <p:nvPr>
            <p:ph type="dt" sz="half" idx="12"/>
          </p:nvPr>
        </p:nvSpPr>
        <p:spPr/>
        <p:txBody>
          <a:bodyPr/>
          <a:lstStyle/>
          <a:p>
            <a:fld id="{FEE21CCE-3663-3448-B698-C12EF8F8F516}" type="datetime1">
              <a:rPr lang="en-US" smtClean="0"/>
              <a:t>4/8/14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Booting</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30</a:t>
            </a:fld>
            <a:endParaRPr lang="en-US"/>
          </a:p>
        </p:txBody>
      </p:sp>
      <p:sp>
        <p:nvSpPr>
          <p:cNvPr id="11" name="TextBox 10"/>
          <p:cNvSpPr txBox="1"/>
          <p:nvPr/>
        </p:nvSpPr>
        <p:spPr>
          <a:xfrm>
            <a:off x="492086" y="6169968"/>
            <a:ext cx="4076757" cy="230832"/>
          </a:xfrm>
          <a:prstGeom prst="rect">
            <a:avLst/>
          </a:prstGeom>
          <a:noFill/>
        </p:spPr>
        <p:txBody>
          <a:bodyPr wrap="none" rtlCol="0">
            <a:spAutoFit/>
          </a:bodyPr>
          <a:lstStyle/>
          <a:p>
            <a:pPr algn="l"/>
            <a:r>
              <a:rPr lang="en-US" sz="900" dirty="0" smtClean="0">
                <a:solidFill>
                  <a:schemeClr val="tx1"/>
                </a:solidFill>
              </a:rPr>
              <a:t>Images From</a:t>
            </a:r>
            <a:r>
              <a:rPr lang="en-US" sz="900" dirty="0">
                <a:solidFill>
                  <a:schemeClr val="tx1"/>
                </a:solidFill>
              </a:rPr>
              <a:t>:  http://images.apple.com/ipad/business/docs/iOS_Security_Feb14.pdf</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828800"/>
            <a:ext cx="214300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Brace 2"/>
          <p:cNvSpPr/>
          <p:nvPr/>
        </p:nvSpPr>
        <p:spPr bwMode="auto">
          <a:xfrm>
            <a:off x="6248399" y="1981200"/>
            <a:ext cx="457200" cy="1547812"/>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9" name="Right Brace 8"/>
          <p:cNvSpPr/>
          <p:nvPr/>
        </p:nvSpPr>
        <p:spPr bwMode="auto">
          <a:xfrm>
            <a:off x="4960070" y="2057400"/>
            <a:ext cx="526330" cy="32766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cxnSp>
        <p:nvCxnSpPr>
          <p:cNvPr id="13" name="Straight Connector 12"/>
          <p:cNvCxnSpPr>
            <a:stCxn id="9" idx="1"/>
            <a:endCxn id="3" idx="1"/>
          </p:cNvCxnSpPr>
          <p:nvPr/>
        </p:nvCxnSpPr>
        <p:spPr bwMode="auto">
          <a:xfrm flipV="1">
            <a:off x="5486400" y="2755106"/>
            <a:ext cx="761999" cy="94059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Rectangle 14"/>
          <p:cNvSpPr/>
          <p:nvPr/>
        </p:nvSpPr>
        <p:spPr bwMode="auto">
          <a:xfrm>
            <a:off x="6705599" y="3529012"/>
            <a:ext cx="2143009" cy="2566988"/>
          </a:xfrm>
          <a:prstGeom prst="rect">
            <a:avLst/>
          </a:prstGeom>
          <a:solidFill>
            <a:schemeClr val="tx1">
              <a:alpha val="49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95512"/>
            <a:ext cx="332422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32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amera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455964"/>
            <a:ext cx="979635" cy="9796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cloud, storag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867" y="2975422"/>
            <a:ext cx="857247" cy="8572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icrophone icon"/>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Effect>
                      <a14:saturation sat="15000"/>
                    </a14:imgEffect>
                  </a14:imgLayer>
                </a14:imgProps>
              </a:ext>
              <a:ext uri="{28A0092B-C50C-407E-A947-70E740481C1C}">
                <a14:useLocalDpi xmlns:a14="http://schemas.microsoft.com/office/drawing/2010/main" val="0"/>
              </a:ext>
            </a:extLst>
          </a:blip>
          <a:srcRect/>
          <a:stretch>
            <a:fillRect/>
          </a:stretch>
        </p:blipFill>
        <p:spPr bwMode="auto">
          <a:xfrm>
            <a:off x="7162800" y="2924175"/>
            <a:ext cx="1038224" cy="1038225"/>
          </a:xfrm>
          <a:prstGeom prst="rect">
            <a:avLst/>
          </a:prstGeom>
          <a:noFill/>
        </p:spPr>
      </p:pic>
      <p:sp>
        <p:nvSpPr>
          <p:cNvPr id="3" name="Rounded Rectangle 2"/>
          <p:cNvSpPr/>
          <p:nvPr/>
        </p:nvSpPr>
        <p:spPr bwMode="auto">
          <a:xfrm>
            <a:off x="685800" y="2286000"/>
            <a:ext cx="2819400" cy="3733800"/>
          </a:xfrm>
          <a:prstGeom prst="roundRect">
            <a:avLst/>
          </a:prstGeom>
          <a:solidFill>
            <a:srgbClr val="00B050">
              <a:alpha val="6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7" name="Rounded Rectangle 26"/>
          <p:cNvSpPr/>
          <p:nvPr/>
        </p:nvSpPr>
        <p:spPr bwMode="auto">
          <a:xfrm>
            <a:off x="5638800" y="2209800"/>
            <a:ext cx="2819400" cy="3733800"/>
          </a:xfrm>
          <a:prstGeom prst="roundRect">
            <a:avLst/>
          </a:prstGeom>
          <a:solidFill>
            <a:srgbClr val="C00000">
              <a:alpha val="6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 name="Title 1"/>
          <p:cNvSpPr>
            <a:spLocks noGrp="1"/>
          </p:cNvSpPr>
          <p:nvPr>
            <p:ph type="title"/>
          </p:nvPr>
        </p:nvSpPr>
        <p:spPr/>
        <p:txBody>
          <a:bodyPr/>
          <a:lstStyle/>
          <a:p>
            <a:r>
              <a:rPr lang="en-US" dirty="0" smtClean="0"/>
              <a:t>Restrictions</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31</a:t>
            </a:fld>
            <a:endParaRPr lang="en-US"/>
          </a:p>
        </p:txBody>
      </p:sp>
      <p:pic>
        <p:nvPicPr>
          <p:cNvPr id="3080" name="Picture 8" descr="addressbook, contact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971800"/>
            <a:ext cx="936327" cy="9363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ocation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4356100"/>
            <a:ext cx="990599" cy="990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app, application, program, software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439964"/>
            <a:ext cx="1414995" cy="14149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499824" y="1842357"/>
            <a:ext cx="1191353" cy="461665"/>
          </a:xfrm>
          <a:prstGeom prst="rect">
            <a:avLst/>
          </a:prstGeom>
          <a:noFill/>
        </p:spPr>
        <p:txBody>
          <a:bodyPr wrap="none" rtlCol="0">
            <a:spAutoFit/>
          </a:bodyPr>
          <a:lstStyle/>
          <a:p>
            <a:r>
              <a:rPr lang="en-US" i="1" dirty="0" smtClean="0">
                <a:solidFill>
                  <a:schemeClr val="tx1"/>
                </a:solidFill>
              </a:rPr>
              <a:t>Allowed</a:t>
            </a:r>
            <a:endParaRPr lang="en-US" i="1" dirty="0">
              <a:solidFill>
                <a:schemeClr val="tx1"/>
              </a:solidFill>
            </a:endParaRPr>
          </a:p>
        </p:txBody>
      </p:sp>
      <p:sp>
        <p:nvSpPr>
          <p:cNvPr id="29" name="TextBox 28"/>
          <p:cNvSpPr txBox="1"/>
          <p:nvPr/>
        </p:nvSpPr>
        <p:spPr>
          <a:xfrm>
            <a:off x="6255655" y="1748135"/>
            <a:ext cx="1585690" cy="461665"/>
          </a:xfrm>
          <a:prstGeom prst="rect">
            <a:avLst/>
          </a:prstGeom>
          <a:noFill/>
        </p:spPr>
        <p:txBody>
          <a:bodyPr wrap="none" rtlCol="0">
            <a:spAutoFit/>
          </a:bodyPr>
          <a:lstStyle/>
          <a:p>
            <a:r>
              <a:rPr lang="en-US" i="1" dirty="0" smtClean="0">
                <a:solidFill>
                  <a:schemeClr val="tx1"/>
                </a:solidFill>
              </a:rPr>
              <a:t>Disallowed</a:t>
            </a:r>
            <a:endParaRPr lang="en-US" i="1" dirty="0">
              <a:solidFill>
                <a:schemeClr val="tx1"/>
              </a:solidFill>
            </a:endParaRPr>
          </a:p>
        </p:txBody>
      </p:sp>
      <p:pic>
        <p:nvPicPr>
          <p:cNvPr id="33" name="Picture 12" descr="twitter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800" y="4444999"/>
            <a:ext cx="965200"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04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group, user, user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663" y="3200399"/>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Trust Base</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32</a:t>
            </a:fld>
            <a:endParaRPr lang="en-US"/>
          </a:p>
        </p:txBody>
      </p:sp>
      <p:grpSp>
        <p:nvGrpSpPr>
          <p:cNvPr id="5" name="Group 4"/>
          <p:cNvGrpSpPr/>
          <p:nvPr/>
        </p:nvGrpSpPr>
        <p:grpSpPr>
          <a:xfrm>
            <a:off x="6201261" y="4749800"/>
            <a:ext cx="1291705" cy="1291706"/>
            <a:chOff x="6277112" y="3776747"/>
            <a:chExt cx="1924705" cy="1924706"/>
          </a:xfrm>
        </p:grpSpPr>
        <p:pic>
          <p:nvPicPr>
            <p:cNvPr id="11" name="Picture 9" descr="app, application, program, softwar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112" y="3776747"/>
              <a:ext cx="1924705" cy="19247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con_CertificateStand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797" y="4176300"/>
              <a:ext cx="1140001" cy="9291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097275" y="2202422"/>
            <a:ext cx="3499677" cy="461665"/>
          </a:xfrm>
          <a:prstGeom prst="rect">
            <a:avLst/>
          </a:prstGeom>
          <a:noFill/>
        </p:spPr>
        <p:txBody>
          <a:bodyPr wrap="none" rtlCol="0">
            <a:spAutoFit/>
          </a:bodyPr>
          <a:lstStyle/>
          <a:p>
            <a:r>
              <a:rPr lang="en-US" i="1" dirty="0" smtClean="0">
                <a:solidFill>
                  <a:schemeClr val="tx1"/>
                </a:solidFill>
              </a:rPr>
              <a:t>Dictated by Corporations?</a:t>
            </a:r>
            <a:endParaRPr lang="en-US" i="1" dirty="0">
              <a:solidFill>
                <a:schemeClr val="tx1"/>
              </a:solidFill>
            </a:endParaRPr>
          </a:p>
        </p:txBody>
      </p:sp>
      <p:sp>
        <p:nvSpPr>
          <p:cNvPr id="14" name="TextBox 13"/>
          <p:cNvSpPr txBox="1"/>
          <p:nvPr/>
        </p:nvSpPr>
        <p:spPr>
          <a:xfrm>
            <a:off x="1315611" y="2202422"/>
            <a:ext cx="1885453" cy="461665"/>
          </a:xfrm>
          <a:prstGeom prst="rect">
            <a:avLst/>
          </a:prstGeom>
          <a:noFill/>
        </p:spPr>
        <p:txBody>
          <a:bodyPr wrap="none" rtlCol="0">
            <a:spAutoFit/>
          </a:bodyPr>
          <a:lstStyle/>
          <a:p>
            <a:r>
              <a:rPr lang="en-US" i="1" dirty="0" smtClean="0">
                <a:solidFill>
                  <a:schemeClr val="tx1"/>
                </a:solidFill>
              </a:rPr>
              <a:t>User Choice?</a:t>
            </a:r>
            <a:endParaRPr lang="en-US" i="1" dirty="0">
              <a:solidFill>
                <a:schemeClr val="tx1"/>
              </a:solidFill>
            </a:endParaRPr>
          </a:p>
        </p:txBody>
      </p:sp>
      <p:pic>
        <p:nvPicPr>
          <p:cNvPr id="4098" name="Picture 2" descr="group, user, user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57536"/>
            <a:ext cx="1219200"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720573" y="4849004"/>
            <a:ext cx="1038552" cy="1038553"/>
            <a:chOff x="561718" y="4148137"/>
            <a:chExt cx="1924705" cy="1924706"/>
          </a:xfrm>
        </p:grpSpPr>
        <p:pic>
          <p:nvPicPr>
            <p:cNvPr id="17" name="Picture 9" descr="app, application, program, softwar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18" y="4148137"/>
              <a:ext cx="1924705" cy="192470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auto">
            <a:xfrm>
              <a:off x="658277" y="4376737"/>
              <a:ext cx="1731586" cy="1619906"/>
            </a:xfrm>
            <a:prstGeom prst="rect">
              <a:avLst/>
            </a:prstGeom>
            <a:blipFill dpi="0" rotWithShape="1">
              <a:blip r:embed="rId6">
                <a:alphaModFix amt="61000"/>
              </a:blip>
              <a:srcRect/>
              <a:stretch>
                <a:fillRect/>
              </a:stretch>
            </a:blip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20" name="Group 19"/>
          <p:cNvGrpSpPr/>
          <p:nvPr/>
        </p:nvGrpSpPr>
        <p:grpSpPr>
          <a:xfrm>
            <a:off x="1626108" y="4855774"/>
            <a:ext cx="964692" cy="964692"/>
            <a:chOff x="3681412" y="2450676"/>
            <a:chExt cx="1929383" cy="1929384"/>
          </a:xfrm>
        </p:grpSpPr>
        <p:pic>
          <p:nvPicPr>
            <p:cNvPr id="21" name="Picture 11" descr="apps, red, soda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1412" y="2450676"/>
              <a:ext cx="1929383" cy="192938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bwMode="auto">
            <a:xfrm rot="18960000">
              <a:off x="3794906" y="3282877"/>
              <a:ext cx="1621734" cy="424062"/>
            </a:xfrm>
            <a:prstGeom prst="rect">
              <a:avLst/>
            </a:prstGeom>
            <a:solidFill>
              <a:srgbClr val="FF0000">
                <a:alpha val="78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3" name="Rectangle 22"/>
            <p:cNvSpPr/>
            <p:nvPr/>
          </p:nvSpPr>
          <p:spPr bwMode="auto">
            <a:xfrm rot="13560000">
              <a:off x="3808095" y="3289060"/>
              <a:ext cx="1621734" cy="424062"/>
            </a:xfrm>
            <a:prstGeom prst="rect">
              <a:avLst/>
            </a:prstGeom>
            <a:solidFill>
              <a:srgbClr val="FF0000">
                <a:alpha val="78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24" name="Group 23"/>
          <p:cNvGrpSpPr/>
          <p:nvPr/>
        </p:nvGrpSpPr>
        <p:grpSpPr>
          <a:xfrm>
            <a:off x="515635" y="4813300"/>
            <a:ext cx="1038552" cy="1038553"/>
            <a:chOff x="561718" y="4148137"/>
            <a:chExt cx="1924705" cy="1924706"/>
          </a:xfrm>
        </p:grpSpPr>
        <p:pic>
          <p:nvPicPr>
            <p:cNvPr id="25" name="Picture 9" descr="app, application, program, softwar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18" y="4148137"/>
              <a:ext cx="1924705" cy="192470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bwMode="auto">
            <a:xfrm>
              <a:off x="658277" y="4376737"/>
              <a:ext cx="1731586" cy="1619906"/>
            </a:xfrm>
            <a:prstGeom prst="rect">
              <a:avLst/>
            </a:prstGeom>
            <a:blipFill dpi="0" rotWithShape="1">
              <a:blip r:embed="rId6">
                <a:alphaModFix amt="61000"/>
              </a:blip>
              <a:srcRect/>
              <a:stretch>
                <a:fillRect/>
              </a:stretch>
            </a:blip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pic>
        <p:nvPicPr>
          <p:cNvPr id="4100" name="Picture 4" descr="factor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314" y="2664087"/>
            <a:ext cx="18796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121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user!</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33</a:t>
            </a:fld>
            <a:endParaRPr lang="en-US"/>
          </a:p>
        </p:txBody>
      </p:sp>
      <p:pic>
        <p:nvPicPr>
          <p:cNvPr id="5122" name="Picture 2" descr="remoteacctprompt"/>
          <p:cNvPicPr>
            <a:picLocks noChangeAspect="1" noChangeArrowheads="1"/>
          </p:cNvPicPr>
          <p:nvPr/>
        </p:nvPicPr>
        <p:blipFill rotWithShape="1">
          <a:blip r:embed="rId3">
            <a:extLst>
              <a:ext uri="{28A0092B-C50C-407E-A947-70E740481C1C}">
                <a14:useLocalDpi xmlns:a14="http://schemas.microsoft.com/office/drawing/2010/main" val="0"/>
              </a:ext>
            </a:extLst>
          </a:blip>
          <a:srcRect l="4419" t="6727" r="4545" b="7738"/>
          <a:stretch/>
        </p:blipFill>
        <p:spPr bwMode="auto">
          <a:xfrm>
            <a:off x="3697286" y="2159001"/>
            <a:ext cx="2289176" cy="1130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droid 8.png"/>
          <p:cNvPicPr>
            <a:picLocks noChangeAspect="1" noChangeArrowheads="1"/>
          </p:cNvPicPr>
          <p:nvPr/>
        </p:nvPicPr>
        <p:blipFill rotWithShape="1">
          <a:blip r:embed="rId4">
            <a:extLst>
              <a:ext uri="{28A0092B-C50C-407E-A947-70E740481C1C}">
                <a14:useLocalDpi xmlns:a14="http://schemas.microsoft.com/office/drawing/2010/main" val="0"/>
              </a:ext>
            </a:extLst>
          </a:blip>
          <a:srcRect l="6061" t="27237" r="6061" b="22957"/>
          <a:stretch/>
        </p:blipFill>
        <p:spPr bwMode="auto">
          <a:xfrm>
            <a:off x="3552824" y="3581400"/>
            <a:ext cx="25781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egit App Permiss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828800"/>
            <a:ext cx="25146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i.stack.imgur.com/wRzG4.png"/>
          <p:cNvPicPr>
            <a:picLocks noChangeAspect="1" noChangeArrowheads="1"/>
          </p:cNvPicPr>
          <p:nvPr/>
        </p:nvPicPr>
        <p:blipFill rotWithShape="1">
          <a:blip r:embed="rId6">
            <a:extLst>
              <a:ext uri="{28A0092B-C50C-407E-A947-70E740481C1C}">
                <a14:useLocalDpi xmlns:a14="http://schemas.microsoft.com/office/drawing/2010/main" val="0"/>
              </a:ext>
            </a:extLst>
          </a:blip>
          <a:srcRect l="7422" t="31250" r="8984" b="31511"/>
          <a:stretch/>
        </p:blipFill>
        <p:spPr bwMode="auto">
          <a:xfrm>
            <a:off x="304800" y="4038600"/>
            <a:ext cx="2907856" cy="19431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os-permission-prompt[4]"/>
          <p:cNvPicPr>
            <a:picLocks noChangeAspect="1" noChangeArrowheads="1"/>
          </p:cNvPicPr>
          <p:nvPr/>
        </p:nvPicPr>
        <p:blipFill rotWithShape="1">
          <a:blip r:embed="rId7">
            <a:extLst>
              <a:ext uri="{28A0092B-C50C-407E-A947-70E740481C1C}">
                <a14:useLocalDpi xmlns:a14="http://schemas.microsoft.com/office/drawing/2010/main" val="0"/>
              </a:ext>
            </a:extLst>
          </a:blip>
          <a:srcRect l="7795" t="8000" r="7282" b="7556"/>
          <a:stretch/>
        </p:blipFill>
        <p:spPr bwMode="auto">
          <a:xfrm>
            <a:off x="247308" y="2362200"/>
            <a:ext cx="2965348" cy="136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Choice</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Doran </a:t>
            </a:r>
            <a:r>
              <a:rPr lang="en-US" sz="1400" dirty="0" err="1" smtClean="0">
                <a:solidFill>
                  <a:schemeClr val="tx1"/>
                </a:solidFill>
                <a:latin typeface="+mj-lt"/>
              </a:rPr>
              <a:t>Smestad</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34</a:t>
            </a:fld>
            <a:endParaRPr lang="en-US"/>
          </a:p>
        </p:txBody>
      </p:sp>
      <p:sp>
        <p:nvSpPr>
          <p:cNvPr id="9" name="TextBox 8"/>
          <p:cNvSpPr txBox="1"/>
          <p:nvPr/>
        </p:nvSpPr>
        <p:spPr>
          <a:xfrm>
            <a:off x="5413126" y="4325203"/>
            <a:ext cx="2817181" cy="830997"/>
          </a:xfrm>
          <a:prstGeom prst="rect">
            <a:avLst/>
          </a:prstGeom>
          <a:noFill/>
        </p:spPr>
        <p:txBody>
          <a:bodyPr wrap="none" rtlCol="0">
            <a:spAutoFit/>
          </a:bodyPr>
          <a:lstStyle/>
          <a:p>
            <a:r>
              <a:rPr lang="en-US" dirty="0" smtClean="0">
                <a:solidFill>
                  <a:schemeClr val="tx1"/>
                </a:solidFill>
              </a:rPr>
              <a:t>Applications Verified</a:t>
            </a:r>
          </a:p>
          <a:p>
            <a:r>
              <a:rPr lang="en-US" dirty="0" smtClean="0">
                <a:solidFill>
                  <a:schemeClr val="tx1"/>
                </a:solidFill>
              </a:rPr>
              <a:t>To Protect Privacy</a:t>
            </a:r>
            <a:endParaRPr lang="en-US" dirty="0">
              <a:solidFill>
                <a:schemeClr val="tx1"/>
              </a:solidFill>
            </a:endParaRPr>
          </a:p>
        </p:txBody>
      </p:sp>
      <p:pic>
        <p:nvPicPr>
          <p:cNvPr id="13" name="Picture 4" descr="factor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314" y="2133600"/>
            <a:ext cx="18796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roup, user, user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263" y="269166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oup, user, user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48803"/>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0227" y="4325203"/>
            <a:ext cx="3517951" cy="830997"/>
          </a:xfrm>
          <a:prstGeom prst="rect">
            <a:avLst/>
          </a:prstGeom>
          <a:noFill/>
        </p:spPr>
        <p:txBody>
          <a:bodyPr wrap="none" rtlCol="0">
            <a:spAutoFit/>
          </a:bodyPr>
          <a:lstStyle/>
          <a:p>
            <a:r>
              <a:rPr lang="en-US" dirty="0" smtClean="0">
                <a:solidFill>
                  <a:schemeClr val="tx1"/>
                </a:solidFill>
              </a:rPr>
              <a:t>User Chooses Applications</a:t>
            </a:r>
          </a:p>
          <a:p>
            <a:r>
              <a:rPr lang="en-US" dirty="0" smtClean="0">
                <a:solidFill>
                  <a:schemeClr val="tx1"/>
                </a:solidFill>
              </a:rPr>
              <a:t>May Protect Privacy</a:t>
            </a:r>
            <a:endParaRPr lang="en-US" dirty="0">
              <a:solidFill>
                <a:schemeClr val="tx1"/>
              </a:solidFill>
            </a:endParaRPr>
          </a:p>
        </p:txBody>
      </p:sp>
      <p:sp>
        <p:nvSpPr>
          <p:cNvPr id="10" name="TextBox 9"/>
          <p:cNvSpPr txBox="1"/>
          <p:nvPr/>
        </p:nvSpPr>
        <p:spPr>
          <a:xfrm>
            <a:off x="533400" y="5867400"/>
            <a:ext cx="6790642" cy="307777"/>
          </a:xfrm>
          <a:prstGeom prst="rect">
            <a:avLst/>
          </a:prstGeom>
          <a:noFill/>
        </p:spPr>
        <p:txBody>
          <a:bodyPr wrap="none" rtlCol="0">
            <a:spAutoFit/>
          </a:bodyPr>
          <a:lstStyle/>
          <a:p>
            <a:pPr algn="l"/>
            <a:r>
              <a:rPr lang="en-US" sz="1400" dirty="0" smtClean="0">
                <a:solidFill>
                  <a:schemeClr val="tx1"/>
                </a:solidFill>
              </a:rPr>
              <a:t>** Sources available upon request, they are associated with each slide in the presenter notes.</a:t>
            </a:r>
            <a:endParaRPr lang="en-US" sz="1400" dirty="0">
              <a:solidFill>
                <a:schemeClr val="tx1"/>
              </a:solidFill>
            </a:endParaRPr>
          </a:p>
        </p:txBody>
      </p:sp>
    </p:spTree>
    <p:extLst>
      <p:ext uri="{BB962C8B-B14F-4D97-AF65-F5344CB8AC3E}">
        <p14:creationId xmlns:p14="http://schemas.microsoft.com/office/powerpoint/2010/main" val="264482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786313" y="1358900"/>
            <a:ext cx="3900487" cy="3798846"/>
          </a:xfrm>
          <a:prstGeom prst="rect">
            <a:avLst/>
          </a:prstGeom>
        </p:spPr>
      </p:pic>
      <p:sp>
        <p:nvSpPr>
          <p:cNvPr id="2" name="Title 1"/>
          <p:cNvSpPr>
            <a:spLocks noGrp="1"/>
          </p:cNvSpPr>
          <p:nvPr>
            <p:ph type="title"/>
          </p:nvPr>
        </p:nvSpPr>
        <p:spPr/>
        <p:txBody>
          <a:bodyPr/>
          <a:lstStyle/>
          <a:p>
            <a:r>
              <a:rPr lang="en-US" dirty="0" smtClean="0"/>
              <a:t>Stop Online Piracy Act (SOPA)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SOPA – House of Representative</a:t>
            </a:r>
          </a:p>
          <a:p>
            <a:r>
              <a:rPr lang="en-US" dirty="0" smtClean="0"/>
              <a:t>Lamar Smith</a:t>
            </a:r>
          </a:p>
          <a:p>
            <a:pPr lvl="1"/>
            <a:r>
              <a:rPr lang="en-US" dirty="0" smtClean="0"/>
              <a:t>House Judiciary Committee Chair</a:t>
            </a:r>
          </a:p>
          <a:p>
            <a:r>
              <a:rPr lang="en-US" dirty="0" smtClean="0"/>
              <a:t>Allows intellectual property owners to attack foreign websites</a:t>
            </a:r>
          </a:p>
          <a:p>
            <a:pPr lvl="1"/>
            <a:r>
              <a:rPr lang="en-US" dirty="0" smtClean="0"/>
              <a:t>Without court appearance</a:t>
            </a:r>
          </a:p>
          <a:p>
            <a:r>
              <a:rPr lang="en-US" dirty="0" smtClean="0"/>
              <a:t>Focused at foreign sites</a:t>
            </a:r>
          </a:p>
          <a:p>
            <a:r>
              <a:rPr lang="en-US" dirty="0" smtClean="0"/>
              <a:t>Creates a blacklist of internet sites</a:t>
            </a:r>
          </a:p>
          <a:p>
            <a:r>
              <a:rPr lang="en-US" dirty="0" smtClean="0"/>
              <a:t>Contains an “anti-circumvention” clause</a:t>
            </a:r>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TextBox 4"/>
          <p:cNvSpPr txBox="1"/>
          <p:nvPr/>
        </p:nvSpPr>
        <p:spPr>
          <a:xfrm>
            <a:off x="627973" y="5867400"/>
            <a:ext cx="7342909" cy="338554"/>
          </a:xfrm>
          <a:prstGeom prst="rect">
            <a:avLst/>
          </a:prstGeom>
          <a:noFill/>
        </p:spPr>
        <p:txBody>
          <a:bodyPr wrap="square" rtlCol="0">
            <a:spAutoFit/>
          </a:bodyPr>
          <a:lstStyle/>
          <a:p>
            <a:pPr algn="l"/>
            <a:r>
              <a:rPr lang="en-US" sz="1600" dirty="0">
                <a:solidFill>
                  <a:schemeClr val="tx1"/>
                </a:solidFill>
              </a:rPr>
              <a:t>http://www.wired.com/images_blogs/threatlevel/2009/11/picture-49.png</a:t>
            </a: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Gregory Giola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35</a:t>
            </a:fld>
            <a:endParaRPr lang="en-US" dirty="0"/>
          </a:p>
        </p:txBody>
      </p:sp>
    </p:spTree>
    <p:extLst>
      <p:ext uri="{BB962C8B-B14F-4D97-AF65-F5344CB8AC3E}">
        <p14:creationId xmlns:p14="http://schemas.microsoft.com/office/powerpoint/2010/main" val="17906477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IP Act (PIPA)</a:t>
            </a:r>
            <a:endParaRPr lang="en-US" dirty="0"/>
          </a:p>
        </p:txBody>
      </p:sp>
      <p:sp>
        <p:nvSpPr>
          <p:cNvPr id="3" name="Content Placeholder 2"/>
          <p:cNvSpPr>
            <a:spLocks noGrp="1"/>
          </p:cNvSpPr>
          <p:nvPr>
            <p:ph idx="1"/>
          </p:nvPr>
        </p:nvSpPr>
        <p:spPr/>
        <p:txBody>
          <a:bodyPr/>
          <a:lstStyle/>
          <a:p>
            <a:r>
              <a:rPr lang="en-US" dirty="0" smtClean="0"/>
              <a:t>PIPA – Senate</a:t>
            </a:r>
          </a:p>
          <a:p>
            <a:r>
              <a:rPr lang="en-US" dirty="0" smtClean="0"/>
              <a:t>Very similar to SOPA</a:t>
            </a:r>
          </a:p>
          <a:p>
            <a:r>
              <a:rPr lang="en-US" b="1" dirty="0" smtClean="0"/>
              <a:t>Does not require search engines to remove infringing sites</a:t>
            </a:r>
          </a:p>
          <a:p>
            <a:r>
              <a:rPr lang="en-US" dirty="0" smtClean="0"/>
              <a:t>Does require more court intervention</a:t>
            </a:r>
          </a:p>
          <a:p>
            <a:r>
              <a:rPr lang="en-US" dirty="0" smtClean="0"/>
              <a:t>Does not have any provisions penalizing false claims</a:t>
            </a:r>
          </a:p>
          <a:p>
            <a:endParaRPr lang="en-US" dirty="0" smtClean="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Gregory Giola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36</a:t>
            </a:fld>
            <a:endParaRPr lang="en-US" dirty="0"/>
          </a:p>
        </p:txBody>
      </p:sp>
    </p:spTree>
    <p:extLst>
      <p:ext uri="{BB962C8B-B14F-4D97-AF65-F5344CB8AC3E}">
        <p14:creationId xmlns:p14="http://schemas.microsoft.com/office/powerpoint/2010/main" val="13031985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blip>
          <a:stretch>
            <a:fillRect/>
          </a:stretch>
        </p:blipFill>
        <p:spPr>
          <a:xfrm>
            <a:off x="7049679" y="552032"/>
            <a:ext cx="1789521" cy="3181768"/>
          </a:xfrm>
          <a:prstGeom prst="rect">
            <a:avLst/>
          </a:prstGeom>
        </p:spPr>
      </p:pic>
      <p:sp>
        <p:nvSpPr>
          <p:cNvPr id="2" name="Title 1"/>
          <p:cNvSpPr>
            <a:spLocks noGrp="1"/>
          </p:cNvSpPr>
          <p:nvPr>
            <p:ph type="title"/>
          </p:nvPr>
        </p:nvSpPr>
        <p:spPr/>
        <p:txBody>
          <a:bodyPr/>
          <a:lstStyle/>
          <a:p>
            <a:r>
              <a:rPr lang="en-US" dirty="0" smtClean="0"/>
              <a:t>Results of SOPA and PIPA</a:t>
            </a:r>
            <a:endParaRPr lang="en-US" dirty="0"/>
          </a:p>
        </p:txBody>
      </p:sp>
      <p:sp>
        <p:nvSpPr>
          <p:cNvPr id="3" name="Content Placeholder 2"/>
          <p:cNvSpPr>
            <a:spLocks noGrp="1"/>
          </p:cNvSpPr>
          <p:nvPr>
            <p:ph idx="1"/>
          </p:nvPr>
        </p:nvSpPr>
        <p:spPr/>
        <p:txBody>
          <a:bodyPr/>
          <a:lstStyle/>
          <a:p>
            <a:r>
              <a:rPr lang="en-US" sz="2800" dirty="0" smtClean="0"/>
              <a:t>Mass Internet blackouts</a:t>
            </a:r>
          </a:p>
          <a:p>
            <a:pPr lvl="1"/>
            <a:r>
              <a:rPr lang="en-US" sz="1800" dirty="0" smtClean="0"/>
              <a:t>Wikipedia, Reddit, Craigslist</a:t>
            </a:r>
          </a:p>
          <a:p>
            <a:r>
              <a:rPr lang="en-US" sz="2800" dirty="0" smtClean="0"/>
              <a:t>Petitions against the acts</a:t>
            </a:r>
          </a:p>
          <a:p>
            <a:pPr lvl="1"/>
            <a:r>
              <a:rPr lang="en-US" sz="1800" dirty="0" smtClean="0"/>
              <a:t>4.5 Million signatures</a:t>
            </a:r>
          </a:p>
          <a:p>
            <a:r>
              <a:rPr lang="en-US" sz="2800" dirty="0" smtClean="0"/>
              <a:t>DoS Attacks by the hacktivist group Anonymous</a:t>
            </a:r>
          </a:p>
          <a:p>
            <a:r>
              <a:rPr lang="en-US" sz="2800" dirty="0" smtClean="0"/>
              <a:t>White House responded against the acts</a:t>
            </a:r>
          </a:p>
          <a:p>
            <a:pPr lvl="1"/>
            <a:r>
              <a:rPr lang="en-US" sz="1800" dirty="0" smtClean="0"/>
              <a:t>“Combating Online Piracy while Protecting an Open and Innovative Internet”</a:t>
            </a:r>
          </a:p>
          <a:p>
            <a:r>
              <a:rPr lang="en-US" sz="2800" dirty="0" smtClean="0"/>
              <a:t>Vote on SOPA and PIPA were postponed</a:t>
            </a:r>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TextBox 4"/>
          <p:cNvSpPr txBox="1"/>
          <p:nvPr/>
        </p:nvSpPr>
        <p:spPr>
          <a:xfrm>
            <a:off x="627973" y="5867400"/>
            <a:ext cx="7342909" cy="276999"/>
          </a:xfrm>
          <a:prstGeom prst="rect">
            <a:avLst/>
          </a:prstGeom>
          <a:noFill/>
        </p:spPr>
        <p:txBody>
          <a:bodyPr wrap="square" rtlCol="0">
            <a:spAutoFit/>
          </a:bodyPr>
          <a:lstStyle/>
          <a:p>
            <a:pPr algn="l"/>
            <a:r>
              <a:rPr lang="en-US" sz="1200" dirty="0">
                <a:solidFill>
                  <a:schemeClr val="tx1"/>
                </a:solidFill>
              </a:rPr>
              <a:t>http://www.pcworld.com/article/248401/were_sopa_pipa_protests_a_success_the_results_are_in.html</a:t>
            </a:r>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Gregory Giola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37</a:t>
            </a:fld>
            <a:endParaRPr lang="en-US" dirty="0"/>
          </a:p>
        </p:txBody>
      </p:sp>
    </p:spTree>
    <p:extLst>
      <p:ext uri="{BB962C8B-B14F-4D97-AF65-F5344CB8AC3E}">
        <p14:creationId xmlns:p14="http://schemas.microsoft.com/office/powerpoint/2010/main" val="395378822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a:t>
            </a:r>
            <a:endParaRPr lang="en-US" dirty="0"/>
          </a:p>
        </p:txBody>
      </p:sp>
      <p:sp>
        <p:nvSpPr>
          <p:cNvPr id="3" name="Content Placeholder 2"/>
          <p:cNvSpPr>
            <a:spLocks noGrp="1"/>
          </p:cNvSpPr>
          <p:nvPr>
            <p:ph idx="1"/>
          </p:nvPr>
        </p:nvSpPr>
        <p:spPr/>
        <p:txBody>
          <a:bodyPr/>
          <a:lstStyle/>
          <a:p>
            <a:r>
              <a:rPr lang="en-US" dirty="0" smtClean="0"/>
              <a:t>Neither bill has been reintroduced since 2012</a:t>
            </a:r>
          </a:p>
          <a:p>
            <a:r>
              <a:rPr lang="en-US" dirty="0" smtClean="0"/>
              <a:t>“Combating online infringement is a governmental priority,” McCullagh</a:t>
            </a:r>
          </a:p>
          <a:p>
            <a:r>
              <a:rPr lang="en-US" dirty="0" smtClean="0"/>
              <a:t>The White House has endorsed legislations like SOPA</a:t>
            </a:r>
          </a:p>
          <a:p>
            <a:pPr lvl="1"/>
            <a:r>
              <a:rPr lang="en-US" dirty="0" smtClean="0"/>
              <a:t>targeting offshore Web sites</a:t>
            </a:r>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Gregory Giola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38</a:t>
            </a:fld>
            <a:endParaRPr lang="en-US" dirty="0"/>
          </a:p>
        </p:txBody>
      </p:sp>
    </p:spTree>
    <p:extLst>
      <p:ext uri="{BB962C8B-B14F-4D97-AF65-F5344CB8AC3E}">
        <p14:creationId xmlns:p14="http://schemas.microsoft.com/office/powerpoint/2010/main" val="164473855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Privacy and CISPA</a:t>
            </a:r>
            <a:endParaRPr lang="en-US" dirty="0"/>
          </a:p>
        </p:txBody>
      </p:sp>
      <p:sp>
        <p:nvSpPr>
          <p:cNvPr id="3" name="Content Placeholder 2"/>
          <p:cNvSpPr>
            <a:spLocks noGrp="1"/>
          </p:cNvSpPr>
          <p:nvPr>
            <p:ph idx="1"/>
          </p:nvPr>
        </p:nvSpPr>
        <p:spPr/>
        <p:txBody>
          <a:bodyPr>
            <a:normAutofit lnSpcReduction="10000"/>
          </a:bodyPr>
          <a:lstStyle/>
          <a:p>
            <a:r>
              <a:rPr lang="en-US" dirty="0" smtClean="0"/>
              <a:t>SOPA/PIPA </a:t>
            </a:r>
            <a:r>
              <a:rPr lang="en-US" dirty="0" smtClean="0">
                <a:sym typeface="Wingdings" panose="05000000000000000000" pitchFamily="2" charset="2"/>
              </a:rPr>
              <a:t></a:t>
            </a:r>
            <a:r>
              <a:rPr lang="en-US" dirty="0" smtClean="0"/>
              <a:t> CISPA</a:t>
            </a:r>
          </a:p>
          <a:p>
            <a:r>
              <a:rPr lang="en-US" dirty="0" smtClean="0"/>
              <a:t>Voluntary information sharing between private and government in event of a cyber attack</a:t>
            </a:r>
          </a:p>
          <a:p>
            <a:r>
              <a:rPr lang="en-US" dirty="0" smtClean="0"/>
              <a:t>Allows companies to easily hand over users’ private information</a:t>
            </a:r>
          </a:p>
          <a:p>
            <a:pPr lvl="1"/>
            <a:r>
              <a:rPr lang="en-US" dirty="0" smtClean="0"/>
              <a:t>Overriding privacy laws</a:t>
            </a:r>
          </a:p>
          <a:p>
            <a:r>
              <a:rPr lang="en-US" dirty="0" smtClean="0"/>
              <a:t>Passed by House of Representatives twice</a:t>
            </a:r>
          </a:p>
          <a:p>
            <a:r>
              <a:rPr lang="en-US" dirty="0" smtClean="0"/>
              <a:t>Senate refused to vote on CISPA</a:t>
            </a:r>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Gregory Giola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39</a:t>
            </a:fld>
            <a:endParaRPr lang="en-US" dirty="0"/>
          </a:p>
        </p:txBody>
      </p:sp>
    </p:spTree>
    <p:extLst>
      <p:ext uri="{BB962C8B-B14F-4D97-AF65-F5344CB8AC3E}">
        <p14:creationId xmlns:p14="http://schemas.microsoft.com/office/powerpoint/2010/main" val="80469371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4</a:t>
            </a:fld>
            <a:endParaRPr lang="en-US"/>
          </a:p>
        </p:txBody>
      </p:sp>
      <p:sp>
        <p:nvSpPr>
          <p:cNvPr id="2" name="Date Placeholder 1"/>
          <p:cNvSpPr>
            <a:spLocks noGrp="1"/>
          </p:cNvSpPr>
          <p:nvPr>
            <p:ph type="dt" sz="half" idx="12"/>
          </p:nvPr>
        </p:nvSpPr>
        <p:spPr/>
        <p:txBody>
          <a:bodyPr/>
          <a:lstStyle/>
          <a:p>
            <a:fld id="{29B67C22-9F8F-0346-80F8-3D31EF064722}" type="datetime1">
              <a:rPr lang="en-US" smtClean="0"/>
              <a:t>4/8/14</a:t>
            </a:fld>
            <a:endParaRPr lang="en-US"/>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4525639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600" dirty="0" smtClean="0"/>
              <a:t>What Is SOPA? Barrett, Brian. Gizmodo. January 17, 2012. </a:t>
            </a:r>
            <a:r>
              <a:rPr lang="en-US" sz="1600" dirty="0" smtClean="0">
                <a:hlinkClick r:id="rId3"/>
              </a:rPr>
              <a:t>http</a:t>
            </a:r>
            <a:r>
              <a:rPr lang="en-US" sz="1600" dirty="0">
                <a:hlinkClick r:id="rId3"/>
              </a:rPr>
              <a:t>://</a:t>
            </a:r>
            <a:r>
              <a:rPr lang="en-US" sz="1600" dirty="0" smtClean="0">
                <a:hlinkClick r:id="rId3"/>
              </a:rPr>
              <a:t>gizmodo.com/5877000/what-is-sopa/all</a:t>
            </a:r>
            <a:endParaRPr lang="en-US" sz="1600" dirty="0" smtClean="0"/>
          </a:p>
          <a:p>
            <a:r>
              <a:rPr lang="en-US" sz="1600" dirty="0" smtClean="0"/>
              <a:t>Were SOPA/PIPA Protests a Success? The Results Are In. Paul, Ian. PCWorld. </a:t>
            </a:r>
            <a:r>
              <a:rPr lang="en-US" sz="1600" dirty="0"/>
              <a:t>January 19, 2012. </a:t>
            </a:r>
            <a:r>
              <a:rPr lang="en-US" sz="1600" dirty="0">
                <a:hlinkClick r:id="rId4"/>
              </a:rPr>
              <a:t>http://</a:t>
            </a:r>
            <a:r>
              <a:rPr lang="en-US" sz="1600" dirty="0" smtClean="0">
                <a:hlinkClick r:id="rId4"/>
              </a:rPr>
              <a:t>www.pcworld.com/article/248401/were_sopa_pipa_protests_a_success_the_results_are_in.html</a:t>
            </a:r>
            <a:endParaRPr lang="en-US" sz="1600" dirty="0" smtClean="0"/>
          </a:p>
          <a:p>
            <a:r>
              <a:rPr lang="en-US" sz="1600" dirty="0" smtClean="0"/>
              <a:t>SOPA Isn’t Dead. Biddle, Sam. Gizmodo. </a:t>
            </a:r>
            <a:r>
              <a:rPr lang="en-US" sz="1600" dirty="0"/>
              <a:t>January 17, 2012. </a:t>
            </a:r>
            <a:r>
              <a:rPr lang="en-US" sz="1600" dirty="0">
                <a:hlinkClick r:id="rId5"/>
              </a:rPr>
              <a:t>http://</a:t>
            </a:r>
            <a:r>
              <a:rPr lang="en-US" sz="1600" dirty="0" smtClean="0">
                <a:hlinkClick r:id="rId5"/>
              </a:rPr>
              <a:t>gizmodo.com/5876941/sopa-isnt-dead/all</a:t>
            </a:r>
            <a:endParaRPr lang="en-US" sz="1600" dirty="0" smtClean="0"/>
          </a:p>
          <a:p>
            <a:r>
              <a:rPr lang="en-US" sz="1600" dirty="0" smtClean="0"/>
              <a:t>Obama Administration Responds to We the People Petitions on SOPA and Online Piracy. Phillips, Macon. </a:t>
            </a:r>
            <a:r>
              <a:rPr lang="en-US" sz="1600" dirty="0"/>
              <a:t>January 14, 2012. </a:t>
            </a:r>
            <a:r>
              <a:rPr lang="en-US" sz="1600" dirty="0">
                <a:hlinkClick r:id="rId6"/>
              </a:rPr>
              <a:t>http://</a:t>
            </a:r>
            <a:r>
              <a:rPr lang="en-US" sz="1600" dirty="0" smtClean="0">
                <a:hlinkClick r:id="rId6"/>
              </a:rPr>
              <a:t>www.whitehouse.gov/blog/2012/01/14/obama-administration-responds-we-people-petitions-sopa-and-online-piracy</a:t>
            </a:r>
            <a:endParaRPr lang="en-US" sz="1600" dirty="0" smtClean="0"/>
          </a:p>
          <a:p>
            <a:r>
              <a:rPr lang="en-US" sz="1600" dirty="0" smtClean="0"/>
              <a:t>Combating Online Piracy while Protecting an Open and Innovate Internet. Espinel, Victoria. Official White House Response. White </a:t>
            </a:r>
            <a:r>
              <a:rPr lang="en-US" sz="1600" dirty="0"/>
              <a:t>House Petitions. </a:t>
            </a:r>
            <a:r>
              <a:rPr lang="en-US" sz="1600" dirty="0">
                <a:hlinkClick r:id="rId7"/>
              </a:rPr>
              <a:t>https://</a:t>
            </a:r>
            <a:r>
              <a:rPr lang="en-US" sz="1600" dirty="0" smtClean="0">
                <a:hlinkClick r:id="rId7"/>
              </a:rPr>
              <a:t>petitions.whitehouse.gov/response/combating-online-piracy-while-protecting-open-and-innovative-internet</a:t>
            </a:r>
            <a:endParaRPr lang="en-US" sz="1800" dirty="0" smtClean="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Gregory Giola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40</a:t>
            </a:fld>
            <a:endParaRPr lang="en-US" dirty="0"/>
          </a:p>
        </p:txBody>
      </p:sp>
    </p:spTree>
    <p:extLst>
      <p:ext uri="{BB962C8B-B14F-4D97-AF65-F5344CB8AC3E}">
        <p14:creationId xmlns:p14="http://schemas.microsoft.com/office/powerpoint/2010/main" val="5348375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smtClean="0"/>
              <a:t>After a year in the grave, can SOPA and Protect IP return? McCullagh, Declan. Cnet. January 18, </a:t>
            </a:r>
            <a:r>
              <a:rPr lang="en-US" sz="1800" dirty="0"/>
              <a:t>2013. </a:t>
            </a:r>
            <a:r>
              <a:rPr lang="en-US" sz="1800" dirty="0">
                <a:hlinkClick r:id="rId3"/>
              </a:rPr>
              <a:t>http://www.cnet.com/news/after-a-year-in-the-grave-can-sopa-and-protect-ip-return</a:t>
            </a:r>
            <a:r>
              <a:rPr lang="en-US" sz="1800" dirty="0" smtClean="0">
                <a:hlinkClick r:id="rId3"/>
              </a:rPr>
              <a:t>/</a:t>
            </a:r>
            <a:endParaRPr lang="en-US" sz="1800" b="1" dirty="0" smtClean="0"/>
          </a:p>
          <a:p>
            <a:r>
              <a:rPr lang="en-US" sz="1800" dirty="0" smtClean="0"/>
              <a:t>White House calls for new law targeting ‘offshore’ Web sites. McCullagh, Declan. Cnet. </a:t>
            </a:r>
            <a:r>
              <a:rPr lang="en-US" sz="1800" dirty="0"/>
              <a:t>March 30, 2012. </a:t>
            </a:r>
            <a:r>
              <a:rPr lang="en-US" sz="1800" dirty="0">
                <a:hlinkClick r:id="rId4"/>
              </a:rPr>
              <a:t>http://www.cnet.com/news/white-house-calls-for-new-law-targeting-offshore-web-sites</a:t>
            </a:r>
            <a:r>
              <a:rPr lang="en-US" sz="1800" dirty="0" smtClean="0">
                <a:hlinkClick r:id="rId4"/>
              </a:rPr>
              <a:t>/</a:t>
            </a:r>
            <a:endParaRPr lang="en-US" sz="1800" dirty="0" smtClean="0"/>
          </a:p>
          <a:p>
            <a:r>
              <a:rPr lang="en-US" sz="1800" dirty="0" smtClean="0"/>
              <a:t>SOPA VS. PIPA: ANTI-PIRACY BILLS, UPROAR EXPLAINED. Couts, Andrew. Digital Trends. </a:t>
            </a:r>
            <a:r>
              <a:rPr lang="en-US" sz="1800" dirty="0"/>
              <a:t>January 16, 2012. </a:t>
            </a:r>
            <a:r>
              <a:rPr lang="en-US" sz="1800" dirty="0">
                <a:hlinkClick r:id="rId5"/>
              </a:rPr>
              <a:t>http://www.digitaltrends.com/computing/sopa-vs-pipa-anti-piracy-bills-uproar-explained/#!</a:t>
            </a:r>
            <a:r>
              <a:rPr lang="en-US" sz="1800" dirty="0" smtClean="0">
                <a:hlinkClick r:id="rId5"/>
              </a:rPr>
              <a:t>C71EW</a:t>
            </a:r>
            <a:endParaRPr lang="en-US" sz="1800" dirty="0" smtClean="0"/>
          </a:p>
          <a:p>
            <a:r>
              <a:rPr lang="en-US" sz="1800" dirty="0" smtClean="0"/>
              <a:t>From SOPA to CISPA. The Economist. </a:t>
            </a:r>
            <a:r>
              <a:rPr lang="en-US" sz="1800" dirty="0"/>
              <a:t>April 20, 2013. </a:t>
            </a:r>
            <a:r>
              <a:rPr lang="en-US" sz="1800" dirty="0">
                <a:hlinkClick r:id="rId6"/>
              </a:rPr>
              <a:t>http://</a:t>
            </a:r>
            <a:r>
              <a:rPr lang="en-US" sz="1800" dirty="0" smtClean="0">
                <a:hlinkClick r:id="rId6"/>
              </a:rPr>
              <a:t>www.economist.com/news/united-states/21576425-controversial-cyber-bill-sparks-heated-debate-about-online-privacy-sopa-cispa</a:t>
            </a:r>
            <a:endParaRPr lang="en-US" sz="1800" dirty="0" smtClean="0"/>
          </a:p>
          <a:p>
            <a:endParaRPr lang="en-US" sz="1800" dirty="0" smtClean="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Gregory Giola</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4/8/14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41</a:t>
            </a:fld>
            <a:endParaRPr lang="en-US" dirty="0"/>
          </a:p>
        </p:txBody>
      </p:sp>
    </p:spTree>
    <p:extLst>
      <p:ext uri="{BB962C8B-B14F-4D97-AF65-F5344CB8AC3E}">
        <p14:creationId xmlns:p14="http://schemas.microsoft.com/office/powerpoint/2010/main" val="396418259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7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26630"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2" name="Date Placeholder 1"/>
          <p:cNvSpPr>
            <a:spLocks noGrp="1"/>
          </p:cNvSpPr>
          <p:nvPr>
            <p:ph type="dt" sz="half" idx="10"/>
          </p:nvPr>
        </p:nvSpPr>
        <p:spPr/>
        <p:txBody>
          <a:bodyPr/>
          <a:lstStyle/>
          <a:p>
            <a:fld id="{4DEEC56E-CF36-CE4D-AED1-E0A11E7CC11A}" type="datetime1">
              <a:rPr lang="en-US" smtClean="0"/>
              <a:t>4/8/14</a:t>
            </a:fld>
            <a:endParaRPr lang="en-US"/>
          </a:p>
        </p:txBody>
      </p:sp>
      <p:sp>
        <p:nvSpPr>
          <p:cNvPr id="26627" name="Rectangle 4"/>
          <p:cNvSpPr>
            <a:spLocks noGrp="1" noChangeArrowheads="1"/>
          </p:cNvSpPr>
          <p:nvPr>
            <p:ph type="ftr" sz="quarter" idx="11"/>
          </p:nvPr>
        </p:nvSpPr>
        <p:spPr>
          <a:noFill/>
        </p:spPr>
        <p:txBody>
          <a:bodyPr/>
          <a:lstStyle/>
          <a:p>
            <a:r>
              <a:rPr lang="en-US" smtClean="0"/>
              <a:t>© 2014 Keith A. Pray</a:t>
            </a:r>
          </a:p>
        </p:txBody>
      </p:sp>
      <p:sp>
        <p:nvSpPr>
          <p:cNvPr id="3" name="Slide Number Placeholder 2"/>
          <p:cNvSpPr>
            <a:spLocks noGrp="1"/>
          </p:cNvSpPr>
          <p:nvPr>
            <p:ph type="sldNum" sz="quarter" idx="12"/>
          </p:nvPr>
        </p:nvSpPr>
        <p:spPr/>
        <p:txBody>
          <a:bodyPr/>
          <a:lstStyle/>
          <a:p>
            <a:fld id="{3BB724AD-6DA0-E945-ACC0-19F7BD6A2AB2}" type="slidenum">
              <a:rPr lang="en-US" smtClean="0"/>
              <a:pPr/>
              <a:t>42</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109" charset="-128"/>
                <a:cs typeface="ＭＳ Ｐゴシック" pitchFamily="-109" charset="-128"/>
              </a:rPr>
              <a:t>Privacy Topics</a:t>
            </a:r>
          </a:p>
        </p:txBody>
      </p:sp>
      <p:sp>
        <p:nvSpPr>
          <p:cNvPr id="22531" name="Content Placeholder 2"/>
          <p:cNvSpPr>
            <a:spLocks noGrp="1"/>
          </p:cNvSpPr>
          <p:nvPr>
            <p:ph idx="1"/>
          </p:nvPr>
        </p:nvSpPr>
        <p:spPr/>
        <p:txBody>
          <a:bodyPr/>
          <a:lstStyle/>
          <a:p>
            <a:r>
              <a:rPr lang="en-US" smtClean="0">
                <a:ea typeface="ＭＳ Ｐゴシック" pitchFamily="-109" charset="-128"/>
                <a:cs typeface="ＭＳ Ｐゴシック" pitchFamily="-109" charset="-128"/>
              </a:rPr>
              <a:t>Look at: http://socialimps.keithpray.net/documents/index.jsp?content=Privacy_Discussion.html</a:t>
            </a:r>
          </a:p>
          <a:p>
            <a:r>
              <a:rPr lang="en-US" smtClean="0">
                <a:ea typeface="ＭＳ Ｐゴシック" pitchFamily="-109" charset="-128"/>
                <a:cs typeface="ＭＳ Ｐゴシック" pitchFamily="-109" charset="-128"/>
              </a:rPr>
              <a:t>Is privacy a right?</a:t>
            </a:r>
          </a:p>
          <a:p>
            <a:r>
              <a:rPr lang="en-US" smtClean="0">
                <a:ea typeface="ＭＳ Ｐゴシック" pitchFamily="-109" charset="-128"/>
                <a:cs typeface="ＭＳ Ｐゴシック" pitchFamily="-109" charset="-128"/>
              </a:rPr>
              <a:t>Our privacy compared to 100 or 200 years ago?</a:t>
            </a:r>
          </a:p>
          <a:p>
            <a:r>
              <a:rPr lang="en-US" smtClean="0">
                <a:ea typeface="ＭＳ Ｐゴシック" pitchFamily="-109" charset="-128"/>
                <a:cs typeface="ＭＳ Ｐゴシック" pitchFamily="-109" charset="-128"/>
              </a:rPr>
              <a:t>Rewards and loyalty programs.</a:t>
            </a:r>
          </a:p>
          <a:p>
            <a:r>
              <a:rPr lang="en-US" smtClean="0">
                <a:ea typeface="ＭＳ Ｐゴシック" pitchFamily="-109" charset="-128"/>
                <a:cs typeface="ＭＳ Ｐゴシック" pitchFamily="-109" charset="-128"/>
              </a:rPr>
              <a:t>Body scanners.</a:t>
            </a:r>
          </a:p>
          <a:p>
            <a:r>
              <a:rPr lang="en-US" smtClean="0">
                <a:ea typeface="ＭＳ Ｐゴシック" pitchFamily="-109" charset="-128"/>
                <a:cs typeface="ＭＳ Ｐゴシック" pitchFamily="-109" charset="-128"/>
              </a:rPr>
              <a:t>Data collected about you.</a:t>
            </a:r>
          </a:p>
        </p:txBody>
      </p:sp>
      <p:sp>
        <p:nvSpPr>
          <p:cNvPr id="22532"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43</a:t>
            </a:fld>
            <a:endParaRPr lang="en-US"/>
          </a:p>
        </p:txBody>
      </p:sp>
      <p:sp>
        <p:nvSpPr>
          <p:cNvPr id="2" name="Date Placeholder 1"/>
          <p:cNvSpPr>
            <a:spLocks noGrp="1"/>
          </p:cNvSpPr>
          <p:nvPr>
            <p:ph type="dt" sz="half" idx="12"/>
          </p:nvPr>
        </p:nvSpPr>
        <p:spPr/>
        <p:txBody>
          <a:bodyPr/>
          <a:lstStyle/>
          <a:p>
            <a:fld id="{6F1F703B-A461-4043-873A-07AF75853A9E}" type="datetime1">
              <a:rPr lang="en-US" smtClean="0"/>
              <a:t>4/8/14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5</a:t>
            </a:fld>
            <a:endParaRPr lang="en-US"/>
          </a:p>
        </p:txBody>
      </p:sp>
      <p:sp>
        <p:nvSpPr>
          <p:cNvPr id="2" name="Date Placeholder 1"/>
          <p:cNvSpPr>
            <a:spLocks noGrp="1"/>
          </p:cNvSpPr>
          <p:nvPr>
            <p:ph type="dt" sz="half" idx="12"/>
          </p:nvPr>
        </p:nvSpPr>
        <p:spPr/>
        <p:txBody>
          <a:bodyPr/>
          <a:lstStyle/>
          <a:p>
            <a:fld id="{077F8CDF-50EA-3D46-BF4D-1E1C08B9A04C}" type="datetime1">
              <a:rPr lang="en-US" smtClean="0"/>
              <a:t>4/8/14</a:t>
            </a:fld>
            <a:endParaRPr lang="en-US"/>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0061299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6</a:t>
            </a:fld>
            <a:endParaRPr lang="en-US"/>
          </a:p>
        </p:txBody>
      </p:sp>
      <p:sp>
        <p:nvSpPr>
          <p:cNvPr id="2" name="Date Placeholder 1"/>
          <p:cNvSpPr>
            <a:spLocks noGrp="1"/>
          </p:cNvSpPr>
          <p:nvPr>
            <p:ph type="dt" sz="half" idx="12"/>
          </p:nvPr>
        </p:nvSpPr>
        <p:spPr/>
        <p:txBody>
          <a:bodyPr/>
          <a:lstStyle/>
          <a:p>
            <a:fld id="{6B44453F-075F-C140-8E3C-9F726A6FAE52}" type="datetime1">
              <a:rPr lang="en-US" smtClean="0"/>
              <a:t>4/8/14</a:t>
            </a:fld>
            <a:endParaRPr lang="en-US"/>
          </a:p>
        </p:txBody>
      </p:sp>
      <p:pic>
        <p:nvPicPr>
          <p:cNvPr id="5" name="Picture 4"/>
          <p:cNvPicPr>
            <a:picLocks noChangeAspect="1"/>
          </p:cNvPicPr>
          <p:nvPr/>
        </p:nvPicPr>
        <p:blipFill>
          <a:blip r:embed="rId3"/>
          <a:stretch>
            <a:fillRect/>
          </a:stretch>
        </p:blipFill>
        <p:spPr>
          <a:xfrm>
            <a:off x="2228850" y="1150203"/>
            <a:ext cx="4686300" cy="3441700"/>
          </a:xfrm>
          <a:prstGeom prst="rect">
            <a:avLst/>
          </a:prstGeom>
        </p:spPr>
      </p:pic>
      <p:sp>
        <p:nvSpPr>
          <p:cNvPr id="7" name="TextBox 6"/>
          <p:cNvSpPr txBox="1"/>
          <p:nvPr/>
        </p:nvSpPr>
        <p:spPr>
          <a:xfrm>
            <a:off x="2567220" y="4579203"/>
            <a:ext cx="4009561" cy="830997"/>
          </a:xfrm>
          <a:prstGeom prst="rect">
            <a:avLst/>
          </a:prstGeom>
          <a:noFill/>
        </p:spPr>
        <p:txBody>
          <a:bodyPr wrap="square" rtlCol="0">
            <a:spAutoFit/>
          </a:bodyPr>
          <a:lstStyle/>
          <a:p>
            <a:r>
              <a:rPr lang="en-US" dirty="0">
                <a:solidFill>
                  <a:schemeClr val="tx1"/>
                </a:solidFill>
              </a:rPr>
              <a:t>http://</a:t>
            </a:r>
            <a:r>
              <a:rPr lang="en-US" dirty="0" err="1">
                <a:solidFill>
                  <a:schemeClr val="tx1"/>
                </a:solidFill>
              </a:rPr>
              <a:t>bimeanalytics.com</a:t>
            </a:r>
            <a:r>
              <a:rPr lang="en-US" dirty="0">
                <a:solidFill>
                  <a:schemeClr val="tx1"/>
                </a:solidFill>
              </a:rPr>
              <a:t>/blog/privacy-and-web-analytics/</a:t>
            </a:r>
          </a:p>
        </p:txBody>
      </p:sp>
    </p:spTree>
    <p:extLst>
      <p:ext uri="{BB962C8B-B14F-4D97-AF65-F5344CB8AC3E}">
        <p14:creationId xmlns:p14="http://schemas.microsoft.com/office/powerpoint/2010/main" val="42823047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7</a:t>
            </a:fld>
            <a:endParaRPr lang="en-US"/>
          </a:p>
        </p:txBody>
      </p:sp>
      <p:sp>
        <p:nvSpPr>
          <p:cNvPr id="2" name="Date Placeholder 1"/>
          <p:cNvSpPr>
            <a:spLocks noGrp="1"/>
          </p:cNvSpPr>
          <p:nvPr>
            <p:ph type="dt" sz="half" idx="12"/>
          </p:nvPr>
        </p:nvSpPr>
        <p:spPr/>
        <p:txBody>
          <a:bodyPr/>
          <a:lstStyle/>
          <a:p>
            <a:fld id="{68028F4A-0DB2-C74A-8391-B3461E6FFD93}" type="datetime1">
              <a:rPr lang="en-US" smtClean="0"/>
              <a:t>4/8/14</a:t>
            </a:fld>
            <a:endParaRPr lang="en-US"/>
          </a:p>
        </p:txBody>
      </p:sp>
      <p:sp>
        <p:nvSpPr>
          <p:cNvPr id="277508" name="Rectangle 4"/>
          <p:cNvSpPr>
            <a:spLocks noChangeArrowheads="1"/>
          </p:cNvSpPr>
          <p:nvPr/>
        </p:nvSpPr>
        <p:spPr bwMode="auto">
          <a:xfrm>
            <a:off x="0" y="3330714"/>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663427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Assignment</a:t>
            </a:r>
          </a:p>
        </p:txBody>
      </p:sp>
      <p:sp>
        <p:nvSpPr>
          <p:cNvPr id="22534" name="Rectangle 3"/>
          <p:cNvSpPr>
            <a:spLocks noGrp="1" noChangeArrowheads="1"/>
          </p:cNvSpPr>
          <p:nvPr>
            <p:ph idx="1"/>
          </p:nvPr>
        </p:nvSpPr>
        <p:spPr/>
        <p:txBody>
          <a:bodyPr/>
          <a:lstStyle/>
          <a:p>
            <a:pPr eaLnBrk="1" hangingPunct="1">
              <a:lnSpc>
                <a:spcPct val="90000"/>
              </a:lnSpc>
            </a:pPr>
            <a:r>
              <a:rPr lang="en-US" sz="2800" dirty="0" smtClean="0">
                <a:ea typeface="ＭＳ Ｐゴシック" pitchFamily="-109" charset="-128"/>
                <a:cs typeface="ＭＳ Ｐゴシック" pitchFamily="-109" charset="-128"/>
              </a:rPr>
              <a:t>One Page Paper</a:t>
            </a:r>
          </a:p>
          <a:p>
            <a:pPr lvl="1" eaLnBrk="1" hangingPunct="1">
              <a:lnSpc>
                <a:spcPct val="90000"/>
              </a:lnSpc>
            </a:pPr>
            <a:r>
              <a:rPr lang="en-US" sz="1800" dirty="0" smtClean="0">
                <a:ea typeface="ＭＳ Ｐゴシック" pitchFamily="-109" charset="-128"/>
                <a:cs typeface="ＭＳ Ｐゴシック" pitchFamily="-109" charset="-128"/>
              </a:rPr>
              <a:t>Would a National ID System be a good thing?</a:t>
            </a:r>
          </a:p>
          <a:p>
            <a:pPr lvl="1" eaLnBrk="1" hangingPunct="1">
              <a:lnSpc>
                <a:spcPct val="90000"/>
              </a:lnSpc>
            </a:pPr>
            <a:r>
              <a:rPr lang="en-US" sz="1800" dirty="0" smtClean="0">
                <a:ea typeface="ＭＳ Ｐゴシック" pitchFamily="-109" charset="-128"/>
                <a:cs typeface="ＭＳ Ｐゴシック" pitchFamily="-109" charset="-128"/>
              </a:rPr>
              <a:t>One acceptable approach is to show the argument in the book for the position opposite to your conclusion is a weak argument.</a:t>
            </a:r>
          </a:p>
          <a:p>
            <a:pPr lvl="1" eaLnBrk="1" hangingPunct="1">
              <a:lnSpc>
                <a:spcPct val="90000"/>
              </a:lnSpc>
            </a:pPr>
            <a:r>
              <a:rPr lang="en-US" sz="1800" dirty="0" smtClean="0">
                <a:ea typeface="ＭＳ Ｐゴシック" pitchFamily="-109" charset="-128"/>
                <a:cs typeface="ＭＳ Ｐゴシック" pitchFamily="-109" charset="-128"/>
              </a:rPr>
              <a:t>Feel free to reference or build upon your self search work if it helps your argument.</a:t>
            </a:r>
          </a:p>
        </p:txBody>
      </p:sp>
      <p:sp>
        <p:nvSpPr>
          <p:cNvPr id="22530"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8</a:t>
            </a:fld>
            <a:endParaRPr lang="en-US"/>
          </a:p>
        </p:txBody>
      </p:sp>
      <p:sp>
        <p:nvSpPr>
          <p:cNvPr id="2" name="Date Placeholder 1"/>
          <p:cNvSpPr>
            <a:spLocks noGrp="1"/>
          </p:cNvSpPr>
          <p:nvPr>
            <p:ph type="dt" sz="half" idx="12"/>
          </p:nvPr>
        </p:nvSpPr>
        <p:spPr/>
        <p:txBody>
          <a:bodyPr/>
          <a:lstStyle/>
          <a:p>
            <a:fld id="{7F2BE03A-C84E-4548-B9E5-5730B12ED678}" type="datetime1">
              <a:rPr lang="en-US" smtClean="0"/>
              <a:t>4/8/14</a:t>
            </a:fld>
            <a:endParaRPr lang="en-US"/>
          </a:p>
        </p:txBody>
      </p:sp>
    </p:spTree>
    <p:extLst>
      <p:ext uri="{BB962C8B-B14F-4D97-AF65-F5344CB8AC3E}">
        <p14:creationId xmlns:p14="http://schemas.microsoft.com/office/powerpoint/2010/main" val="323353884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9</a:t>
            </a:fld>
            <a:endParaRPr lang="en-US"/>
          </a:p>
        </p:txBody>
      </p:sp>
      <p:sp>
        <p:nvSpPr>
          <p:cNvPr id="2" name="Date Placeholder 1"/>
          <p:cNvSpPr>
            <a:spLocks noGrp="1"/>
          </p:cNvSpPr>
          <p:nvPr>
            <p:ph type="dt" sz="half" idx="12"/>
          </p:nvPr>
        </p:nvSpPr>
        <p:spPr/>
        <p:txBody>
          <a:bodyPr/>
          <a:lstStyle/>
          <a:p>
            <a:fld id="{910BEEC5-F6B1-9B4E-AE46-A9DF999D5731}" type="datetime1">
              <a:rPr lang="en-US" smtClean="0"/>
              <a:t>4/8/14</a:t>
            </a:fld>
            <a:endParaRPr lang="en-US"/>
          </a:p>
        </p:txBody>
      </p:sp>
      <p:sp>
        <p:nvSpPr>
          <p:cNvPr id="277508" name="Rectangle 4"/>
          <p:cNvSpPr>
            <a:spLocks noChangeArrowheads="1"/>
          </p:cNvSpPr>
          <p:nvPr/>
        </p:nvSpPr>
        <p:spPr bwMode="auto">
          <a:xfrm>
            <a:off x="0" y="3766929"/>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26311093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theme/theme1.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Presentation_Template.thmx</Template>
  <TotalTime>63418</TotalTime>
  <Words>5639</Words>
  <Application>Microsoft Macintosh PowerPoint</Application>
  <PresentationFormat>On-screen Show (4:3)</PresentationFormat>
  <Paragraphs>666</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Presentation_Template</vt:lpstr>
      <vt:lpstr>Class 7 Privacy</vt:lpstr>
      <vt:lpstr>Overview</vt:lpstr>
      <vt:lpstr>Logistics</vt:lpstr>
      <vt:lpstr>Overview</vt:lpstr>
      <vt:lpstr>Overview</vt:lpstr>
      <vt:lpstr>PowerPoint Presentation</vt:lpstr>
      <vt:lpstr>Overview</vt:lpstr>
      <vt:lpstr>Assignment</vt:lpstr>
      <vt:lpstr>Overview</vt:lpstr>
      <vt:lpstr>Tor Network</vt:lpstr>
      <vt:lpstr>PowerPoint Presentation</vt:lpstr>
      <vt:lpstr>Good Use of the Tor Network</vt:lpstr>
      <vt:lpstr>Harmful Use of the Tor Network</vt:lpstr>
      <vt:lpstr>Weaknesses</vt:lpstr>
      <vt:lpstr>Conclusions</vt:lpstr>
      <vt:lpstr>Sources</vt:lpstr>
      <vt:lpstr>Security Threats in Cloud Computing </vt:lpstr>
      <vt:lpstr>Increased Usage of Cloud Computing </vt:lpstr>
      <vt:lpstr>Why Users Trust the Cloud</vt:lpstr>
      <vt:lpstr>Potential Malicious Attacks on Cloud Computing</vt:lpstr>
      <vt:lpstr>Potential Malicious Attacks on Cloud Computing (contd)</vt:lpstr>
      <vt:lpstr>Ways to Protect Yourself </vt:lpstr>
      <vt:lpstr>Sources</vt:lpstr>
      <vt:lpstr>Privacy &amp; Trusted Computing</vt:lpstr>
      <vt:lpstr>Device Privacy?</vt:lpstr>
      <vt:lpstr>Trusted Computing?</vt:lpstr>
      <vt:lpstr>Secure Booting</vt:lpstr>
      <vt:lpstr>Secure Booting</vt:lpstr>
      <vt:lpstr>Secure Booting</vt:lpstr>
      <vt:lpstr>Secure Booting</vt:lpstr>
      <vt:lpstr>Restrictions</vt:lpstr>
      <vt:lpstr>The Trust Base</vt:lpstr>
      <vt:lpstr>Ask the user!</vt:lpstr>
      <vt:lpstr>The Choice</vt:lpstr>
      <vt:lpstr>Stop Online Piracy Act (SOPA)</vt:lpstr>
      <vt:lpstr>Protect IP Act (PIPA)</vt:lpstr>
      <vt:lpstr>Results of SOPA and PIPA</vt:lpstr>
      <vt:lpstr>Current Situation</vt:lpstr>
      <vt:lpstr>Internet Privacy and CISPA</vt:lpstr>
      <vt:lpstr>Sources</vt:lpstr>
      <vt:lpstr>Sources</vt:lpstr>
      <vt:lpstr>Class 7  The End</vt:lpstr>
      <vt:lpstr>Privacy Topics</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445</cp:revision>
  <cp:lastPrinted>2004-04-28T16:30:48Z</cp:lastPrinted>
  <dcterms:created xsi:type="dcterms:W3CDTF">2010-11-11T03:44:14Z</dcterms:created>
  <dcterms:modified xsi:type="dcterms:W3CDTF">2014-04-08T21:55:06Z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