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gif" ContentType="image/gif"/>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1"/>
  </p:notesMasterIdLst>
  <p:handoutMasterIdLst>
    <p:handoutMasterId r:id="rId32"/>
  </p:handoutMasterIdLst>
  <p:sldIdLst>
    <p:sldId id="256" r:id="rId2"/>
    <p:sldId id="345" r:id="rId3"/>
    <p:sldId id="405" r:id="rId4"/>
    <p:sldId id="416" r:id="rId5"/>
    <p:sldId id="418" r:id="rId6"/>
    <p:sldId id="417" r:id="rId7"/>
    <p:sldId id="428" r:id="rId8"/>
    <p:sldId id="429" r:id="rId9"/>
    <p:sldId id="430" r:id="rId10"/>
    <p:sldId id="431" r:id="rId11"/>
    <p:sldId id="432" r:id="rId12"/>
    <p:sldId id="419" r:id="rId13"/>
    <p:sldId id="420" r:id="rId14"/>
    <p:sldId id="421" r:id="rId15"/>
    <p:sldId id="422" r:id="rId16"/>
    <p:sldId id="423" r:id="rId17"/>
    <p:sldId id="424" r:id="rId18"/>
    <p:sldId id="425" r:id="rId19"/>
    <p:sldId id="426" r:id="rId20"/>
    <p:sldId id="427" r:id="rId21"/>
    <p:sldId id="329" r:id="rId22"/>
    <p:sldId id="406" r:id="rId23"/>
    <p:sldId id="404" r:id="rId24"/>
    <p:sldId id="382" r:id="rId25"/>
    <p:sldId id="397" r:id="rId26"/>
    <p:sldId id="381" r:id="rId27"/>
    <p:sldId id="383" r:id="rId28"/>
    <p:sldId id="403" r:id="rId29"/>
    <p:sldId id="401" r:id="rId30"/>
  </p:sldIdLst>
  <p:sldSz cx="9144000" cy="6858000" type="screen4x3"/>
  <p:notesSz cx="6858000" cy="9144000"/>
  <p:defaultTextStyle>
    <a:defPPr>
      <a:defRPr lang="en-US"/>
    </a:defPPr>
    <a:lvl1pPr algn="ctr" rtl="0" fontAlgn="base">
      <a:spcBef>
        <a:spcPct val="0"/>
      </a:spcBef>
      <a:spcAft>
        <a:spcPct val="0"/>
      </a:spcAft>
      <a:defRPr sz="2400" kern="1200">
        <a:solidFill>
          <a:schemeClr val="tx2"/>
        </a:solidFill>
        <a:latin typeface="Times New Roman" charset="0"/>
        <a:ea typeface="+mn-ea"/>
        <a:cs typeface="+mn-cs"/>
      </a:defRPr>
    </a:lvl1pPr>
    <a:lvl2pPr marL="457200" algn="ctr" rtl="0" fontAlgn="base">
      <a:spcBef>
        <a:spcPct val="0"/>
      </a:spcBef>
      <a:spcAft>
        <a:spcPct val="0"/>
      </a:spcAft>
      <a:defRPr sz="2400" kern="1200">
        <a:solidFill>
          <a:schemeClr val="tx2"/>
        </a:solidFill>
        <a:latin typeface="Times New Roman" charset="0"/>
        <a:ea typeface="+mn-ea"/>
        <a:cs typeface="+mn-cs"/>
      </a:defRPr>
    </a:lvl2pPr>
    <a:lvl3pPr marL="914400" algn="ctr" rtl="0" fontAlgn="base">
      <a:spcBef>
        <a:spcPct val="0"/>
      </a:spcBef>
      <a:spcAft>
        <a:spcPct val="0"/>
      </a:spcAft>
      <a:defRPr sz="2400" kern="1200">
        <a:solidFill>
          <a:schemeClr val="tx2"/>
        </a:solidFill>
        <a:latin typeface="Times New Roman" charset="0"/>
        <a:ea typeface="+mn-ea"/>
        <a:cs typeface="+mn-cs"/>
      </a:defRPr>
    </a:lvl3pPr>
    <a:lvl4pPr marL="1371600" algn="ctr" rtl="0" fontAlgn="base">
      <a:spcBef>
        <a:spcPct val="0"/>
      </a:spcBef>
      <a:spcAft>
        <a:spcPct val="0"/>
      </a:spcAft>
      <a:defRPr sz="2400" kern="1200">
        <a:solidFill>
          <a:schemeClr val="tx2"/>
        </a:solidFill>
        <a:latin typeface="Times New Roman" charset="0"/>
        <a:ea typeface="+mn-ea"/>
        <a:cs typeface="+mn-cs"/>
      </a:defRPr>
    </a:lvl4pPr>
    <a:lvl5pPr marL="1828800" algn="ctr" rtl="0" fontAlgn="base">
      <a:spcBef>
        <a:spcPct val="0"/>
      </a:spcBef>
      <a:spcAft>
        <a:spcPct val="0"/>
      </a:spcAft>
      <a:defRPr sz="2400" kern="1200">
        <a:solidFill>
          <a:schemeClr val="tx2"/>
        </a:solidFill>
        <a:latin typeface="Times New Roman" charset="0"/>
        <a:ea typeface="+mn-ea"/>
        <a:cs typeface="+mn-cs"/>
      </a:defRPr>
    </a:lvl5pPr>
    <a:lvl6pPr marL="2286000" algn="l" defTabSz="457200" rtl="0" eaLnBrk="1" latinLnBrk="0" hangingPunct="1">
      <a:defRPr sz="2400" kern="1200">
        <a:solidFill>
          <a:schemeClr val="tx2"/>
        </a:solidFill>
        <a:latin typeface="Times New Roman" charset="0"/>
        <a:ea typeface="+mn-ea"/>
        <a:cs typeface="+mn-cs"/>
      </a:defRPr>
    </a:lvl6pPr>
    <a:lvl7pPr marL="2743200" algn="l" defTabSz="457200" rtl="0" eaLnBrk="1" latinLnBrk="0" hangingPunct="1">
      <a:defRPr sz="2400" kern="1200">
        <a:solidFill>
          <a:schemeClr val="tx2"/>
        </a:solidFill>
        <a:latin typeface="Times New Roman" charset="0"/>
        <a:ea typeface="+mn-ea"/>
        <a:cs typeface="+mn-cs"/>
      </a:defRPr>
    </a:lvl7pPr>
    <a:lvl8pPr marL="3200400" algn="l" defTabSz="457200" rtl="0" eaLnBrk="1" latinLnBrk="0" hangingPunct="1">
      <a:defRPr sz="2400" kern="1200">
        <a:solidFill>
          <a:schemeClr val="tx2"/>
        </a:solidFill>
        <a:latin typeface="Times New Roman" charset="0"/>
        <a:ea typeface="+mn-ea"/>
        <a:cs typeface="+mn-cs"/>
      </a:defRPr>
    </a:lvl8pPr>
    <a:lvl9pPr marL="3657600" algn="l" defTabSz="457200" rtl="0" eaLnBrk="1" latinLnBrk="0" hangingPunct="1">
      <a:defRPr sz="2400" kern="1200">
        <a:solidFill>
          <a:schemeClr val="tx2"/>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0740" autoAdjust="0"/>
  </p:normalViewPr>
  <p:slideViewPr>
    <p:cSldViewPr>
      <p:cViewPr varScale="1">
        <p:scale>
          <a:sx n="96" d="100"/>
          <a:sy n="96" d="100"/>
        </p:scale>
        <p:origin x="-1624"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50" d="100"/>
        <a:sy n="150" d="100"/>
      </p:scale>
      <p:origin x="0" y="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notesMaster" Target="notesMasters/notesMaster1.xml"/><Relationship Id="rId32" Type="http://schemas.openxmlformats.org/officeDocument/2006/relationships/handoutMaster" Target="handoutMasters/handout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interSettings" Target="printerSettings/printerSettings1.bin"/><Relationship Id="rId34" Type="http://schemas.openxmlformats.org/officeDocument/2006/relationships/presProps" Target="presProps.xml"/><Relationship Id="rId35" Type="http://schemas.openxmlformats.org/officeDocument/2006/relationships/viewProps" Target="viewProps.xml"/><Relationship Id="rId36" Type="http://schemas.openxmlformats.org/officeDocument/2006/relationships/theme" Target="theme/theme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solidFill>
                  <a:schemeClr val="tx1"/>
                </a:solidFill>
                <a:latin typeface="Arial" charset="0"/>
              </a:defRPr>
            </a:lvl1pPr>
          </a:lstStyle>
          <a:p>
            <a:endParaRPr lang="en-US"/>
          </a:p>
        </p:txBody>
      </p:sp>
      <p:sp>
        <p:nvSpPr>
          <p:cNvPr id="6861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Arial" charset="0"/>
              </a:defRPr>
            </a:lvl1pPr>
          </a:lstStyle>
          <a:p>
            <a:fld id="{F5483337-5CDB-114F-A824-9B1CC159B231}" type="datetime1">
              <a:rPr lang="en-US"/>
              <a:pPr/>
              <a:t>3/28/14</a:t>
            </a:fld>
            <a:endParaRPr lang="en-US"/>
          </a:p>
        </p:txBody>
      </p:sp>
      <p:sp>
        <p:nvSpPr>
          <p:cNvPr id="6861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solidFill>
                  <a:schemeClr val="tx1"/>
                </a:solidFill>
                <a:latin typeface="Arial" charset="0"/>
              </a:defRPr>
            </a:lvl1pPr>
          </a:lstStyle>
          <a:p>
            <a:endParaRPr lang="en-US"/>
          </a:p>
        </p:txBody>
      </p:sp>
      <p:sp>
        <p:nvSpPr>
          <p:cNvPr id="6861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Arial" charset="0"/>
              </a:defRPr>
            </a:lvl1pPr>
          </a:lstStyle>
          <a:p>
            <a:fld id="{EB192DA6-CB80-3B42-8420-25BDD0338784}" type="slidenum">
              <a:rPr lang="en-US"/>
              <a:pPr/>
              <a:t>‹#›</a:t>
            </a:fld>
            <a:endParaRPr lang="en-US"/>
          </a:p>
        </p:txBody>
      </p:sp>
    </p:spTree>
    <p:extLst>
      <p:ext uri="{BB962C8B-B14F-4D97-AF65-F5344CB8AC3E}">
        <p14:creationId xmlns:p14="http://schemas.microsoft.com/office/powerpoint/2010/main" val="3541289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solidFill>
                  <a:schemeClr val="tx1"/>
                </a:solidFill>
                <a:latin typeface="Arial" charset="0"/>
              </a:defRPr>
            </a:lvl1pPr>
          </a:lstStyle>
          <a:p>
            <a:endParaRPr lang="en-US"/>
          </a:p>
        </p:txBody>
      </p:sp>
      <p:sp>
        <p:nvSpPr>
          <p:cNvPr id="6758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Arial" charset="0"/>
              </a:defRPr>
            </a:lvl1pPr>
          </a:lstStyle>
          <a:p>
            <a:fld id="{3B3024D6-64B1-C441-91BD-25FAE899D92F}" type="datetime1">
              <a:rPr lang="en-US"/>
              <a:pPr/>
              <a:t>3/28/14</a:t>
            </a:fld>
            <a:endParaRPr lang="en-US"/>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6758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759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solidFill>
                  <a:schemeClr val="tx1"/>
                </a:solidFill>
                <a:latin typeface="Arial" charset="0"/>
              </a:defRPr>
            </a:lvl1pPr>
          </a:lstStyle>
          <a:p>
            <a:endParaRPr lang="en-US"/>
          </a:p>
        </p:txBody>
      </p:sp>
      <p:sp>
        <p:nvSpPr>
          <p:cNvPr id="6759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Arial" charset="0"/>
              </a:defRPr>
            </a:lvl1pPr>
          </a:lstStyle>
          <a:p>
            <a:fld id="{471AD563-529E-0F4C-B4B0-089A706BE3F1}" type="slidenum">
              <a:rPr lang="en-US"/>
              <a:pPr/>
              <a:t>‹#›</a:t>
            </a:fld>
            <a:endParaRPr lang="en-US"/>
          </a:p>
        </p:txBody>
      </p:sp>
    </p:spTree>
    <p:extLst>
      <p:ext uri="{BB962C8B-B14F-4D97-AF65-F5344CB8AC3E}">
        <p14:creationId xmlns:p14="http://schemas.microsoft.com/office/powerpoint/2010/main" val="698248482"/>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Arial" pitchFamily="76" charset="0"/>
        <a:ea typeface="ＭＳ Ｐゴシック" pitchFamily="76" charset="-128"/>
        <a:cs typeface="ＭＳ Ｐゴシック" pitchFamily="76" charset="-128"/>
      </a:defRPr>
    </a:lvl1pPr>
    <a:lvl2pPr marL="457200" algn="l" rtl="0" eaLnBrk="0" fontAlgn="base" hangingPunct="0">
      <a:spcBef>
        <a:spcPct val="30000"/>
      </a:spcBef>
      <a:spcAft>
        <a:spcPct val="0"/>
      </a:spcAft>
      <a:defRPr sz="1200" kern="1200">
        <a:solidFill>
          <a:schemeClr val="tx1"/>
        </a:solidFill>
        <a:latin typeface="Arial" pitchFamily="76" charset="0"/>
        <a:ea typeface="ＭＳ Ｐゴシック" pitchFamily="76" charset="-128"/>
        <a:cs typeface="+mn-cs"/>
      </a:defRPr>
    </a:lvl2pPr>
    <a:lvl3pPr marL="914400" algn="l" rtl="0" eaLnBrk="0" fontAlgn="base" hangingPunct="0">
      <a:spcBef>
        <a:spcPct val="30000"/>
      </a:spcBef>
      <a:spcAft>
        <a:spcPct val="0"/>
      </a:spcAft>
      <a:defRPr sz="1200" kern="1200">
        <a:solidFill>
          <a:schemeClr val="tx1"/>
        </a:solidFill>
        <a:latin typeface="Arial" pitchFamily="76" charset="0"/>
        <a:ea typeface="ＭＳ Ｐゴシック" pitchFamily="76" charset="-128"/>
        <a:cs typeface="+mn-cs"/>
      </a:defRPr>
    </a:lvl3pPr>
    <a:lvl4pPr marL="1371600" algn="l" rtl="0" eaLnBrk="0" fontAlgn="base" hangingPunct="0">
      <a:spcBef>
        <a:spcPct val="30000"/>
      </a:spcBef>
      <a:spcAft>
        <a:spcPct val="0"/>
      </a:spcAft>
      <a:defRPr sz="1200" kern="1200">
        <a:solidFill>
          <a:schemeClr val="tx1"/>
        </a:solidFill>
        <a:latin typeface="Arial" pitchFamily="76" charset="0"/>
        <a:ea typeface="ＭＳ Ｐゴシック" pitchFamily="76" charset="-128"/>
        <a:cs typeface="+mn-cs"/>
      </a:defRPr>
    </a:lvl4pPr>
    <a:lvl5pPr marL="1828800" algn="l" rtl="0" eaLnBrk="0" fontAlgn="base" hangingPunct="0">
      <a:spcBef>
        <a:spcPct val="30000"/>
      </a:spcBef>
      <a:spcAft>
        <a:spcPct val="0"/>
      </a:spcAft>
      <a:defRPr sz="1200" kern="1200">
        <a:solidFill>
          <a:schemeClr val="tx1"/>
        </a:solidFill>
        <a:latin typeface="Arial" pitchFamily="76" charset="0"/>
        <a:ea typeface="ＭＳ Ｐゴシック" pitchFamily="7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p:spPr>
        <p:txBody>
          <a:bodyPr/>
          <a:lstStyle/>
          <a:p>
            <a:fld id="{07D30E88-B7FC-004F-8547-883C28FED4FC}" type="datetime1">
              <a:rPr lang="en-US" smtClean="0"/>
              <a:pPr/>
              <a:t>3/28/14</a:t>
            </a:fld>
            <a:endParaRPr lang="en-US" smtClean="0"/>
          </a:p>
        </p:txBody>
      </p:sp>
      <p:sp>
        <p:nvSpPr>
          <p:cNvPr id="16387" name="Rectangle 7"/>
          <p:cNvSpPr>
            <a:spLocks noGrp="1" noChangeArrowheads="1"/>
          </p:cNvSpPr>
          <p:nvPr>
            <p:ph type="sldNum" sz="quarter" idx="5"/>
          </p:nvPr>
        </p:nvSpPr>
        <p:spPr>
          <a:noFill/>
        </p:spPr>
        <p:txBody>
          <a:bodyPr/>
          <a:lstStyle/>
          <a:p>
            <a:fld id="{41D5B209-3D60-5346-95AB-0BE97255221E}" type="slidenum">
              <a:rPr lang="en-US"/>
              <a:pPr/>
              <a:t>1</a:t>
            </a:fld>
            <a:endParaRPr lang="en-US"/>
          </a:p>
        </p:txBody>
      </p:sp>
      <p:sp>
        <p:nvSpPr>
          <p:cNvPr id="16388" name="Rectangle 2"/>
          <p:cNvSpPr>
            <a:spLocks noGrp="1" noRot="1" noChangeAspect="1" noChangeArrowheads="1" noTextEdit="1"/>
          </p:cNvSpPr>
          <p:nvPr>
            <p:ph type="sldImg"/>
          </p:nvPr>
        </p:nvSpPr>
        <p:spPr>
          <a:ln/>
        </p:spPr>
      </p:sp>
      <p:sp>
        <p:nvSpPr>
          <p:cNvPr id="16389" name="Rectangle 3"/>
          <p:cNvSpPr>
            <a:spLocks noGrp="1" noChangeArrowheads="1"/>
          </p:cNvSpPr>
          <p:nvPr>
            <p:ph type="body" idx="1"/>
          </p:nvPr>
        </p:nvSpPr>
        <p:spPr>
          <a:noFill/>
          <a:ln/>
        </p:spPr>
        <p:txBody>
          <a:bodyPr/>
          <a:lstStyle/>
          <a:p>
            <a:pPr eaLnBrk="1" hangingPunct="1"/>
            <a:r>
              <a:rPr lang="en-US" dirty="0">
                <a:latin typeface="Arial" charset="0"/>
                <a:ea typeface="ＭＳ Ｐゴシック" charset="-128"/>
                <a:cs typeface="ＭＳ Ｐゴシック" charset="-128"/>
              </a:rPr>
              <a:t>Here’s the title slide. Excited already, aren’t you? You may not be depending on how you enjoyed the last class</a:t>
            </a:r>
            <a:r>
              <a:rPr lang="en-US" dirty="0" smtClean="0">
                <a:latin typeface="Arial" charset="0"/>
                <a:ea typeface="ＭＳ Ｐゴシック" charset="-128"/>
                <a:cs typeface="ＭＳ Ｐゴシック" charset="-128"/>
              </a:rPr>
              <a:t>.</a:t>
            </a:r>
          </a:p>
          <a:p>
            <a:pPr eaLnBrk="1" hangingPunct="1"/>
            <a:r>
              <a:rPr lang="en-US" dirty="0" smtClean="0">
                <a:latin typeface="Arial" charset="0"/>
                <a:ea typeface="ＭＳ Ｐゴシック" charset="-128"/>
                <a:cs typeface="ＭＳ Ｐゴシック" charset="-128"/>
              </a:rPr>
              <a:t>Remind class to email individual presentations to</a:t>
            </a:r>
            <a:r>
              <a:rPr lang="en-US" baseline="0" dirty="0" smtClean="0">
                <a:latin typeface="Arial" charset="0"/>
                <a:ea typeface="ＭＳ Ｐゴシック" charset="-128"/>
                <a:cs typeface="ＭＳ Ｐゴシック" charset="-128"/>
              </a:rPr>
              <a:t> me, affords more time to accept last hour changes.</a:t>
            </a:r>
          </a:p>
          <a:p>
            <a:pPr eaLnBrk="1" hangingPunct="1"/>
            <a:r>
              <a:rPr lang="en-US" baseline="0" dirty="0" smtClean="0">
                <a:latin typeface="Arial" charset="0"/>
                <a:ea typeface="ＭＳ Ｐゴシック" charset="-128"/>
                <a:cs typeface="ＭＳ Ｐゴシック" charset="-128"/>
              </a:rPr>
              <a:t>----- Meeting Notes (3/28/14 16:49) -----</a:t>
            </a:r>
          </a:p>
          <a:p>
            <a:pPr eaLnBrk="1" hangingPunct="1"/>
            <a:r>
              <a:rPr lang="en-US" baseline="0" dirty="0" smtClean="0">
                <a:latin typeface="Arial" charset="0"/>
                <a:ea typeface="ＭＳ Ｐゴシック" charset="-128"/>
                <a:cs typeface="ＭＳ Ｐゴシック" charset="-128"/>
              </a:rPr>
              <a:t>remind students to turn in hard copies and online.  </a:t>
            </a:r>
            <a:endParaRPr lang="en-US" dirty="0">
              <a:latin typeface="Arial" charset="0"/>
              <a:ea typeface="ＭＳ Ｐゴシック" charset="-128"/>
              <a:cs typeface="ＭＳ Ｐゴシック"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&lt;Your notes here.&gt;</a:t>
            </a:r>
            <a:endParaRPr lang="en-US" dirty="0" smtClean="0"/>
          </a:p>
          <a:p>
            <a:endParaRPr lang="en-US" dirty="0"/>
          </a:p>
        </p:txBody>
      </p:sp>
      <p:sp>
        <p:nvSpPr>
          <p:cNvPr id="4" name="Date Placeholder 3"/>
          <p:cNvSpPr>
            <a:spLocks noGrp="1"/>
          </p:cNvSpPr>
          <p:nvPr>
            <p:ph type="dt" idx="10"/>
          </p:nvPr>
        </p:nvSpPr>
        <p:spPr/>
        <p:txBody>
          <a:bodyPr/>
          <a:lstStyle/>
          <a:p>
            <a:fld id="{5B1D91B5-0560-D74B-B065-4EF9F19733B0}" type="datetime1">
              <a:rPr lang="en-US" smtClean="0"/>
              <a:pPr/>
              <a:t>3/28/14</a:t>
            </a:fld>
            <a:endParaRPr lang="en-US"/>
          </a:p>
        </p:txBody>
      </p:sp>
      <p:sp>
        <p:nvSpPr>
          <p:cNvPr id="5" name="Slide Number Placeholder 4"/>
          <p:cNvSpPr>
            <a:spLocks noGrp="1"/>
          </p:cNvSpPr>
          <p:nvPr>
            <p:ph type="sldNum" sz="quarter" idx="11"/>
          </p:nvPr>
        </p:nvSpPr>
        <p:spPr/>
        <p:txBody>
          <a:bodyPr/>
          <a:lstStyle/>
          <a:p>
            <a:fld id="{4C3F5EA3-DEE8-D344-835F-F2A3C84F4AA7}" type="slidenum">
              <a:rPr lang="en-US" smtClean="0"/>
              <a:pPr/>
              <a:t>11</a:t>
            </a:fld>
            <a:endParaRPr lang="en-US"/>
          </a:p>
        </p:txBody>
      </p:sp>
    </p:spTree>
    <p:extLst>
      <p:ext uri="{BB962C8B-B14F-4D97-AF65-F5344CB8AC3E}">
        <p14:creationId xmlns:p14="http://schemas.microsoft.com/office/powerpoint/2010/main" val="41936451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mj-lt"/>
              <a:buAutoNum type="arabicPeriod"/>
            </a:pPr>
            <a:r>
              <a:rPr lang="en-US" dirty="0" smtClean="0"/>
              <a:t>Only</a:t>
            </a:r>
            <a:r>
              <a:rPr lang="en-US" baseline="0" dirty="0" smtClean="0"/>
              <a:t> a few computers in a lab, with a 1-hr lab session per week where the computer to student ratio is about 1:3 – 1:5</a:t>
            </a:r>
          </a:p>
          <a:p>
            <a:pPr marL="228600" indent="-228600">
              <a:buFont typeface="+mj-lt"/>
              <a:buAutoNum type="arabicPeriod"/>
            </a:pPr>
            <a:r>
              <a:rPr lang="en-US" baseline="0" dirty="0" smtClean="0"/>
              <a:t>Computing technology is very obsolete</a:t>
            </a:r>
          </a:p>
          <a:p>
            <a:pPr marL="228600" indent="-228600">
              <a:buFont typeface="+mj-lt"/>
              <a:buAutoNum type="arabicPeriod"/>
            </a:pPr>
            <a:r>
              <a:rPr lang="en-US" baseline="0" dirty="0" smtClean="0"/>
              <a:t>Computer classes are in many occasions dedicated to letting the kids play some simple games on the computer since they lack educational software that can be used during class time, such as Khan Academy, Virtual Libraries, etc.</a:t>
            </a:r>
            <a:endParaRPr lang="en-US" dirty="0"/>
          </a:p>
        </p:txBody>
      </p:sp>
      <p:sp>
        <p:nvSpPr>
          <p:cNvPr id="4" name="Date Placeholder 3"/>
          <p:cNvSpPr>
            <a:spLocks noGrp="1"/>
          </p:cNvSpPr>
          <p:nvPr>
            <p:ph type="dt" idx="10"/>
          </p:nvPr>
        </p:nvSpPr>
        <p:spPr/>
        <p:txBody>
          <a:bodyPr/>
          <a:lstStyle/>
          <a:p>
            <a:fld id="{5B1D91B5-0560-D74B-B065-4EF9F19733B0}" type="datetime1">
              <a:rPr lang="en-US" smtClean="0"/>
              <a:pPr/>
              <a:t>3/28/14</a:t>
            </a:fld>
            <a:endParaRPr lang="en-US"/>
          </a:p>
        </p:txBody>
      </p:sp>
      <p:sp>
        <p:nvSpPr>
          <p:cNvPr id="5" name="Slide Number Placeholder 4"/>
          <p:cNvSpPr>
            <a:spLocks noGrp="1"/>
          </p:cNvSpPr>
          <p:nvPr>
            <p:ph type="sldNum" sz="quarter" idx="11"/>
          </p:nvPr>
        </p:nvSpPr>
        <p:spPr/>
        <p:txBody>
          <a:bodyPr/>
          <a:lstStyle/>
          <a:p>
            <a:fld id="{4C3F5EA3-DEE8-D344-835F-F2A3C84F4AA7}" type="slidenum">
              <a:rPr lang="en-US" smtClean="0"/>
              <a:pPr/>
              <a:t>12</a:t>
            </a:fld>
            <a:endParaRPr lang="en-US"/>
          </a:p>
        </p:txBody>
      </p:sp>
    </p:spTree>
    <p:extLst>
      <p:ext uri="{BB962C8B-B14F-4D97-AF65-F5344CB8AC3E}">
        <p14:creationId xmlns:p14="http://schemas.microsoft.com/office/powerpoint/2010/main" val="41936451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mj-lt"/>
              <a:buAutoNum type="arabicPeriod"/>
            </a:pPr>
            <a:r>
              <a:rPr lang="en-US" baseline="0" dirty="0" smtClean="0"/>
              <a:t>This conditions persist from elementary schooling to college. </a:t>
            </a:r>
          </a:p>
          <a:p>
            <a:pPr marL="228600" indent="-228600">
              <a:buFont typeface="+mj-lt"/>
              <a:buAutoNum type="arabicPeriod"/>
            </a:pPr>
            <a:r>
              <a:rPr lang="en-US" baseline="0" dirty="0" smtClean="0"/>
              <a:t>In some colleges that are strictly controlled by the government, this ratio can get reduced to 1:2. So students who want to study CS and need better computer access (because they don</a:t>
            </a:r>
            <a:r>
              <a:rPr lang="fr-FR" baseline="0" dirty="0" smtClean="0"/>
              <a:t>’</a:t>
            </a:r>
            <a:r>
              <a:rPr lang="fr-FR" baseline="0" dirty="0" err="1" smtClean="0"/>
              <a:t>t</a:t>
            </a:r>
            <a:r>
              <a:rPr lang="fr-FR" baseline="0" dirty="0" smtClean="0"/>
              <a:t> have computers </a:t>
            </a:r>
            <a:r>
              <a:rPr lang="fr-FR" baseline="0" dirty="0" err="1" smtClean="0"/>
              <a:t>at</a:t>
            </a:r>
            <a:r>
              <a:rPr lang="fr-FR" baseline="0" dirty="0" smtClean="0"/>
              <a:t> home) have to attend the UCI.</a:t>
            </a:r>
          </a:p>
          <a:p>
            <a:pPr marL="228600" indent="-228600">
              <a:buFont typeface="+mj-lt"/>
              <a:buAutoNum type="arabicPeriod"/>
            </a:pPr>
            <a:r>
              <a:rPr lang="fr-FR" baseline="0" dirty="0" err="1" smtClean="0"/>
              <a:t>However</a:t>
            </a:r>
            <a:r>
              <a:rPr lang="fr-FR" baseline="0" dirty="0" smtClean="0"/>
              <a:t>, admission to </a:t>
            </a:r>
            <a:r>
              <a:rPr lang="fr-FR" baseline="0" dirty="0" err="1" smtClean="0"/>
              <a:t>this</a:t>
            </a:r>
            <a:r>
              <a:rPr lang="fr-FR" baseline="0" dirty="0" smtClean="0"/>
              <a:t> </a:t>
            </a:r>
            <a:r>
              <a:rPr lang="fr-FR" baseline="0" dirty="0" err="1" smtClean="0"/>
              <a:t>school</a:t>
            </a:r>
            <a:r>
              <a:rPr lang="fr-FR" baseline="0" dirty="0" smtClean="0"/>
              <a:t> </a:t>
            </a:r>
            <a:r>
              <a:rPr lang="fr-FR" baseline="0" dirty="0" err="1" smtClean="0"/>
              <a:t>comes</a:t>
            </a:r>
            <a:r>
              <a:rPr lang="fr-FR" baseline="0" dirty="0" smtClean="0"/>
              <a:t> </a:t>
            </a:r>
            <a:r>
              <a:rPr lang="fr-FR" baseline="0" dirty="0" err="1" smtClean="0"/>
              <a:t>with</a:t>
            </a:r>
            <a:r>
              <a:rPr lang="fr-FR" baseline="0" dirty="0" smtClean="0"/>
              <a:t> a </a:t>
            </a:r>
            <a:r>
              <a:rPr lang="fr-FR" baseline="0" dirty="0" err="1" smtClean="0"/>
              <a:t>high</a:t>
            </a:r>
            <a:r>
              <a:rPr lang="fr-FR" baseline="0" dirty="0" smtClean="0"/>
              <a:t> </a:t>
            </a:r>
            <a:r>
              <a:rPr lang="fr-FR" baseline="0" dirty="0" err="1" smtClean="0"/>
              <a:t>price</a:t>
            </a:r>
            <a:r>
              <a:rPr lang="fr-FR" baseline="0" dirty="0" smtClean="0"/>
              <a:t>…(</a:t>
            </a:r>
            <a:r>
              <a:rPr lang="fr-FR" baseline="0" dirty="0" err="1" smtClean="0"/>
              <a:t>sub-bullets</a:t>
            </a:r>
            <a:r>
              <a:rPr lang="fr-FR" baseline="0" dirty="0" smtClean="0"/>
              <a:t>)</a:t>
            </a:r>
            <a:endParaRPr lang="en-US" baseline="0" dirty="0" smtClean="0"/>
          </a:p>
          <a:p>
            <a:pPr marL="228600" indent="-228600">
              <a:buFont typeface="+mj-lt"/>
              <a:buAutoNum type="arabicPeriod"/>
            </a:pPr>
            <a:r>
              <a:rPr lang="en-US" baseline="0" dirty="0" smtClean="0"/>
              <a:t>When I was a CS student at a university in Cuba only 10% of the CS majors in my class had computers at home (very old computers). I was part of that 10% and believe me, were privileged.</a:t>
            </a:r>
          </a:p>
          <a:p>
            <a:endParaRPr lang="en-US" dirty="0"/>
          </a:p>
        </p:txBody>
      </p:sp>
      <p:sp>
        <p:nvSpPr>
          <p:cNvPr id="4" name="Date Placeholder 3"/>
          <p:cNvSpPr>
            <a:spLocks noGrp="1"/>
          </p:cNvSpPr>
          <p:nvPr>
            <p:ph type="dt" idx="10"/>
          </p:nvPr>
        </p:nvSpPr>
        <p:spPr/>
        <p:txBody>
          <a:bodyPr/>
          <a:lstStyle/>
          <a:p>
            <a:fld id="{5B1D91B5-0560-D74B-B065-4EF9F19733B0}" type="datetime1">
              <a:rPr lang="en-US" smtClean="0"/>
              <a:pPr/>
              <a:t>3/28/14</a:t>
            </a:fld>
            <a:endParaRPr lang="en-US"/>
          </a:p>
        </p:txBody>
      </p:sp>
      <p:sp>
        <p:nvSpPr>
          <p:cNvPr id="5" name="Slide Number Placeholder 4"/>
          <p:cNvSpPr>
            <a:spLocks noGrp="1"/>
          </p:cNvSpPr>
          <p:nvPr>
            <p:ph type="sldNum" sz="quarter" idx="11"/>
          </p:nvPr>
        </p:nvSpPr>
        <p:spPr/>
        <p:txBody>
          <a:bodyPr/>
          <a:lstStyle/>
          <a:p>
            <a:fld id="{4C3F5EA3-DEE8-D344-835F-F2A3C84F4AA7}" type="slidenum">
              <a:rPr lang="en-US" smtClean="0"/>
              <a:pPr/>
              <a:t>13</a:t>
            </a:fld>
            <a:endParaRPr lang="en-US"/>
          </a:p>
        </p:txBody>
      </p:sp>
    </p:spTree>
    <p:extLst>
      <p:ext uri="{BB962C8B-B14F-4D97-AF65-F5344CB8AC3E}">
        <p14:creationId xmlns:p14="http://schemas.microsoft.com/office/powerpoint/2010/main" val="41936451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marR="0" lvl="1" indent="-457200" algn="l" defTabSz="914400" rtl="0" eaLnBrk="0" fontAlgn="base" latinLnBrk="0" hangingPunct="0">
              <a:lnSpc>
                <a:spcPct val="100000"/>
              </a:lnSpc>
              <a:spcBef>
                <a:spcPct val="30000"/>
              </a:spcBef>
              <a:spcAft>
                <a:spcPct val="0"/>
              </a:spcAft>
              <a:buClrTx/>
              <a:buSzTx/>
              <a:buFont typeface="+mj-lt"/>
              <a:buAutoNum type="arabicPeriod"/>
              <a:tabLst/>
              <a:defRPr/>
            </a:pPr>
            <a:r>
              <a:rPr lang="en-US" sz="2400" kern="1200" dirty="0" smtClean="0">
                <a:solidFill>
                  <a:schemeClr val="tx1"/>
                </a:solidFill>
                <a:latin typeface="Arial" pitchFamily="76" charset="0"/>
                <a:ea typeface="ＭＳ Ｐゴシック" pitchFamily="76" charset="-128"/>
                <a:cs typeface="+mn-cs"/>
              </a:rPr>
              <a:t>Designated authorities and computing professionals who serve the corrupt government determine which websites can be accessed and which ones not</a:t>
            </a:r>
          </a:p>
          <a:p>
            <a:pPr marL="457200" marR="0" lvl="1" indent="-457200" algn="l" defTabSz="914400" rtl="0" eaLnBrk="0" fontAlgn="base" latinLnBrk="0" hangingPunct="0">
              <a:lnSpc>
                <a:spcPct val="100000"/>
              </a:lnSpc>
              <a:spcBef>
                <a:spcPct val="30000"/>
              </a:spcBef>
              <a:spcAft>
                <a:spcPct val="0"/>
              </a:spcAft>
              <a:buClrTx/>
              <a:buSzTx/>
              <a:buFont typeface="+mj-lt"/>
              <a:buAutoNum type="arabicPeriod"/>
              <a:tabLst/>
              <a:defRPr/>
            </a:pPr>
            <a:r>
              <a:rPr lang="en-US" baseline="0" dirty="0" smtClean="0"/>
              <a:t>What’s the point of teaching students some basic computers skills since elementary school if they barely have access to computers to practice and strengthen those skills?</a:t>
            </a:r>
          </a:p>
          <a:p>
            <a:pPr marL="457200" marR="0" lvl="1" indent="-457200" algn="l" defTabSz="914400" rtl="0" eaLnBrk="0" fontAlgn="base" latinLnBrk="0" hangingPunct="0">
              <a:lnSpc>
                <a:spcPct val="100000"/>
              </a:lnSpc>
              <a:spcBef>
                <a:spcPct val="30000"/>
              </a:spcBef>
              <a:spcAft>
                <a:spcPct val="0"/>
              </a:spcAft>
              <a:buClrTx/>
              <a:buSzTx/>
              <a:buFont typeface="+mj-lt"/>
              <a:buAutoNum type="arabicPeriod"/>
              <a:tabLst/>
              <a:defRPr/>
            </a:pPr>
            <a:r>
              <a:rPr lang="en-US" baseline="0" dirty="0" smtClean="0"/>
              <a:t>How can we further CS education if students can’t have access to the Internet not even to do school-related work? How do they work on any research projects, or on they Master’s or PhD theses. How they find out about the latest technologies?</a:t>
            </a:r>
          </a:p>
          <a:p>
            <a:pPr marL="457200" marR="0" lvl="1" indent="-457200" algn="l" defTabSz="914400" rtl="0" eaLnBrk="0" fontAlgn="base" latinLnBrk="0" hangingPunct="0">
              <a:lnSpc>
                <a:spcPct val="100000"/>
              </a:lnSpc>
              <a:spcBef>
                <a:spcPct val="30000"/>
              </a:spcBef>
              <a:spcAft>
                <a:spcPct val="0"/>
              </a:spcAft>
              <a:buClrTx/>
              <a:buSzTx/>
              <a:buFont typeface="+mj-lt"/>
              <a:buAutoNum type="arabicPeriod"/>
              <a:tabLst/>
              <a:defRPr/>
            </a:pPr>
            <a:r>
              <a:rPr lang="en-US" sz="1200" kern="1200" baseline="0" dirty="0" smtClean="0">
                <a:solidFill>
                  <a:schemeClr val="tx1"/>
                </a:solidFill>
                <a:latin typeface="Arial" pitchFamily="76" charset="0"/>
                <a:ea typeface="ＭＳ Ｐゴシック" pitchFamily="76" charset="-128"/>
                <a:cs typeface="+mn-cs"/>
              </a:rPr>
              <a:t>I don</a:t>
            </a:r>
            <a:r>
              <a:rPr lang="fr-FR" sz="1200" kern="1200" baseline="0" dirty="0" smtClean="0">
                <a:solidFill>
                  <a:schemeClr val="tx1"/>
                </a:solidFill>
                <a:latin typeface="Arial" pitchFamily="76" charset="0"/>
                <a:ea typeface="ＭＳ Ｐゴシック" pitchFamily="76" charset="-128"/>
                <a:cs typeface="+mn-cs"/>
              </a:rPr>
              <a:t>’</a:t>
            </a:r>
            <a:r>
              <a:rPr lang="en-US" sz="1200" kern="1200" baseline="0" dirty="0" smtClean="0">
                <a:solidFill>
                  <a:schemeClr val="tx1"/>
                </a:solidFill>
                <a:latin typeface="Arial" pitchFamily="76" charset="0"/>
                <a:ea typeface="ＭＳ Ｐゴシック" pitchFamily="76" charset="-128"/>
                <a:cs typeface="+mn-cs"/>
              </a:rPr>
              <a:t>t mean to suggest CS academic progress cannot be made without the Internet because it was clearly made before its existence. But I believe that to further academic progress we must make good use of the technological resources that have already been made available for us. </a:t>
            </a:r>
            <a:endParaRPr lang="en-US" sz="1200" kern="1200" dirty="0">
              <a:solidFill>
                <a:schemeClr val="tx1"/>
              </a:solidFill>
              <a:latin typeface="Arial" pitchFamily="76" charset="0"/>
              <a:ea typeface="ＭＳ Ｐゴシック" pitchFamily="76" charset="-128"/>
              <a:cs typeface="+mn-cs"/>
            </a:endParaRPr>
          </a:p>
          <a:p>
            <a:pPr marL="228600" marR="0" lvl="1" indent="-228600" algn="l" defTabSz="914400" rtl="0" eaLnBrk="0" fontAlgn="base" latinLnBrk="0" hangingPunct="0">
              <a:lnSpc>
                <a:spcPct val="100000"/>
              </a:lnSpc>
              <a:spcBef>
                <a:spcPct val="30000"/>
              </a:spcBef>
              <a:spcAft>
                <a:spcPct val="0"/>
              </a:spcAft>
              <a:buClrTx/>
              <a:buSzTx/>
              <a:buFont typeface="+mj-lt"/>
              <a:buAutoNum type="arabicPeriod"/>
              <a:tabLst/>
              <a:defRPr/>
            </a:pPr>
            <a:endParaRPr lang="en-US" sz="2400" kern="1200" dirty="0" smtClean="0">
              <a:solidFill>
                <a:schemeClr val="tx1"/>
              </a:solidFill>
              <a:latin typeface="Arial" pitchFamily="76" charset="0"/>
              <a:ea typeface="ＭＳ Ｐゴシック" pitchFamily="76" charset="-128"/>
              <a:cs typeface="+mn-cs"/>
            </a:endParaRPr>
          </a:p>
        </p:txBody>
      </p:sp>
      <p:sp>
        <p:nvSpPr>
          <p:cNvPr id="4" name="Date Placeholder 3"/>
          <p:cNvSpPr>
            <a:spLocks noGrp="1"/>
          </p:cNvSpPr>
          <p:nvPr>
            <p:ph type="dt" idx="10"/>
          </p:nvPr>
        </p:nvSpPr>
        <p:spPr/>
        <p:txBody>
          <a:bodyPr/>
          <a:lstStyle/>
          <a:p>
            <a:fld id="{5B1D91B5-0560-D74B-B065-4EF9F19733B0}" type="datetime1">
              <a:rPr lang="en-US" smtClean="0"/>
              <a:pPr/>
              <a:t>3/28/14</a:t>
            </a:fld>
            <a:endParaRPr lang="en-US"/>
          </a:p>
        </p:txBody>
      </p:sp>
      <p:sp>
        <p:nvSpPr>
          <p:cNvPr id="5" name="Slide Number Placeholder 4"/>
          <p:cNvSpPr>
            <a:spLocks noGrp="1"/>
          </p:cNvSpPr>
          <p:nvPr>
            <p:ph type="sldNum" sz="quarter" idx="11"/>
          </p:nvPr>
        </p:nvSpPr>
        <p:spPr/>
        <p:txBody>
          <a:bodyPr/>
          <a:lstStyle/>
          <a:p>
            <a:fld id="{4C3F5EA3-DEE8-D344-835F-F2A3C84F4AA7}" type="slidenum">
              <a:rPr lang="en-US" smtClean="0"/>
              <a:pPr/>
              <a:t>14</a:t>
            </a:fld>
            <a:endParaRPr lang="en-US"/>
          </a:p>
        </p:txBody>
      </p:sp>
    </p:spTree>
    <p:extLst>
      <p:ext uri="{BB962C8B-B14F-4D97-AF65-F5344CB8AC3E}">
        <p14:creationId xmlns:p14="http://schemas.microsoft.com/office/powerpoint/2010/main" val="41936451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that case, inform the employer or another appropriate</a:t>
            </a:r>
            <a:r>
              <a:rPr lang="en-US" baseline="0" dirty="0" smtClean="0"/>
              <a:t> authority of the ethical concern</a:t>
            </a:r>
          </a:p>
        </p:txBody>
      </p:sp>
      <p:sp>
        <p:nvSpPr>
          <p:cNvPr id="4" name="Date Placeholder 3"/>
          <p:cNvSpPr>
            <a:spLocks noGrp="1"/>
          </p:cNvSpPr>
          <p:nvPr>
            <p:ph type="dt" idx="10"/>
          </p:nvPr>
        </p:nvSpPr>
        <p:spPr/>
        <p:txBody>
          <a:bodyPr/>
          <a:lstStyle/>
          <a:p>
            <a:fld id="{5B1D91B5-0560-D74B-B065-4EF9F19733B0}" type="datetime1">
              <a:rPr lang="en-US" smtClean="0"/>
              <a:pPr/>
              <a:t>3/28/14</a:t>
            </a:fld>
            <a:endParaRPr lang="en-US"/>
          </a:p>
        </p:txBody>
      </p:sp>
      <p:sp>
        <p:nvSpPr>
          <p:cNvPr id="5" name="Slide Number Placeholder 4"/>
          <p:cNvSpPr>
            <a:spLocks noGrp="1"/>
          </p:cNvSpPr>
          <p:nvPr>
            <p:ph type="sldNum" sz="quarter" idx="11"/>
          </p:nvPr>
        </p:nvSpPr>
        <p:spPr/>
        <p:txBody>
          <a:bodyPr/>
          <a:lstStyle/>
          <a:p>
            <a:fld id="{4C3F5EA3-DEE8-D344-835F-F2A3C84F4AA7}" type="slidenum">
              <a:rPr lang="en-US" smtClean="0"/>
              <a:pPr/>
              <a:t>15</a:t>
            </a:fld>
            <a:endParaRPr lang="en-US"/>
          </a:p>
        </p:txBody>
      </p:sp>
    </p:spTree>
    <p:extLst>
      <p:ext uri="{BB962C8B-B14F-4D97-AF65-F5344CB8AC3E}">
        <p14:creationId xmlns:p14="http://schemas.microsoft.com/office/powerpoint/2010/main" val="41936451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How can computing professionals in Cuba abide to these rules if they are “forced” to work on unethical projects, such as … (sub-bullets) … ?</a:t>
            </a:r>
          </a:p>
          <a:p>
            <a:pPr marL="800100" marR="0" lvl="2" indent="-342900" algn="l" defTabSz="914400" rtl="0" eaLnBrk="0" fontAlgn="base" latinLnBrk="0" hangingPunct="0">
              <a:lnSpc>
                <a:spcPct val="100000"/>
              </a:lnSpc>
              <a:spcBef>
                <a:spcPct val="30000"/>
              </a:spcBef>
              <a:spcAft>
                <a:spcPct val="0"/>
              </a:spcAft>
              <a:buClrTx/>
              <a:buSzTx/>
              <a:buFont typeface="Arial"/>
              <a:buChar char="•"/>
              <a:tabLst/>
              <a:defRPr/>
            </a:pPr>
            <a:r>
              <a:rPr lang="en-US" sz="2400" b="1" kern="1200" dirty="0" smtClean="0">
                <a:solidFill>
                  <a:schemeClr val="tx1"/>
                </a:solidFill>
                <a:latin typeface="Arial" pitchFamily="76" charset="0"/>
                <a:ea typeface="ＭＳ Ｐゴシック" pitchFamily="76" charset="-128"/>
                <a:cs typeface="+mn-cs"/>
              </a:rPr>
              <a:t>Restricting information</a:t>
            </a:r>
            <a:r>
              <a:rPr lang="en-US" sz="2400" kern="1200" dirty="0" smtClean="0">
                <a:solidFill>
                  <a:schemeClr val="tx1"/>
                </a:solidFill>
                <a:latin typeface="Arial" pitchFamily="76" charset="0"/>
                <a:ea typeface="ＭＳ Ｐゴシック" pitchFamily="76" charset="-128"/>
                <a:cs typeface="+mn-cs"/>
              </a:rPr>
              <a:t> accessible to the few citizens who have limited (timed) access to the Internet</a:t>
            </a:r>
          </a:p>
          <a:p>
            <a:endParaRPr lang="en-US" baseline="0" dirty="0" smtClean="0"/>
          </a:p>
        </p:txBody>
      </p:sp>
      <p:sp>
        <p:nvSpPr>
          <p:cNvPr id="4" name="Date Placeholder 3"/>
          <p:cNvSpPr>
            <a:spLocks noGrp="1"/>
          </p:cNvSpPr>
          <p:nvPr>
            <p:ph type="dt" idx="10"/>
          </p:nvPr>
        </p:nvSpPr>
        <p:spPr/>
        <p:txBody>
          <a:bodyPr/>
          <a:lstStyle/>
          <a:p>
            <a:fld id="{5B1D91B5-0560-D74B-B065-4EF9F19733B0}" type="datetime1">
              <a:rPr lang="en-US" smtClean="0"/>
              <a:pPr/>
              <a:t>3/28/14</a:t>
            </a:fld>
            <a:endParaRPr lang="en-US"/>
          </a:p>
        </p:txBody>
      </p:sp>
      <p:sp>
        <p:nvSpPr>
          <p:cNvPr id="5" name="Slide Number Placeholder 4"/>
          <p:cNvSpPr>
            <a:spLocks noGrp="1"/>
          </p:cNvSpPr>
          <p:nvPr>
            <p:ph type="sldNum" sz="quarter" idx="11"/>
          </p:nvPr>
        </p:nvSpPr>
        <p:spPr/>
        <p:txBody>
          <a:bodyPr/>
          <a:lstStyle/>
          <a:p>
            <a:fld id="{4C3F5EA3-DEE8-D344-835F-F2A3C84F4AA7}" type="slidenum">
              <a:rPr lang="en-US" smtClean="0"/>
              <a:pPr/>
              <a:t>16</a:t>
            </a:fld>
            <a:endParaRPr lang="en-US"/>
          </a:p>
        </p:txBody>
      </p:sp>
    </p:spTree>
    <p:extLst>
      <p:ext uri="{BB962C8B-B14F-4D97-AF65-F5344CB8AC3E}">
        <p14:creationId xmlns:p14="http://schemas.microsoft.com/office/powerpoint/2010/main" val="419364515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Graduates of the UCI who are lucky enough to get hired must meet one of these two requirements.</a:t>
            </a:r>
          </a:p>
          <a:p>
            <a:r>
              <a:rPr lang="en-US" baseline="0" dirty="0" smtClean="0"/>
              <a:t>Once employed, they are assigned to unethical missions, such as:</a:t>
            </a:r>
          </a:p>
          <a:p>
            <a:pPr marL="171450" indent="-171450">
              <a:buFont typeface="Arial"/>
              <a:buChar char="•"/>
            </a:pPr>
            <a:r>
              <a:rPr lang="en-US" baseline="0" dirty="0" smtClean="0"/>
              <a:t>blocking internet access to the population</a:t>
            </a:r>
          </a:p>
          <a:p>
            <a:pPr marL="171450" indent="-171450">
              <a:buFont typeface="Arial"/>
              <a:buChar char="•"/>
            </a:pPr>
            <a:r>
              <a:rPr lang="en-US" baseline="0" dirty="0" smtClean="0"/>
              <a:t>Restricting the flux of information </a:t>
            </a:r>
          </a:p>
          <a:p>
            <a:pPr marL="171450" indent="-171450">
              <a:buFont typeface="Arial"/>
              <a:buChar char="•"/>
            </a:pPr>
            <a:r>
              <a:rPr lang="en-US" baseline="0" dirty="0" smtClean="0"/>
              <a:t>Serving on similar unethical missions in other countries supported by Cuba (like Venezuela).</a:t>
            </a:r>
          </a:p>
          <a:p>
            <a:pPr marL="628650" lvl="1" indent="-171450">
              <a:buFont typeface="Arial"/>
              <a:buChar char="•"/>
            </a:pPr>
            <a:r>
              <a:rPr lang="en-US" baseline="0" dirty="0" smtClean="0"/>
              <a:t>In case you are not aware, there is an ongoing rebellion in Venezuela right now because students are protesting against the government they have. Cuba has demonstrated their support to the Venezuelan government by sending not only military troops to fight the students protesting on the streets, but also many of their CS graduates of the UCI to block all sort of social network communication between anyone in Venezuela and the rest of the world in order to avoid evidence of the situation being sent out the rest of the world.</a:t>
            </a:r>
          </a:p>
          <a:p>
            <a:endParaRPr lang="en-US" dirty="0" smtClean="0"/>
          </a:p>
          <a:p>
            <a:endParaRPr lang="en-US" dirty="0"/>
          </a:p>
        </p:txBody>
      </p:sp>
      <p:sp>
        <p:nvSpPr>
          <p:cNvPr id="4" name="Date Placeholder 3"/>
          <p:cNvSpPr>
            <a:spLocks noGrp="1"/>
          </p:cNvSpPr>
          <p:nvPr>
            <p:ph type="dt" idx="10"/>
          </p:nvPr>
        </p:nvSpPr>
        <p:spPr/>
        <p:txBody>
          <a:bodyPr/>
          <a:lstStyle/>
          <a:p>
            <a:fld id="{5B1D91B5-0560-D74B-B065-4EF9F19733B0}" type="datetime1">
              <a:rPr lang="en-US" smtClean="0"/>
              <a:pPr/>
              <a:t>3/28/14</a:t>
            </a:fld>
            <a:endParaRPr lang="en-US"/>
          </a:p>
        </p:txBody>
      </p:sp>
      <p:sp>
        <p:nvSpPr>
          <p:cNvPr id="5" name="Slide Number Placeholder 4"/>
          <p:cNvSpPr>
            <a:spLocks noGrp="1"/>
          </p:cNvSpPr>
          <p:nvPr>
            <p:ph type="sldNum" sz="quarter" idx="11"/>
          </p:nvPr>
        </p:nvSpPr>
        <p:spPr/>
        <p:txBody>
          <a:bodyPr/>
          <a:lstStyle/>
          <a:p>
            <a:fld id="{4C3F5EA3-DEE8-D344-835F-F2A3C84F4AA7}" type="slidenum">
              <a:rPr lang="en-US" smtClean="0"/>
              <a:pPr/>
              <a:t>17</a:t>
            </a:fld>
            <a:endParaRPr lang="en-US"/>
          </a:p>
        </p:txBody>
      </p:sp>
    </p:spTree>
    <p:extLst>
      <p:ext uri="{BB962C8B-B14F-4D97-AF65-F5344CB8AC3E}">
        <p14:creationId xmlns:p14="http://schemas.microsoft.com/office/powerpoint/2010/main" val="419364515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Everything in Cuba is owned by the government.</a:t>
            </a:r>
            <a:r>
              <a:rPr lang="en-US" baseline="0" dirty="0" smtClean="0"/>
              <a:t> There are no private companies. If a persons wants to work in their professional field, especially in Computing, they must work for the government.</a:t>
            </a:r>
          </a:p>
          <a:p>
            <a:r>
              <a:rPr lang="en-US" baseline="0" dirty="0" smtClean="0"/>
              <a:t>So how can computing professional avoid associating with organizations that are in conflict with the Code if all organizations serve the government’s interests which are clearly unethical?</a:t>
            </a:r>
          </a:p>
          <a:p>
            <a:endParaRPr lang="en-US" dirty="0"/>
          </a:p>
        </p:txBody>
      </p:sp>
      <p:sp>
        <p:nvSpPr>
          <p:cNvPr id="4" name="Date Placeholder 3"/>
          <p:cNvSpPr>
            <a:spLocks noGrp="1"/>
          </p:cNvSpPr>
          <p:nvPr>
            <p:ph type="dt" idx="10"/>
          </p:nvPr>
        </p:nvSpPr>
        <p:spPr/>
        <p:txBody>
          <a:bodyPr/>
          <a:lstStyle/>
          <a:p>
            <a:fld id="{5B1D91B5-0560-D74B-B065-4EF9F19733B0}" type="datetime1">
              <a:rPr lang="en-US" smtClean="0"/>
              <a:pPr/>
              <a:t>3/28/14</a:t>
            </a:fld>
            <a:endParaRPr lang="en-US"/>
          </a:p>
        </p:txBody>
      </p:sp>
      <p:sp>
        <p:nvSpPr>
          <p:cNvPr id="5" name="Slide Number Placeholder 4"/>
          <p:cNvSpPr>
            <a:spLocks noGrp="1"/>
          </p:cNvSpPr>
          <p:nvPr>
            <p:ph type="sldNum" sz="quarter" idx="11"/>
          </p:nvPr>
        </p:nvSpPr>
        <p:spPr/>
        <p:txBody>
          <a:bodyPr/>
          <a:lstStyle/>
          <a:p>
            <a:fld id="{4C3F5EA3-DEE8-D344-835F-F2A3C84F4AA7}" type="slidenum">
              <a:rPr lang="en-US" smtClean="0"/>
              <a:pPr/>
              <a:t>18</a:t>
            </a:fld>
            <a:endParaRPr lang="en-US"/>
          </a:p>
        </p:txBody>
      </p:sp>
    </p:spTree>
    <p:extLst>
      <p:ext uri="{BB962C8B-B14F-4D97-AF65-F5344CB8AC3E}">
        <p14:creationId xmlns:p14="http://schemas.microsoft.com/office/powerpoint/2010/main" val="419364515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0" fontAlgn="base" latinLnBrk="0" hangingPunct="0">
              <a:lnSpc>
                <a:spcPct val="100000"/>
              </a:lnSpc>
              <a:spcBef>
                <a:spcPct val="30000"/>
              </a:spcBef>
              <a:spcAft>
                <a:spcPct val="0"/>
              </a:spcAft>
              <a:buClrTx/>
              <a:buSzTx/>
              <a:buFont typeface="+mj-lt"/>
              <a:buNone/>
              <a:tabLst/>
              <a:defRPr/>
            </a:pPr>
            <a:r>
              <a:rPr lang="en-US" sz="1200" dirty="0" smtClean="0">
                <a:solidFill>
                  <a:srgbClr val="FF0000"/>
                </a:solidFill>
              </a:rPr>
              <a:t>Clearly,</a:t>
            </a:r>
            <a:r>
              <a:rPr lang="en-US" sz="1200" baseline="0" dirty="0" smtClean="0">
                <a:solidFill>
                  <a:srgbClr val="FF0000"/>
                </a:solidFill>
              </a:rPr>
              <a:t> the vast majority of computing professionals in Cuba don’t actively follow the Software Engineering Code of Ethics.</a:t>
            </a:r>
          </a:p>
          <a:p>
            <a:pPr marL="0" marR="0" lvl="1" indent="0" algn="l" defTabSz="914400" rtl="0" eaLnBrk="0" fontAlgn="base" latinLnBrk="0" hangingPunct="0">
              <a:lnSpc>
                <a:spcPct val="100000"/>
              </a:lnSpc>
              <a:spcBef>
                <a:spcPct val="30000"/>
              </a:spcBef>
              <a:spcAft>
                <a:spcPct val="0"/>
              </a:spcAft>
              <a:buClrTx/>
              <a:buSzTx/>
              <a:buFont typeface="+mj-lt"/>
              <a:buNone/>
              <a:tabLst/>
              <a:defRPr/>
            </a:pPr>
            <a:endParaRPr lang="en-US" sz="1200" dirty="0" smtClean="0">
              <a:solidFill>
                <a:srgbClr val="FF0000"/>
              </a:solidFill>
            </a:endParaRPr>
          </a:p>
          <a:p>
            <a:pPr marL="0" marR="0" lvl="1" indent="0" algn="l" defTabSz="914400" rtl="0" eaLnBrk="0" fontAlgn="base" latinLnBrk="0" hangingPunct="0">
              <a:lnSpc>
                <a:spcPct val="100000"/>
              </a:lnSpc>
              <a:spcBef>
                <a:spcPct val="30000"/>
              </a:spcBef>
              <a:spcAft>
                <a:spcPct val="0"/>
              </a:spcAft>
              <a:buClrTx/>
              <a:buSzTx/>
              <a:buFont typeface="+mj-lt"/>
              <a:buNone/>
              <a:tabLst/>
              <a:defRPr/>
            </a:pPr>
            <a:r>
              <a:rPr lang="en-US" sz="1200" dirty="0" smtClean="0">
                <a:solidFill>
                  <a:srgbClr val="FF0000"/>
                </a:solidFill>
              </a:rPr>
              <a:t>Is there any reasonable escape to this ethical dilemma for computing professionals in Cuba?</a:t>
            </a:r>
          </a:p>
          <a:p>
            <a:pPr marL="457200" marR="0" lvl="1" indent="-457200" algn="l" defTabSz="914400" rtl="0" eaLnBrk="0" fontAlgn="base" latinLnBrk="0" hangingPunct="0">
              <a:lnSpc>
                <a:spcPct val="100000"/>
              </a:lnSpc>
              <a:spcBef>
                <a:spcPct val="30000"/>
              </a:spcBef>
              <a:spcAft>
                <a:spcPct val="0"/>
              </a:spcAft>
              <a:buClrTx/>
              <a:buSzTx/>
              <a:buFont typeface="+mj-lt"/>
              <a:buAutoNum type="arabicPeriod"/>
              <a:tabLst/>
              <a:defRPr/>
            </a:pPr>
            <a:endParaRPr lang="en-US" dirty="0" smtClean="0"/>
          </a:p>
        </p:txBody>
      </p:sp>
      <p:sp>
        <p:nvSpPr>
          <p:cNvPr id="4" name="Date Placeholder 3"/>
          <p:cNvSpPr>
            <a:spLocks noGrp="1"/>
          </p:cNvSpPr>
          <p:nvPr>
            <p:ph type="dt" idx="10"/>
          </p:nvPr>
        </p:nvSpPr>
        <p:spPr/>
        <p:txBody>
          <a:bodyPr/>
          <a:lstStyle/>
          <a:p>
            <a:fld id="{5B1D91B5-0560-D74B-B065-4EF9F19733B0}" type="datetime1">
              <a:rPr lang="en-US" smtClean="0"/>
              <a:pPr/>
              <a:t>3/28/14</a:t>
            </a:fld>
            <a:endParaRPr lang="en-US"/>
          </a:p>
        </p:txBody>
      </p:sp>
      <p:sp>
        <p:nvSpPr>
          <p:cNvPr id="5" name="Slide Number Placeholder 4"/>
          <p:cNvSpPr>
            <a:spLocks noGrp="1"/>
          </p:cNvSpPr>
          <p:nvPr>
            <p:ph type="sldNum" sz="quarter" idx="11"/>
          </p:nvPr>
        </p:nvSpPr>
        <p:spPr/>
        <p:txBody>
          <a:bodyPr/>
          <a:lstStyle/>
          <a:p>
            <a:fld id="{4C3F5EA3-DEE8-D344-835F-F2A3C84F4AA7}" type="slidenum">
              <a:rPr lang="en-US" smtClean="0"/>
              <a:pPr/>
              <a:t>19</a:t>
            </a:fld>
            <a:endParaRPr lang="en-US"/>
          </a:p>
        </p:txBody>
      </p:sp>
    </p:spTree>
    <p:extLst>
      <p:ext uri="{BB962C8B-B14F-4D97-AF65-F5344CB8AC3E}">
        <p14:creationId xmlns:p14="http://schemas.microsoft.com/office/powerpoint/2010/main" val="419364515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&lt;Your notes here.&gt;</a:t>
            </a:r>
            <a:endParaRPr lang="en-US" dirty="0" smtClean="0"/>
          </a:p>
          <a:p>
            <a:endParaRPr lang="en-US" dirty="0"/>
          </a:p>
        </p:txBody>
      </p:sp>
      <p:sp>
        <p:nvSpPr>
          <p:cNvPr id="4" name="Date Placeholder 3"/>
          <p:cNvSpPr>
            <a:spLocks noGrp="1"/>
          </p:cNvSpPr>
          <p:nvPr>
            <p:ph type="dt" idx="10"/>
          </p:nvPr>
        </p:nvSpPr>
        <p:spPr/>
        <p:txBody>
          <a:bodyPr/>
          <a:lstStyle/>
          <a:p>
            <a:fld id="{5B1D91B5-0560-D74B-B065-4EF9F19733B0}" type="datetime1">
              <a:rPr lang="en-US" smtClean="0"/>
              <a:pPr/>
              <a:t>3/28/14</a:t>
            </a:fld>
            <a:endParaRPr lang="en-US"/>
          </a:p>
        </p:txBody>
      </p:sp>
      <p:sp>
        <p:nvSpPr>
          <p:cNvPr id="5" name="Slide Number Placeholder 4"/>
          <p:cNvSpPr>
            <a:spLocks noGrp="1"/>
          </p:cNvSpPr>
          <p:nvPr>
            <p:ph type="sldNum" sz="quarter" idx="11"/>
          </p:nvPr>
        </p:nvSpPr>
        <p:spPr/>
        <p:txBody>
          <a:bodyPr/>
          <a:lstStyle/>
          <a:p>
            <a:fld id="{4C3F5EA3-DEE8-D344-835F-F2A3C84F4AA7}" type="slidenum">
              <a:rPr lang="en-US" smtClean="0"/>
              <a:pPr/>
              <a:t>20</a:t>
            </a:fld>
            <a:endParaRPr lang="en-US"/>
          </a:p>
        </p:txBody>
      </p:sp>
    </p:spTree>
    <p:extLst>
      <p:ext uri="{BB962C8B-B14F-4D97-AF65-F5344CB8AC3E}">
        <p14:creationId xmlns:p14="http://schemas.microsoft.com/office/powerpoint/2010/main" val="41936451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dt" sz="quarter" idx="1"/>
          </p:nvPr>
        </p:nvSpPr>
        <p:spPr>
          <a:noFill/>
        </p:spPr>
        <p:txBody>
          <a:bodyPr/>
          <a:lstStyle/>
          <a:p>
            <a:fld id="{AFA35C56-D193-9B4D-BEFC-0E870A208B62}" type="datetime1">
              <a:rPr lang="en-US" smtClean="0"/>
              <a:pPr/>
              <a:t>3/28/14</a:t>
            </a:fld>
            <a:endParaRPr lang="en-US" smtClean="0"/>
          </a:p>
        </p:txBody>
      </p:sp>
      <p:sp>
        <p:nvSpPr>
          <p:cNvPr id="18435" name="Rectangle 7"/>
          <p:cNvSpPr>
            <a:spLocks noGrp="1" noChangeArrowheads="1"/>
          </p:cNvSpPr>
          <p:nvPr>
            <p:ph type="sldNum" sz="quarter" idx="5"/>
          </p:nvPr>
        </p:nvSpPr>
        <p:spPr>
          <a:noFill/>
        </p:spPr>
        <p:txBody>
          <a:bodyPr/>
          <a:lstStyle/>
          <a:p>
            <a:fld id="{C741E064-C076-BC46-8B31-019F6A2C9A85}" type="slidenum">
              <a:rPr lang="en-US"/>
              <a:pPr/>
              <a:t>2</a:t>
            </a:fld>
            <a:endParaRPr lang="en-US"/>
          </a:p>
        </p:txBody>
      </p:sp>
      <p:sp>
        <p:nvSpPr>
          <p:cNvPr id="18436" name="Rectangle 2"/>
          <p:cNvSpPr>
            <a:spLocks noGrp="1" noRot="1" noChangeAspect="1" noChangeArrowheads="1"/>
          </p:cNvSpPr>
          <p:nvPr>
            <p:ph type="sldImg"/>
          </p:nvPr>
        </p:nvSpPr>
        <p:spPr>
          <a:solidFill>
            <a:srgbClr val="FFFFFF"/>
          </a:solidFill>
          <a:ln/>
        </p:spPr>
      </p:sp>
      <p:sp>
        <p:nvSpPr>
          <p:cNvPr id="18437" name="Rectangle 3"/>
          <p:cNvSpPr>
            <a:spLocks noGrp="1" noChangeArrowheads="1"/>
          </p:cNvSpPr>
          <p:nvPr>
            <p:ph type="body" idx="1"/>
          </p:nvPr>
        </p:nvSpPr>
        <p:spPr>
          <a:solidFill>
            <a:srgbClr val="FFFFFF"/>
          </a:solidFill>
          <a:ln>
            <a:solidFill>
              <a:srgbClr val="000000"/>
            </a:solidFill>
          </a:ln>
        </p:spPr>
        <p:txBody>
          <a:bodyPr/>
          <a:lstStyle/>
          <a:p>
            <a:pPr marL="171450" indent="-171450" eaLnBrk="1" hangingPunct="1">
              <a:buFontTx/>
              <a:buChar char="-"/>
            </a:pPr>
            <a:r>
              <a:rPr lang="en-US" dirty="0" smtClean="0">
                <a:latin typeface="Arial" charset="0"/>
                <a:ea typeface="ＭＳ Ｐゴシック" charset="-128"/>
                <a:cs typeface="ＭＳ Ｐゴシック" charset="-128"/>
              </a:rPr>
              <a:t>Email</a:t>
            </a:r>
            <a:r>
              <a:rPr lang="en-US" baseline="0" dirty="0" smtClean="0">
                <a:latin typeface="Arial" charset="0"/>
                <a:ea typeface="ＭＳ Ｐゴシック" charset="-128"/>
                <a:cs typeface="ＭＳ Ｐゴシック" charset="-128"/>
              </a:rPr>
              <a:t> greetings</a:t>
            </a:r>
          </a:p>
          <a:p>
            <a:pPr marL="171450" indent="-171450" eaLnBrk="1" hangingPunct="1">
              <a:buFontTx/>
              <a:buChar char="-"/>
            </a:pPr>
            <a:r>
              <a:rPr lang="en-US" baseline="0" dirty="0" smtClean="0">
                <a:latin typeface="Arial" charset="0"/>
                <a:ea typeface="ＭＳ Ｐゴシック" charset="-128"/>
                <a:cs typeface="ＭＳ Ｐゴシック" charset="-128"/>
              </a:rPr>
              <a:t>Individual presentations (after class)</a:t>
            </a:r>
          </a:p>
          <a:p>
            <a:pPr marL="171450" marR="0" indent="-171450" algn="l" defTabSz="914400" rtl="0" eaLnBrk="1" fontAlgn="base" latinLnBrk="0" hangingPunct="1">
              <a:lnSpc>
                <a:spcPct val="100000"/>
              </a:lnSpc>
              <a:spcBef>
                <a:spcPct val="30000"/>
              </a:spcBef>
              <a:spcAft>
                <a:spcPct val="0"/>
              </a:spcAft>
              <a:buClrTx/>
              <a:buSzTx/>
              <a:buFontTx/>
              <a:buChar char="-"/>
              <a:tabLst/>
              <a:defRPr/>
            </a:pPr>
            <a:r>
              <a:rPr lang="en-US" baseline="0" dirty="0" smtClean="0">
                <a:latin typeface="Arial" charset="0"/>
                <a:ea typeface="ＭＳ Ｐゴシック" charset="-128"/>
                <a:cs typeface="ＭＳ Ｐゴシック" charset="-128"/>
              </a:rPr>
              <a:t>Break at 3:50</a:t>
            </a:r>
          </a:p>
          <a:p>
            <a:pPr marL="171450" indent="-171450" eaLnBrk="1" hangingPunct="1">
              <a:buFontTx/>
              <a:buChar char="-"/>
            </a:pPr>
            <a:r>
              <a:rPr lang="en-US" baseline="0" dirty="0" smtClean="0">
                <a:latin typeface="Arial" charset="0"/>
                <a:ea typeface="ＭＳ Ｐゴシック" charset="-128"/>
                <a:cs typeface="ＭＳ Ｐゴシック" charset="-128"/>
              </a:rPr>
              <a:t>2 </a:t>
            </a:r>
            <a:r>
              <a:rPr lang="en-US" baseline="0" dirty="0" smtClean="0">
                <a:latin typeface="Arial" charset="0"/>
                <a:ea typeface="ＭＳ Ｐゴシック" charset="-128"/>
                <a:cs typeface="ＭＳ Ｐゴシック" charset="-128"/>
              </a:rPr>
              <a:t>student presentations, need 25 minutes, start at 4:25</a:t>
            </a:r>
          </a:p>
          <a:p>
            <a:pPr eaLnBrk="1" hangingPunct="1"/>
            <a:endParaRPr lang="en-US" dirty="0">
              <a:latin typeface="Arial" charset="0"/>
              <a:ea typeface="ＭＳ Ｐゴシック" charset="-128"/>
              <a:cs typeface="ＭＳ Ｐゴシック"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type="dt" sz="quarter" idx="1"/>
          </p:nvPr>
        </p:nvSpPr>
        <p:spPr>
          <a:noFill/>
        </p:spPr>
        <p:txBody>
          <a:bodyPr/>
          <a:lstStyle/>
          <a:p>
            <a:fld id="{E5D3A479-80A7-5C48-AFC9-A6D2A47DA7BE}" type="datetime1">
              <a:rPr lang="en-US" smtClean="0"/>
              <a:pPr/>
              <a:t>3/28/14</a:t>
            </a:fld>
            <a:endParaRPr lang="en-US" smtClean="0"/>
          </a:p>
        </p:txBody>
      </p:sp>
      <p:sp>
        <p:nvSpPr>
          <p:cNvPr id="25603" name="Rectangle 7"/>
          <p:cNvSpPr>
            <a:spLocks noGrp="1" noChangeArrowheads="1"/>
          </p:cNvSpPr>
          <p:nvPr>
            <p:ph type="sldNum" sz="quarter" idx="5"/>
          </p:nvPr>
        </p:nvSpPr>
        <p:spPr>
          <a:noFill/>
        </p:spPr>
        <p:txBody>
          <a:bodyPr/>
          <a:lstStyle/>
          <a:p>
            <a:fld id="{1D80674E-C2DC-0C4B-84D0-D33E520C0C82}" type="slidenum">
              <a:rPr lang="en-US"/>
              <a:pPr/>
              <a:t>21</a:t>
            </a:fld>
            <a:endParaRPr lang="en-US"/>
          </a:p>
        </p:txBody>
      </p:sp>
      <p:sp>
        <p:nvSpPr>
          <p:cNvPr id="25604" name="Rectangle 2"/>
          <p:cNvSpPr>
            <a:spLocks noGrp="1" noRot="1" noChangeAspect="1" noChangeArrowheads="1" noTextEdit="1"/>
          </p:cNvSpPr>
          <p:nvPr>
            <p:ph type="sldImg"/>
          </p:nvPr>
        </p:nvSpPr>
        <p:spPr>
          <a:ln/>
        </p:spPr>
      </p:sp>
      <p:sp>
        <p:nvSpPr>
          <p:cNvPr id="25605" name="Rectangle 3"/>
          <p:cNvSpPr>
            <a:spLocks noGrp="1" noChangeArrowheads="1"/>
          </p:cNvSpPr>
          <p:nvPr>
            <p:ph type="body" idx="1"/>
          </p:nvPr>
        </p:nvSpPr>
        <p:spPr>
          <a:noFill/>
          <a:ln/>
        </p:spPr>
        <p:txBody>
          <a:bodyPr/>
          <a:lstStyle/>
          <a:p>
            <a:pPr eaLnBrk="1" hangingPunct="1"/>
            <a:r>
              <a:rPr lang="en-US">
                <a:latin typeface="Arial" charset="0"/>
                <a:ea typeface="ＭＳ Ｐゴシック" charset="-128"/>
                <a:cs typeface="ＭＳ Ｐゴシック" charset="-128"/>
              </a:rPr>
              <a:t>This is the end. The slides beyond this point are for answering questions that may arise but not needed in the main talk. Some slides may also be unfinished and are not needed but kept just in case.</a:t>
            </a:r>
          </a:p>
          <a:p>
            <a:pPr eaLnBrk="1" hangingPunct="1"/>
            <a:endParaRPr lang="en-US">
              <a:latin typeface="Arial" charset="0"/>
              <a:ea typeface="ＭＳ Ｐゴシック" charset="-128"/>
              <a:cs typeface="ＭＳ Ｐゴシック"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smtClean="0"/>
              <a:t>An error of </a:t>
            </a:r>
            <a:r>
              <a:rPr lang="en-US" i="1" dirty="0" smtClean="0"/>
              <a:t>commission</a:t>
            </a:r>
            <a:r>
              <a:rPr lang="en-US" dirty="0" smtClean="0"/>
              <a:t> is one where the person responds where they should not. This is compared to an error of </a:t>
            </a:r>
            <a:r>
              <a:rPr lang="en-US" i="1" dirty="0" smtClean="0"/>
              <a:t>omission</a:t>
            </a:r>
            <a:r>
              <a:rPr lang="en-US" dirty="0" smtClean="0"/>
              <a:t>, where the person fails to respond when they should.</a:t>
            </a:r>
          </a:p>
          <a:p>
            <a:pPr marL="0" indent="0">
              <a:buNone/>
            </a:pPr>
            <a:endParaRPr lang="en-US" baseline="0" dirty="0" smtClean="0"/>
          </a:p>
        </p:txBody>
      </p:sp>
      <p:sp>
        <p:nvSpPr>
          <p:cNvPr id="4" name="Date Placeholder 3"/>
          <p:cNvSpPr>
            <a:spLocks noGrp="1"/>
          </p:cNvSpPr>
          <p:nvPr>
            <p:ph type="dt" idx="10"/>
          </p:nvPr>
        </p:nvSpPr>
        <p:spPr/>
        <p:txBody>
          <a:bodyPr/>
          <a:lstStyle/>
          <a:p>
            <a:fld id="{5B1D91B5-0560-D74B-B065-4EF9F19733B0}" type="datetime1">
              <a:rPr lang="en-US" smtClean="0"/>
              <a:pPr/>
              <a:t>3/28/14</a:t>
            </a:fld>
            <a:endParaRPr lang="en-US"/>
          </a:p>
        </p:txBody>
      </p:sp>
      <p:sp>
        <p:nvSpPr>
          <p:cNvPr id="5" name="Slide Number Placeholder 4"/>
          <p:cNvSpPr>
            <a:spLocks noGrp="1"/>
          </p:cNvSpPr>
          <p:nvPr>
            <p:ph type="sldNum" sz="quarter" idx="11"/>
          </p:nvPr>
        </p:nvSpPr>
        <p:spPr/>
        <p:txBody>
          <a:bodyPr/>
          <a:lstStyle/>
          <a:p>
            <a:fld id="{4C3F5EA3-DEE8-D344-835F-F2A3C84F4AA7}" type="slidenum">
              <a:rPr lang="en-US" smtClean="0"/>
              <a:pPr/>
              <a:t>22</a:t>
            </a:fld>
            <a:endParaRPr lang="en-US"/>
          </a:p>
        </p:txBody>
      </p:sp>
    </p:spTree>
    <p:extLst>
      <p:ext uri="{BB962C8B-B14F-4D97-AF65-F5344CB8AC3E}">
        <p14:creationId xmlns:p14="http://schemas.microsoft.com/office/powerpoint/2010/main" val="355958226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p:cNvSpPr>
            <a:spLocks noGrp="1" noChangeArrowheads="1"/>
          </p:cNvSpPr>
          <p:nvPr>
            <p:ph type="dt" sz="quarter" idx="1"/>
          </p:nvPr>
        </p:nvSpPr>
        <p:spPr>
          <a:noFill/>
        </p:spPr>
        <p:txBody>
          <a:bodyPr/>
          <a:lstStyle/>
          <a:p>
            <a:fld id="{8D6EC272-A5CB-914B-A4D6-D91FCF05894D}" type="datetime1">
              <a:rPr lang="en-US"/>
              <a:pPr/>
              <a:t>3/28/14</a:t>
            </a:fld>
            <a:endParaRPr lang="en-US"/>
          </a:p>
        </p:txBody>
      </p:sp>
      <p:sp>
        <p:nvSpPr>
          <p:cNvPr id="30723" name="Rectangle 7"/>
          <p:cNvSpPr>
            <a:spLocks noGrp="1" noChangeArrowheads="1"/>
          </p:cNvSpPr>
          <p:nvPr>
            <p:ph type="sldNum" sz="quarter" idx="5"/>
          </p:nvPr>
        </p:nvSpPr>
        <p:spPr>
          <a:noFill/>
        </p:spPr>
        <p:txBody>
          <a:bodyPr/>
          <a:lstStyle/>
          <a:p>
            <a:fld id="{8E6E0973-75F2-0E4E-B6DA-CAB1228F13FA}" type="slidenum">
              <a:rPr lang="en-US"/>
              <a:pPr/>
              <a:t>23</a:t>
            </a:fld>
            <a:endParaRPr lang="en-US"/>
          </a:p>
        </p:txBody>
      </p:sp>
      <p:sp>
        <p:nvSpPr>
          <p:cNvPr id="30724" name="Rectangle 2"/>
          <p:cNvSpPr>
            <a:spLocks noGrp="1" noRot="1" noChangeAspect="1" noChangeArrowheads="1" noTextEdit="1"/>
          </p:cNvSpPr>
          <p:nvPr>
            <p:ph type="sldImg"/>
          </p:nvPr>
        </p:nvSpPr>
        <p:spPr>
          <a:solidFill>
            <a:srgbClr val="FFFFFF"/>
          </a:solidFill>
          <a:ln/>
        </p:spPr>
      </p:sp>
      <p:sp>
        <p:nvSpPr>
          <p:cNvPr id="30725" name="Rectangle 3"/>
          <p:cNvSpPr>
            <a:spLocks noGrp="1" noChangeArrowheads="1"/>
          </p:cNvSpPr>
          <p:nvPr>
            <p:ph type="body" idx="1"/>
          </p:nvPr>
        </p:nvSpPr>
        <p:spPr>
          <a:xfrm>
            <a:off x="914400" y="4343400"/>
            <a:ext cx="5029200" cy="4114800"/>
          </a:xfrm>
          <a:solidFill>
            <a:srgbClr val="FFFFFF"/>
          </a:solidFill>
          <a:ln>
            <a:solidFill>
              <a:srgbClr val="000000"/>
            </a:solidFill>
          </a:ln>
        </p:spPr>
        <p:txBody>
          <a:bodyPr lIns="89922" tIns="44961" rIns="89922" bIns="44961"/>
          <a:lstStyle/>
          <a:p>
            <a:pPr eaLnBrk="1" hangingPunct="1"/>
            <a:endParaRPr lang="en-US" dirty="0" smtClean="0">
              <a:latin typeface="Arial" charset="0"/>
              <a:ea typeface="ＭＳ Ｐゴシック" charset="-128"/>
              <a:cs typeface="ＭＳ Ｐゴシック" charset="-128"/>
            </a:endParaRPr>
          </a:p>
          <a:p>
            <a:pPr eaLnBrk="1" hangingPunct="1"/>
            <a:r>
              <a:rPr lang="en-US" dirty="0" smtClean="0">
                <a:latin typeface="Arial" charset="0"/>
                <a:ea typeface="ＭＳ Ｐゴシック" charset="-128"/>
                <a:cs typeface="ＭＳ Ｐゴシック" charset="-128"/>
              </a:rPr>
              <a:t>Doctors, lawyers, accountants…</a:t>
            </a:r>
          </a:p>
          <a:p>
            <a:pPr eaLnBrk="1" hangingPunct="1"/>
            <a:r>
              <a:rPr lang="en-US" dirty="0" smtClean="0">
                <a:latin typeface="Arial" charset="0"/>
                <a:ea typeface="ＭＳ Ｐゴシック" charset="-128"/>
                <a:cs typeface="ＭＳ Ｐゴシック" charset="-128"/>
              </a:rPr>
              <a:t>Do all examples given share these characteristics? Shown in slide on click.</a:t>
            </a:r>
          </a:p>
          <a:p>
            <a:pPr eaLnBrk="1" hangingPunct="1"/>
            <a:r>
              <a:rPr lang="en-US" dirty="0" smtClean="0">
                <a:latin typeface="Arial" charset="0"/>
                <a:ea typeface="ＭＳ Ｐゴシック" charset="-128"/>
                <a:cs typeface="ＭＳ Ｐゴシック" charset="-128"/>
              </a:rPr>
              <a:t>Why would they?</a:t>
            </a:r>
          </a:p>
          <a:p>
            <a:pPr eaLnBrk="1" hangingPunct="1"/>
            <a:r>
              <a:rPr lang="en-US" dirty="0" smtClean="0">
                <a:latin typeface="Arial" charset="0"/>
                <a:ea typeface="ＭＳ Ｐゴシック" charset="-128"/>
                <a:cs typeface="ＭＳ Ｐゴシック" charset="-128"/>
              </a:rPr>
              <a:t>Professional societies. AMA, ABA, ACM, IEEE-CS.</a:t>
            </a:r>
          </a:p>
          <a:p>
            <a:pPr eaLnBrk="1" hangingPunct="1"/>
            <a:r>
              <a:rPr lang="en-US" dirty="0" smtClean="0">
                <a:latin typeface="Arial" charset="0"/>
                <a:ea typeface="ＭＳ Ｐゴシック" charset="-128"/>
                <a:cs typeface="ＭＳ Ｐゴシック" charset="-128"/>
              </a:rPr>
              <a:t>How are standards enforced? Force of law? Disbarment?</a:t>
            </a:r>
          </a:p>
          <a:p>
            <a:pPr eaLnBrk="1" hangingPunct="1"/>
            <a:endParaRPr lang="en-US" dirty="0" smtClean="0">
              <a:latin typeface="Arial" charset="0"/>
              <a:ea typeface="ＭＳ Ｐゴシック" charset="-128"/>
              <a:cs typeface="ＭＳ Ｐゴシック" charset="-128"/>
            </a:endParaRPr>
          </a:p>
          <a:p>
            <a:pPr eaLnBrk="1" hangingPunct="1"/>
            <a:r>
              <a:rPr lang="en-US" dirty="0" smtClean="0">
                <a:latin typeface="Arial" charset="0"/>
                <a:ea typeface="ＭＳ Ｐゴシック" charset="-128"/>
                <a:cs typeface="ＭＳ Ｐゴシック" charset="-128"/>
              </a:rPr>
              <a:t>Why Ethics? Professionals have special expertise; people rely on them. Their actions affect large numbers of people.</a:t>
            </a:r>
          </a:p>
          <a:p>
            <a:pPr eaLnBrk="1" hangingPunct="1"/>
            <a:r>
              <a:rPr lang="en-US" dirty="0" smtClean="0">
                <a:latin typeface="Arial" charset="0"/>
                <a:ea typeface="ＭＳ Ｐゴシック" charset="-128"/>
                <a:cs typeface="ＭＳ Ｐゴシック" charset="-128"/>
              </a:rPr>
              <a:t>Computing related careers not fully formed profession, no licensing.</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type="dt" sz="quarter" idx="1"/>
          </p:nvPr>
        </p:nvSpPr>
        <p:spPr>
          <a:noFill/>
        </p:spPr>
        <p:txBody>
          <a:bodyPr/>
          <a:lstStyle/>
          <a:p>
            <a:fld id="{936ED6DB-B756-B947-BE7A-E0CF10814F5D}" type="datetime1">
              <a:rPr lang="en-US" smtClean="0"/>
              <a:pPr/>
              <a:t>3/28/14</a:t>
            </a:fld>
            <a:endParaRPr lang="en-US" smtClean="0"/>
          </a:p>
        </p:txBody>
      </p:sp>
      <p:sp>
        <p:nvSpPr>
          <p:cNvPr id="31747" name="Rectangle 7"/>
          <p:cNvSpPr>
            <a:spLocks noGrp="1" noChangeArrowheads="1"/>
          </p:cNvSpPr>
          <p:nvPr>
            <p:ph type="sldNum" sz="quarter" idx="5"/>
          </p:nvPr>
        </p:nvSpPr>
        <p:spPr>
          <a:noFill/>
        </p:spPr>
        <p:txBody>
          <a:bodyPr/>
          <a:lstStyle/>
          <a:p>
            <a:fld id="{ABB1F19E-D095-784C-B045-95F6CFBAB6F8}" type="slidenum">
              <a:rPr lang="en-US"/>
              <a:pPr/>
              <a:t>24</a:t>
            </a:fld>
            <a:endParaRPr lang="en-US"/>
          </a:p>
        </p:txBody>
      </p:sp>
      <p:sp>
        <p:nvSpPr>
          <p:cNvPr id="31748" name="Rectangle 2"/>
          <p:cNvSpPr>
            <a:spLocks noGrp="1" noRot="1" noChangeAspect="1" noChangeArrowheads="1"/>
          </p:cNvSpPr>
          <p:nvPr>
            <p:ph type="sldImg"/>
          </p:nvPr>
        </p:nvSpPr>
        <p:spPr>
          <a:solidFill>
            <a:srgbClr val="FFFFFF"/>
          </a:solidFill>
          <a:ln/>
        </p:spPr>
      </p:sp>
      <p:sp>
        <p:nvSpPr>
          <p:cNvPr id="31749"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dirty="0" smtClean="0">
                <a:latin typeface="Arial" charset="0"/>
                <a:ea typeface="ＭＳ Ｐゴシック" charset="-128"/>
                <a:cs typeface="ＭＳ Ｐゴシック" charset="-128"/>
              </a:rPr>
              <a:t>Just a quick run through so we can have the class discussion.</a:t>
            </a:r>
            <a:endParaRPr lang="en-US" dirty="0">
              <a:latin typeface="Arial" charset="0"/>
              <a:ea typeface="ＭＳ Ｐゴシック" charset="-128"/>
              <a:cs typeface="ＭＳ Ｐゴシック" charset="-128"/>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p:cNvSpPr>
            <a:spLocks noGrp="1" noChangeArrowheads="1"/>
          </p:cNvSpPr>
          <p:nvPr>
            <p:ph type="dt" sz="quarter" idx="1"/>
          </p:nvPr>
        </p:nvSpPr>
        <p:spPr>
          <a:noFill/>
        </p:spPr>
        <p:txBody>
          <a:bodyPr/>
          <a:lstStyle/>
          <a:p>
            <a:fld id="{646F4A53-6A9C-FE4F-A611-490137170280}" type="datetime1">
              <a:rPr lang="en-US" smtClean="0"/>
              <a:pPr/>
              <a:t>3/28/14</a:t>
            </a:fld>
            <a:endParaRPr lang="en-US" smtClean="0"/>
          </a:p>
        </p:txBody>
      </p:sp>
      <p:sp>
        <p:nvSpPr>
          <p:cNvPr id="29699" name="Rectangle 7"/>
          <p:cNvSpPr>
            <a:spLocks noGrp="1" noChangeArrowheads="1"/>
          </p:cNvSpPr>
          <p:nvPr>
            <p:ph type="sldNum" sz="quarter" idx="5"/>
          </p:nvPr>
        </p:nvSpPr>
        <p:spPr>
          <a:noFill/>
        </p:spPr>
        <p:txBody>
          <a:bodyPr/>
          <a:lstStyle/>
          <a:p>
            <a:fld id="{5EADE707-9CB3-8849-8E0D-8EFCDED95442}" type="slidenum">
              <a:rPr lang="en-US"/>
              <a:pPr/>
              <a:t>26</a:t>
            </a:fld>
            <a:endParaRPr lang="en-US"/>
          </a:p>
        </p:txBody>
      </p:sp>
      <p:sp>
        <p:nvSpPr>
          <p:cNvPr id="29700" name="Rectangle 2"/>
          <p:cNvSpPr>
            <a:spLocks noGrp="1" noRot="1" noChangeAspect="1" noChangeArrowheads="1"/>
          </p:cNvSpPr>
          <p:nvPr>
            <p:ph type="sldImg"/>
          </p:nvPr>
        </p:nvSpPr>
        <p:spPr>
          <a:solidFill>
            <a:srgbClr val="FFFFFF"/>
          </a:solidFill>
          <a:ln/>
        </p:spPr>
      </p:sp>
      <p:sp>
        <p:nvSpPr>
          <p:cNvPr id="29701"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a:latin typeface="Arial" charset="0"/>
                <a:ea typeface="ＭＳ Ｐゴシック" charset="-128"/>
                <a:cs typeface="ＭＳ Ｐゴシック" charset="-128"/>
              </a:rPr>
              <a:t>Assign if no one can explain a point.</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p:cNvSpPr>
            <a:spLocks noGrp="1" noChangeArrowheads="1"/>
          </p:cNvSpPr>
          <p:nvPr>
            <p:ph type="dt" sz="quarter" idx="1"/>
          </p:nvPr>
        </p:nvSpPr>
        <p:spPr>
          <a:noFill/>
        </p:spPr>
        <p:txBody>
          <a:bodyPr/>
          <a:lstStyle/>
          <a:p>
            <a:fld id="{9DF3DEA6-6EE1-194D-B37F-7A10ACF596DD}" type="datetime1">
              <a:rPr lang="en-US" smtClean="0"/>
              <a:pPr/>
              <a:t>3/28/14</a:t>
            </a:fld>
            <a:endParaRPr lang="en-US" smtClean="0"/>
          </a:p>
        </p:txBody>
      </p:sp>
      <p:sp>
        <p:nvSpPr>
          <p:cNvPr id="33795" name="Rectangle 7"/>
          <p:cNvSpPr>
            <a:spLocks noGrp="1" noChangeArrowheads="1"/>
          </p:cNvSpPr>
          <p:nvPr>
            <p:ph type="sldNum" sz="quarter" idx="5"/>
          </p:nvPr>
        </p:nvSpPr>
        <p:spPr>
          <a:noFill/>
        </p:spPr>
        <p:txBody>
          <a:bodyPr/>
          <a:lstStyle/>
          <a:p>
            <a:fld id="{11870A56-1EA2-154C-B8CA-E1A730B9FE70}" type="slidenum">
              <a:rPr lang="en-US"/>
              <a:pPr/>
              <a:t>27</a:t>
            </a:fld>
            <a:endParaRPr lang="en-US"/>
          </a:p>
        </p:txBody>
      </p:sp>
      <p:sp>
        <p:nvSpPr>
          <p:cNvPr id="33796" name="Rectangle 2"/>
          <p:cNvSpPr>
            <a:spLocks noGrp="1" noRot="1" noChangeAspect="1" noChangeArrowheads="1"/>
          </p:cNvSpPr>
          <p:nvPr>
            <p:ph type="sldImg"/>
          </p:nvPr>
        </p:nvSpPr>
        <p:spPr>
          <a:solidFill>
            <a:srgbClr val="FFFFFF"/>
          </a:solidFill>
          <a:ln/>
        </p:spPr>
      </p:sp>
      <p:sp>
        <p:nvSpPr>
          <p:cNvPr id="33797" name="Rectangle 3"/>
          <p:cNvSpPr>
            <a:spLocks noGrp="1" noChangeArrowheads="1"/>
          </p:cNvSpPr>
          <p:nvPr>
            <p:ph type="body" idx="1"/>
          </p:nvPr>
        </p:nvSpPr>
        <p:spPr>
          <a:solidFill>
            <a:srgbClr val="FFFFFF"/>
          </a:solidFill>
          <a:ln>
            <a:solidFill>
              <a:srgbClr val="000000"/>
            </a:solidFill>
          </a:ln>
        </p:spPr>
        <p:txBody>
          <a:bodyPr/>
          <a:lstStyle/>
          <a:p>
            <a:r>
              <a:rPr lang="en-US" dirty="0" smtClean="0"/>
              <a:t>Professionals have special expertise; people rely on them.</a:t>
            </a:r>
          </a:p>
          <a:p>
            <a:r>
              <a:rPr lang="en-US" dirty="0" smtClean="0"/>
              <a:t>Their actions affect large numbers of people.</a:t>
            </a:r>
            <a:endParaRPr lang="en-US" smtClean="0"/>
          </a:p>
          <a:p>
            <a:pPr eaLnBrk="1" hangingPunct="1"/>
            <a:endParaRPr lang="en-US" dirty="0">
              <a:latin typeface="Arial" charset="0"/>
              <a:ea typeface="ＭＳ Ｐゴシック" charset="-128"/>
              <a:cs typeface="ＭＳ Ｐゴシック" charset="-128"/>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3"/>
          <p:cNvSpPr>
            <a:spLocks noGrp="1" noChangeArrowheads="1"/>
          </p:cNvSpPr>
          <p:nvPr>
            <p:ph type="dt" sz="quarter" idx="1"/>
          </p:nvPr>
        </p:nvSpPr>
        <p:spPr>
          <a:noFill/>
        </p:spPr>
        <p:txBody>
          <a:bodyPr/>
          <a:lstStyle/>
          <a:p>
            <a:fld id="{6BAAF775-FA78-4547-9CE7-C896C169F731}" type="datetime1">
              <a:rPr lang="en-US" smtClean="0"/>
              <a:pPr/>
              <a:t>3/28/14</a:t>
            </a:fld>
            <a:endParaRPr lang="en-US" smtClean="0"/>
          </a:p>
        </p:txBody>
      </p:sp>
      <p:sp>
        <p:nvSpPr>
          <p:cNvPr id="55299" name="Rectangle 7"/>
          <p:cNvSpPr>
            <a:spLocks noGrp="1" noChangeArrowheads="1"/>
          </p:cNvSpPr>
          <p:nvPr>
            <p:ph type="sldNum" sz="quarter" idx="5"/>
          </p:nvPr>
        </p:nvSpPr>
        <p:spPr>
          <a:noFill/>
        </p:spPr>
        <p:txBody>
          <a:bodyPr/>
          <a:lstStyle/>
          <a:p>
            <a:fld id="{02B38F29-6A26-A74F-96B3-D6243065C582}" type="slidenum">
              <a:rPr lang="en-US"/>
              <a:pPr/>
              <a:t>28</a:t>
            </a:fld>
            <a:endParaRPr lang="en-US"/>
          </a:p>
        </p:txBody>
      </p:sp>
      <p:sp>
        <p:nvSpPr>
          <p:cNvPr id="55300" name="Rectangle 2"/>
          <p:cNvSpPr>
            <a:spLocks noGrp="1" noRot="1" noChangeAspect="1" noChangeArrowheads="1" noTextEdit="1"/>
          </p:cNvSpPr>
          <p:nvPr>
            <p:ph type="sldImg"/>
          </p:nvPr>
        </p:nvSpPr>
        <p:spPr>
          <a:solidFill>
            <a:srgbClr val="FFFFFF"/>
          </a:solidFill>
          <a:ln/>
        </p:spPr>
      </p:sp>
      <p:sp>
        <p:nvSpPr>
          <p:cNvPr id="55301" name="Rectangle 3"/>
          <p:cNvSpPr>
            <a:spLocks noGrp="1" noChangeArrowheads="1"/>
          </p:cNvSpPr>
          <p:nvPr>
            <p:ph type="body" idx="1"/>
          </p:nvPr>
        </p:nvSpPr>
        <p:spPr>
          <a:xfrm>
            <a:off x="914400" y="4343400"/>
            <a:ext cx="5029200" cy="4114800"/>
          </a:xfrm>
          <a:solidFill>
            <a:srgbClr val="FFFFFF"/>
          </a:solidFill>
          <a:ln>
            <a:solidFill>
              <a:srgbClr val="000000"/>
            </a:solidFill>
          </a:ln>
        </p:spPr>
        <p:txBody>
          <a:bodyPr lIns="89922" tIns="44961" rIns="89922" bIns="44961"/>
          <a:lstStyle/>
          <a:p>
            <a:pPr eaLnBrk="1" hangingPunct="1"/>
            <a:r>
              <a:rPr lang="en-US" smtClean="0">
                <a:latin typeface="Arial" charset="0"/>
                <a:ea typeface="ＭＳ Ｐゴシック" charset="-128"/>
                <a:cs typeface="ＭＳ Ｐゴシック" charset="-128"/>
              </a:rPr>
              <a:t>Professionals have special expertise; people rely on them.</a:t>
            </a:r>
          </a:p>
          <a:p>
            <a:pPr eaLnBrk="1" hangingPunct="1"/>
            <a:r>
              <a:rPr lang="en-US" smtClean="0">
                <a:latin typeface="Arial" charset="0"/>
                <a:ea typeface="ＭＳ Ｐゴシック" charset="-128"/>
                <a:cs typeface="ＭＳ Ｐゴシック" charset="-128"/>
              </a:rPr>
              <a:t>Their actions affect large numbers of people.</a:t>
            </a:r>
          </a:p>
          <a:p>
            <a:pPr eaLnBrk="1" hangingPunct="1"/>
            <a:endParaRPr lang="en-US" smtClean="0">
              <a:latin typeface="Arial" charset="0"/>
              <a:ea typeface="ＭＳ Ｐゴシック" charset="-128"/>
              <a:cs typeface="ＭＳ Ｐゴシック" charset="-128"/>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3"/>
          <p:cNvSpPr>
            <a:spLocks noGrp="1" noChangeArrowheads="1"/>
          </p:cNvSpPr>
          <p:nvPr>
            <p:ph type="dt" sz="quarter" idx="1"/>
          </p:nvPr>
        </p:nvSpPr>
        <p:spPr>
          <a:noFill/>
        </p:spPr>
        <p:txBody>
          <a:bodyPr/>
          <a:lstStyle/>
          <a:p>
            <a:fld id="{3D3E409D-7E06-5340-9A3A-5CF113B49BF0}" type="datetime1">
              <a:rPr lang="en-US"/>
              <a:pPr/>
              <a:t>3/28/14</a:t>
            </a:fld>
            <a:endParaRPr lang="en-US"/>
          </a:p>
        </p:txBody>
      </p:sp>
      <p:sp>
        <p:nvSpPr>
          <p:cNvPr id="32771" name="Rectangle 7"/>
          <p:cNvSpPr>
            <a:spLocks noGrp="1" noChangeArrowheads="1"/>
          </p:cNvSpPr>
          <p:nvPr>
            <p:ph type="sldNum" sz="quarter" idx="5"/>
          </p:nvPr>
        </p:nvSpPr>
        <p:spPr>
          <a:noFill/>
        </p:spPr>
        <p:txBody>
          <a:bodyPr/>
          <a:lstStyle/>
          <a:p>
            <a:fld id="{53FC8724-8B23-7142-B665-35E2D8E7CDE2}" type="slidenum">
              <a:rPr lang="en-US"/>
              <a:pPr/>
              <a:t>29</a:t>
            </a:fld>
            <a:endParaRPr lang="en-US"/>
          </a:p>
        </p:txBody>
      </p:sp>
      <p:sp>
        <p:nvSpPr>
          <p:cNvPr id="32772" name="Rectangle 2"/>
          <p:cNvSpPr>
            <a:spLocks noGrp="1" noRot="1" noChangeAspect="1" noChangeArrowheads="1"/>
          </p:cNvSpPr>
          <p:nvPr>
            <p:ph type="sldImg"/>
          </p:nvPr>
        </p:nvSpPr>
        <p:spPr>
          <a:solidFill>
            <a:srgbClr val="FFFFFF"/>
          </a:solidFill>
          <a:ln/>
        </p:spPr>
      </p:sp>
      <p:sp>
        <p:nvSpPr>
          <p:cNvPr id="32773"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dirty="0">
                <a:latin typeface="Arial" charset="0"/>
                <a:ea typeface="ＭＳ Ｐゴシック" charset="-128"/>
                <a:cs typeface="ＭＳ Ｐゴシック" charset="-128"/>
              </a:rPr>
              <a:t>Can’t conduct a course with out cool homework and stuff</a:t>
            </a:r>
            <a:r>
              <a:rPr lang="en-US" dirty="0" smtClean="0">
                <a:latin typeface="Arial" charset="0"/>
                <a:ea typeface="ＭＳ Ｐゴシック" charset="-128"/>
                <a:cs typeface="ＭＳ Ｐゴシック" charset="-128"/>
              </a:rPr>
              <a:t>.</a:t>
            </a:r>
          </a:p>
          <a:p>
            <a:pPr eaLnBrk="1" hangingPunct="1">
              <a:lnSpc>
                <a:spcPct val="90000"/>
              </a:lnSpc>
            </a:pPr>
            <a:endParaRPr lang="en-US" sz="2200" dirty="0" smtClean="0">
              <a:ea typeface="ＭＳ Ｐゴシック" charset="-128"/>
              <a:cs typeface="ＭＳ Ｐゴシック" charset="-128"/>
            </a:endParaRPr>
          </a:p>
          <a:p>
            <a:pPr eaLnBrk="1" hangingPunct="1">
              <a:lnSpc>
                <a:spcPct val="90000"/>
              </a:lnSpc>
            </a:pPr>
            <a:r>
              <a:rPr lang="en-US" sz="2200" dirty="0" smtClean="0">
                <a:ea typeface="ＭＳ Ｐゴシック" charset="-128"/>
                <a:cs typeface="ＭＳ Ｐゴシック" charset="-128"/>
              </a:rPr>
              <a:t>New Technology!</a:t>
            </a:r>
          </a:p>
          <a:p>
            <a:pPr lvl="1" eaLnBrk="1" hangingPunct="1">
              <a:lnSpc>
                <a:spcPct val="90000"/>
              </a:lnSpc>
            </a:pPr>
            <a:r>
              <a:rPr lang="en-US" sz="1800" dirty="0" smtClean="0">
                <a:ea typeface="ＭＳ Ｐゴシック" charset="-128"/>
                <a:cs typeface="ＭＳ Ｐゴシック" charset="-128"/>
              </a:rPr>
              <a:t>Please see Assignment slides for details.</a:t>
            </a:r>
          </a:p>
          <a:p>
            <a:pPr eaLnBrk="1" hangingPunct="1"/>
            <a:endParaRPr lang="en-US" dirty="0">
              <a:latin typeface="Arial" charset="0"/>
              <a:ea typeface="ＭＳ Ｐゴシック" charset="-128"/>
              <a:cs typeface="ＭＳ Ｐゴシック"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dt" sz="quarter" idx="1"/>
          </p:nvPr>
        </p:nvSpPr>
        <p:spPr>
          <a:noFill/>
        </p:spPr>
        <p:txBody>
          <a:bodyPr/>
          <a:lstStyle/>
          <a:p>
            <a:fld id="{AFA35C56-D193-9B4D-BEFC-0E870A208B62}" type="datetime1">
              <a:rPr lang="en-US" smtClean="0"/>
              <a:pPr/>
              <a:t>3/28/14</a:t>
            </a:fld>
            <a:endParaRPr lang="en-US" smtClean="0"/>
          </a:p>
        </p:txBody>
      </p:sp>
      <p:sp>
        <p:nvSpPr>
          <p:cNvPr id="18435" name="Rectangle 7"/>
          <p:cNvSpPr>
            <a:spLocks noGrp="1" noChangeArrowheads="1"/>
          </p:cNvSpPr>
          <p:nvPr>
            <p:ph type="sldNum" sz="quarter" idx="5"/>
          </p:nvPr>
        </p:nvSpPr>
        <p:spPr>
          <a:noFill/>
        </p:spPr>
        <p:txBody>
          <a:bodyPr/>
          <a:lstStyle/>
          <a:p>
            <a:fld id="{C741E064-C076-BC46-8B31-019F6A2C9A85}" type="slidenum">
              <a:rPr lang="en-US"/>
              <a:pPr/>
              <a:t>4</a:t>
            </a:fld>
            <a:endParaRPr lang="en-US"/>
          </a:p>
        </p:txBody>
      </p:sp>
      <p:sp>
        <p:nvSpPr>
          <p:cNvPr id="18436" name="Rectangle 2"/>
          <p:cNvSpPr>
            <a:spLocks noGrp="1" noRot="1" noChangeAspect="1" noChangeArrowheads="1"/>
          </p:cNvSpPr>
          <p:nvPr>
            <p:ph type="sldImg"/>
          </p:nvPr>
        </p:nvSpPr>
        <p:spPr>
          <a:solidFill>
            <a:srgbClr val="FFFFFF"/>
          </a:solidFill>
          <a:ln/>
        </p:spPr>
      </p:sp>
      <p:sp>
        <p:nvSpPr>
          <p:cNvPr id="18437"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dirty="0" smtClean="0">
                <a:latin typeface="Arial" charset="0"/>
                <a:ea typeface="ＭＳ Ｐゴシック" charset="-128"/>
                <a:cs typeface="ＭＳ Ｐゴシック" charset="-128"/>
              </a:rPr>
              <a:t>Remind students</a:t>
            </a:r>
            <a:r>
              <a:rPr lang="en-US" baseline="0" dirty="0" smtClean="0">
                <a:latin typeface="Arial" charset="0"/>
                <a:ea typeface="ＭＳ Ｐゴシック" charset="-128"/>
                <a:cs typeface="ＭＳ Ｐゴシック" charset="-128"/>
              </a:rPr>
              <a:t> to send questions to TA as well to improve response time.</a:t>
            </a:r>
            <a:endParaRPr lang="en-US" dirty="0">
              <a:latin typeface="Arial" charset="0"/>
              <a:ea typeface="ＭＳ Ｐゴシック" charset="-128"/>
              <a:cs typeface="ＭＳ Ｐゴシック"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Reminders not needed this go:</a:t>
            </a:r>
          </a:p>
          <a:p>
            <a:pPr marL="742950" marR="0" lvl="1" indent="-285750" algn="l" defTabSz="914400" rtl="0" eaLnBrk="0" fontAlgn="base" latinLnBrk="0" hangingPunct="0">
              <a:lnSpc>
                <a:spcPct val="100000"/>
              </a:lnSpc>
              <a:spcBef>
                <a:spcPct val="20000"/>
              </a:spcBef>
              <a:spcAft>
                <a:spcPct val="0"/>
              </a:spcAft>
              <a:buClr>
                <a:srgbClr val="9999CC"/>
              </a:buClr>
              <a:buSzPct val="80000"/>
              <a:buFont typeface="Wingdings" pitchFamily="-109" charset="2"/>
              <a:buChar char="¨"/>
              <a:tabLst/>
              <a:defRPr/>
            </a:pPr>
            <a:r>
              <a:rPr kumimoji="0" lang="en-US" sz="2000" b="0" i="0" u="none" strike="noStrike" kern="0" cap="none" spc="0" normalizeH="0" baseline="0" noProof="0" dirty="0" smtClean="0">
                <a:ln>
                  <a:noFill/>
                </a:ln>
                <a:solidFill>
                  <a:srgbClr val="000000"/>
                </a:solidFill>
                <a:effectLst/>
                <a:uLnTx/>
                <a:uFillTx/>
                <a:latin typeface="Arial Black"/>
                <a:ea typeface="ＭＳ Ｐゴシック" pitchFamily="76" charset="-128"/>
              </a:rPr>
              <a:t>Be sure to references sources outside the text book to strengthen your arguments.</a:t>
            </a:r>
          </a:p>
          <a:p>
            <a:pPr marL="0" marR="0" lvl="0" indent="0" algn="l" defTabSz="914400" rtl="0" eaLnBrk="0" fontAlgn="base" latinLnBrk="0" hangingPunct="0">
              <a:lnSpc>
                <a:spcPct val="100000"/>
              </a:lnSpc>
              <a:spcBef>
                <a:spcPct val="20000"/>
              </a:spcBef>
              <a:spcAft>
                <a:spcPct val="0"/>
              </a:spcAft>
              <a:buClr>
                <a:srgbClr val="9999CC"/>
              </a:buClr>
              <a:buSzPct val="80000"/>
              <a:buFont typeface="Wingdings" pitchFamily="-109" charset="2"/>
              <a:buNone/>
              <a:tabLst/>
              <a:defRPr/>
            </a:pPr>
            <a:r>
              <a:rPr kumimoji="0" lang="en-US" sz="2000" b="0" i="0" u="none" strike="noStrike" kern="0" cap="none" spc="0" normalizeH="0" baseline="0" noProof="0" dirty="0" smtClean="0">
                <a:ln>
                  <a:noFill/>
                </a:ln>
                <a:solidFill>
                  <a:srgbClr val="000000"/>
                </a:solidFill>
                <a:effectLst/>
                <a:uLnTx/>
                <a:uFillTx/>
                <a:latin typeface="Arial Black"/>
                <a:ea typeface="ＭＳ Ｐゴシック" pitchFamily="76" charset="-128"/>
              </a:rPr>
              <a:t>Discuss Group Project</a:t>
            </a:r>
          </a:p>
        </p:txBody>
      </p:sp>
      <p:sp>
        <p:nvSpPr>
          <p:cNvPr id="4" name="Date Placeholder 3"/>
          <p:cNvSpPr>
            <a:spLocks noGrp="1"/>
          </p:cNvSpPr>
          <p:nvPr>
            <p:ph type="dt" idx="10"/>
          </p:nvPr>
        </p:nvSpPr>
        <p:spPr/>
        <p:txBody>
          <a:bodyPr/>
          <a:lstStyle/>
          <a:p>
            <a:fld id="{BBCA8B03-0F9E-6843-8873-A8DAC9B368CA}" type="datetime1">
              <a:rPr lang="en-US" smtClean="0"/>
              <a:pPr/>
              <a:t>3/28/14</a:t>
            </a:fld>
            <a:endParaRPr lang="en-US"/>
          </a:p>
        </p:txBody>
      </p:sp>
      <p:sp>
        <p:nvSpPr>
          <p:cNvPr id="5" name="Slide Number Placeholder 4"/>
          <p:cNvSpPr>
            <a:spLocks noGrp="1"/>
          </p:cNvSpPr>
          <p:nvPr>
            <p:ph type="sldNum" sz="quarter" idx="11"/>
          </p:nvPr>
        </p:nvSpPr>
        <p:spPr/>
        <p:txBody>
          <a:bodyPr/>
          <a:lstStyle/>
          <a:p>
            <a:fld id="{4FC883A1-F8A5-EA4E-8D73-931514293BE7}" type="slidenum">
              <a:rPr lang="en-US" smtClean="0"/>
              <a:pPr/>
              <a:t>5</a:t>
            </a:fld>
            <a:endParaRPr lang="en-US"/>
          </a:p>
        </p:txBody>
      </p:sp>
    </p:spTree>
    <p:extLst>
      <p:ext uri="{BB962C8B-B14F-4D97-AF65-F5344CB8AC3E}">
        <p14:creationId xmlns:p14="http://schemas.microsoft.com/office/powerpoint/2010/main" val="8990241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dt" sz="quarter" idx="1"/>
          </p:nvPr>
        </p:nvSpPr>
        <p:spPr>
          <a:noFill/>
        </p:spPr>
        <p:txBody>
          <a:bodyPr/>
          <a:lstStyle/>
          <a:p>
            <a:fld id="{AFA35C56-D193-9B4D-BEFC-0E870A208B62}" type="datetime1">
              <a:rPr lang="en-US" smtClean="0"/>
              <a:pPr/>
              <a:t>3/28/14</a:t>
            </a:fld>
            <a:endParaRPr lang="en-US" smtClean="0"/>
          </a:p>
        </p:txBody>
      </p:sp>
      <p:sp>
        <p:nvSpPr>
          <p:cNvPr id="18435" name="Rectangle 7"/>
          <p:cNvSpPr>
            <a:spLocks noGrp="1" noChangeArrowheads="1"/>
          </p:cNvSpPr>
          <p:nvPr>
            <p:ph type="sldNum" sz="quarter" idx="5"/>
          </p:nvPr>
        </p:nvSpPr>
        <p:spPr>
          <a:noFill/>
        </p:spPr>
        <p:txBody>
          <a:bodyPr/>
          <a:lstStyle/>
          <a:p>
            <a:fld id="{C741E064-C076-BC46-8B31-019F6A2C9A85}" type="slidenum">
              <a:rPr lang="en-US"/>
              <a:pPr/>
              <a:t>6</a:t>
            </a:fld>
            <a:endParaRPr lang="en-US"/>
          </a:p>
        </p:txBody>
      </p:sp>
      <p:sp>
        <p:nvSpPr>
          <p:cNvPr id="18436" name="Rectangle 2"/>
          <p:cNvSpPr>
            <a:spLocks noGrp="1" noRot="1" noChangeAspect="1" noChangeArrowheads="1"/>
          </p:cNvSpPr>
          <p:nvPr>
            <p:ph type="sldImg"/>
          </p:nvPr>
        </p:nvSpPr>
        <p:spPr>
          <a:solidFill>
            <a:srgbClr val="FFFFFF"/>
          </a:solidFill>
          <a:ln/>
        </p:spPr>
      </p:sp>
      <p:sp>
        <p:nvSpPr>
          <p:cNvPr id="18437"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dirty="0" smtClean="0">
                <a:latin typeface="Arial" charset="0"/>
                <a:ea typeface="ＭＳ Ｐゴシック" charset="-128"/>
                <a:cs typeface="ＭＳ Ｐゴシック" charset="-128"/>
              </a:rPr>
              <a:t>Remind students</a:t>
            </a:r>
            <a:r>
              <a:rPr lang="en-US" baseline="0" dirty="0" smtClean="0">
                <a:latin typeface="Arial" charset="0"/>
                <a:ea typeface="ＭＳ Ｐゴシック" charset="-128"/>
                <a:cs typeface="ＭＳ Ｐゴシック" charset="-128"/>
              </a:rPr>
              <a:t> to send questions to TA as well to improve response time.</a:t>
            </a:r>
            <a:endParaRPr lang="en-US" dirty="0">
              <a:latin typeface="Arial" charset="0"/>
              <a:ea typeface="ＭＳ Ｐゴシック" charset="-128"/>
              <a:cs typeface="ＭＳ Ｐゴシック"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Conclusion:</a:t>
            </a:r>
            <a:r>
              <a:rPr lang="en-US" baseline="0" dirty="0" smtClean="0"/>
              <a:t> Software professional ethics are global and always changing based on my findings Venezuela has the same code ethics as the USA and many other countries. The only thing that sets Venezuela apart is the use of technology and how people interact with it. Since technology is always changing the ethics have to adopt to those changes. Venezuelan social values is greatly influence by the government, culture, and technology </a:t>
            </a:r>
            <a:r>
              <a:rPr lang="en-US" baseline="0" dirty="0" err="1" smtClean="0"/>
              <a:t>availibility</a:t>
            </a:r>
            <a:r>
              <a:rPr lang="en-US" baseline="0" dirty="0" smtClean="0"/>
              <a:t>.</a:t>
            </a:r>
          </a:p>
          <a:p>
            <a:endParaRPr lang="en-US" dirty="0"/>
          </a:p>
        </p:txBody>
      </p:sp>
      <p:sp>
        <p:nvSpPr>
          <p:cNvPr id="4" name="Date Placeholder 3"/>
          <p:cNvSpPr>
            <a:spLocks noGrp="1"/>
          </p:cNvSpPr>
          <p:nvPr>
            <p:ph type="dt" idx="10"/>
          </p:nvPr>
        </p:nvSpPr>
        <p:spPr/>
        <p:txBody>
          <a:bodyPr/>
          <a:lstStyle/>
          <a:p>
            <a:fld id="{5B1D91B5-0560-D74B-B065-4EF9F19733B0}" type="datetime1">
              <a:rPr lang="en-US" smtClean="0"/>
              <a:pPr/>
              <a:t>3/28/14</a:t>
            </a:fld>
            <a:endParaRPr lang="en-US"/>
          </a:p>
        </p:txBody>
      </p:sp>
      <p:sp>
        <p:nvSpPr>
          <p:cNvPr id="5" name="Slide Number Placeholder 4"/>
          <p:cNvSpPr>
            <a:spLocks noGrp="1"/>
          </p:cNvSpPr>
          <p:nvPr>
            <p:ph type="sldNum" sz="quarter" idx="11"/>
          </p:nvPr>
        </p:nvSpPr>
        <p:spPr/>
        <p:txBody>
          <a:bodyPr/>
          <a:lstStyle/>
          <a:p>
            <a:fld id="{4C3F5EA3-DEE8-D344-835F-F2A3C84F4AA7}" type="slidenum">
              <a:rPr lang="en-US" smtClean="0"/>
              <a:pPr/>
              <a:t>7</a:t>
            </a:fld>
            <a:endParaRPr lang="en-US"/>
          </a:p>
        </p:txBody>
      </p:sp>
    </p:spTree>
    <p:extLst>
      <p:ext uri="{BB962C8B-B14F-4D97-AF65-F5344CB8AC3E}">
        <p14:creationId xmlns:p14="http://schemas.microsoft.com/office/powerpoint/2010/main" val="41936451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Venezuela use of technology is highly influence by the government. The government has regulation</a:t>
            </a:r>
            <a:r>
              <a:rPr lang="en-US" baseline="0" dirty="0" smtClean="0"/>
              <a:t> when it comes to browsing the internet. The last president Hugo Chaves stated that webpages should not have the right to say what ever they want. Government tries to limit the freedom of speech by limiting the internet use.</a:t>
            </a:r>
          </a:p>
          <a:p>
            <a:r>
              <a:rPr lang="en-US" baseline="0" dirty="0" smtClean="0"/>
              <a:t>Technology is not a big aspect of the culture in Venezuela. Most people do not own computer or smart phones. Example where I used to lived there are, cyber Houses, where you pay a set amount to use a computer. In most of the country people are more worried about getting the resources to survive like food water rather than buy technology.</a:t>
            </a:r>
          </a:p>
          <a:p>
            <a:r>
              <a:rPr lang="en-US" baseline="0" dirty="0" smtClean="0"/>
              <a:t>Economic conditions: Government regulates the money that flows to the country, most people are poor and inflation is high. It is very expensive to buy any product that includes smartphones and computers.  People do not use the internet to buy products online as much as </a:t>
            </a:r>
            <a:r>
              <a:rPr lang="en-US" baseline="0" dirty="0" err="1" smtClean="0"/>
              <a:t>usa</a:t>
            </a:r>
            <a:r>
              <a:rPr lang="en-US" baseline="0" dirty="0" smtClean="0"/>
              <a:t> </a:t>
            </a:r>
            <a:r>
              <a:rPr lang="en-US" baseline="0" dirty="0" err="1" smtClean="0"/>
              <a:t>bc</a:t>
            </a:r>
            <a:r>
              <a:rPr lang="en-US" baseline="0" dirty="0" smtClean="0"/>
              <a:t> the dollar is regulated and there is a fix amount they give you.</a:t>
            </a:r>
          </a:p>
          <a:p>
            <a:r>
              <a:rPr lang="en-US" baseline="0" dirty="0" smtClean="0"/>
              <a:t>Technology is hard to find in certain stores since everything is imported. </a:t>
            </a:r>
            <a:endParaRPr lang="en-US" dirty="0"/>
          </a:p>
        </p:txBody>
      </p:sp>
      <p:sp>
        <p:nvSpPr>
          <p:cNvPr id="4" name="Date Placeholder 3"/>
          <p:cNvSpPr>
            <a:spLocks noGrp="1"/>
          </p:cNvSpPr>
          <p:nvPr>
            <p:ph type="dt" idx="10"/>
          </p:nvPr>
        </p:nvSpPr>
        <p:spPr/>
        <p:txBody>
          <a:bodyPr/>
          <a:lstStyle/>
          <a:p>
            <a:fld id="{BBCA8B03-0F9E-6843-8873-A8DAC9B368CA}" type="datetime1">
              <a:rPr lang="en-US" smtClean="0"/>
              <a:pPr/>
              <a:t>3/28/14</a:t>
            </a:fld>
            <a:endParaRPr lang="en-US"/>
          </a:p>
        </p:txBody>
      </p:sp>
      <p:sp>
        <p:nvSpPr>
          <p:cNvPr id="5" name="Slide Number Placeholder 4"/>
          <p:cNvSpPr>
            <a:spLocks noGrp="1"/>
          </p:cNvSpPr>
          <p:nvPr>
            <p:ph type="sldNum" sz="quarter" idx="11"/>
          </p:nvPr>
        </p:nvSpPr>
        <p:spPr/>
        <p:txBody>
          <a:bodyPr/>
          <a:lstStyle/>
          <a:p>
            <a:fld id="{4FC883A1-F8A5-EA4E-8D73-931514293BE7}" type="slidenum">
              <a:rPr lang="en-US" smtClean="0"/>
              <a:pPr/>
              <a:t>8</a:t>
            </a:fld>
            <a:endParaRPr lang="en-US"/>
          </a:p>
        </p:txBody>
      </p:sp>
    </p:spTree>
    <p:extLst>
      <p:ext uri="{BB962C8B-B14F-4D97-AF65-F5344CB8AC3E}">
        <p14:creationId xmlns:p14="http://schemas.microsoft.com/office/powerpoint/2010/main" val="17528157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Falsification</a:t>
            </a:r>
            <a:r>
              <a:rPr lang="en-US" baseline="0" dirty="0" smtClean="0"/>
              <a:t> of problems is the most common violation of ethics. People use technology to make documents and present them to offices where they do not have resources to verify that they are real. Example met a girl in the embassy in Boston who identity was stolen via internet, the other person made documents to buy dollars from the bank pretending he was a student. </a:t>
            </a:r>
          </a:p>
          <a:p>
            <a:r>
              <a:rPr lang="en-US" baseline="0" dirty="0" smtClean="0"/>
              <a:t>Lots of companies are afraid that people wash the books.</a:t>
            </a:r>
          </a:p>
          <a:p>
            <a:r>
              <a:rPr lang="en-US" baseline="0" dirty="0" smtClean="0"/>
              <a:t>Plotting crimes have increase in Venezuela one of the most common has been virtual kidnapping. </a:t>
            </a:r>
          </a:p>
          <a:p>
            <a:r>
              <a:rPr lang="en-US" baseline="0" dirty="0" smtClean="0"/>
              <a:t>Here we can see that this crimes are similar to those in the USA</a:t>
            </a:r>
          </a:p>
          <a:p>
            <a:endParaRPr lang="en-US" dirty="0"/>
          </a:p>
        </p:txBody>
      </p:sp>
      <p:sp>
        <p:nvSpPr>
          <p:cNvPr id="4" name="Date Placeholder 3"/>
          <p:cNvSpPr>
            <a:spLocks noGrp="1"/>
          </p:cNvSpPr>
          <p:nvPr>
            <p:ph type="dt" idx="10"/>
          </p:nvPr>
        </p:nvSpPr>
        <p:spPr/>
        <p:txBody>
          <a:bodyPr/>
          <a:lstStyle/>
          <a:p>
            <a:fld id="{BBCA8B03-0F9E-6843-8873-A8DAC9B368CA}" type="datetime1">
              <a:rPr lang="en-US" smtClean="0"/>
              <a:pPr/>
              <a:t>3/28/14</a:t>
            </a:fld>
            <a:endParaRPr lang="en-US"/>
          </a:p>
        </p:txBody>
      </p:sp>
      <p:sp>
        <p:nvSpPr>
          <p:cNvPr id="5" name="Slide Number Placeholder 4"/>
          <p:cNvSpPr>
            <a:spLocks noGrp="1"/>
          </p:cNvSpPr>
          <p:nvPr>
            <p:ph type="sldNum" sz="quarter" idx="11"/>
          </p:nvPr>
        </p:nvSpPr>
        <p:spPr/>
        <p:txBody>
          <a:bodyPr/>
          <a:lstStyle/>
          <a:p>
            <a:fld id="{4FC883A1-F8A5-EA4E-8D73-931514293BE7}" type="slidenum">
              <a:rPr lang="en-US" smtClean="0"/>
              <a:pPr/>
              <a:t>9</a:t>
            </a:fld>
            <a:endParaRPr lang="en-US"/>
          </a:p>
        </p:txBody>
      </p:sp>
    </p:spTree>
    <p:extLst>
      <p:ext uri="{BB962C8B-B14F-4D97-AF65-F5344CB8AC3E}">
        <p14:creationId xmlns:p14="http://schemas.microsoft.com/office/powerpoint/2010/main" val="20980722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Ethic in computing have to have the four properties</a:t>
            </a:r>
            <a:r>
              <a:rPr lang="en-US" baseline="0" dirty="0" smtClean="0"/>
              <a:t> according to </a:t>
            </a:r>
            <a:r>
              <a:rPr lang="en-US" sz="1200" b="0" i="0" kern="1200" dirty="0" smtClean="0">
                <a:solidFill>
                  <a:schemeClr val="tx1"/>
                </a:solidFill>
                <a:effectLst/>
                <a:latin typeface="Arial" pitchFamily="76" charset="0"/>
                <a:ea typeface="ＭＳ Ｐゴシック" pitchFamily="85" charset="-128"/>
                <a:cs typeface="ＭＳ Ｐゴシック" pitchFamily="85" charset="-128"/>
              </a:rPr>
              <a:t>Silva, </a:t>
            </a:r>
            <a:r>
              <a:rPr lang="en-US" sz="1200" b="0" i="0" kern="1200" dirty="0" err="1" smtClean="0">
                <a:solidFill>
                  <a:schemeClr val="tx1"/>
                </a:solidFill>
                <a:effectLst/>
                <a:latin typeface="Arial" pitchFamily="76" charset="0"/>
                <a:ea typeface="ＭＳ Ｐゴシック" pitchFamily="85" charset="-128"/>
                <a:cs typeface="ＭＳ Ｐゴシック" pitchFamily="85" charset="-128"/>
              </a:rPr>
              <a:t>Neif</a:t>
            </a:r>
            <a:r>
              <a:rPr lang="en-US" sz="1200" b="0" i="0" kern="1200" dirty="0" smtClean="0">
                <a:solidFill>
                  <a:schemeClr val="tx1"/>
                </a:solidFill>
                <a:effectLst/>
                <a:latin typeface="Arial" pitchFamily="76" charset="0"/>
                <a:ea typeface="ＭＳ Ｐゴシック" pitchFamily="85" charset="-128"/>
                <a:cs typeface="ＭＳ Ｐゴシック" pitchFamily="85" charset="-128"/>
              </a:rPr>
              <a:t> and</a:t>
            </a:r>
            <a:r>
              <a:rPr lang="en-US" sz="1200" b="0" i="0" kern="1200" baseline="0" dirty="0" smtClean="0">
                <a:solidFill>
                  <a:schemeClr val="tx1"/>
                </a:solidFill>
                <a:effectLst/>
                <a:latin typeface="Arial" pitchFamily="76" charset="0"/>
                <a:ea typeface="ＭＳ Ｐゴシック" pitchFamily="85" charset="-128"/>
                <a:cs typeface="ＭＳ Ｐゴシック" pitchFamily="85" charset="-128"/>
              </a:rPr>
              <a:t> </a:t>
            </a:r>
            <a:r>
              <a:rPr lang="en-US" sz="1200" b="0" i="0" kern="1200" dirty="0" smtClean="0">
                <a:solidFill>
                  <a:schemeClr val="tx1"/>
                </a:solidFill>
                <a:effectLst/>
                <a:latin typeface="Arial" pitchFamily="76" charset="0"/>
                <a:ea typeface="ＭＳ Ｐゴシック" pitchFamily="85" charset="-128"/>
                <a:cs typeface="ＭＳ Ｐゴシック" pitchFamily="85" charset="-128"/>
              </a:rPr>
              <a:t>Espina, Jane. </a:t>
            </a:r>
          </a:p>
          <a:p>
            <a:r>
              <a:rPr lang="en-US" b="0" dirty="0" smtClean="0"/>
              <a:t>Stability: the evolution of technology has created a rapid expansion of cyberspace, replacing activities by humans for computers or expert systems and the impact of information and communication technologies is directly on humans. </a:t>
            </a:r>
          </a:p>
          <a:p>
            <a:r>
              <a:rPr lang="en-US" b="0" dirty="0" smtClean="0"/>
              <a:t>Modularity: ethics is based on the modular and incremental reasoning, information systems and components of cyberspace are complex engineering products, therefore it must be modular. </a:t>
            </a:r>
          </a:p>
          <a:p>
            <a:r>
              <a:rPr lang="en-US" b="0" dirty="0" smtClean="0"/>
              <a:t>Severity: establishment of an ethical theory based on a rigorous reasoning. </a:t>
            </a:r>
          </a:p>
          <a:p>
            <a:r>
              <a:rPr lang="en-US" b="0" dirty="0" smtClean="0"/>
              <a:t>Fortitude: there must be a place in the ethics of information for coding the values​​, reflective analysis and allow for the study of typical cases, be legitimate, exclude the trivial, since each statement is judged to be true.</a:t>
            </a:r>
          </a:p>
          <a:p>
            <a:r>
              <a:rPr lang="en-US" b="0" dirty="0" smtClean="0"/>
              <a:t>Code ethics does not show the morals but it can give a perspective of how to improve so the whole population</a:t>
            </a:r>
            <a:r>
              <a:rPr lang="en-US" b="0" baseline="0" dirty="0" smtClean="0"/>
              <a:t> does not get affected by it.</a:t>
            </a:r>
          </a:p>
          <a:p>
            <a:r>
              <a:rPr lang="en-US" b="0" baseline="0" dirty="0" smtClean="0"/>
              <a:t>José Bernardo Peña </a:t>
            </a:r>
            <a:r>
              <a:rPr lang="en-US" b="0" baseline="0" dirty="0" err="1" smtClean="0"/>
              <a:t>Arcila</a:t>
            </a:r>
            <a:r>
              <a:rPr lang="en-US" b="0" baseline="0" dirty="0" smtClean="0"/>
              <a:t>, in his paper with other colleagues Computing Ethics and Education discusses the 10 rules to live by when doing computing and they are like </a:t>
            </a:r>
            <a:r>
              <a:rPr lang="en-US" b="0" baseline="0" dirty="0" err="1" smtClean="0"/>
              <a:t>mandaments</a:t>
            </a:r>
            <a:r>
              <a:rPr lang="en-US" b="0" baseline="0" dirty="0" smtClean="0"/>
              <a:t>. You will not use a computer to harm someone, to steal cause fraud, infiltrate someone document. </a:t>
            </a:r>
          </a:p>
          <a:p>
            <a:endParaRPr lang="en-US" b="0" dirty="0"/>
          </a:p>
        </p:txBody>
      </p:sp>
      <p:sp>
        <p:nvSpPr>
          <p:cNvPr id="4" name="Date Placeholder 3"/>
          <p:cNvSpPr>
            <a:spLocks noGrp="1"/>
          </p:cNvSpPr>
          <p:nvPr>
            <p:ph type="dt" idx="10"/>
          </p:nvPr>
        </p:nvSpPr>
        <p:spPr/>
        <p:txBody>
          <a:bodyPr/>
          <a:lstStyle/>
          <a:p>
            <a:fld id="{BBCA8B03-0F9E-6843-8873-A8DAC9B368CA}" type="datetime1">
              <a:rPr lang="en-US" smtClean="0"/>
              <a:pPr/>
              <a:t>3/28/14</a:t>
            </a:fld>
            <a:endParaRPr lang="en-US"/>
          </a:p>
        </p:txBody>
      </p:sp>
      <p:sp>
        <p:nvSpPr>
          <p:cNvPr id="5" name="Slide Number Placeholder 4"/>
          <p:cNvSpPr>
            <a:spLocks noGrp="1"/>
          </p:cNvSpPr>
          <p:nvPr>
            <p:ph type="sldNum" sz="quarter" idx="11"/>
          </p:nvPr>
        </p:nvSpPr>
        <p:spPr/>
        <p:txBody>
          <a:bodyPr/>
          <a:lstStyle/>
          <a:p>
            <a:fld id="{4FC883A1-F8A5-EA4E-8D73-931514293BE7}" type="slidenum">
              <a:rPr lang="en-US" smtClean="0"/>
              <a:pPr/>
              <a:t>10</a:t>
            </a:fld>
            <a:endParaRPr lang="en-US"/>
          </a:p>
        </p:txBody>
      </p:sp>
    </p:spTree>
    <p:extLst>
      <p:ext uri="{BB962C8B-B14F-4D97-AF65-F5344CB8AC3E}">
        <p14:creationId xmlns:p14="http://schemas.microsoft.com/office/powerpoint/2010/main" val="23617811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3"/>
          <p:cNvGrpSpPr>
            <a:grpSpLocks/>
          </p:cNvGrpSpPr>
          <p:nvPr/>
        </p:nvGrpSpPr>
        <p:grpSpPr bwMode="auto">
          <a:xfrm>
            <a:off x="0" y="0"/>
            <a:ext cx="9144000" cy="6858000"/>
            <a:chOff x="0" y="0"/>
            <a:chExt cx="5760" cy="4320"/>
          </a:xfrm>
        </p:grpSpPr>
        <p:sp>
          <p:nvSpPr>
            <p:cNvPr id="5" name="Rectangle 2"/>
            <p:cNvSpPr>
              <a:spLocks noChangeArrowheads="1"/>
            </p:cNvSpPr>
            <p:nvPr userDrawn="1"/>
          </p:nvSpPr>
          <p:spPr bwMode="hidden">
            <a:xfrm>
              <a:off x="0" y="0"/>
              <a:ext cx="2208" cy="4320"/>
            </a:xfrm>
            <a:prstGeom prst="rect">
              <a:avLst/>
            </a:prstGeom>
            <a:gradFill rotWithShape="0">
              <a:gsLst>
                <a:gs pos="0">
                  <a:schemeClr val="hlink"/>
                </a:gs>
                <a:gs pos="100000">
                  <a:schemeClr val="bg1"/>
                </a:gs>
              </a:gsLst>
              <a:lin ang="0" scaled="1"/>
            </a:gradFill>
            <a:ln w="9525">
              <a:noFill/>
              <a:miter lim="800000"/>
              <a:headEnd/>
              <a:tailEnd/>
            </a:ln>
            <a:effectLst/>
          </p:spPr>
          <p:txBody>
            <a:bodyPr wrap="none" anchor="ctr">
              <a:prstTxWarp prst="textNoShape">
                <a:avLst/>
              </a:prstTxWarp>
            </a:bodyPr>
            <a:lstStyle/>
            <a:p>
              <a:endParaRPr lang="en-US">
                <a:solidFill>
                  <a:schemeClr val="tx1"/>
                </a:solidFill>
              </a:endParaRPr>
            </a:p>
          </p:txBody>
        </p:sp>
        <p:sp>
          <p:nvSpPr>
            <p:cNvPr id="6" name="Rectangle 6"/>
            <p:cNvSpPr>
              <a:spLocks noChangeArrowheads="1"/>
            </p:cNvSpPr>
            <p:nvPr userDrawn="1"/>
          </p:nvSpPr>
          <p:spPr bwMode="hidden">
            <a:xfrm>
              <a:off x="1081" y="1065"/>
              <a:ext cx="4679" cy="1596"/>
            </a:xfrm>
            <a:prstGeom prst="rect">
              <a:avLst/>
            </a:prstGeom>
            <a:solidFill>
              <a:schemeClr val="accent1"/>
            </a:solidFill>
            <a:ln w="9525">
              <a:noFill/>
              <a:miter lim="800000"/>
              <a:headEnd/>
              <a:tailEnd/>
            </a:ln>
          </p:spPr>
          <p:txBody>
            <a:bodyPr>
              <a:prstTxWarp prst="textNoShape">
                <a:avLst/>
              </a:prstTxWarp>
            </a:bodyPr>
            <a:lstStyle/>
            <a:p>
              <a:pPr algn="l"/>
              <a:endParaRPr lang="en-US">
                <a:solidFill>
                  <a:schemeClr val="tx1"/>
                </a:solidFill>
              </a:endParaRPr>
            </a:p>
          </p:txBody>
        </p:sp>
        <p:grpSp>
          <p:nvGrpSpPr>
            <p:cNvPr id="7" name="Group 22"/>
            <p:cNvGrpSpPr>
              <a:grpSpLocks/>
            </p:cNvGrpSpPr>
            <p:nvPr userDrawn="1"/>
          </p:nvGrpSpPr>
          <p:grpSpPr bwMode="auto">
            <a:xfrm>
              <a:off x="0" y="672"/>
              <a:ext cx="1806" cy="1989"/>
              <a:chOff x="0" y="672"/>
              <a:chExt cx="1806" cy="1989"/>
            </a:xfrm>
          </p:grpSpPr>
          <p:sp>
            <p:nvSpPr>
              <p:cNvPr id="8" name="Rectangle 7"/>
              <p:cNvSpPr>
                <a:spLocks noChangeArrowheads="1"/>
              </p:cNvSpPr>
              <p:nvPr userDrawn="1"/>
            </p:nvSpPr>
            <p:spPr bwMode="auto">
              <a:xfrm>
                <a:off x="361" y="2257"/>
                <a:ext cx="363" cy="404"/>
              </a:xfrm>
              <a:prstGeom prst="rect">
                <a:avLst/>
              </a:prstGeom>
              <a:solidFill>
                <a:schemeClr val="accent2"/>
              </a:solidFill>
              <a:ln w="9525">
                <a:noFill/>
                <a:miter lim="800000"/>
                <a:headEnd/>
                <a:tailEnd/>
              </a:ln>
            </p:spPr>
            <p:txBody>
              <a:bodyPr>
                <a:prstTxWarp prst="textNoShape">
                  <a:avLst/>
                </a:prstTxWarp>
              </a:bodyPr>
              <a:lstStyle/>
              <a:p>
                <a:pPr algn="l"/>
                <a:endParaRPr lang="en-US">
                  <a:solidFill>
                    <a:schemeClr val="tx1"/>
                  </a:solidFill>
                </a:endParaRPr>
              </a:p>
            </p:txBody>
          </p:sp>
          <p:sp>
            <p:nvSpPr>
              <p:cNvPr id="9" name="Rectangle 8"/>
              <p:cNvSpPr>
                <a:spLocks noChangeArrowheads="1"/>
              </p:cNvSpPr>
              <p:nvPr userDrawn="1"/>
            </p:nvSpPr>
            <p:spPr bwMode="auto">
              <a:xfrm>
                <a:off x="1081" y="1065"/>
                <a:ext cx="362" cy="405"/>
              </a:xfrm>
              <a:prstGeom prst="rect">
                <a:avLst/>
              </a:prstGeom>
              <a:solidFill>
                <a:schemeClr val="hlink"/>
              </a:solidFill>
              <a:ln w="9525">
                <a:noFill/>
                <a:miter lim="800000"/>
                <a:headEnd/>
                <a:tailEnd/>
              </a:ln>
            </p:spPr>
            <p:txBody>
              <a:bodyPr>
                <a:prstTxWarp prst="textNoShape">
                  <a:avLst/>
                </a:prstTxWarp>
              </a:bodyPr>
              <a:lstStyle/>
              <a:p>
                <a:pPr algn="l"/>
                <a:endParaRPr lang="en-US">
                  <a:solidFill>
                    <a:schemeClr val="tx1"/>
                  </a:solidFill>
                </a:endParaRPr>
              </a:p>
            </p:txBody>
          </p:sp>
          <p:sp>
            <p:nvSpPr>
              <p:cNvPr id="10" name="Rectangle 9"/>
              <p:cNvSpPr>
                <a:spLocks noChangeArrowheads="1"/>
              </p:cNvSpPr>
              <p:nvPr userDrawn="1"/>
            </p:nvSpPr>
            <p:spPr bwMode="auto">
              <a:xfrm>
                <a:off x="1437" y="672"/>
                <a:ext cx="369" cy="400"/>
              </a:xfrm>
              <a:prstGeom prst="rect">
                <a:avLst/>
              </a:prstGeom>
              <a:solidFill>
                <a:schemeClr val="hlink"/>
              </a:solidFill>
              <a:ln w="9525">
                <a:noFill/>
                <a:miter lim="800000"/>
                <a:headEnd/>
                <a:tailEnd/>
              </a:ln>
            </p:spPr>
            <p:txBody>
              <a:bodyPr>
                <a:prstTxWarp prst="textNoShape">
                  <a:avLst/>
                </a:prstTxWarp>
              </a:bodyPr>
              <a:lstStyle/>
              <a:p>
                <a:pPr algn="l"/>
                <a:endParaRPr lang="en-US">
                  <a:solidFill>
                    <a:schemeClr val="tx1"/>
                  </a:solidFill>
                </a:endParaRPr>
              </a:p>
            </p:txBody>
          </p:sp>
          <p:sp>
            <p:nvSpPr>
              <p:cNvPr id="11" name="Rectangle 10"/>
              <p:cNvSpPr>
                <a:spLocks noChangeArrowheads="1"/>
              </p:cNvSpPr>
              <p:nvPr userDrawn="1"/>
            </p:nvSpPr>
            <p:spPr bwMode="auto">
              <a:xfrm>
                <a:off x="719" y="2257"/>
                <a:ext cx="368" cy="404"/>
              </a:xfrm>
              <a:prstGeom prst="rect">
                <a:avLst/>
              </a:prstGeom>
              <a:solidFill>
                <a:schemeClr val="accent1"/>
              </a:solidFill>
              <a:ln w="9525">
                <a:noFill/>
                <a:miter lim="800000"/>
                <a:headEnd/>
                <a:tailEnd/>
              </a:ln>
            </p:spPr>
            <p:txBody>
              <a:bodyPr>
                <a:prstTxWarp prst="textNoShape">
                  <a:avLst/>
                </a:prstTxWarp>
              </a:bodyPr>
              <a:lstStyle/>
              <a:p>
                <a:pPr algn="l"/>
                <a:endParaRPr lang="en-US">
                  <a:solidFill>
                    <a:schemeClr val="tx1"/>
                  </a:solidFill>
                </a:endParaRPr>
              </a:p>
            </p:txBody>
          </p:sp>
          <p:sp>
            <p:nvSpPr>
              <p:cNvPr id="12" name="Rectangle 11"/>
              <p:cNvSpPr>
                <a:spLocks noChangeArrowheads="1"/>
              </p:cNvSpPr>
              <p:nvPr userDrawn="1"/>
            </p:nvSpPr>
            <p:spPr bwMode="auto">
              <a:xfrm>
                <a:off x="1437" y="1065"/>
                <a:ext cx="369" cy="405"/>
              </a:xfrm>
              <a:prstGeom prst="rect">
                <a:avLst/>
              </a:prstGeom>
              <a:solidFill>
                <a:schemeClr val="accent2"/>
              </a:solidFill>
              <a:ln w="9525">
                <a:noFill/>
                <a:miter lim="800000"/>
                <a:headEnd/>
                <a:tailEnd/>
              </a:ln>
            </p:spPr>
            <p:txBody>
              <a:bodyPr>
                <a:prstTxWarp prst="textNoShape">
                  <a:avLst/>
                </a:prstTxWarp>
              </a:bodyPr>
              <a:lstStyle/>
              <a:p>
                <a:pPr algn="l"/>
                <a:endParaRPr lang="en-US">
                  <a:solidFill>
                    <a:schemeClr val="tx1"/>
                  </a:solidFill>
                </a:endParaRPr>
              </a:p>
            </p:txBody>
          </p:sp>
          <p:sp>
            <p:nvSpPr>
              <p:cNvPr id="13" name="Rectangle 12"/>
              <p:cNvSpPr>
                <a:spLocks noChangeArrowheads="1"/>
              </p:cNvSpPr>
              <p:nvPr userDrawn="1"/>
            </p:nvSpPr>
            <p:spPr bwMode="auto">
              <a:xfrm>
                <a:off x="719" y="1464"/>
                <a:ext cx="368" cy="399"/>
              </a:xfrm>
              <a:prstGeom prst="rect">
                <a:avLst/>
              </a:prstGeom>
              <a:solidFill>
                <a:schemeClr val="hlink"/>
              </a:solidFill>
              <a:ln w="9525">
                <a:noFill/>
                <a:miter lim="800000"/>
                <a:headEnd/>
                <a:tailEnd/>
              </a:ln>
            </p:spPr>
            <p:txBody>
              <a:bodyPr>
                <a:prstTxWarp prst="textNoShape">
                  <a:avLst/>
                </a:prstTxWarp>
              </a:bodyPr>
              <a:lstStyle/>
              <a:p>
                <a:pPr algn="l"/>
                <a:endParaRPr lang="en-US">
                  <a:solidFill>
                    <a:schemeClr val="tx1"/>
                  </a:solidFill>
                </a:endParaRPr>
              </a:p>
            </p:txBody>
          </p:sp>
          <p:sp>
            <p:nvSpPr>
              <p:cNvPr id="14" name="Rectangle 13"/>
              <p:cNvSpPr>
                <a:spLocks noChangeArrowheads="1"/>
              </p:cNvSpPr>
              <p:nvPr userDrawn="1"/>
            </p:nvSpPr>
            <p:spPr bwMode="auto">
              <a:xfrm>
                <a:off x="0" y="1464"/>
                <a:ext cx="367" cy="399"/>
              </a:xfrm>
              <a:prstGeom prst="rect">
                <a:avLst/>
              </a:prstGeom>
              <a:solidFill>
                <a:schemeClr val="accent1"/>
              </a:solidFill>
              <a:ln w="9525">
                <a:noFill/>
                <a:miter lim="800000"/>
                <a:headEnd/>
                <a:tailEnd/>
              </a:ln>
            </p:spPr>
            <p:txBody>
              <a:bodyPr>
                <a:prstTxWarp prst="textNoShape">
                  <a:avLst/>
                </a:prstTxWarp>
              </a:bodyPr>
              <a:lstStyle/>
              <a:p>
                <a:pPr algn="l"/>
                <a:endParaRPr lang="en-US">
                  <a:solidFill>
                    <a:schemeClr val="tx1"/>
                  </a:solidFill>
                </a:endParaRPr>
              </a:p>
            </p:txBody>
          </p:sp>
          <p:sp>
            <p:nvSpPr>
              <p:cNvPr id="15" name="Rectangle 14"/>
              <p:cNvSpPr>
                <a:spLocks noChangeArrowheads="1"/>
              </p:cNvSpPr>
              <p:nvPr userDrawn="1"/>
            </p:nvSpPr>
            <p:spPr bwMode="auto">
              <a:xfrm>
                <a:off x="1081" y="1464"/>
                <a:ext cx="362" cy="399"/>
              </a:xfrm>
              <a:prstGeom prst="rect">
                <a:avLst/>
              </a:prstGeom>
              <a:solidFill>
                <a:schemeClr val="accent2"/>
              </a:solidFill>
              <a:ln w="9525">
                <a:noFill/>
                <a:miter lim="800000"/>
                <a:headEnd/>
                <a:tailEnd/>
              </a:ln>
            </p:spPr>
            <p:txBody>
              <a:bodyPr>
                <a:prstTxWarp prst="textNoShape">
                  <a:avLst/>
                </a:prstTxWarp>
              </a:bodyPr>
              <a:lstStyle/>
              <a:p>
                <a:pPr algn="l"/>
                <a:endParaRPr lang="en-US">
                  <a:solidFill>
                    <a:schemeClr val="tx1"/>
                  </a:solidFill>
                </a:endParaRPr>
              </a:p>
            </p:txBody>
          </p:sp>
          <p:sp>
            <p:nvSpPr>
              <p:cNvPr id="16" name="Rectangle 15"/>
              <p:cNvSpPr>
                <a:spLocks noChangeArrowheads="1"/>
              </p:cNvSpPr>
              <p:nvPr userDrawn="1"/>
            </p:nvSpPr>
            <p:spPr bwMode="auto">
              <a:xfrm>
                <a:off x="361" y="1857"/>
                <a:ext cx="363" cy="406"/>
              </a:xfrm>
              <a:prstGeom prst="rect">
                <a:avLst/>
              </a:prstGeom>
              <a:solidFill>
                <a:schemeClr val="hlink"/>
              </a:solidFill>
              <a:ln w="9525">
                <a:noFill/>
                <a:miter lim="800000"/>
                <a:headEnd/>
                <a:tailEnd/>
              </a:ln>
            </p:spPr>
            <p:txBody>
              <a:bodyPr>
                <a:prstTxWarp prst="textNoShape">
                  <a:avLst/>
                </a:prstTxWarp>
              </a:bodyPr>
              <a:lstStyle/>
              <a:p>
                <a:pPr algn="l"/>
                <a:endParaRPr lang="en-US">
                  <a:solidFill>
                    <a:schemeClr val="tx1"/>
                  </a:solidFill>
                </a:endParaRPr>
              </a:p>
            </p:txBody>
          </p:sp>
          <p:sp>
            <p:nvSpPr>
              <p:cNvPr id="17" name="Rectangle 16"/>
              <p:cNvSpPr>
                <a:spLocks noChangeArrowheads="1"/>
              </p:cNvSpPr>
              <p:nvPr userDrawn="1"/>
            </p:nvSpPr>
            <p:spPr bwMode="auto">
              <a:xfrm>
                <a:off x="719" y="1857"/>
                <a:ext cx="368" cy="406"/>
              </a:xfrm>
              <a:prstGeom prst="rect">
                <a:avLst/>
              </a:prstGeom>
              <a:solidFill>
                <a:schemeClr val="accent2"/>
              </a:solidFill>
              <a:ln w="9525">
                <a:noFill/>
                <a:miter lim="800000"/>
                <a:headEnd/>
                <a:tailEnd/>
              </a:ln>
            </p:spPr>
            <p:txBody>
              <a:bodyPr>
                <a:prstTxWarp prst="textNoShape">
                  <a:avLst/>
                </a:prstTxWarp>
              </a:bodyPr>
              <a:lstStyle/>
              <a:p>
                <a:pPr algn="l"/>
                <a:endParaRPr lang="en-US">
                  <a:solidFill>
                    <a:schemeClr val="tx1"/>
                  </a:solidFill>
                </a:endParaRPr>
              </a:p>
            </p:txBody>
          </p:sp>
        </p:grpSp>
      </p:grpSp>
      <p:pic>
        <p:nvPicPr>
          <p:cNvPr id="18" name="Picture 25"/>
          <p:cNvPicPr>
            <a:picLocks noChangeAspect="1" noChangeArrowheads="1"/>
          </p:cNvPicPr>
          <p:nvPr userDrawn="1"/>
        </p:nvPicPr>
        <p:blipFill>
          <a:blip r:embed="rId2"/>
          <a:srcRect/>
          <a:stretch>
            <a:fillRect/>
          </a:stretch>
        </p:blipFill>
        <p:spPr bwMode="auto">
          <a:xfrm>
            <a:off x="7977188" y="23813"/>
            <a:ext cx="1166812" cy="433387"/>
          </a:xfrm>
          <a:prstGeom prst="rect">
            <a:avLst/>
          </a:prstGeom>
          <a:noFill/>
          <a:ln w="9525">
            <a:noFill/>
            <a:miter lim="800000"/>
            <a:headEnd/>
            <a:tailEnd/>
          </a:ln>
        </p:spPr>
      </p:pic>
      <p:sp>
        <p:nvSpPr>
          <p:cNvPr id="19" name="Text Box 26"/>
          <p:cNvSpPr txBox="1">
            <a:spLocks noChangeArrowheads="1"/>
          </p:cNvSpPr>
          <p:nvPr userDrawn="1"/>
        </p:nvSpPr>
        <p:spPr bwMode="auto">
          <a:xfrm>
            <a:off x="1576388" y="23813"/>
            <a:ext cx="6015037" cy="473075"/>
          </a:xfrm>
          <a:prstGeom prst="rect">
            <a:avLst/>
          </a:prstGeom>
          <a:noFill/>
          <a:ln w="9525">
            <a:noFill/>
            <a:miter lim="800000"/>
            <a:headEnd/>
            <a:tailEnd/>
          </a:ln>
          <a:effectLst/>
        </p:spPr>
        <p:txBody>
          <a:bodyPr wrap="none" anchor="ctr">
            <a:prstTxWarp prst="textNoShape">
              <a:avLst/>
            </a:prstTxWarp>
            <a:spAutoFit/>
          </a:bodyPr>
          <a:lstStyle/>
          <a:p>
            <a:r>
              <a:rPr lang="en-US" sz="2500" b="1">
                <a:solidFill>
                  <a:srgbClr val="990033"/>
                </a:solidFill>
              </a:rPr>
              <a:t>CS 3043 Social Implications Of Computing</a:t>
            </a:r>
          </a:p>
        </p:txBody>
      </p:sp>
      <p:sp>
        <p:nvSpPr>
          <p:cNvPr id="39953" name="Rectangle 17"/>
          <p:cNvSpPr>
            <a:spLocks noGrp="1" noChangeArrowheads="1"/>
          </p:cNvSpPr>
          <p:nvPr>
            <p:ph type="ctrTitle"/>
          </p:nvPr>
        </p:nvSpPr>
        <p:spPr>
          <a:xfrm>
            <a:off x="2971800" y="1828800"/>
            <a:ext cx="6019800" cy="2209800"/>
          </a:xfrm>
        </p:spPr>
        <p:txBody>
          <a:bodyPr/>
          <a:lstStyle>
            <a:lvl1pPr>
              <a:defRPr sz="4200">
                <a:solidFill>
                  <a:schemeClr val="tx2"/>
                </a:solidFill>
              </a:defRPr>
            </a:lvl1pPr>
          </a:lstStyle>
          <a:p>
            <a:r>
              <a:rPr lang="en-US"/>
              <a:t>Click to edit Master title style</a:t>
            </a:r>
          </a:p>
        </p:txBody>
      </p:sp>
      <p:sp>
        <p:nvSpPr>
          <p:cNvPr id="39954" name="Rectangle 18"/>
          <p:cNvSpPr>
            <a:spLocks noGrp="1" noChangeArrowheads="1"/>
          </p:cNvSpPr>
          <p:nvPr>
            <p:ph type="subTitle" idx="1"/>
          </p:nvPr>
        </p:nvSpPr>
        <p:spPr>
          <a:xfrm>
            <a:off x="2971800" y="4267200"/>
            <a:ext cx="6019800" cy="1752600"/>
          </a:xfrm>
        </p:spPr>
        <p:txBody>
          <a:bodyPr/>
          <a:lstStyle>
            <a:lvl1pPr marL="0" indent="0">
              <a:buFont typeface="Wingdings" pitchFamily="76" charset="2"/>
              <a:buNone/>
              <a:defRPr sz="3200"/>
            </a:lvl1pPr>
          </a:lstStyle>
          <a:p>
            <a:r>
              <a:rPr lang="en-US"/>
              <a:t>Click to edit Master subtitle style</a:t>
            </a:r>
          </a:p>
        </p:txBody>
      </p:sp>
      <p:sp>
        <p:nvSpPr>
          <p:cNvPr id="20" name="Rectangle 3"/>
          <p:cNvSpPr>
            <a:spLocks noGrp="1" noChangeArrowheads="1"/>
          </p:cNvSpPr>
          <p:nvPr>
            <p:ph type="dt" sz="half" idx="10"/>
          </p:nvPr>
        </p:nvSpPr>
        <p:spPr>
          <a:xfrm>
            <a:off x="457200" y="6248400"/>
            <a:ext cx="2133600" cy="457200"/>
          </a:xfrm>
        </p:spPr>
        <p:txBody>
          <a:bodyPr/>
          <a:lstStyle>
            <a:lvl1pPr>
              <a:defRPr/>
            </a:lvl1pPr>
          </a:lstStyle>
          <a:p>
            <a:fld id="{91A7AD9B-C7F8-4A4B-BDE5-263E082B5893}" type="datetime1">
              <a:rPr lang="en-US" smtClean="0"/>
              <a:t>3/28/14</a:t>
            </a:fld>
            <a:endParaRPr lang="en-US"/>
          </a:p>
        </p:txBody>
      </p:sp>
      <p:sp>
        <p:nvSpPr>
          <p:cNvPr id="21" name="Rectangle 4"/>
          <p:cNvSpPr>
            <a:spLocks noGrp="1" noChangeArrowheads="1"/>
          </p:cNvSpPr>
          <p:nvPr>
            <p:ph type="ftr" sz="quarter" idx="11"/>
          </p:nvPr>
        </p:nvSpPr>
        <p:spPr/>
        <p:txBody>
          <a:bodyPr/>
          <a:lstStyle>
            <a:lvl1pPr>
              <a:defRPr/>
            </a:lvl1pPr>
          </a:lstStyle>
          <a:p>
            <a:r>
              <a:rPr lang="en-US" smtClean="0"/>
              <a:t>© 2014 Keith A. Pray</a:t>
            </a:r>
            <a:endParaRPr lang="en-US"/>
          </a:p>
        </p:txBody>
      </p:sp>
      <p:sp>
        <p:nvSpPr>
          <p:cNvPr id="22" name="Rectangle 5"/>
          <p:cNvSpPr>
            <a:spLocks noGrp="1" noChangeArrowheads="1"/>
          </p:cNvSpPr>
          <p:nvPr>
            <p:ph type="sldNum" sz="quarter" idx="12"/>
          </p:nvPr>
        </p:nvSpPr>
        <p:spPr/>
        <p:txBody>
          <a:bodyPr/>
          <a:lstStyle>
            <a:lvl1pPr>
              <a:defRPr/>
            </a:lvl1pPr>
          </a:lstStyle>
          <a:p>
            <a:fld id="{66D73D20-55BA-1449-9A56-B4ED4EC82E9D}" type="slidenum">
              <a:rPr lang="en-US"/>
              <a:pPr/>
              <a:t>‹#›</a:t>
            </a:fld>
            <a:endParaRPr lang="en-US"/>
          </a:p>
        </p:txBody>
      </p:sp>
    </p:spTree>
  </p:cSld>
  <p:clrMapOvr>
    <a:masterClrMapping/>
  </p:clrMapOvr>
  <p:transition xmlns:p14="http://schemas.microsoft.com/office/powerpoint/2010/main" spd="slow">
    <p:push/>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ftr" sz="quarter" idx="10"/>
          </p:nvPr>
        </p:nvSpPr>
        <p:spPr>
          <a:ln/>
        </p:spPr>
        <p:txBody>
          <a:bodyPr/>
          <a:lstStyle>
            <a:lvl1pPr>
              <a:defRPr/>
            </a:lvl1pPr>
          </a:lstStyle>
          <a:p>
            <a:r>
              <a:rPr lang="en-US" smtClean="0"/>
              <a:t>© 2014 Keith A. Pray</a:t>
            </a:r>
            <a:endParaRPr lang="en-US"/>
          </a:p>
        </p:txBody>
      </p:sp>
      <p:sp>
        <p:nvSpPr>
          <p:cNvPr id="5" name="Rectangle 4"/>
          <p:cNvSpPr>
            <a:spLocks noGrp="1" noChangeArrowheads="1"/>
          </p:cNvSpPr>
          <p:nvPr>
            <p:ph type="sldNum" sz="quarter" idx="11"/>
          </p:nvPr>
        </p:nvSpPr>
        <p:spPr>
          <a:ln/>
        </p:spPr>
        <p:txBody>
          <a:bodyPr/>
          <a:lstStyle>
            <a:lvl1pPr>
              <a:defRPr/>
            </a:lvl1pPr>
          </a:lstStyle>
          <a:p>
            <a:fld id="{E51634C6-54E6-7A48-A8EE-253602C181F2}" type="slidenum">
              <a:rPr lang="en-US"/>
              <a:pPr/>
              <a:t>‹#›</a:t>
            </a:fld>
            <a:endParaRPr lang="en-US"/>
          </a:p>
        </p:txBody>
      </p:sp>
      <p:sp>
        <p:nvSpPr>
          <p:cNvPr id="6" name="Rectangle 17"/>
          <p:cNvSpPr>
            <a:spLocks noGrp="1" noChangeArrowheads="1"/>
          </p:cNvSpPr>
          <p:nvPr>
            <p:ph type="dt" sz="half" idx="12"/>
          </p:nvPr>
        </p:nvSpPr>
        <p:spPr>
          <a:ln/>
        </p:spPr>
        <p:txBody>
          <a:bodyPr/>
          <a:lstStyle>
            <a:lvl1pPr>
              <a:defRPr/>
            </a:lvl1pPr>
          </a:lstStyle>
          <a:p>
            <a:fld id="{B66A66DB-DA16-0A47-B676-5780AA1D0C21}" type="datetime1">
              <a:rPr lang="en-US" smtClean="0"/>
              <a:t>3/28/14</a:t>
            </a:fld>
            <a:endParaRPr lang="en-US"/>
          </a:p>
        </p:txBody>
      </p:sp>
    </p:spTree>
  </p:cSld>
  <p:clrMapOvr>
    <a:masterClrMapping/>
  </p:clrMapOvr>
  <p:transition xmlns:p14="http://schemas.microsoft.com/office/powerpoint/2010/main" spd="slow">
    <p:push/>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762000"/>
            <a:ext cx="2057400" cy="5105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762000"/>
            <a:ext cx="6019800" cy="5105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ftr" sz="quarter" idx="10"/>
          </p:nvPr>
        </p:nvSpPr>
        <p:spPr>
          <a:ln/>
        </p:spPr>
        <p:txBody>
          <a:bodyPr/>
          <a:lstStyle>
            <a:lvl1pPr>
              <a:defRPr/>
            </a:lvl1pPr>
          </a:lstStyle>
          <a:p>
            <a:r>
              <a:rPr lang="en-US" smtClean="0"/>
              <a:t>© 2014 Keith A. Pray</a:t>
            </a:r>
            <a:endParaRPr lang="en-US"/>
          </a:p>
        </p:txBody>
      </p:sp>
      <p:sp>
        <p:nvSpPr>
          <p:cNvPr id="5" name="Rectangle 4"/>
          <p:cNvSpPr>
            <a:spLocks noGrp="1" noChangeArrowheads="1"/>
          </p:cNvSpPr>
          <p:nvPr>
            <p:ph type="sldNum" sz="quarter" idx="11"/>
          </p:nvPr>
        </p:nvSpPr>
        <p:spPr>
          <a:ln/>
        </p:spPr>
        <p:txBody>
          <a:bodyPr/>
          <a:lstStyle>
            <a:lvl1pPr>
              <a:defRPr/>
            </a:lvl1pPr>
          </a:lstStyle>
          <a:p>
            <a:fld id="{9AE12E19-23F5-3841-8C2C-5AB321420C15}" type="slidenum">
              <a:rPr lang="en-US"/>
              <a:pPr/>
              <a:t>‹#›</a:t>
            </a:fld>
            <a:endParaRPr lang="en-US"/>
          </a:p>
        </p:txBody>
      </p:sp>
      <p:sp>
        <p:nvSpPr>
          <p:cNvPr id="6" name="Rectangle 17"/>
          <p:cNvSpPr>
            <a:spLocks noGrp="1" noChangeArrowheads="1"/>
          </p:cNvSpPr>
          <p:nvPr>
            <p:ph type="dt" sz="half" idx="12"/>
          </p:nvPr>
        </p:nvSpPr>
        <p:spPr>
          <a:ln/>
        </p:spPr>
        <p:txBody>
          <a:bodyPr/>
          <a:lstStyle>
            <a:lvl1pPr>
              <a:defRPr/>
            </a:lvl1pPr>
          </a:lstStyle>
          <a:p>
            <a:fld id="{85168D07-8581-464D-8037-878CD0BB82F1}" type="datetime1">
              <a:rPr lang="en-US" smtClean="0"/>
              <a:t>3/28/14</a:t>
            </a:fld>
            <a:endParaRPr lang="en-US"/>
          </a:p>
        </p:txBody>
      </p:sp>
    </p:spTree>
  </p:cSld>
  <p:clrMapOvr>
    <a:masterClrMapping/>
  </p:clrMapOvr>
  <p:transition xmlns:p14="http://schemas.microsoft.com/office/powerpoint/2010/main" spd="slow">
    <p:pu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ftr" sz="quarter" idx="10"/>
          </p:nvPr>
        </p:nvSpPr>
        <p:spPr>
          <a:ln/>
        </p:spPr>
        <p:txBody>
          <a:bodyPr/>
          <a:lstStyle>
            <a:lvl1pPr>
              <a:defRPr/>
            </a:lvl1pPr>
          </a:lstStyle>
          <a:p>
            <a:r>
              <a:rPr lang="en-US" smtClean="0"/>
              <a:t>© 2014 Keith A. Pray</a:t>
            </a:r>
            <a:endParaRPr lang="en-US"/>
          </a:p>
        </p:txBody>
      </p:sp>
      <p:sp>
        <p:nvSpPr>
          <p:cNvPr id="5" name="Rectangle 4"/>
          <p:cNvSpPr>
            <a:spLocks noGrp="1" noChangeArrowheads="1"/>
          </p:cNvSpPr>
          <p:nvPr>
            <p:ph type="sldNum" sz="quarter" idx="11"/>
          </p:nvPr>
        </p:nvSpPr>
        <p:spPr>
          <a:ln/>
        </p:spPr>
        <p:txBody>
          <a:bodyPr/>
          <a:lstStyle>
            <a:lvl1pPr>
              <a:defRPr/>
            </a:lvl1pPr>
          </a:lstStyle>
          <a:p>
            <a:fld id="{3EF13E91-7075-C240-9474-C941BF422C4F}" type="slidenum">
              <a:rPr lang="en-US"/>
              <a:pPr/>
              <a:t>‹#›</a:t>
            </a:fld>
            <a:endParaRPr lang="en-US"/>
          </a:p>
        </p:txBody>
      </p:sp>
      <p:sp>
        <p:nvSpPr>
          <p:cNvPr id="6" name="Rectangle 17"/>
          <p:cNvSpPr>
            <a:spLocks noGrp="1" noChangeArrowheads="1"/>
          </p:cNvSpPr>
          <p:nvPr>
            <p:ph type="dt" sz="half" idx="12"/>
          </p:nvPr>
        </p:nvSpPr>
        <p:spPr>
          <a:ln/>
        </p:spPr>
        <p:txBody>
          <a:bodyPr/>
          <a:lstStyle>
            <a:lvl1pPr>
              <a:defRPr/>
            </a:lvl1pPr>
          </a:lstStyle>
          <a:p>
            <a:fld id="{F589B7DA-9CAF-764A-B0E7-1A5D6821CC4C}" type="datetime1">
              <a:rPr lang="en-US" smtClean="0"/>
              <a:t>3/28/14</a:t>
            </a:fld>
            <a:endParaRPr lang="en-US"/>
          </a:p>
        </p:txBody>
      </p:sp>
    </p:spTree>
  </p:cSld>
  <p:clrMapOvr>
    <a:masterClrMapping/>
  </p:clrMapOvr>
  <p:transition xmlns:p14="http://schemas.microsoft.com/office/powerpoint/2010/main" spd="slow">
    <p:push/>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ftr" sz="quarter" idx="10"/>
          </p:nvPr>
        </p:nvSpPr>
        <p:spPr>
          <a:ln/>
        </p:spPr>
        <p:txBody>
          <a:bodyPr/>
          <a:lstStyle>
            <a:lvl1pPr>
              <a:defRPr/>
            </a:lvl1pPr>
          </a:lstStyle>
          <a:p>
            <a:r>
              <a:rPr lang="en-US" smtClean="0"/>
              <a:t>© 2014 Keith A. Pray</a:t>
            </a:r>
            <a:endParaRPr lang="en-US"/>
          </a:p>
        </p:txBody>
      </p:sp>
      <p:sp>
        <p:nvSpPr>
          <p:cNvPr id="5" name="Rectangle 4"/>
          <p:cNvSpPr>
            <a:spLocks noGrp="1" noChangeArrowheads="1"/>
          </p:cNvSpPr>
          <p:nvPr>
            <p:ph type="sldNum" sz="quarter" idx="11"/>
          </p:nvPr>
        </p:nvSpPr>
        <p:spPr>
          <a:ln/>
        </p:spPr>
        <p:txBody>
          <a:bodyPr/>
          <a:lstStyle>
            <a:lvl1pPr>
              <a:defRPr/>
            </a:lvl1pPr>
          </a:lstStyle>
          <a:p>
            <a:fld id="{40C56A42-9017-0447-B5E5-85F353CD7E97}" type="slidenum">
              <a:rPr lang="en-US"/>
              <a:pPr/>
              <a:t>‹#›</a:t>
            </a:fld>
            <a:endParaRPr lang="en-US"/>
          </a:p>
        </p:txBody>
      </p:sp>
      <p:sp>
        <p:nvSpPr>
          <p:cNvPr id="6" name="Rectangle 17"/>
          <p:cNvSpPr>
            <a:spLocks noGrp="1" noChangeArrowheads="1"/>
          </p:cNvSpPr>
          <p:nvPr>
            <p:ph type="dt" sz="half" idx="12"/>
          </p:nvPr>
        </p:nvSpPr>
        <p:spPr>
          <a:ln/>
        </p:spPr>
        <p:txBody>
          <a:bodyPr/>
          <a:lstStyle>
            <a:lvl1pPr>
              <a:defRPr/>
            </a:lvl1pPr>
          </a:lstStyle>
          <a:p>
            <a:fld id="{524FB87D-7DD4-FD43-9F74-7A0B567C0E00}" type="datetime1">
              <a:rPr lang="en-US" smtClean="0"/>
              <a:t>3/28/14</a:t>
            </a:fld>
            <a:endParaRPr lang="en-US"/>
          </a:p>
        </p:txBody>
      </p:sp>
    </p:spTree>
  </p:cSld>
  <p:clrMapOvr>
    <a:masterClrMapping/>
  </p:clrMapOvr>
  <p:transition xmlns:p14="http://schemas.microsoft.com/office/powerpoint/2010/main" spd="slow">
    <p:push/>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
          <p:cNvSpPr>
            <a:spLocks noGrp="1" noChangeArrowheads="1"/>
          </p:cNvSpPr>
          <p:nvPr>
            <p:ph type="ftr" sz="quarter" idx="10"/>
          </p:nvPr>
        </p:nvSpPr>
        <p:spPr>
          <a:ln/>
        </p:spPr>
        <p:txBody>
          <a:bodyPr/>
          <a:lstStyle>
            <a:lvl1pPr>
              <a:defRPr/>
            </a:lvl1pPr>
          </a:lstStyle>
          <a:p>
            <a:r>
              <a:rPr lang="en-US" smtClean="0"/>
              <a:t>© 2014 Keith A. Pray</a:t>
            </a:r>
            <a:endParaRPr lang="en-US"/>
          </a:p>
        </p:txBody>
      </p:sp>
      <p:sp>
        <p:nvSpPr>
          <p:cNvPr id="6" name="Rectangle 4"/>
          <p:cNvSpPr>
            <a:spLocks noGrp="1" noChangeArrowheads="1"/>
          </p:cNvSpPr>
          <p:nvPr>
            <p:ph type="sldNum" sz="quarter" idx="11"/>
          </p:nvPr>
        </p:nvSpPr>
        <p:spPr>
          <a:ln/>
        </p:spPr>
        <p:txBody>
          <a:bodyPr/>
          <a:lstStyle>
            <a:lvl1pPr>
              <a:defRPr/>
            </a:lvl1pPr>
          </a:lstStyle>
          <a:p>
            <a:fld id="{FED5AAED-6CEB-594B-8EAC-DFDE6F3107E7}" type="slidenum">
              <a:rPr lang="en-US"/>
              <a:pPr/>
              <a:t>‹#›</a:t>
            </a:fld>
            <a:endParaRPr lang="en-US"/>
          </a:p>
        </p:txBody>
      </p:sp>
      <p:sp>
        <p:nvSpPr>
          <p:cNvPr id="7" name="Rectangle 17"/>
          <p:cNvSpPr>
            <a:spLocks noGrp="1" noChangeArrowheads="1"/>
          </p:cNvSpPr>
          <p:nvPr>
            <p:ph type="dt" sz="half" idx="12"/>
          </p:nvPr>
        </p:nvSpPr>
        <p:spPr>
          <a:ln/>
        </p:spPr>
        <p:txBody>
          <a:bodyPr/>
          <a:lstStyle>
            <a:lvl1pPr>
              <a:defRPr/>
            </a:lvl1pPr>
          </a:lstStyle>
          <a:p>
            <a:fld id="{3EF396EF-1438-564A-B8FC-DC9C48517807}" type="datetime1">
              <a:rPr lang="en-US" smtClean="0"/>
              <a:t>3/28/14</a:t>
            </a:fld>
            <a:endParaRPr lang="en-US"/>
          </a:p>
        </p:txBody>
      </p:sp>
    </p:spTree>
  </p:cSld>
  <p:clrMapOvr>
    <a:masterClrMapping/>
  </p:clrMapOvr>
  <p:transition xmlns:p14="http://schemas.microsoft.com/office/powerpoint/2010/main" spd="slow">
    <p:push/>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3"/>
          <p:cNvSpPr>
            <a:spLocks noGrp="1" noChangeArrowheads="1"/>
          </p:cNvSpPr>
          <p:nvPr>
            <p:ph type="ftr" sz="quarter" idx="10"/>
          </p:nvPr>
        </p:nvSpPr>
        <p:spPr>
          <a:ln/>
        </p:spPr>
        <p:txBody>
          <a:bodyPr/>
          <a:lstStyle>
            <a:lvl1pPr>
              <a:defRPr/>
            </a:lvl1pPr>
          </a:lstStyle>
          <a:p>
            <a:r>
              <a:rPr lang="en-US" smtClean="0"/>
              <a:t>© 2014 Keith A. Pray</a:t>
            </a:r>
            <a:endParaRPr lang="en-US"/>
          </a:p>
        </p:txBody>
      </p:sp>
      <p:sp>
        <p:nvSpPr>
          <p:cNvPr id="8" name="Rectangle 4"/>
          <p:cNvSpPr>
            <a:spLocks noGrp="1" noChangeArrowheads="1"/>
          </p:cNvSpPr>
          <p:nvPr>
            <p:ph type="sldNum" sz="quarter" idx="11"/>
          </p:nvPr>
        </p:nvSpPr>
        <p:spPr>
          <a:ln/>
        </p:spPr>
        <p:txBody>
          <a:bodyPr/>
          <a:lstStyle>
            <a:lvl1pPr>
              <a:defRPr/>
            </a:lvl1pPr>
          </a:lstStyle>
          <a:p>
            <a:fld id="{ADEEC886-3125-0446-A1C2-BD143390563B}" type="slidenum">
              <a:rPr lang="en-US"/>
              <a:pPr/>
              <a:t>‹#›</a:t>
            </a:fld>
            <a:endParaRPr lang="en-US"/>
          </a:p>
        </p:txBody>
      </p:sp>
      <p:sp>
        <p:nvSpPr>
          <p:cNvPr id="9" name="Rectangle 17"/>
          <p:cNvSpPr>
            <a:spLocks noGrp="1" noChangeArrowheads="1"/>
          </p:cNvSpPr>
          <p:nvPr>
            <p:ph type="dt" sz="half" idx="12"/>
          </p:nvPr>
        </p:nvSpPr>
        <p:spPr>
          <a:ln/>
        </p:spPr>
        <p:txBody>
          <a:bodyPr/>
          <a:lstStyle>
            <a:lvl1pPr>
              <a:defRPr/>
            </a:lvl1pPr>
          </a:lstStyle>
          <a:p>
            <a:fld id="{77593C00-22D6-4345-96DF-C90530D8FB6E}" type="datetime1">
              <a:rPr lang="en-US" smtClean="0"/>
              <a:t>3/28/14</a:t>
            </a:fld>
            <a:endParaRPr lang="en-US"/>
          </a:p>
        </p:txBody>
      </p:sp>
    </p:spTree>
  </p:cSld>
  <p:clrMapOvr>
    <a:masterClrMapping/>
  </p:clrMapOvr>
  <p:transition xmlns:p14="http://schemas.microsoft.com/office/powerpoint/2010/main" spd="slow">
    <p:push/>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3"/>
          <p:cNvSpPr>
            <a:spLocks noGrp="1" noChangeArrowheads="1"/>
          </p:cNvSpPr>
          <p:nvPr>
            <p:ph type="ftr" sz="quarter" idx="10"/>
          </p:nvPr>
        </p:nvSpPr>
        <p:spPr>
          <a:ln/>
        </p:spPr>
        <p:txBody>
          <a:bodyPr/>
          <a:lstStyle>
            <a:lvl1pPr>
              <a:defRPr/>
            </a:lvl1pPr>
          </a:lstStyle>
          <a:p>
            <a:r>
              <a:rPr lang="en-US" smtClean="0"/>
              <a:t>© 2014 Keith A. Pray</a:t>
            </a:r>
            <a:endParaRPr lang="en-US"/>
          </a:p>
        </p:txBody>
      </p:sp>
      <p:sp>
        <p:nvSpPr>
          <p:cNvPr id="4" name="Rectangle 4"/>
          <p:cNvSpPr>
            <a:spLocks noGrp="1" noChangeArrowheads="1"/>
          </p:cNvSpPr>
          <p:nvPr>
            <p:ph type="sldNum" sz="quarter" idx="11"/>
          </p:nvPr>
        </p:nvSpPr>
        <p:spPr>
          <a:ln/>
        </p:spPr>
        <p:txBody>
          <a:bodyPr/>
          <a:lstStyle>
            <a:lvl1pPr>
              <a:defRPr/>
            </a:lvl1pPr>
          </a:lstStyle>
          <a:p>
            <a:fld id="{B1FD9840-EF79-DB44-8776-54CD8143041B}" type="slidenum">
              <a:rPr lang="en-US"/>
              <a:pPr/>
              <a:t>‹#›</a:t>
            </a:fld>
            <a:endParaRPr lang="en-US"/>
          </a:p>
        </p:txBody>
      </p:sp>
      <p:sp>
        <p:nvSpPr>
          <p:cNvPr id="5" name="Rectangle 17"/>
          <p:cNvSpPr>
            <a:spLocks noGrp="1" noChangeArrowheads="1"/>
          </p:cNvSpPr>
          <p:nvPr>
            <p:ph type="dt" sz="half" idx="12"/>
          </p:nvPr>
        </p:nvSpPr>
        <p:spPr>
          <a:ln/>
        </p:spPr>
        <p:txBody>
          <a:bodyPr/>
          <a:lstStyle>
            <a:lvl1pPr>
              <a:defRPr/>
            </a:lvl1pPr>
          </a:lstStyle>
          <a:p>
            <a:fld id="{CFCD51DB-A184-0542-83B9-E8F587DFBE21}" type="datetime1">
              <a:rPr lang="en-US" smtClean="0"/>
              <a:t>3/28/14</a:t>
            </a:fld>
            <a:endParaRPr lang="en-US"/>
          </a:p>
        </p:txBody>
      </p:sp>
    </p:spTree>
  </p:cSld>
  <p:clrMapOvr>
    <a:masterClrMapping/>
  </p:clrMapOvr>
  <p:transition xmlns:p14="http://schemas.microsoft.com/office/powerpoint/2010/main" spd="slow">
    <p:push/>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ftr" sz="quarter" idx="10"/>
          </p:nvPr>
        </p:nvSpPr>
        <p:spPr>
          <a:ln/>
        </p:spPr>
        <p:txBody>
          <a:bodyPr/>
          <a:lstStyle>
            <a:lvl1pPr>
              <a:defRPr/>
            </a:lvl1pPr>
          </a:lstStyle>
          <a:p>
            <a:r>
              <a:rPr lang="en-US" smtClean="0"/>
              <a:t>© 2014 Keith A. Pray</a:t>
            </a:r>
            <a:endParaRPr lang="en-US"/>
          </a:p>
        </p:txBody>
      </p:sp>
      <p:sp>
        <p:nvSpPr>
          <p:cNvPr id="3" name="Rectangle 4"/>
          <p:cNvSpPr>
            <a:spLocks noGrp="1" noChangeArrowheads="1"/>
          </p:cNvSpPr>
          <p:nvPr>
            <p:ph type="sldNum" sz="quarter" idx="11"/>
          </p:nvPr>
        </p:nvSpPr>
        <p:spPr>
          <a:ln/>
        </p:spPr>
        <p:txBody>
          <a:bodyPr/>
          <a:lstStyle>
            <a:lvl1pPr>
              <a:defRPr/>
            </a:lvl1pPr>
          </a:lstStyle>
          <a:p>
            <a:fld id="{82CE8DB3-59D2-1E49-83EE-DD7170444874}" type="slidenum">
              <a:rPr lang="en-US"/>
              <a:pPr/>
              <a:t>‹#›</a:t>
            </a:fld>
            <a:endParaRPr lang="en-US"/>
          </a:p>
        </p:txBody>
      </p:sp>
      <p:sp>
        <p:nvSpPr>
          <p:cNvPr id="4" name="Rectangle 17"/>
          <p:cNvSpPr>
            <a:spLocks noGrp="1" noChangeArrowheads="1"/>
          </p:cNvSpPr>
          <p:nvPr>
            <p:ph type="dt" sz="half" idx="12"/>
          </p:nvPr>
        </p:nvSpPr>
        <p:spPr>
          <a:ln/>
        </p:spPr>
        <p:txBody>
          <a:bodyPr/>
          <a:lstStyle>
            <a:lvl1pPr>
              <a:defRPr/>
            </a:lvl1pPr>
          </a:lstStyle>
          <a:p>
            <a:fld id="{6B846ED2-143A-A242-9CB9-5DCA312BF9BE}" type="datetime1">
              <a:rPr lang="en-US" smtClean="0"/>
              <a:t>3/28/14</a:t>
            </a:fld>
            <a:endParaRPr lang="en-US"/>
          </a:p>
        </p:txBody>
      </p:sp>
    </p:spTree>
  </p:cSld>
  <p:clrMapOvr>
    <a:masterClrMapping/>
  </p:clrMapOvr>
  <p:transition xmlns:p14="http://schemas.microsoft.com/office/powerpoint/2010/main" spd="slow">
    <p:push/>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ftr" sz="quarter" idx="10"/>
          </p:nvPr>
        </p:nvSpPr>
        <p:spPr>
          <a:ln/>
        </p:spPr>
        <p:txBody>
          <a:bodyPr/>
          <a:lstStyle>
            <a:lvl1pPr>
              <a:defRPr/>
            </a:lvl1pPr>
          </a:lstStyle>
          <a:p>
            <a:r>
              <a:rPr lang="en-US" smtClean="0"/>
              <a:t>© 2014 Keith A. Pray</a:t>
            </a:r>
            <a:endParaRPr lang="en-US"/>
          </a:p>
        </p:txBody>
      </p:sp>
      <p:sp>
        <p:nvSpPr>
          <p:cNvPr id="6" name="Rectangle 4"/>
          <p:cNvSpPr>
            <a:spLocks noGrp="1" noChangeArrowheads="1"/>
          </p:cNvSpPr>
          <p:nvPr>
            <p:ph type="sldNum" sz="quarter" idx="11"/>
          </p:nvPr>
        </p:nvSpPr>
        <p:spPr>
          <a:ln/>
        </p:spPr>
        <p:txBody>
          <a:bodyPr/>
          <a:lstStyle>
            <a:lvl1pPr>
              <a:defRPr/>
            </a:lvl1pPr>
          </a:lstStyle>
          <a:p>
            <a:fld id="{36444A83-4685-3E49-A398-E7D4A897361F}" type="slidenum">
              <a:rPr lang="en-US"/>
              <a:pPr/>
              <a:t>‹#›</a:t>
            </a:fld>
            <a:endParaRPr lang="en-US"/>
          </a:p>
        </p:txBody>
      </p:sp>
      <p:sp>
        <p:nvSpPr>
          <p:cNvPr id="7" name="Rectangle 17"/>
          <p:cNvSpPr>
            <a:spLocks noGrp="1" noChangeArrowheads="1"/>
          </p:cNvSpPr>
          <p:nvPr>
            <p:ph type="dt" sz="half" idx="12"/>
          </p:nvPr>
        </p:nvSpPr>
        <p:spPr>
          <a:ln/>
        </p:spPr>
        <p:txBody>
          <a:bodyPr/>
          <a:lstStyle>
            <a:lvl1pPr>
              <a:defRPr/>
            </a:lvl1pPr>
          </a:lstStyle>
          <a:p>
            <a:fld id="{0389E9C7-B070-CD42-BE48-884E0BCD7026}" type="datetime1">
              <a:rPr lang="en-US" smtClean="0"/>
              <a:t>3/28/14</a:t>
            </a:fld>
            <a:endParaRPr lang="en-US"/>
          </a:p>
        </p:txBody>
      </p:sp>
    </p:spTree>
  </p:cSld>
  <p:clrMapOvr>
    <a:masterClrMapping/>
  </p:clrMapOvr>
  <p:transition xmlns:p14="http://schemas.microsoft.com/office/powerpoint/2010/main" spd="slow">
    <p:push/>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ftr" sz="quarter" idx="10"/>
          </p:nvPr>
        </p:nvSpPr>
        <p:spPr>
          <a:ln/>
        </p:spPr>
        <p:txBody>
          <a:bodyPr/>
          <a:lstStyle>
            <a:lvl1pPr>
              <a:defRPr/>
            </a:lvl1pPr>
          </a:lstStyle>
          <a:p>
            <a:r>
              <a:rPr lang="en-US" smtClean="0"/>
              <a:t>© 2014 Keith A. Pray</a:t>
            </a:r>
            <a:endParaRPr lang="en-US"/>
          </a:p>
        </p:txBody>
      </p:sp>
      <p:sp>
        <p:nvSpPr>
          <p:cNvPr id="6" name="Rectangle 4"/>
          <p:cNvSpPr>
            <a:spLocks noGrp="1" noChangeArrowheads="1"/>
          </p:cNvSpPr>
          <p:nvPr>
            <p:ph type="sldNum" sz="quarter" idx="11"/>
          </p:nvPr>
        </p:nvSpPr>
        <p:spPr>
          <a:ln/>
        </p:spPr>
        <p:txBody>
          <a:bodyPr/>
          <a:lstStyle>
            <a:lvl1pPr>
              <a:defRPr/>
            </a:lvl1pPr>
          </a:lstStyle>
          <a:p>
            <a:fld id="{DB64D2D4-D900-3C41-891B-3E461EFB7D76}" type="slidenum">
              <a:rPr lang="en-US"/>
              <a:pPr/>
              <a:t>‹#›</a:t>
            </a:fld>
            <a:endParaRPr lang="en-US"/>
          </a:p>
        </p:txBody>
      </p:sp>
      <p:sp>
        <p:nvSpPr>
          <p:cNvPr id="7" name="Rectangle 17"/>
          <p:cNvSpPr>
            <a:spLocks noGrp="1" noChangeArrowheads="1"/>
          </p:cNvSpPr>
          <p:nvPr>
            <p:ph type="dt" sz="half" idx="12"/>
          </p:nvPr>
        </p:nvSpPr>
        <p:spPr>
          <a:ln/>
        </p:spPr>
        <p:txBody>
          <a:bodyPr/>
          <a:lstStyle>
            <a:lvl1pPr>
              <a:defRPr/>
            </a:lvl1pPr>
          </a:lstStyle>
          <a:p>
            <a:fld id="{32CB5525-FAE1-7743-BEE7-D29B40A380DD}" type="datetime1">
              <a:rPr lang="en-US" smtClean="0"/>
              <a:t>3/28/14</a:t>
            </a:fld>
            <a:endParaRPr lang="en-US"/>
          </a:p>
        </p:txBody>
      </p:sp>
    </p:spTree>
  </p:cSld>
  <p:clrMapOvr>
    <a:masterClrMapping/>
  </p:clrMapOvr>
  <p:transition xmlns:p14="http://schemas.microsoft.com/office/powerpoint/2010/main" spd="slow">
    <p:push/>
  </p:transitio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5" name="Rectangle 3"/>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chemeClr val="tx1"/>
                </a:solidFill>
                <a:latin typeface="Arial" charset="0"/>
              </a:defRPr>
            </a:lvl1pPr>
          </a:lstStyle>
          <a:p>
            <a:r>
              <a:rPr lang="en-US" smtClean="0"/>
              <a:t>© 2014 Keith A. Pray</a:t>
            </a:r>
            <a:endParaRPr lang="en-US"/>
          </a:p>
        </p:txBody>
      </p:sp>
      <p:sp>
        <p:nvSpPr>
          <p:cNvPr id="38916" name="Rectangle 4"/>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Arial Black" charset="0"/>
              </a:defRPr>
            </a:lvl1pPr>
          </a:lstStyle>
          <a:p>
            <a:fld id="{B62AEFEF-8EF8-8746-9739-0115D3E30436}" type="slidenum">
              <a:rPr lang="en-US"/>
              <a:pPr/>
              <a:t>‹#›</a:t>
            </a:fld>
            <a:endParaRPr lang="en-US"/>
          </a:p>
        </p:txBody>
      </p:sp>
      <p:grpSp>
        <p:nvGrpSpPr>
          <p:cNvPr id="1028" name="Group 18"/>
          <p:cNvGrpSpPr>
            <a:grpSpLocks/>
          </p:cNvGrpSpPr>
          <p:nvPr/>
        </p:nvGrpSpPr>
        <p:grpSpPr bwMode="auto">
          <a:xfrm>
            <a:off x="0" y="0"/>
            <a:ext cx="9144000" cy="546100"/>
            <a:chOff x="0" y="0"/>
            <a:chExt cx="5760" cy="344"/>
          </a:xfrm>
        </p:grpSpPr>
        <p:sp>
          <p:nvSpPr>
            <p:cNvPr id="38917" name="Rectangle 5"/>
            <p:cNvSpPr>
              <a:spLocks noChangeArrowheads="1"/>
            </p:cNvSpPr>
            <p:nvPr/>
          </p:nvSpPr>
          <p:spPr bwMode="auto">
            <a:xfrm>
              <a:off x="0" y="0"/>
              <a:ext cx="180" cy="336"/>
            </a:xfrm>
            <a:prstGeom prst="rect">
              <a:avLst/>
            </a:prstGeom>
            <a:gradFill rotWithShape="0">
              <a:gsLst>
                <a:gs pos="0">
                  <a:schemeClr val="hlink"/>
                </a:gs>
                <a:gs pos="100000">
                  <a:schemeClr val="bg1"/>
                </a:gs>
              </a:gsLst>
              <a:lin ang="0" scaled="1"/>
            </a:gradFill>
            <a:ln w="9525">
              <a:noFill/>
              <a:miter lim="800000"/>
              <a:headEnd/>
              <a:tailEnd/>
            </a:ln>
            <a:effectLst/>
          </p:spPr>
          <p:txBody>
            <a:bodyPr wrap="none" anchor="ctr">
              <a:prstTxWarp prst="textNoShape">
                <a:avLst/>
              </a:prstTxWarp>
            </a:bodyPr>
            <a:lstStyle/>
            <a:p>
              <a:endParaRPr lang="en-US">
                <a:solidFill>
                  <a:schemeClr val="tx1"/>
                </a:solidFill>
              </a:endParaRPr>
            </a:p>
          </p:txBody>
        </p:sp>
        <p:sp>
          <p:nvSpPr>
            <p:cNvPr id="38918" name="Rectangle 6"/>
            <p:cNvSpPr>
              <a:spLocks noChangeArrowheads="1"/>
            </p:cNvSpPr>
            <p:nvPr/>
          </p:nvSpPr>
          <p:spPr bwMode="auto">
            <a:xfrm>
              <a:off x="260" y="85"/>
              <a:ext cx="5500" cy="173"/>
            </a:xfrm>
            <a:prstGeom prst="rect">
              <a:avLst/>
            </a:prstGeom>
            <a:gradFill rotWithShape="0">
              <a:gsLst>
                <a:gs pos="0">
                  <a:schemeClr val="accent1"/>
                </a:gs>
                <a:gs pos="100000">
                  <a:schemeClr val="bg1"/>
                </a:gs>
              </a:gsLst>
              <a:lin ang="0" scaled="1"/>
            </a:gradFill>
            <a:ln w="9525">
              <a:noFill/>
              <a:miter lim="800000"/>
              <a:headEnd/>
              <a:tailEnd/>
            </a:ln>
          </p:spPr>
          <p:txBody>
            <a:bodyPr>
              <a:prstTxWarp prst="textNoShape">
                <a:avLst/>
              </a:prstTxWarp>
            </a:bodyPr>
            <a:lstStyle/>
            <a:p>
              <a:pPr algn="l"/>
              <a:endParaRPr lang="en-US">
                <a:solidFill>
                  <a:schemeClr val="tx1"/>
                </a:solidFill>
              </a:endParaRPr>
            </a:p>
          </p:txBody>
        </p:sp>
        <p:sp>
          <p:nvSpPr>
            <p:cNvPr id="38919" name="Rectangle 7"/>
            <p:cNvSpPr>
              <a:spLocks noChangeArrowheads="1"/>
            </p:cNvSpPr>
            <p:nvPr/>
          </p:nvSpPr>
          <p:spPr bwMode="auto">
            <a:xfrm>
              <a:off x="258" y="85"/>
              <a:ext cx="87" cy="89"/>
            </a:xfrm>
            <a:prstGeom prst="rect">
              <a:avLst/>
            </a:prstGeom>
            <a:solidFill>
              <a:schemeClr val="hlink"/>
            </a:solidFill>
            <a:ln w="9525">
              <a:noFill/>
              <a:miter lim="800000"/>
              <a:headEnd/>
              <a:tailEnd/>
            </a:ln>
          </p:spPr>
          <p:txBody>
            <a:bodyPr>
              <a:prstTxWarp prst="textNoShape">
                <a:avLst/>
              </a:prstTxWarp>
            </a:bodyPr>
            <a:lstStyle/>
            <a:p>
              <a:pPr algn="l"/>
              <a:endParaRPr lang="en-US" sz="1800">
                <a:solidFill>
                  <a:schemeClr val="hlink"/>
                </a:solidFill>
                <a:latin typeface="Arial" charset="0"/>
              </a:endParaRPr>
            </a:p>
          </p:txBody>
        </p:sp>
        <p:sp>
          <p:nvSpPr>
            <p:cNvPr id="38920" name="Rectangle 8"/>
            <p:cNvSpPr>
              <a:spLocks noChangeArrowheads="1"/>
            </p:cNvSpPr>
            <p:nvPr/>
          </p:nvSpPr>
          <p:spPr bwMode="auto">
            <a:xfrm>
              <a:off x="345" y="0"/>
              <a:ext cx="88" cy="87"/>
            </a:xfrm>
            <a:prstGeom prst="rect">
              <a:avLst/>
            </a:prstGeom>
            <a:solidFill>
              <a:schemeClr val="hlink"/>
            </a:solidFill>
            <a:ln w="9525">
              <a:noFill/>
              <a:miter lim="800000"/>
              <a:headEnd/>
              <a:tailEnd/>
            </a:ln>
          </p:spPr>
          <p:txBody>
            <a:bodyPr>
              <a:prstTxWarp prst="textNoShape">
                <a:avLst/>
              </a:prstTxWarp>
            </a:bodyPr>
            <a:lstStyle/>
            <a:p>
              <a:pPr algn="l"/>
              <a:endParaRPr lang="en-US" sz="1800">
                <a:solidFill>
                  <a:schemeClr val="hlink"/>
                </a:solidFill>
                <a:latin typeface="Arial" charset="0"/>
              </a:endParaRPr>
            </a:p>
          </p:txBody>
        </p:sp>
        <p:sp>
          <p:nvSpPr>
            <p:cNvPr id="38921" name="Rectangle 9"/>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prstTxWarp prst="textNoShape">
                <a:avLst/>
              </a:prstTxWarp>
            </a:bodyPr>
            <a:lstStyle/>
            <a:p>
              <a:pPr algn="l"/>
              <a:endParaRPr lang="en-US" sz="1800">
                <a:solidFill>
                  <a:schemeClr val="accent2"/>
                </a:solidFill>
                <a:latin typeface="Arial" charset="0"/>
              </a:endParaRPr>
            </a:p>
          </p:txBody>
        </p:sp>
        <p:sp>
          <p:nvSpPr>
            <p:cNvPr id="38922" name="Rectangle 10"/>
            <p:cNvSpPr>
              <a:spLocks noChangeArrowheads="1"/>
            </p:cNvSpPr>
            <p:nvPr/>
          </p:nvSpPr>
          <p:spPr bwMode="auto">
            <a:xfrm>
              <a:off x="173" y="173"/>
              <a:ext cx="86" cy="87"/>
            </a:xfrm>
            <a:prstGeom prst="rect">
              <a:avLst/>
            </a:prstGeom>
            <a:solidFill>
              <a:schemeClr val="hlink"/>
            </a:solidFill>
            <a:ln w="9525">
              <a:noFill/>
              <a:miter lim="800000"/>
              <a:headEnd/>
              <a:tailEnd/>
            </a:ln>
          </p:spPr>
          <p:txBody>
            <a:bodyPr>
              <a:prstTxWarp prst="textNoShape">
                <a:avLst/>
              </a:prstTxWarp>
            </a:bodyPr>
            <a:lstStyle/>
            <a:p>
              <a:pPr algn="l"/>
              <a:endParaRPr lang="en-US" sz="1800">
                <a:solidFill>
                  <a:schemeClr val="hlink"/>
                </a:solidFill>
                <a:latin typeface="Arial" charset="0"/>
              </a:endParaRPr>
            </a:p>
          </p:txBody>
        </p:sp>
        <p:sp>
          <p:nvSpPr>
            <p:cNvPr id="38923" name="Rectangle 11"/>
            <p:cNvSpPr>
              <a:spLocks noChangeArrowheads="1"/>
            </p:cNvSpPr>
            <p:nvPr/>
          </p:nvSpPr>
          <p:spPr bwMode="auto">
            <a:xfrm>
              <a:off x="83" y="86"/>
              <a:ext cx="89" cy="87"/>
            </a:xfrm>
            <a:prstGeom prst="rect">
              <a:avLst/>
            </a:prstGeom>
            <a:solidFill>
              <a:schemeClr val="accent1"/>
            </a:solidFill>
            <a:ln w="9525">
              <a:noFill/>
              <a:miter lim="800000"/>
              <a:headEnd/>
              <a:tailEnd/>
            </a:ln>
          </p:spPr>
          <p:txBody>
            <a:bodyPr>
              <a:prstTxWarp prst="textNoShape">
                <a:avLst/>
              </a:prstTxWarp>
            </a:bodyPr>
            <a:lstStyle/>
            <a:p>
              <a:pPr algn="l"/>
              <a:endParaRPr lang="en-US">
                <a:solidFill>
                  <a:schemeClr val="tx1"/>
                </a:solidFill>
              </a:endParaRPr>
            </a:p>
          </p:txBody>
        </p:sp>
        <p:sp>
          <p:nvSpPr>
            <p:cNvPr id="38924" name="Rectangle 12"/>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prstTxWarp prst="textNoShape">
                <a:avLst/>
              </a:prstTxWarp>
            </a:bodyPr>
            <a:lstStyle/>
            <a:p>
              <a:pPr algn="l"/>
              <a:endParaRPr lang="en-US" sz="1800">
                <a:solidFill>
                  <a:schemeClr val="accent2"/>
                </a:solidFill>
                <a:latin typeface="Arial" charset="0"/>
              </a:endParaRPr>
            </a:p>
          </p:txBody>
        </p:sp>
        <p:sp>
          <p:nvSpPr>
            <p:cNvPr id="38925" name="Rectangle 13"/>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a:prstTxWarp prst="textNoShape">
                <a:avLst/>
              </a:prstTxWarp>
            </a:bodyPr>
            <a:lstStyle/>
            <a:p>
              <a:pPr algn="l"/>
              <a:endParaRPr lang="en-US" sz="1800">
                <a:solidFill>
                  <a:schemeClr val="accent2"/>
                </a:solidFill>
                <a:latin typeface="Arial" charset="0"/>
              </a:endParaRPr>
            </a:p>
          </p:txBody>
        </p:sp>
      </p:grpSp>
      <p:sp>
        <p:nvSpPr>
          <p:cNvPr id="1029" name="Rectangle 14"/>
          <p:cNvSpPr>
            <a:spLocks noGrp="1" noChangeArrowheads="1"/>
          </p:cNvSpPr>
          <p:nvPr>
            <p:ph type="title"/>
          </p:nvPr>
        </p:nvSpPr>
        <p:spPr bwMode="auto">
          <a:xfrm>
            <a:off x="457200" y="762000"/>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30" name="Rectangle 15"/>
          <p:cNvSpPr>
            <a:spLocks noGrp="1" noChangeArrowheads="1"/>
          </p:cNvSpPr>
          <p:nvPr>
            <p:ph type="body" idx="1"/>
          </p:nvPr>
        </p:nvSpPr>
        <p:spPr bwMode="auto">
          <a:xfrm>
            <a:off x="457200" y="1981200"/>
            <a:ext cx="8229600" cy="3886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8929" name="Rectangle 17"/>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solidFill>
                  <a:schemeClr val="tx1"/>
                </a:solidFill>
                <a:latin typeface="Arial" charset="0"/>
              </a:defRPr>
            </a:lvl1pPr>
          </a:lstStyle>
          <a:p>
            <a:fld id="{4B434EEB-EB93-CE4F-AEA7-6DD6BE75493D}" type="datetime1">
              <a:rPr lang="en-US" smtClean="0"/>
              <a:t>3/28/14</a:t>
            </a:fld>
            <a:endParaRPr lang="en-US"/>
          </a:p>
        </p:txBody>
      </p:sp>
      <p:pic>
        <p:nvPicPr>
          <p:cNvPr id="1032" name="Picture 22"/>
          <p:cNvPicPr>
            <a:picLocks noChangeAspect="1" noChangeArrowheads="1"/>
          </p:cNvPicPr>
          <p:nvPr/>
        </p:nvPicPr>
        <p:blipFill>
          <a:blip r:embed="rId13"/>
          <a:srcRect/>
          <a:stretch>
            <a:fillRect/>
          </a:stretch>
        </p:blipFill>
        <p:spPr bwMode="auto">
          <a:xfrm>
            <a:off x="7977188" y="23813"/>
            <a:ext cx="1166812" cy="433387"/>
          </a:xfrm>
          <a:prstGeom prst="rect">
            <a:avLst/>
          </a:prstGeom>
          <a:noFill/>
          <a:ln w="9525">
            <a:noFill/>
            <a:miter lim="800000"/>
            <a:headEnd/>
            <a:tailEnd/>
          </a:ln>
        </p:spPr>
      </p:pic>
      <p:sp>
        <p:nvSpPr>
          <p:cNvPr id="38935" name="Text Box 23"/>
          <p:cNvSpPr txBox="1">
            <a:spLocks noChangeArrowheads="1"/>
          </p:cNvSpPr>
          <p:nvPr userDrawn="1"/>
        </p:nvSpPr>
        <p:spPr bwMode="auto">
          <a:xfrm>
            <a:off x="1568450" y="23813"/>
            <a:ext cx="6015038" cy="473075"/>
          </a:xfrm>
          <a:prstGeom prst="rect">
            <a:avLst/>
          </a:prstGeom>
          <a:noFill/>
          <a:ln w="9525">
            <a:noFill/>
            <a:miter lim="800000"/>
            <a:headEnd/>
            <a:tailEnd/>
          </a:ln>
          <a:effectLst/>
        </p:spPr>
        <p:txBody>
          <a:bodyPr wrap="none" anchor="ctr">
            <a:prstTxWarp prst="textNoShape">
              <a:avLst/>
            </a:prstTxWarp>
            <a:spAutoFit/>
          </a:bodyPr>
          <a:lstStyle/>
          <a:p>
            <a:r>
              <a:rPr lang="en-US" sz="2500" b="1">
                <a:solidFill>
                  <a:srgbClr val="990033"/>
                </a:solidFill>
              </a:rPr>
              <a:t>CS 3043 Social Implications Of Computing</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xmlns:p14="http://schemas.microsoft.com/office/powerpoint/2010/main" spd="slow">
    <p:push/>
  </p:transition>
  <p:hf hdr="0"/>
  <p:txStyles>
    <p:titleStyle>
      <a:lvl1pPr algn="l" rtl="0" eaLnBrk="0" fontAlgn="base" hangingPunct="0">
        <a:spcBef>
          <a:spcPct val="0"/>
        </a:spcBef>
        <a:spcAft>
          <a:spcPct val="0"/>
        </a:spcAft>
        <a:defRPr sz="3600">
          <a:solidFill>
            <a:schemeClr val="tx1"/>
          </a:solidFill>
          <a:latin typeface="+mj-lt"/>
          <a:ea typeface="ＭＳ Ｐゴシック" pitchFamily="76" charset="-128"/>
          <a:cs typeface="ＭＳ Ｐゴシック" pitchFamily="76" charset="-128"/>
        </a:defRPr>
      </a:lvl1pPr>
      <a:lvl2pPr algn="l" rtl="0" eaLnBrk="0" fontAlgn="base" hangingPunct="0">
        <a:spcBef>
          <a:spcPct val="0"/>
        </a:spcBef>
        <a:spcAft>
          <a:spcPct val="0"/>
        </a:spcAft>
        <a:defRPr sz="3600">
          <a:solidFill>
            <a:schemeClr val="tx1"/>
          </a:solidFill>
          <a:latin typeface="Arial Black" pitchFamily="76" charset="0"/>
          <a:ea typeface="ＭＳ Ｐゴシック" pitchFamily="76" charset="-128"/>
          <a:cs typeface="ＭＳ Ｐゴシック" pitchFamily="76" charset="-128"/>
        </a:defRPr>
      </a:lvl2pPr>
      <a:lvl3pPr algn="l" rtl="0" eaLnBrk="0" fontAlgn="base" hangingPunct="0">
        <a:spcBef>
          <a:spcPct val="0"/>
        </a:spcBef>
        <a:spcAft>
          <a:spcPct val="0"/>
        </a:spcAft>
        <a:defRPr sz="3600">
          <a:solidFill>
            <a:schemeClr val="tx1"/>
          </a:solidFill>
          <a:latin typeface="Arial Black" pitchFamily="76" charset="0"/>
          <a:ea typeface="ＭＳ Ｐゴシック" pitchFamily="76" charset="-128"/>
          <a:cs typeface="ＭＳ Ｐゴシック" pitchFamily="76" charset="-128"/>
        </a:defRPr>
      </a:lvl3pPr>
      <a:lvl4pPr algn="l" rtl="0" eaLnBrk="0" fontAlgn="base" hangingPunct="0">
        <a:spcBef>
          <a:spcPct val="0"/>
        </a:spcBef>
        <a:spcAft>
          <a:spcPct val="0"/>
        </a:spcAft>
        <a:defRPr sz="3600">
          <a:solidFill>
            <a:schemeClr val="tx1"/>
          </a:solidFill>
          <a:latin typeface="Arial Black" pitchFamily="76" charset="0"/>
          <a:ea typeface="ＭＳ Ｐゴシック" pitchFamily="76" charset="-128"/>
          <a:cs typeface="ＭＳ Ｐゴシック" pitchFamily="76" charset="-128"/>
        </a:defRPr>
      </a:lvl4pPr>
      <a:lvl5pPr algn="l" rtl="0" eaLnBrk="0" fontAlgn="base" hangingPunct="0">
        <a:spcBef>
          <a:spcPct val="0"/>
        </a:spcBef>
        <a:spcAft>
          <a:spcPct val="0"/>
        </a:spcAft>
        <a:defRPr sz="3600">
          <a:solidFill>
            <a:schemeClr val="tx1"/>
          </a:solidFill>
          <a:latin typeface="Arial Black" pitchFamily="76" charset="0"/>
          <a:ea typeface="ＭＳ Ｐゴシック" pitchFamily="76" charset="-128"/>
          <a:cs typeface="ＭＳ Ｐゴシック" pitchFamily="76" charset="-128"/>
        </a:defRPr>
      </a:lvl5pPr>
      <a:lvl6pPr marL="457200" algn="l" rtl="0" fontAlgn="base">
        <a:spcBef>
          <a:spcPct val="0"/>
        </a:spcBef>
        <a:spcAft>
          <a:spcPct val="0"/>
        </a:spcAft>
        <a:defRPr sz="3600">
          <a:solidFill>
            <a:schemeClr val="tx1"/>
          </a:solidFill>
          <a:latin typeface="Arial Black" pitchFamily="76" charset="0"/>
        </a:defRPr>
      </a:lvl6pPr>
      <a:lvl7pPr marL="914400" algn="l" rtl="0" fontAlgn="base">
        <a:spcBef>
          <a:spcPct val="0"/>
        </a:spcBef>
        <a:spcAft>
          <a:spcPct val="0"/>
        </a:spcAft>
        <a:defRPr sz="3600">
          <a:solidFill>
            <a:schemeClr val="tx1"/>
          </a:solidFill>
          <a:latin typeface="Arial Black" pitchFamily="76" charset="0"/>
        </a:defRPr>
      </a:lvl7pPr>
      <a:lvl8pPr marL="1371600" algn="l" rtl="0" fontAlgn="base">
        <a:spcBef>
          <a:spcPct val="0"/>
        </a:spcBef>
        <a:spcAft>
          <a:spcPct val="0"/>
        </a:spcAft>
        <a:defRPr sz="3600">
          <a:solidFill>
            <a:schemeClr val="tx1"/>
          </a:solidFill>
          <a:latin typeface="Arial Black" pitchFamily="76" charset="0"/>
        </a:defRPr>
      </a:lvl8pPr>
      <a:lvl9pPr marL="1828800" algn="l" rtl="0" fontAlgn="base">
        <a:spcBef>
          <a:spcPct val="0"/>
        </a:spcBef>
        <a:spcAft>
          <a:spcPct val="0"/>
        </a:spcAft>
        <a:defRPr sz="3600">
          <a:solidFill>
            <a:schemeClr val="tx1"/>
          </a:solidFill>
          <a:latin typeface="Arial Black" pitchFamily="76" charset="0"/>
        </a:defRPr>
      </a:lvl9pPr>
    </p:titleStyle>
    <p:bodyStyle>
      <a:lvl1pPr marL="342900" indent="-342900" algn="l" rtl="0" eaLnBrk="0" fontAlgn="base" hangingPunct="0">
        <a:spcBef>
          <a:spcPct val="20000"/>
        </a:spcBef>
        <a:spcAft>
          <a:spcPct val="0"/>
        </a:spcAft>
        <a:buClr>
          <a:schemeClr val="accent1"/>
        </a:buClr>
        <a:buSzPct val="75000"/>
        <a:buFont typeface="Wingdings" charset="2"/>
        <a:buChar char="n"/>
        <a:defRPr sz="3000">
          <a:solidFill>
            <a:schemeClr val="tx1"/>
          </a:solidFill>
          <a:latin typeface="+mn-lt"/>
          <a:ea typeface="ＭＳ Ｐゴシック" pitchFamily="76" charset="-128"/>
          <a:cs typeface="ＭＳ Ｐゴシック" pitchFamily="76" charset="-128"/>
        </a:defRPr>
      </a:lvl1pPr>
      <a:lvl2pPr marL="742950" indent="-285750" algn="l" rtl="0" eaLnBrk="0" fontAlgn="base" hangingPunct="0">
        <a:spcBef>
          <a:spcPct val="20000"/>
        </a:spcBef>
        <a:spcAft>
          <a:spcPct val="0"/>
        </a:spcAft>
        <a:buClr>
          <a:schemeClr val="accent2"/>
        </a:buClr>
        <a:buSzPct val="80000"/>
        <a:buFont typeface="Wingdings" charset="2"/>
        <a:buChar char="¨"/>
        <a:defRPr sz="2000">
          <a:solidFill>
            <a:schemeClr val="tx1"/>
          </a:solidFill>
          <a:latin typeface="+mj-lt"/>
          <a:ea typeface="ＭＳ Ｐゴシック" pitchFamily="76" charset="-128"/>
        </a:defRPr>
      </a:lvl2pPr>
      <a:lvl3pPr marL="1143000" indent="-228600" algn="l" rtl="0" eaLnBrk="0" fontAlgn="base" hangingPunct="0">
        <a:spcBef>
          <a:spcPct val="20000"/>
        </a:spcBef>
        <a:spcAft>
          <a:spcPct val="0"/>
        </a:spcAft>
        <a:buClr>
          <a:schemeClr val="accent1"/>
        </a:buClr>
        <a:buSzPct val="65000"/>
        <a:buFont typeface="Wingdings" charset="2"/>
        <a:buChar char="n"/>
        <a:defRPr sz="2400">
          <a:solidFill>
            <a:schemeClr val="tx1"/>
          </a:solidFill>
          <a:latin typeface="+mn-lt"/>
          <a:ea typeface="ＭＳ Ｐゴシック" pitchFamily="76" charset="-128"/>
        </a:defRPr>
      </a:lvl3pPr>
      <a:lvl4pPr marL="1600200" indent="-228600" algn="l" rtl="0" eaLnBrk="0" fontAlgn="base" hangingPunct="0">
        <a:spcBef>
          <a:spcPct val="20000"/>
        </a:spcBef>
        <a:spcAft>
          <a:spcPct val="0"/>
        </a:spcAft>
        <a:buClr>
          <a:schemeClr val="accent2"/>
        </a:buClr>
        <a:buSzPct val="70000"/>
        <a:buFont typeface="Wingdings" charset="2"/>
        <a:buChar char="¨"/>
        <a:defRPr>
          <a:solidFill>
            <a:schemeClr val="tx1"/>
          </a:solidFill>
          <a:latin typeface="+mj-lt"/>
          <a:ea typeface="ＭＳ Ｐゴシック" pitchFamily="76" charset="-128"/>
        </a:defRPr>
      </a:lvl4pPr>
      <a:lvl5pPr marL="2057400" indent="-228600" algn="l" rtl="0" eaLnBrk="0" fontAlgn="base" hangingPunct="0">
        <a:spcBef>
          <a:spcPct val="20000"/>
        </a:spcBef>
        <a:spcAft>
          <a:spcPct val="0"/>
        </a:spcAft>
        <a:buClr>
          <a:schemeClr val="accent1"/>
        </a:buClr>
        <a:buFont typeface="Wingdings" charset="2"/>
        <a:buChar char="§"/>
        <a:defRPr sz="2000">
          <a:solidFill>
            <a:schemeClr val="tx1"/>
          </a:solidFill>
          <a:latin typeface="+mn-lt"/>
          <a:ea typeface="ＭＳ Ｐゴシック" pitchFamily="76" charset="-128"/>
        </a:defRPr>
      </a:lvl5pPr>
      <a:lvl6pPr marL="2514600" indent="-228600" algn="l" rtl="0" fontAlgn="base">
        <a:spcBef>
          <a:spcPct val="20000"/>
        </a:spcBef>
        <a:spcAft>
          <a:spcPct val="0"/>
        </a:spcAft>
        <a:buClr>
          <a:schemeClr val="accent1"/>
        </a:buClr>
        <a:buFont typeface="Wingdings" pitchFamily="76" charset="2"/>
        <a:buChar char="§"/>
        <a:defRPr sz="2000">
          <a:solidFill>
            <a:schemeClr val="tx1"/>
          </a:solidFill>
          <a:latin typeface="+mn-lt"/>
          <a:ea typeface="ＭＳ Ｐゴシック" pitchFamily="76" charset="-128"/>
        </a:defRPr>
      </a:lvl6pPr>
      <a:lvl7pPr marL="2971800" indent="-228600" algn="l" rtl="0" fontAlgn="base">
        <a:spcBef>
          <a:spcPct val="20000"/>
        </a:spcBef>
        <a:spcAft>
          <a:spcPct val="0"/>
        </a:spcAft>
        <a:buClr>
          <a:schemeClr val="accent1"/>
        </a:buClr>
        <a:buFont typeface="Wingdings" pitchFamily="76" charset="2"/>
        <a:buChar char="§"/>
        <a:defRPr sz="2000">
          <a:solidFill>
            <a:schemeClr val="tx1"/>
          </a:solidFill>
          <a:latin typeface="+mn-lt"/>
          <a:ea typeface="ＭＳ Ｐゴシック" pitchFamily="76" charset="-128"/>
        </a:defRPr>
      </a:lvl7pPr>
      <a:lvl8pPr marL="3429000" indent="-228600" algn="l" rtl="0" fontAlgn="base">
        <a:spcBef>
          <a:spcPct val="20000"/>
        </a:spcBef>
        <a:spcAft>
          <a:spcPct val="0"/>
        </a:spcAft>
        <a:buClr>
          <a:schemeClr val="accent1"/>
        </a:buClr>
        <a:buFont typeface="Wingdings" pitchFamily="76" charset="2"/>
        <a:buChar char="§"/>
        <a:defRPr sz="2000">
          <a:solidFill>
            <a:schemeClr val="tx1"/>
          </a:solidFill>
          <a:latin typeface="+mn-lt"/>
          <a:ea typeface="ＭＳ Ｐゴシック" pitchFamily="76" charset="-128"/>
        </a:defRPr>
      </a:lvl8pPr>
      <a:lvl9pPr marL="3886200" indent="-228600" algn="l" rtl="0" fontAlgn="base">
        <a:spcBef>
          <a:spcPct val="20000"/>
        </a:spcBef>
        <a:spcAft>
          <a:spcPct val="0"/>
        </a:spcAft>
        <a:buClr>
          <a:schemeClr val="accent1"/>
        </a:buClr>
        <a:buFont typeface="Wingdings" pitchFamily="76" charset="2"/>
        <a:buChar char="§"/>
        <a:defRPr sz="2000">
          <a:solidFill>
            <a:schemeClr val="tx1"/>
          </a:solidFill>
          <a:latin typeface="+mn-lt"/>
          <a:ea typeface="ＭＳ Ｐゴシック" pitchFamily="76"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3" Type="http://schemas.openxmlformats.org/officeDocument/2006/relationships/hyperlink" Target="http://www.elmundo.com.ve/noticias/tecnologia/internet/cifras-del-internet-en-venezuela.aspx" TargetMode="External"/><Relationship Id="rId4" Type="http://schemas.openxmlformats.org/officeDocument/2006/relationships/hyperlink" Target="http://www.monografias.com/trabajos56/etica-informatica/etica-informatica.shtml" TargetMode="External"/><Relationship Id="rId5" Type="http://schemas.openxmlformats.org/officeDocument/2006/relationships/hyperlink" Target="http://www.scielo.org.ve/scielo.php?pid=S1315-99842006000400004&amp;script=sci_arttext" TargetMode="External"/><Relationship Id="rId6" Type="http://schemas.openxmlformats.org/officeDocument/2006/relationships/hyperlink" Target="http://www.ugr.es/~sevimeco/revistaeticanet/numero8/Articulos/Formato/articulo2.pdf" TargetMode="External"/><Relationship Id="rId7" Type="http://schemas.openxmlformats.org/officeDocument/2006/relationships/hyperlink" Target="http://www.eluniversal.com/sucesos/110406/una-familia-fue-victima-de-un-secuestro-virtual-en-los-teques" TargetMode="External"/><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3" Type="http://schemas.openxmlformats.org/officeDocument/2006/relationships/hyperlink" Target="http://www.havanatimes.org/?p=85719" TargetMode="External"/><Relationship Id="rId4" Type="http://schemas.openxmlformats.org/officeDocument/2006/relationships/image" Target="../media/image4.jpg"/><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5.gi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3" Type="http://schemas.openxmlformats.org/officeDocument/2006/relationships/hyperlink" Target="http://www.havanatimes.org/?p=85719" TargetMode="External"/><Relationship Id="rId4" Type="http://schemas.openxmlformats.org/officeDocument/2006/relationships/hyperlink" Target="http://www1.american.edu/carmel/ms4917a/SW%20Mftg.htm" TargetMode="External"/><Relationship Id="rId5" Type="http://schemas.openxmlformats.org/officeDocument/2006/relationships/hyperlink" Target="http://www.ipsnews.net/2013/03/young-computer-scientists-in-cuba-short-of-opportunities/" TargetMode="External"/><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hyperlink" Target="http://www.ugr.es/~sevimeco/revistaeticanet/numero8/Articulos/Formato/articulo2.pdf"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hyperlink" Target="http://www.scielo.org.ve/scielo.php?pid=S1315-99842006000400004&amp;script=sci_arttext"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hyperlink" Target="http://www.ugr.es/~sevimeco/revistaeticanet/numero8/Articulos/Formato/articulo2.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Grp="1" noChangeArrowheads="1"/>
          </p:cNvSpPr>
          <p:nvPr>
            <p:ph type="ftr" sz="quarter" idx="11"/>
          </p:nvPr>
        </p:nvSpPr>
        <p:spPr>
          <a:noFill/>
        </p:spPr>
        <p:txBody>
          <a:bodyPr/>
          <a:lstStyle/>
          <a:p>
            <a:r>
              <a:rPr lang="en-US" smtClean="0"/>
              <a:t>© 2014 Keith A. Pray</a:t>
            </a:r>
            <a:endParaRPr lang="en-US"/>
          </a:p>
        </p:txBody>
      </p:sp>
      <p:sp>
        <p:nvSpPr>
          <p:cNvPr id="15363" name="Rectangle 2"/>
          <p:cNvSpPr>
            <a:spLocks noGrp="1" noChangeArrowheads="1"/>
          </p:cNvSpPr>
          <p:nvPr>
            <p:ph type="ctrTitle"/>
          </p:nvPr>
        </p:nvSpPr>
        <p:spPr/>
        <p:txBody>
          <a:bodyPr/>
          <a:lstStyle/>
          <a:p>
            <a:pPr eaLnBrk="1" hangingPunct="1"/>
            <a:r>
              <a:rPr lang="en-US" sz="4000">
                <a:ea typeface="ＭＳ Ｐゴシック" charset="-128"/>
                <a:cs typeface="ＭＳ Ｐゴシック" charset="-128"/>
              </a:rPr>
              <a:t>Class </a:t>
            </a:r>
            <a:r>
              <a:rPr lang="en-US" sz="4000" smtClean="0">
                <a:ea typeface="ＭＳ Ｐゴシック" charset="-128"/>
                <a:cs typeface="ＭＳ Ｐゴシック" charset="-128"/>
              </a:rPr>
              <a:t>4</a:t>
            </a:r>
            <a:r>
              <a:rPr lang="en-US" sz="4000">
                <a:ea typeface="ＭＳ Ｐゴシック" charset="-128"/>
                <a:cs typeface="ＭＳ Ｐゴシック" charset="-128"/>
              </a:rPr>
              <a:t/>
            </a:r>
            <a:br>
              <a:rPr lang="en-US" sz="4000">
                <a:ea typeface="ＭＳ Ｐゴシック" charset="-128"/>
                <a:cs typeface="ＭＳ Ｐゴシック" charset="-128"/>
              </a:rPr>
            </a:br>
            <a:r>
              <a:rPr lang="en-US" sz="4000">
                <a:ea typeface="ＭＳ Ｐゴシック" charset="-128"/>
                <a:cs typeface="ＭＳ Ｐゴシック" charset="-128"/>
              </a:rPr>
              <a:t>Professional Ethics</a:t>
            </a:r>
            <a:endParaRPr lang="en-US">
              <a:ea typeface="ＭＳ Ｐゴシック" charset="-128"/>
              <a:cs typeface="ＭＳ Ｐゴシック" charset="-128"/>
            </a:endParaRPr>
          </a:p>
        </p:txBody>
      </p:sp>
      <p:sp>
        <p:nvSpPr>
          <p:cNvPr id="15364" name="Rectangle 3"/>
          <p:cNvSpPr>
            <a:spLocks noGrp="1" noChangeArrowheads="1"/>
          </p:cNvSpPr>
          <p:nvPr>
            <p:ph type="subTitle" idx="1"/>
          </p:nvPr>
        </p:nvSpPr>
        <p:spPr/>
        <p:txBody>
          <a:bodyPr/>
          <a:lstStyle/>
          <a:p>
            <a:pPr algn="r" defTabSz="242888" eaLnBrk="1" hangingPunct="1">
              <a:buFont typeface="Wingdings" charset="2"/>
              <a:buNone/>
            </a:pPr>
            <a:r>
              <a:rPr lang="en-US">
                <a:ea typeface="ＭＳ Ｐゴシック" charset="-128"/>
                <a:cs typeface="ＭＳ Ｐゴシック" charset="-128"/>
              </a:rPr>
              <a:t>Keith A. Pray</a:t>
            </a:r>
          </a:p>
          <a:p>
            <a:pPr algn="r" defTabSz="242888" eaLnBrk="1" hangingPunct="1">
              <a:buFont typeface="Wingdings" charset="2"/>
              <a:buNone/>
            </a:pPr>
            <a:r>
              <a:rPr lang="en-US">
                <a:ea typeface="ＭＳ Ｐゴシック" charset="-128"/>
                <a:cs typeface="ＭＳ Ｐゴシック" charset="-128"/>
              </a:rPr>
              <a:t>Instructor</a:t>
            </a:r>
          </a:p>
          <a:p>
            <a:pPr defTabSz="242888" eaLnBrk="1" hangingPunct="1">
              <a:buFont typeface="Wingdings" charset="2"/>
              <a:buNone/>
            </a:pPr>
            <a:r>
              <a:rPr lang="en-US" sz="2400">
                <a:ea typeface="ＭＳ Ｐゴシック" charset="-128"/>
                <a:cs typeface="ＭＳ Ｐゴシック" charset="-128"/>
              </a:rPr>
              <a:t>socialimps.keithpray.net</a:t>
            </a:r>
          </a:p>
          <a:p>
            <a:pPr defTabSz="242888" eaLnBrk="1" hangingPunct="1">
              <a:buFont typeface="Wingdings" charset="2"/>
              <a:buNone/>
            </a:pPr>
            <a:endParaRPr lang="en-US" sz="2500">
              <a:ea typeface="ＭＳ Ｐゴシック" charset="-128"/>
              <a:cs typeface="ＭＳ Ｐゴシック" charset="-128"/>
            </a:endParaRPr>
          </a:p>
        </p:txBody>
      </p:sp>
      <p:sp>
        <p:nvSpPr>
          <p:cNvPr id="2" name="Date Placeholder 1"/>
          <p:cNvSpPr>
            <a:spLocks noGrp="1"/>
          </p:cNvSpPr>
          <p:nvPr>
            <p:ph type="dt" sz="half" idx="10"/>
          </p:nvPr>
        </p:nvSpPr>
        <p:spPr/>
        <p:txBody>
          <a:bodyPr/>
          <a:lstStyle/>
          <a:p>
            <a:fld id="{972EA874-B35B-EE4B-BB85-3A98BB3AD94A}" type="datetime1">
              <a:rPr lang="en-US" smtClean="0"/>
              <a:t>3/28/14</a:t>
            </a:fld>
            <a:endParaRPr lang="en-US"/>
          </a:p>
        </p:txBody>
      </p:sp>
      <p:sp>
        <p:nvSpPr>
          <p:cNvPr id="3" name="Slide Number Placeholder 2"/>
          <p:cNvSpPr>
            <a:spLocks noGrp="1"/>
          </p:cNvSpPr>
          <p:nvPr>
            <p:ph type="sldNum" sz="quarter" idx="12"/>
          </p:nvPr>
        </p:nvSpPr>
        <p:spPr/>
        <p:txBody>
          <a:bodyPr/>
          <a:lstStyle/>
          <a:p>
            <a:fld id="{66D73D20-55BA-1449-9A56-B4ED4EC82E9D}" type="slidenum">
              <a:rPr lang="en-US" smtClean="0"/>
              <a:pPr/>
              <a:t>1</a:t>
            </a:fld>
            <a:endParaRPr lang="en-US"/>
          </a:p>
        </p:txBody>
      </p:sp>
    </p:spTree>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Maintaining good ethics </a:t>
            </a:r>
          </a:p>
        </p:txBody>
      </p:sp>
      <p:sp>
        <p:nvSpPr>
          <p:cNvPr id="3" name="Content Placeholder 2"/>
          <p:cNvSpPr>
            <a:spLocks noGrp="1"/>
          </p:cNvSpPr>
          <p:nvPr>
            <p:ph idx="1"/>
          </p:nvPr>
        </p:nvSpPr>
        <p:spPr/>
        <p:txBody>
          <a:bodyPr/>
          <a:lstStyle/>
          <a:p>
            <a:pPr marL="109728" indent="0">
              <a:buNone/>
            </a:pPr>
            <a:r>
              <a:rPr lang="en-US" dirty="0"/>
              <a:t>Four Properties : </a:t>
            </a:r>
            <a:r>
              <a:rPr lang="en-US" dirty="0" smtClean="0"/>
              <a:t>Silva </a:t>
            </a:r>
            <a:r>
              <a:rPr lang="en-US" dirty="0" err="1" smtClean="0"/>
              <a:t>Naif</a:t>
            </a:r>
            <a:r>
              <a:rPr lang="en-US" dirty="0" smtClean="0"/>
              <a:t> &amp; Espina Jane</a:t>
            </a:r>
            <a:endParaRPr lang="en-US" dirty="0"/>
          </a:p>
          <a:p>
            <a:pPr marL="624078" indent="-514350">
              <a:buFont typeface="+mj-lt"/>
              <a:buAutoNum type="arabicPeriod"/>
            </a:pPr>
            <a:r>
              <a:rPr lang="en-US" dirty="0"/>
              <a:t>Stability,</a:t>
            </a:r>
          </a:p>
          <a:p>
            <a:pPr marL="624078" indent="-514350">
              <a:buFont typeface="+mj-lt"/>
              <a:buAutoNum type="arabicPeriod"/>
            </a:pPr>
            <a:r>
              <a:rPr lang="en-US" dirty="0"/>
              <a:t>Modularity</a:t>
            </a:r>
          </a:p>
          <a:p>
            <a:pPr marL="624078" indent="-514350">
              <a:buFont typeface="+mj-lt"/>
              <a:buAutoNum type="arabicPeriod"/>
            </a:pPr>
            <a:r>
              <a:rPr lang="en-US" dirty="0" smtClean="0"/>
              <a:t>Severity </a:t>
            </a:r>
            <a:endParaRPr lang="en-US" dirty="0"/>
          </a:p>
          <a:p>
            <a:pPr marL="624078" indent="-514350">
              <a:buFont typeface="+mj-lt"/>
              <a:buAutoNum type="arabicPeriod"/>
            </a:pPr>
            <a:r>
              <a:rPr lang="en-US" dirty="0" smtClean="0"/>
              <a:t>Integrity.</a:t>
            </a:r>
          </a:p>
          <a:p>
            <a:r>
              <a:rPr lang="en-US" dirty="0" smtClean="0"/>
              <a:t>José </a:t>
            </a:r>
            <a:r>
              <a:rPr lang="en-US" dirty="0"/>
              <a:t>Bernardo Peña </a:t>
            </a:r>
            <a:r>
              <a:rPr lang="en-US" dirty="0" err="1" smtClean="0"/>
              <a:t>Arcila</a:t>
            </a:r>
            <a:r>
              <a:rPr lang="en-US" dirty="0" smtClean="0"/>
              <a:t> : 10 Rules</a:t>
            </a:r>
          </a:p>
          <a:p>
            <a:endParaRPr lang="en-US" dirty="0"/>
          </a:p>
          <a:p>
            <a:endParaRPr lang="en-US" dirty="0"/>
          </a:p>
          <a:p>
            <a:pPr marL="109728" indent="0">
              <a:buNone/>
            </a:pPr>
            <a:endParaRPr lang="en-US" dirty="0"/>
          </a:p>
          <a:p>
            <a:pPr marL="109728" indent="0">
              <a:buNone/>
            </a:pPr>
            <a:endParaRPr lang="en-US" dirty="0"/>
          </a:p>
          <a:p>
            <a:endParaRPr lang="en-US" dirty="0"/>
          </a:p>
        </p:txBody>
      </p:sp>
      <p:sp>
        <p:nvSpPr>
          <p:cNvPr id="4" name="Footer Placeholder 3"/>
          <p:cNvSpPr>
            <a:spLocks noGrp="1"/>
          </p:cNvSpPr>
          <p:nvPr>
            <p:ph type="ftr" sz="quarter" idx="10"/>
          </p:nvPr>
        </p:nvSpPr>
        <p:spPr/>
        <p:txBody>
          <a:bodyPr/>
          <a:lstStyle/>
          <a:p>
            <a:r>
              <a:rPr lang="en-US" smtClean="0"/>
              <a:t>© 2014 Keith A. Pray</a:t>
            </a:r>
            <a:endParaRPr lang="en-US"/>
          </a:p>
        </p:txBody>
      </p:sp>
      <p:sp>
        <p:nvSpPr>
          <p:cNvPr id="5" name="Slide Number Placeholder 4"/>
          <p:cNvSpPr>
            <a:spLocks noGrp="1"/>
          </p:cNvSpPr>
          <p:nvPr>
            <p:ph type="sldNum" sz="quarter" idx="11"/>
          </p:nvPr>
        </p:nvSpPr>
        <p:spPr/>
        <p:txBody>
          <a:bodyPr/>
          <a:lstStyle/>
          <a:p>
            <a:fld id="{599FE963-493D-6C4E-B686-D39790523B81}" type="slidenum">
              <a:rPr lang="en-US" smtClean="0"/>
              <a:pPr/>
              <a:t>10</a:t>
            </a:fld>
            <a:endParaRPr lang="en-US"/>
          </a:p>
        </p:txBody>
      </p:sp>
      <p:sp>
        <p:nvSpPr>
          <p:cNvPr id="6" name="Date Placeholder 5"/>
          <p:cNvSpPr>
            <a:spLocks noGrp="1"/>
          </p:cNvSpPr>
          <p:nvPr>
            <p:ph type="dt" sz="half" idx="12"/>
          </p:nvPr>
        </p:nvSpPr>
        <p:spPr/>
        <p:txBody>
          <a:bodyPr/>
          <a:lstStyle/>
          <a:p>
            <a:fld id="{15A9333B-5ACD-2F45-82B6-D1464D9B7C8B}" type="datetime1">
              <a:rPr lang="en-US" smtClean="0"/>
              <a:t>3/28/14</a:t>
            </a:fld>
            <a:endParaRPr lang="en-US"/>
          </a:p>
        </p:txBody>
      </p:sp>
      <p:sp>
        <p:nvSpPr>
          <p:cNvPr id="7" name="TextBox 6"/>
          <p:cNvSpPr txBox="1"/>
          <p:nvPr/>
        </p:nvSpPr>
        <p:spPr>
          <a:xfrm>
            <a:off x="6847114" y="571910"/>
            <a:ext cx="2179682" cy="307777"/>
          </a:xfrm>
          <a:prstGeom prst="rect">
            <a:avLst/>
          </a:prstGeom>
          <a:noFill/>
        </p:spPr>
        <p:txBody>
          <a:bodyPr wrap="square" rtlCol="0">
            <a:spAutoFit/>
          </a:bodyPr>
          <a:lstStyle/>
          <a:p>
            <a:r>
              <a:rPr lang="en-US" sz="1400" dirty="0" smtClean="0">
                <a:solidFill>
                  <a:schemeClr val="tx1"/>
                </a:solidFill>
                <a:latin typeface="+mj-lt"/>
              </a:rPr>
              <a:t>Miguel Mora 4</a:t>
            </a:r>
            <a:endParaRPr lang="en-US" sz="1400" dirty="0">
              <a:solidFill>
                <a:schemeClr val="tx1"/>
              </a:solidFill>
              <a:latin typeface="+mj-lt"/>
            </a:endParaRPr>
          </a:p>
        </p:txBody>
      </p:sp>
    </p:spTree>
    <p:extLst>
      <p:ext uri="{BB962C8B-B14F-4D97-AF65-F5344CB8AC3E}">
        <p14:creationId xmlns:p14="http://schemas.microsoft.com/office/powerpoint/2010/main" val="2516518258"/>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Sources</a:t>
            </a:r>
            <a:endParaRPr lang="en-US" dirty="0"/>
          </a:p>
        </p:txBody>
      </p:sp>
      <p:sp>
        <p:nvSpPr>
          <p:cNvPr id="3" name="Content Placeholder 2"/>
          <p:cNvSpPr>
            <a:spLocks noGrp="1"/>
          </p:cNvSpPr>
          <p:nvPr>
            <p:ph idx="1"/>
          </p:nvPr>
        </p:nvSpPr>
        <p:spPr/>
        <p:txBody>
          <a:bodyPr/>
          <a:lstStyle/>
          <a:p>
            <a:r>
              <a:rPr lang="en-US" sz="1800" dirty="0"/>
              <a:t>Cifras del internet en Venezuela, </a:t>
            </a:r>
            <a:r>
              <a:rPr lang="en-US" sz="1800" dirty="0">
                <a:hlinkClick r:id="rId3"/>
              </a:rPr>
              <a:t>http://www.elmundo.com.ve/noticias/tecnologia/internet/cifras-del-internet-en-venezuela.aspx</a:t>
            </a:r>
            <a:r>
              <a:rPr lang="en-US" sz="1800" dirty="0"/>
              <a:t> (3/27/2014)</a:t>
            </a:r>
          </a:p>
          <a:p>
            <a:r>
              <a:rPr lang="es-ES" sz="1800" dirty="0"/>
              <a:t>Ética Informática</a:t>
            </a:r>
            <a:r>
              <a:rPr lang="en-US" sz="1800" dirty="0" smtClean="0"/>
              <a:t>, </a:t>
            </a:r>
            <a:r>
              <a:rPr lang="en-US" sz="1800" dirty="0">
                <a:hlinkClick r:id="rId4"/>
              </a:rPr>
              <a:t>http://www.monografias.com/trabajos56/etica-informatica/etica-informatica.shtml</a:t>
            </a:r>
            <a:r>
              <a:rPr lang="en-US" sz="1800" dirty="0"/>
              <a:t> (3/27/2014)</a:t>
            </a:r>
          </a:p>
          <a:p>
            <a:r>
              <a:rPr lang="es-ES" sz="1800" dirty="0"/>
              <a:t>Ética Informática en la Sociedad de la Información, </a:t>
            </a:r>
            <a:r>
              <a:rPr lang="es-ES" sz="1800" dirty="0">
                <a:hlinkClick r:id="rId5"/>
              </a:rPr>
              <a:t>http://www.scielo.org.ve/scielo.php?pid=S1315-99842006000400004&amp;script=sci_arttext</a:t>
            </a:r>
            <a:r>
              <a:rPr lang="es-ES" sz="1800" dirty="0"/>
              <a:t> (3/27/2014)</a:t>
            </a:r>
          </a:p>
          <a:p>
            <a:r>
              <a:rPr lang="es-ES" sz="1800" dirty="0"/>
              <a:t>Ética Informática y Educación, </a:t>
            </a:r>
            <a:r>
              <a:rPr lang="es-ES" sz="1800" dirty="0">
                <a:hlinkClick r:id="rId6"/>
              </a:rPr>
              <a:t>http://www.ugr.es/~sevimeco/revistaeticanet/numero8/Articulos/Formato/articulo2.pdf</a:t>
            </a:r>
            <a:r>
              <a:rPr lang="es-ES" sz="1800" dirty="0"/>
              <a:t> (3/27/2014</a:t>
            </a:r>
            <a:r>
              <a:rPr lang="es-ES" sz="1800" dirty="0" smtClean="0"/>
              <a:t>)</a:t>
            </a:r>
          </a:p>
          <a:p>
            <a:r>
              <a:rPr lang="es-ES" sz="1800" dirty="0"/>
              <a:t>Una familia fue víctima de un "secuestro virtual" en Los </a:t>
            </a:r>
            <a:r>
              <a:rPr lang="es-ES" sz="1800" dirty="0" smtClean="0"/>
              <a:t>Teques </a:t>
            </a:r>
            <a:r>
              <a:rPr lang="es-ES" sz="1800" dirty="0"/>
              <a:t>, </a:t>
            </a:r>
            <a:r>
              <a:rPr lang="es-ES" sz="1800" dirty="0">
                <a:hlinkClick r:id="rId7"/>
              </a:rPr>
              <a:t>http://</a:t>
            </a:r>
            <a:r>
              <a:rPr lang="es-ES" sz="1800" dirty="0" smtClean="0">
                <a:hlinkClick r:id="rId7"/>
              </a:rPr>
              <a:t>www.eluniversal.com/sucesos/110406/una-familia-fue-victima-de-un-secuestro-virtual-en-los-teques</a:t>
            </a:r>
            <a:r>
              <a:rPr lang="es-ES" sz="1800" dirty="0" smtClean="0"/>
              <a:t> (3/27/2014)</a:t>
            </a:r>
            <a:endParaRPr lang="en-US" sz="1800" dirty="0"/>
          </a:p>
          <a:p>
            <a:endParaRPr lang="en-US" sz="1800" dirty="0" smtClean="0"/>
          </a:p>
        </p:txBody>
      </p:sp>
      <p:sp>
        <p:nvSpPr>
          <p:cNvPr id="4" name="Footer Placeholder 3"/>
          <p:cNvSpPr>
            <a:spLocks noGrp="1"/>
          </p:cNvSpPr>
          <p:nvPr>
            <p:ph type="ftr" sz="quarter" idx="10"/>
          </p:nvPr>
        </p:nvSpPr>
        <p:spPr/>
        <p:txBody>
          <a:bodyPr/>
          <a:lstStyle/>
          <a:p>
            <a:r>
              <a:rPr lang="en-US" dirty="0" smtClean="0"/>
              <a:t>© 2014 Keith A. Pray</a:t>
            </a:r>
            <a:endParaRPr lang="en-US" dirty="0"/>
          </a:p>
        </p:txBody>
      </p:sp>
      <p:sp>
        <p:nvSpPr>
          <p:cNvPr id="6" name="TextBox 5"/>
          <p:cNvSpPr txBox="1"/>
          <p:nvPr/>
        </p:nvSpPr>
        <p:spPr>
          <a:xfrm>
            <a:off x="6847114" y="571910"/>
            <a:ext cx="2179682" cy="307777"/>
          </a:xfrm>
          <a:prstGeom prst="rect">
            <a:avLst/>
          </a:prstGeom>
          <a:noFill/>
        </p:spPr>
        <p:txBody>
          <a:bodyPr wrap="square" rtlCol="0">
            <a:spAutoFit/>
          </a:bodyPr>
          <a:lstStyle/>
          <a:p>
            <a:r>
              <a:rPr lang="en-US" sz="1400" dirty="0" smtClean="0">
                <a:solidFill>
                  <a:schemeClr val="tx1"/>
                </a:solidFill>
                <a:latin typeface="+mj-lt"/>
              </a:rPr>
              <a:t>Miguel Mora 5</a:t>
            </a:r>
            <a:endParaRPr lang="en-US" sz="1400" dirty="0">
              <a:solidFill>
                <a:schemeClr val="tx1"/>
              </a:solidFill>
              <a:latin typeface="+mj-lt"/>
            </a:endParaRPr>
          </a:p>
        </p:txBody>
      </p:sp>
      <p:sp>
        <p:nvSpPr>
          <p:cNvPr id="7" name="Date Placeholder 6"/>
          <p:cNvSpPr>
            <a:spLocks noGrp="1"/>
          </p:cNvSpPr>
          <p:nvPr>
            <p:ph type="dt" sz="half" idx="12"/>
          </p:nvPr>
        </p:nvSpPr>
        <p:spPr/>
        <p:txBody>
          <a:bodyPr/>
          <a:lstStyle/>
          <a:p>
            <a:fld id="{6E63C1AF-3214-B146-A1C1-E6B37C6C5A51}" type="datetime1">
              <a:rPr lang="en-US" smtClean="0"/>
              <a:t>3/28/14</a:t>
            </a:fld>
            <a:endParaRPr lang="en-US"/>
          </a:p>
        </p:txBody>
      </p:sp>
      <p:sp>
        <p:nvSpPr>
          <p:cNvPr id="8" name="Slide Number Placeholder 7"/>
          <p:cNvSpPr>
            <a:spLocks noGrp="1"/>
          </p:cNvSpPr>
          <p:nvPr>
            <p:ph type="sldNum" sz="quarter" idx="11"/>
          </p:nvPr>
        </p:nvSpPr>
        <p:spPr/>
        <p:txBody>
          <a:bodyPr/>
          <a:lstStyle/>
          <a:p>
            <a:fld id="{599FE963-493D-6C4E-B686-D39790523B81}" type="slidenum">
              <a:rPr lang="en-US" smtClean="0"/>
              <a:pPr/>
              <a:t>11</a:t>
            </a:fld>
            <a:endParaRPr lang="en-US" dirty="0"/>
          </a:p>
        </p:txBody>
      </p:sp>
    </p:spTree>
    <p:extLst>
      <p:ext uri="{BB962C8B-B14F-4D97-AF65-F5344CB8AC3E}">
        <p14:creationId xmlns:p14="http://schemas.microsoft.com/office/powerpoint/2010/main" val="2085040207"/>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Computing Education in Cuba</a:t>
            </a:r>
            <a:endParaRPr lang="en-US" dirty="0"/>
          </a:p>
        </p:txBody>
      </p:sp>
      <p:sp>
        <p:nvSpPr>
          <p:cNvPr id="3" name="Content Placeholder 2"/>
          <p:cNvSpPr>
            <a:spLocks noGrp="1"/>
          </p:cNvSpPr>
          <p:nvPr>
            <p:ph idx="1"/>
          </p:nvPr>
        </p:nvSpPr>
        <p:spPr>
          <a:xfrm>
            <a:off x="457200" y="1981200"/>
            <a:ext cx="8229600" cy="685800"/>
          </a:xfrm>
        </p:spPr>
        <p:txBody>
          <a:bodyPr/>
          <a:lstStyle/>
          <a:p>
            <a:r>
              <a:rPr lang="en-US" dirty="0" smtClean="0"/>
              <a:t>Limited access to computers in school</a:t>
            </a:r>
          </a:p>
        </p:txBody>
      </p:sp>
      <p:sp>
        <p:nvSpPr>
          <p:cNvPr id="4" name="Footer Placeholder 3"/>
          <p:cNvSpPr>
            <a:spLocks noGrp="1"/>
          </p:cNvSpPr>
          <p:nvPr>
            <p:ph type="ftr" sz="quarter" idx="10"/>
          </p:nvPr>
        </p:nvSpPr>
        <p:spPr/>
        <p:txBody>
          <a:bodyPr/>
          <a:lstStyle/>
          <a:p>
            <a:r>
              <a:rPr lang="en-US" smtClean="0"/>
              <a:t>© 2014 Keith A. Pray</a:t>
            </a:r>
            <a:endParaRPr lang="en-US" dirty="0"/>
          </a:p>
        </p:txBody>
      </p:sp>
      <p:sp>
        <p:nvSpPr>
          <p:cNvPr id="6" name="TextBox 5"/>
          <p:cNvSpPr txBox="1"/>
          <p:nvPr/>
        </p:nvSpPr>
        <p:spPr>
          <a:xfrm>
            <a:off x="6847114" y="571910"/>
            <a:ext cx="2179682" cy="307777"/>
          </a:xfrm>
          <a:prstGeom prst="rect">
            <a:avLst/>
          </a:prstGeom>
          <a:noFill/>
        </p:spPr>
        <p:txBody>
          <a:bodyPr wrap="square" rtlCol="0">
            <a:spAutoFit/>
          </a:bodyPr>
          <a:lstStyle/>
          <a:p>
            <a:r>
              <a:rPr lang="en-US" sz="1400" dirty="0" smtClean="0">
                <a:solidFill>
                  <a:schemeClr val="tx1"/>
                </a:solidFill>
                <a:latin typeface="+mj-lt"/>
              </a:rPr>
              <a:t>Julieth Ochoa</a:t>
            </a:r>
            <a:endParaRPr lang="en-US" sz="1400" dirty="0">
              <a:solidFill>
                <a:schemeClr val="tx1"/>
              </a:solidFill>
              <a:latin typeface="+mj-lt"/>
            </a:endParaRPr>
          </a:p>
        </p:txBody>
      </p:sp>
      <p:sp>
        <p:nvSpPr>
          <p:cNvPr id="7" name="Date Placeholder 6"/>
          <p:cNvSpPr>
            <a:spLocks noGrp="1"/>
          </p:cNvSpPr>
          <p:nvPr>
            <p:ph type="dt" sz="half" idx="12"/>
          </p:nvPr>
        </p:nvSpPr>
        <p:spPr/>
        <p:txBody>
          <a:bodyPr/>
          <a:lstStyle/>
          <a:p>
            <a:r>
              <a:rPr lang="en-US" smtClean="0"/>
              <a:t>3/28/14</a:t>
            </a:r>
            <a:endParaRPr lang="en-US" dirty="0"/>
          </a:p>
        </p:txBody>
      </p:sp>
      <p:sp>
        <p:nvSpPr>
          <p:cNvPr id="8" name="Slide Number Placeholder 7"/>
          <p:cNvSpPr>
            <a:spLocks noGrp="1"/>
          </p:cNvSpPr>
          <p:nvPr>
            <p:ph type="sldNum" sz="quarter" idx="11"/>
          </p:nvPr>
        </p:nvSpPr>
        <p:spPr/>
        <p:txBody>
          <a:bodyPr/>
          <a:lstStyle/>
          <a:p>
            <a:fld id="{599FE963-493D-6C4E-B686-D39790523B81}" type="slidenum">
              <a:rPr lang="en-US" smtClean="0"/>
              <a:pPr/>
              <a:t>12</a:t>
            </a:fld>
            <a:endParaRPr lang="en-US"/>
          </a:p>
        </p:txBody>
      </p:sp>
      <p:sp>
        <p:nvSpPr>
          <p:cNvPr id="9" name="TextBox 8"/>
          <p:cNvSpPr txBox="1"/>
          <p:nvPr/>
        </p:nvSpPr>
        <p:spPr>
          <a:xfrm>
            <a:off x="627973" y="5867400"/>
            <a:ext cx="4020227" cy="461665"/>
          </a:xfrm>
          <a:prstGeom prst="rect">
            <a:avLst/>
          </a:prstGeom>
          <a:noFill/>
        </p:spPr>
        <p:txBody>
          <a:bodyPr wrap="square" rtlCol="0">
            <a:spAutoFit/>
          </a:bodyPr>
          <a:lstStyle/>
          <a:p>
            <a:pPr algn="l"/>
            <a:r>
              <a:rPr lang="en-US" sz="1200" dirty="0" smtClean="0">
                <a:solidFill>
                  <a:schemeClr val="tx1"/>
                </a:solidFill>
              </a:rPr>
              <a:t>Image retrieved from: </a:t>
            </a:r>
            <a:r>
              <a:rPr lang="en-US" sz="1200" dirty="0">
                <a:solidFill>
                  <a:schemeClr val="tx1"/>
                </a:solidFill>
                <a:hlinkClick r:id="rId3"/>
              </a:rPr>
              <a:t>http://www.havanatimes.org/?p=</a:t>
            </a:r>
            <a:r>
              <a:rPr lang="en-US" sz="1200" dirty="0" smtClean="0">
                <a:solidFill>
                  <a:schemeClr val="tx1"/>
                </a:solidFill>
                <a:hlinkClick r:id="rId3"/>
              </a:rPr>
              <a:t>85719</a:t>
            </a:r>
            <a:endParaRPr lang="en-US" sz="1200" dirty="0" smtClean="0">
              <a:solidFill>
                <a:schemeClr val="tx1"/>
              </a:solidFill>
            </a:endParaRPr>
          </a:p>
          <a:p>
            <a:pPr algn="l"/>
            <a:r>
              <a:rPr lang="en-US" sz="1200" dirty="0" smtClean="0">
                <a:solidFill>
                  <a:schemeClr val="tx1"/>
                </a:solidFill>
              </a:rPr>
              <a:t>(3/24/2014)</a:t>
            </a:r>
            <a:endParaRPr lang="en-US" sz="1200" dirty="0">
              <a:solidFill>
                <a:schemeClr val="tx1"/>
              </a:solidFill>
            </a:endParaRPr>
          </a:p>
        </p:txBody>
      </p:sp>
      <p:pic>
        <p:nvPicPr>
          <p:cNvPr id="10" name="Picture 9" descr="1.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29200" y="2667000"/>
            <a:ext cx="3810000" cy="2806700"/>
          </a:xfrm>
          <a:prstGeom prst="rect">
            <a:avLst/>
          </a:prstGeom>
        </p:spPr>
      </p:pic>
      <p:sp>
        <p:nvSpPr>
          <p:cNvPr id="11" name="Content Placeholder 2"/>
          <p:cNvSpPr txBox="1">
            <a:spLocks/>
          </p:cNvSpPr>
          <p:nvPr/>
        </p:nvSpPr>
        <p:spPr bwMode="auto">
          <a:xfrm>
            <a:off x="457200" y="2743200"/>
            <a:ext cx="4572000" cy="1676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accent1"/>
              </a:buClr>
              <a:buSzPct val="75000"/>
              <a:buFont typeface="Wingdings" pitchFamily="-109" charset="2"/>
              <a:buChar char="n"/>
              <a:defRPr sz="3000">
                <a:solidFill>
                  <a:schemeClr val="tx1"/>
                </a:solidFill>
                <a:latin typeface="+mn-lt"/>
                <a:ea typeface="ＭＳ Ｐゴシック" pitchFamily="85" charset="-128"/>
                <a:cs typeface="ＭＳ Ｐゴシック" pitchFamily="85" charset="-128"/>
              </a:defRPr>
            </a:lvl1pPr>
            <a:lvl2pPr marL="742950" indent="-285750" algn="l" rtl="0" eaLnBrk="0" fontAlgn="base" hangingPunct="0">
              <a:spcBef>
                <a:spcPct val="20000"/>
              </a:spcBef>
              <a:spcAft>
                <a:spcPct val="0"/>
              </a:spcAft>
              <a:buClr>
                <a:schemeClr val="accent2"/>
              </a:buClr>
              <a:buSzPct val="80000"/>
              <a:buFont typeface="Wingdings" pitchFamily="-109" charset="2"/>
              <a:buChar char="¨"/>
              <a:defRPr sz="2000">
                <a:solidFill>
                  <a:schemeClr val="tx1"/>
                </a:solidFill>
                <a:latin typeface="+mj-lt"/>
                <a:ea typeface="ＭＳ Ｐゴシック" pitchFamily="76" charset="-128"/>
              </a:defRPr>
            </a:lvl2pPr>
            <a:lvl3pPr marL="1143000" indent="-228600" algn="l" rtl="0" eaLnBrk="0" fontAlgn="base" hangingPunct="0">
              <a:spcBef>
                <a:spcPct val="20000"/>
              </a:spcBef>
              <a:spcAft>
                <a:spcPct val="0"/>
              </a:spcAft>
              <a:buClr>
                <a:schemeClr val="accent1"/>
              </a:buClr>
              <a:buSzPct val="65000"/>
              <a:buFont typeface="Wingdings" pitchFamily="-109" charset="2"/>
              <a:buChar char="n"/>
              <a:defRPr sz="2400">
                <a:solidFill>
                  <a:schemeClr val="tx1"/>
                </a:solidFill>
                <a:latin typeface="+mn-lt"/>
                <a:ea typeface="ＭＳ Ｐゴシック" pitchFamily="76" charset="-128"/>
              </a:defRPr>
            </a:lvl3pPr>
            <a:lvl4pPr marL="1600200" indent="-228600" algn="l" rtl="0" eaLnBrk="0" fontAlgn="base" hangingPunct="0">
              <a:spcBef>
                <a:spcPct val="20000"/>
              </a:spcBef>
              <a:spcAft>
                <a:spcPct val="0"/>
              </a:spcAft>
              <a:buClr>
                <a:schemeClr val="accent2"/>
              </a:buClr>
              <a:buSzPct val="70000"/>
              <a:buFont typeface="Wingdings" pitchFamily="-109" charset="2"/>
              <a:buChar char="¨"/>
              <a:defRPr>
                <a:solidFill>
                  <a:schemeClr val="tx1"/>
                </a:solidFill>
                <a:latin typeface="+mj-lt"/>
                <a:ea typeface="ＭＳ Ｐゴシック" pitchFamily="76" charset="-128"/>
              </a:defRPr>
            </a:lvl4pPr>
            <a:lvl5pPr marL="2057400" indent="-228600" algn="l" rtl="0" eaLnBrk="0" fontAlgn="base" hangingPunct="0">
              <a:spcBef>
                <a:spcPct val="20000"/>
              </a:spcBef>
              <a:spcAft>
                <a:spcPct val="0"/>
              </a:spcAft>
              <a:buClr>
                <a:schemeClr val="accent1"/>
              </a:buClr>
              <a:buFont typeface="Wingdings" pitchFamily="-109" charset="2"/>
              <a:buChar char="§"/>
              <a:defRPr sz="2000">
                <a:solidFill>
                  <a:schemeClr val="tx1"/>
                </a:solidFill>
                <a:latin typeface="+mn-lt"/>
                <a:ea typeface="ＭＳ Ｐゴシック" pitchFamily="76" charset="-128"/>
              </a:defRPr>
            </a:lvl5pPr>
            <a:lvl6pPr marL="2514600" indent="-228600" algn="l" rtl="0" fontAlgn="base">
              <a:spcBef>
                <a:spcPct val="20000"/>
              </a:spcBef>
              <a:spcAft>
                <a:spcPct val="0"/>
              </a:spcAft>
              <a:buClr>
                <a:schemeClr val="accent1"/>
              </a:buClr>
              <a:buFont typeface="Wingdings" pitchFamily="76" charset="2"/>
              <a:buChar char="§"/>
              <a:defRPr sz="2000">
                <a:solidFill>
                  <a:schemeClr val="tx1"/>
                </a:solidFill>
                <a:latin typeface="+mn-lt"/>
                <a:ea typeface="ＭＳ Ｐゴシック" pitchFamily="76" charset="-128"/>
              </a:defRPr>
            </a:lvl6pPr>
            <a:lvl7pPr marL="2971800" indent="-228600" algn="l" rtl="0" fontAlgn="base">
              <a:spcBef>
                <a:spcPct val="20000"/>
              </a:spcBef>
              <a:spcAft>
                <a:spcPct val="0"/>
              </a:spcAft>
              <a:buClr>
                <a:schemeClr val="accent1"/>
              </a:buClr>
              <a:buFont typeface="Wingdings" pitchFamily="76" charset="2"/>
              <a:buChar char="§"/>
              <a:defRPr sz="2000">
                <a:solidFill>
                  <a:schemeClr val="tx1"/>
                </a:solidFill>
                <a:latin typeface="+mn-lt"/>
                <a:ea typeface="ＭＳ Ｐゴシック" pitchFamily="76" charset="-128"/>
              </a:defRPr>
            </a:lvl7pPr>
            <a:lvl8pPr marL="3429000" indent="-228600" algn="l" rtl="0" fontAlgn="base">
              <a:spcBef>
                <a:spcPct val="20000"/>
              </a:spcBef>
              <a:spcAft>
                <a:spcPct val="0"/>
              </a:spcAft>
              <a:buClr>
                <a:schemeClr val="accent1"/>
              </a:buClr>
              <a:buFont typeface="Wingdings" pitchFamily="76" charset="2"/>
              <a:buChar char="§"/>
              <a:defRPr sz="2000">
                <a:solidFill>
                  <a:schemeClr val="tx1"/>
                </a:solidFill>
                <a:latin typeface="+mn-lt"/>
                <a:ea typeface="ＭＳ Ｐゴシック" pitchFamily="76" charset="-128"/>
              </a:defRPr>
            </a:lvl8pPr>
            <a:lvl9pPr marL="3886200" indent="-228600" algn="l" rtl="0" fontAlgn="base">
              <a:spcBef>
                <a:spcPct val="20000"/>
              </a:spcBef>
              <a:spcAft>
                <a:spcPct val="0"/>
              </a:spcAft>
              <a:buClr>
                <a:schemeClr val="accent1"/>
              </a:buClr>
              <a:buFont typeface="Wingdings" pitchFamily="76" charset="2"/>
              <a:buChar char="§"/>
              <a:defRPr sz="2000">
                <a:solidFill>
                  <a:schemeClr val="tx1"/>
                </a:solidFill>
                <a:latin typeface="+mn-lt"/>
                <a:ea typeface="ＭＳ Ｐゴシック" pitchFamily="76" charset="-128"/>
              </a:defRPr>
            </a:lvl9pPr>
          </a:lstStyle>
          <a:p>
            <a:pPr lvl="1"/>
            <a:r>
              <a:rPr lang="en-US" sz="2400" b="1" dirty="0" smtClean="0">
                <a:latin typeface="+mn-lt"/>
              </a:rPr>
              <a:t>1-hour </a:t>
            </a:r>
            <a:r>
              <a:rPr lang="en-US" sz="2400" dirty="0" smtClean="0">
                <a:latin typeface="+mn-lt"/>
              </a:rPr>
              <a:t>lab session </a:t>
            </a:r>
            <a:r>
              <a:rPr lang="en-US" sz="2400" b="1" dirty="0" smtClean="0">
                <a:latin typeface="+mn-lt"/>
              </a:rPr>
              <a:t>per week</a:t>
            </a:r>
          </a:p>
          <a:p>
            <a:pPr lvl="1"/>
            <a:r>
              <a:rPr lang="en-US" sz="2400" dirty="0" smtClean="0">
                <a:latin typeface="+mn-lt"/>
              </a:rPr>
              <a:t>Computer to student ratio is about </a:t>
            </a:r>
            <a:r>
              <a:rPr lang="en-US" sz="2400" b="1" dirty="0" smtClean="0">
                <a:solidFill>
                  <a:srgbClr val="FF0000"/>
                </a:solidFill>
                <a:latin typeface="+mn-lt"/>
              </a:rPr>
              <a:t>1:3 – 1:5</a:t>
            </a:r>
          </a:p>
          <a:p>
            <a:pPr marL="457200" lvl="1" indent="0">
              <a:buFont typeface="Wingdings" pitchFamily="-109" charset="2"/>
              <a:buNone/>
            </a:pPr>
            <a:endParaRPr lang="en-US" dirty="0" smtClean="0"/>
          </a:p>
        </p:txBody>
      </p:sp>
      <p:sp>
        <p:nvSpPr>
          <p:cNvPr id="13" name="TextBox 12"/>
          <p:cNvSpPr txBox="1"/>
          <p:nvPr/>
        </p:nvSpPr>
        <p:spPr>
          <a:xfrm>
            <a:off x="5029200" y="5562600"/>
            <a:ext cx="3837709" cy="1015663"/>
          </a:xfrm>
          <a:prstGeom prst="rect">
            <a:avLst/>
          </a:prstGeom>
          <a:noFill/>
        </p:spPr>
        <p:txBody>
          <a:bodyPr wrap="square" rtlCol="0">
            <a:spAutoFit/>
          </a:bodyPr>
          <a:lstStyle/>
          <a:p>
            <a:pPr algn="l"/>
            <a:r>
              <a:rPr lang="en-US" sz="1400" b="1" dirty="0" smtClean="0">
                <a:solidFill>
                  <a:schemeClr val="tx1"/>
                </a:solidFill>
              </a:rPr>
              <a:t>Computer Class for Students in Cuba at an Elementary School. Computer to Student ratio displayed of</a:t>
            </a:r>
            <a:r>
              <a:rPr lang="en-US" sz="1400" b="1" dirty="0" smtClean="0">
                <a:solidFill>
                  <a:srgbClr val="FF0000"/>
                </a:solidFill>
              </a:rPr>
              <a:t> 1:4</a:t>
            </a:r>
            <a:endParaRPr lang="en-US" sz="1400" b="1" dirty="0">
              <a:solidFill>
                <a:schemeClr val="tx1"/>
              </a:solidFill>
            </a:endParaRPr>
          </a:p>
          <a:p>
            <a:pPr algn="l"/>
            <a:endParaRPr lang="en-US" sz="1800" b="1" dirty="0"/>
          </a:p>
        </p:txBody>
      </p:sp>
    </p:spTree>
    <p:extLst>
      <p:ext uri="{BB962C8B-B14F-4D97-AF65-F5344CB8AC3E}">
        <p14:creationId xmlns:p14="http://schemas.microsoft.com/office/powerpoint/2010/main" val="1884153772"/>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Computing Careers in Cuba</a:t>
            </a:r>
            <a:endParaRPr lang="en-US" dirty="0"/>
          </a:p>
        </p:txBody>
      </p:sp>
      <p:sp>
        <p:nvSpPr>
          <p:cNvPr id="3" name="Content Placeholder 2"/>
          <p:cNvSpPr>
            <a:spLocks noGrp="1"/>
          </p:cNvSpPr>
          <p:nvPr>
            <p:ph idx="1"/>
          </p:nvPr>
        </p:nvSpPr>
        <p:spPr>
          <a:xfrm>
            <a:off x="457200" y="1981200"/>
            <a:ext cx="8229600" cy="3124200"/>
          </a:xfrm>
        </p:spPr>
        <p:txBody>
          <a:bodyPr/>
          <a:lstStyle/>
          <a:p>
            <a:r>
              <a:rPr lang="en-US" dirty="0" smtClean="0"/>
              <a:t>Students who want to pursue a CS career have to attend the government-controlled University of Information Science (UCI)</a:t>
            </a:r>
          </a:p>
          <a:p>
            <a:pPr lvl="1"/>
            <a:r>
              <a:rPr lang="en-US" sz="2400" dirty="0" smtClean="0">
                <a:latin typeface="+mn-lt"/>
              </a:rPr>
              <a:t>Must be loyal to the government</a:t>
            </a:r>
          </a:p>
          <a:p>
            <a:pPr lvl="1"/>
            <a:r>
              <a:rPr lang="en-US" sz="2400" dirty="0" smtClean="0">
                <a:latin typeface="+mn-lt"/>
              </a:rPr>
              <a:t>Must be willing to work on any project they are assigned no matter what their professional ethics code dictates.</a:t>
            </a:r>
          </a:p>
        </p:txBody>
      </p:sp>
      <p:sp>
        <p:nvSpPr>
          <p:cNvPr id="4" name="Footer Placeholder 3"/>
          <p:cNvSpPr>
            <a:spLocks noGrp="1"/>
          </p:cNvSpPr>
          <p:nvPr>
            <p:ph type="ftr" sz="quarter" idx="10"/>
          </p:nvPr>
        </p:nvSpPr>
        <p:spPr/>
        <p:txBody>
          <a:bodyPr/>
          <a:lstStyle/>
          <a:p>
            <a:r>
              <a:rPr lang="en-US" smtClean="0"/>
              <a:t>© 2014 Keith A. Pray</a:t>
            </a:r>
            <a:endParaRPr lang="en-US" dirty="0"/>
          </a:p>
        </p:txBody>
      </p:sp>
      <p:sp>
        <p:nvSpPr>
          <p:cNvPr id="6" name="TextBox 5"/>
          <p:cNvSpPr txBox="1"/>
          <p:nvPr/>
        </p:nvSpPr>
        <p:spPr>
          <a:xfrm>
            <a:off x="6847114" y="571910"/>
            <a:ext cx="2179682" cy="307777"/>
          </a:xfrm>
          <a:prstGeom prst="rect">
            <a:avLst/>
          </a:prstGeom>
          <a:noFill/>
        </p:spPr>
        <p:txBody>
          <a:bodyPr wrap="square" rtlCol="0">
            <a:spAutoFit/>
          </a:bodyPr>
          <a:lstStyle/>
          <a:p>
            <a:r>
              <a:rPr lang="en-US" sz="1400" dirty="0" smtClean="0">
                <a:solidFill>
                  <a:schemeClr val="tx1"/>
                </a:solidFill>
                <a:latin typeface="+mj-lt"/>
              </a:rPr>
              <a:t>Julieth Ochoa</a:t>
            </a:r>
            <a:endParaRPr lang="en-US" sz="1400" dirty="0">
              <a:solidFill>
                <a:schemeClr val="tx1"/>
              </a:solidFill>
              <a:latin typeface="+mj-lt"/>
            </a:endParaRPr>
          </a:p>
        </p:txBody>
      </p:sp>
      <p:sp>
        <p:nvSpPr>
          <p:cNvPr id="7" name="Date Placeholder 6"/>
          <p:cNvSpPr>
            <a:spLocks noGrp="1"/>
          </p:cNvSpPr>
          <p:nvPr>
            <p:ph type="dt" sz="half" idx="12"/>
          </p:nvPr>
        </p:nvSpPr>
        <p:spPr/>
        <p:txBody>
          <a:bodyPr/>
          <a:lstStyle/>
          <a:p>
            <a:r>
              <a:rPr lang="en-US" smtClean="0"/>
              <a:t>3/28/14</a:t>
            </a:r>
            <a:endParaRPr lang="en-US" dirty="0"/>
          </a:p>
        </p:txBody>
      </p:sp>
      <p:sp>
        <p:nvSpPr>
          <p:cNvPr id="8" name="Slide Number Placeholder 7"/>
          <p:cNvSpPr>
            <a:spLocks noGrp="1"/>
          </p:cNvSpPr>
          <p:nvPr>
            <p:ph type="sldNum" sz="quarter" idx="11"/>
          </p:nvPr>
        </p:nvSpPr>
        <p:spPr/>
        <p:txBody>
          <a:bodyPr/>
          <a:lstStyle/>
          <a:p>
            <a:fld id="{599FE963-493D-6C4E-B686-D39790523B81}" type="slidenum">
              <a:rPr lang="en-US" smtClean="0"/>
              <a:pPr/>
              <a:t>13</a:t>
            </a:fld>
            <a:endParaRPr lang="en-US"/>
          </a:p>
        </p:txBody>
      </p:sp>
    </p:spTree>
    <p:extLst>
      <p:ext uri="{BB962C8B-B14F-4D97-AF65-F5344CB8AC3E}">
        <p14:creationId xmlns:p14="http://schemas.microsoft.com/office/powerpoint/2010/main" val="345283710"/>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Internet Access in Cuba</a:t>
            </a:r>
            <a:endParaRPr lang="en-US" dirty="0"/>
          </a:p>
        </p:txBody>
      </p:sp>
      <p:sp>
        <p:nvSpPr>
          <p:cNvPr id="3" name="Content Placeholder 2"/>
          <p:cNvSpPr>
            <a:spLocks noGrp="1"/>
          </p:cNvSpPr>
          <p:nvPr>
            <p:ph idx="1"/>
          </p:nvPr>
        </p:nvSpPr>
        <p:spPr/>
        <p:txBody>
          <a:bodyPr/>
          <a:lstStyle/>
          <a:p>
            <a:r>
              <a:rPr lang="en-US" dirty="0">
                <a:solidFill>
                  <a:srgbClr val="FF0000"/>
                </a:solidFill>
              </a:rPr>
              <a:t>No Internet access!</a:t>
            </a:r>
            <a:r>
              <a:rPr lang="en-US" dirty="0"/>
              <a:t> </a:t>
            </a:r>
          </a:p>
          <a:p>
            <a:pPr lvl="1"/>
            <a:r>
              <a:rPr lang="en-US" sz="2400" dirty="0">
                <a:latin typeface="+mn-lt"/>
              </a:rPr>
              <a:t>Only some government employees have Internet access</a:t>
            </a:r>
          </a:p>
          <a:p>
            <a:pPr lvl="1"/>
            <a:r>
              <a:rPr lang="en-US" sz="2400" dirty="0">
                <a:latin typeface="+mn-lt"/>
              </a:rPr>
              <a:t>Public centers that have computers with Internet charge $</a:t>
            </a:r>
            <a:r>
              <a:rPr lang="en-US" sz="2400" b="1" dirty="0">
                <a:latin typeface="+mn-lt"/>
              </a:rPr>
              <a:t>6 USD per hour</a:t>
            </a:r>
            <a:r>
              <a:rPr lang="en-US" sz="2400" dirty="0">
                <a:latin typeface="+mn-lt"/>
              </a:rPr>
              <a:t> (</a:t>
            </a:r>
            <a:r>
              <a:rPr lang="en-US" sz="2400" b="1" dirty="0">
                <a:solidFill>
                  <a:srgbClr val="FF0000"/>
                </a:solidFill>
                <a:latin typeface="+mn-lt"/>
              </a:rPr>
              <a:t>almost half of many monthly wages</a:t>
            </a:r>
            <a:r>
              <a:rPr lang="en-US" sz="2400" dirty="0" smtClean="0">
                <a:latin typeface="+mn-lt"/>
              </a:rPr>
              <a:t>)</a:t>
            </a:r>
          </a:p>
          <a:p>
            <a:pPr lvl="1"/>
            <a:endParaRPr lang="en-US" sz="2400" dirty="0" smtClean="0">
              <a:latin typeface="+mn-lt"/>
            </a:endParaRPr>
          </a:p>
          <a:p>
            <a:r>
              <a:rPr lang="en-US" dirty="0"/>
              <a:t>G</a:t>
            </a:r>
            <a:r>
              <a:rPr lang="en-US" dirty="0" smtClean="0"/>
              <a:t>overnment dictates who “needs” Internet access</a:t>
            </a:r>
          </a:p>
          <a:p>
            <a:pPr lvl="1"/>
            <a:r>
              <a:rPr lang="en-US" sz="2400" dirty="0" smtClean="0">
                <a:latin typeface="+mn-lt"/>
              </a:rPr>
              <a:t>No access to political sites, newspapers, etc.</a:t>
            </a:r>
          </a:p>
        </p:txBody>
      </p:sp>
      <p:sp>
        <p:nvSpPr>
          <p:cNvPr id="4" name="Footer Placeholder 3"/>
          <p:cNvSpPr>
            <a:spLocks noGrp="1"/>
          </p:cNvSpPr>
          <p:nvPr>
            <p:ph type="ftr" sz="quarter" idx="10"/>
          </p:nvPr>
        </p:nvSpPr>
        <p:spPr/>
        <p:txBody>
          <a:bodyPr/>
          <a:lstStyle/>
          <a:p>
            <a:r>
              <a:rPr lang="en-US" smtClean="0"/>
              <a:t>© 2014 Keith A. Pray</a:t>
            </a:r>
            <a:endParaRPr lang="en-US" dirty="0"/>
          </a:p>
        </p:txBody>
      </p:sp>
      <p:sp>
        <p:nvSpPr>
          <p:cNvPr id="6" name="TextBox 5"/>
          <p:cNvSpPr txBox="1"/>
          <p:nvPr/>
        </p:nvSpPr>
        <p:spPr>
          <a:xfrm>
            <a:off x="6847114" y="571910"/>
            <a:ext cx="2179682" cy="307777"/>
          </a:xfrm>
          <a:prstGeom prst="rect">
            <a:avLst/>
          </a:prstGeom>
          <a:noFill/>
        </p:spPr>
        <p:txBody>
          <a:bodyPr wrap="square" rtlCol="0">
            <a:spAutoFit/>
          </a:bodyPr>
          <a:lstStyle/>
          <a:p>
            <a:r>
              <a:rPr lang="en-US" sz="1400" dirty="0" smtClean="0">
                <a:solidFill>
                  <a:schemeClr val="tx1"/>
                </a:solidFill>
                <a:latin typeface="+mj-lt"/>
              </a:rPr>
              <a:t>Julieth Ochoa</a:t>
            </a:r>
            <a:endParaRPr lang="en-US" sz="1400" dirty="0">
              <a:solidFill>
                <a:schemeClr val="tx1"/>
              </a:solidFill>
              <a:latin typeface="+mj-lt"/>
            </a:endParaRPr>
          </a:p>
        </p:txBody>
      </p:sp>
      <p:sp>
        <p:nvSpPr>
          <p:cNvPr id="8" name="Slide Number Placeholder 7"/>
          <p:cNvSpPr>
            <a:spLocks noGrp="1"/>
          </p:cNvSpPr>
          <p:nvPr>
            <p:ph type="sldNum" sz="quarter" idx="11"/>
          </p:nvPr>
        </p:nvSpPr>
        <p:spPr/>
        <p:txBody>
          <a:bodyPr/>
          <a:lstStyle/>
          <a:p>
            <a:fld id="{599FE963-493D-6C4E-B686-D39790523B81}" type="slidenum">
              <a:rPr lang="en-US" smtClean="0"/>
              <a:pPr/>
              <a:t>14</a:t>
            </a:fld>
            <a:endParaRPr lang="en-US"/>
          </a:p>
        </p:txBody>
      </p:sp>
      <p:sp>
        <p:nvSpPr>
          <p:cNvPr id="9" name="Date Placeholder 6"/>
          <p:cNvSpPr>
            <a:spLocks noGrp="1"/>
          </p:cNvSpPr>
          <p:nvPr>
            <p:ph type="dt" sz="half" idx="12"/>
          </p:nvPr>
        </p:nvSpPr>
        <p:spPr>
          <a:xfrm>
            <a:off x="457200" y="6245225"/>
            <a:ext cx="2133600" cy="476250"/>
          </a:xfrm>
        </p:spPr>
        <p:txBody>
          <a:bodyPr/>
          <a:lstStyle/>
          <a:p>
            <a:r>
              <a:rPr lang="en-US" smtClean="0"/>
              <a:t>3/28/14</a:t>
            </a:r>
            <a:endParaRPr lang="en-US" dirty="0"/>
          </a:p>
        </p:txBody>
      </p:sp>
    </p:spTree>
    <p:extLst>
      <p:ext uri="{BB962C8B-B14F-4D97-AF65-F5344CB8AC3E}">
        <p14:creationId xmlns:p14="http://schemas.microsoft.com/office/powerpoint/2010/main" val="4134421812"/>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Promote no interest adverse to their employer or client, unless a higher ethical concern is being compromised…</a:t>
            </a:r>
          </a:p>
          <a:p>
            <a:pPr marL="457200" lvl="1" indent="0">
              <a:buNone/>
            </a:pPr>
            <a:r>
              <a:rPr lang="en-US" sz="2400" dirty="0" smtClean="0">
                <a:latin typeface="+mn-lt"/>
              </a:rPr>
              <a:t>Going against the government in Cuba can result in:</a:t>
            </a:r>
          </a:p>
          <a:p>
            <a:pPr lvl="1"/>
            <a:r>
              <a:rPr lang="en-US" sz="2400" b="1" dirty="0" smtClean="0">
                <a:latin typeface="+mn-lt"/>
              </a:rPr>
              <a:t>Best case scenario:</a:t>
            </a:r>
            <a:r>
              <a:rPr lang="en-US" sz="2400" dirty="0" smtClean="0">
                <a:latin typeface="+mn-lt"/>
              </a:rPr>
              <a:t> Losing job and never again being hired as a professional by any company </a:t>
            </a:r>
          </a:p>
          <a:p>
            <a:pPr lvl="1"/>
            <a:r>
              <a:rPr lang="en-US" sz="2400" b="1" dirty="0" smtClean="0">
                <a:latin typeface="+mn-lt"/>
              </a:rPr>
              <a:t>Worst case scenario:</a:t>
            </a:r>
            <a:r>
              <a:rPr lang="en-US" sz="2400" dirty="0" smtClean="0">
                <a:latin typeface="+mn-lt"/>
              </a:rPr>
              <a:t> Going to jail; Being murdered (depending on the importance of the project)</a:t>
            </a:r>
          </a:p>
        </p:txBody>
      </p:sp>
      <p:sp>
        <p:nvSpPr>
          <p:cNvPr id="4" name="Footer Placeholder 3"/>
          <p:cNvSpPr>
            <a:spLocks noGrp="1"/>
          </p:cNvSpPr>
          <p:nvPr>
            <p:ph type="ftr" sz="quarter" idx="10"/>
          </p:nvPr>
        </p:nvSpPr>
        <p:spPr/>
        <p:txBody>
          <a:bodyPr/>
          <a:lstStyle/>
          <a:p>
            <a:r>
              <a:rPr lang="en-US" smtClean="0"/>
              <a:t>© 2014 Keith A. Pray</a:t>
            </a:r>
            <a:endParaRPr lang="en-US" dirty="0"/>
          </a:p>
        </p:txBody>
      </p:sp>
      <p:sp>
        <p:nvSpPr>
          <p:cNvPr id="6" name="TextBox 5"/>
          <p:cNvSpPr txBox="1"/>
          <p:nvPr/>
        </p:nvSpPr>
        <p:spPr>
          <a:xfrm>
            <a:off x="6847114" y="571910"/>
            <a:ext cx="2179682" cy="307777"/>
          </a:xfrm>
          <a:prstGeom prst="rect">
            <a:avLst/>
          </a:prstGeom>
          <a:noFill/>
        </p:spPr>
        <p:txBody>
          <a:bodyPr wrap="square" rtlCol="0">
            <a:spAutoFit/>
          </a:bodyPr>
          <a:lstStyle/>
          <a:p>
            <a:r>
              <a:rPr lang="en-US" sz="1400" dirty="0" smtClean="0">
                <a:solidFill>
                  <a:schemeClr val="tx1"/>
                </a:solidFill>
                <a:latin typeface="+mj-lt"/>
              </a:rPr>
              <a:t>Julieth Ochoa</a:t>
            </a:r>
            <a:endParaRPr lang="en-US" sz="1400" dirty="0">
              <a:solidFill>
                <a:schemeClr val="tx1"/>
              </a:solidFill>
              <a:latin typeface="+mj-lt"/>
            </a:endParaRPr>
          </a:p>
        </p:txBody>
      </p:sp>
      <p:sp>
        <p:nvSpPr>
          <p:cNvPr id="8" name="Slide Number Placeholder 7"/>
          <p:cNvSpPr>
            <a:spLocks noGrp="1"/>
          </p:cNvSpPr>
          <p:nvPr>
            <p:ph type="sldNum" sz="quarter" idx="11"/>
          </p:nvPr>
        </p:nvSpPr>
        <p:spPr/>
        <p:txBody>
          <a:bodyPr/>
          <a:lstStyle/>
          <a:p>
            <a:fld id="{599FE963-493D-6C4E-B686-D39790523B81}" type="slidenum">
              <a:rPr lang="en-US" smtClean="0"/>
              <a:pPr/>
              <a:t>15</a:t>
            </a:fld>
            <a:endParaRPr lang="en-US"/>
          </a:p>
        </p:txBody>
      </p:sp>
      <p:sp>
        <p:nvSpPr>
          <p:cNvPr id="9" name="Date Placeholder 6"/>
          <p:cNvSpPr>
            <a:spLocks noGrp="1"/>
          </p:cNvSpPr>
          <p:nvPr>
            <p:ph type="dt" sz="half" idx="12"/>
          </p:nvPr>
        </p:nvSpPr>
        <p:spPr>
          <a:xfrm>
            <a:off x="457200" y="6245225"/>
            <a:ext cx="2133600" cy="476250"/>
          </a:xfrm>
        </p:spPr>
        <p:txBody>
          <a:bodyPr/>
          <a:lstStyle/>
          <a:p>
            <a:r>
              <a:rPr lang="en-US" smtClean="0"/>
              <a:t>3/28/14</a:t>
            </a:r>
            <a:endParaRPr lang="en-US" dirty="0"/>
          </a:p>
        </p:txBody>
      </p:sp>
      <p:sp>
        <p:nvSpPr>
          <p:cNvPr id="10" name="Title 1"/>
          <p:cNvSpPr>
            <a:spLocks noGrp="1"/>
          </p:cNvSpPr>
          <p:nvPr>
            <p:ph type="title"/>
          </p:nvPr>
        </p:nvSpPr>
        <p:spPr>
          <a:xfrm>
            <a:off x="457200" y="762000"/>
            <a:ext cx="8229600" cy="1143000"/>
          </a:xfrm>
        </p:spPr>
        <p:txBody>
          <a:bodyPr/>
          <a:lstStyle/>
          <a:p>
            <a:r>
              <a:rPr lang="en-US" dirty="0" smtClean="0"/>
              <a:t>Conflict of Interests</a:t>
            </a:r>
          </a:p>
        </p:txBody>
      </p:sp>
    </p:spTree>
    <p:extLst>
      <p:ext uri="{BB962C8B-B14F-4D97-AF65-F5344CB8AC3E}">
        <p14:creationId xmlns:p14="http://schemas.microsoft.com/office/powerpoint/2010/main" val="2743885564"/>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1200"/>
            <a:ext cx="8229600" cy="2438400"/>
          </a:xfrm>
        </p:spPr>
        <p:txBody>
          <a:bodyPr/>
          <a:lstStyle/>
          <a:p>
            <a:r>
              <a:rPr lang="en-US" dirty="0" smtClean="0"/>
              <a:t>Work on computing projects that respect the privacy of those who will be affected by them</a:t>
            </a:r>
          </a:p>
          <a:p>
            <a:pPr lvl="1"/>
            <a:r>
              <a:rPr lang="en-US" sz="2400" b="1" dirty="0" smtClean="0">
                <a:latin typeface="+mn-lt"/>
              </a:rPr>
              <a:t>Blocking Internet access to the population</a:t>
            </a:r>
          </a:p>
          <a:p>
            <a:pPr lvl="1"/>
            <a:r>
              <a:rPr lang="en-US" sz="2400" b="1" dirty="0" smtClean="0">
                <a:latin typeface="+mn-lt"/>
              </a:rPr>
              <a:t>Restricting information</a:t>
            </a:r>
            <a:endParaRPr lang="en-US" sz="2400" dirty="0" smtClean="0">
              <a:latin typeface="+mn-lt"/>
            </a:endParaRPr>
          </a:p>
        </p:txBody>
      </p:sp>
      <p:sp>
        <p:nvSpPr>
          <p:cNvPr id="4" name="Footer Placeholder 3"/>
          <p:cNvSpPr>
            <a:spLocks noGrp="1"/>
          </p:cNvSpPr>
          <p:nvPr>
            <p:ph type="ftr" sz="quarter" idx="10"/>
          </p:nvPr>
        </p:nvSpPr>
        <p:spPr/>
        <p:txBody>
          <a:bodyPr/>
          <a:lstStyle/>
          <a:p>
            <a:r>
              <a:rPr lang="en-US" smtClean="0"/>
              <a:t>© 2014 Keith A. Pray</a:t>
            </a:r>
            <a:endParaRPr lang="en-US" dirty="0"/>
          </a:p>
        </p:txBody>
      </p:sp>
      <p:sp>
        <p:nvSpPr>
          <p:cNvPr id="6" name="TextBox 5"/>
          <p:cNvSpPr txBox="1"/>
          <p:nvPr/>
        </p:nvSpPr>
        <p:spPr>
          <a:xfrm>
            <a:off x="6847114" y="571910"/>
            <a:ext cx="2179682" cy="307777"/>
          </a:xfrm>
          <a:prstGeom prst="rect">
            <a:avLst/>
          </a:prstGeom>
          <a:noFill/>
        </p:spPr>
        <p:txBody>
          <a:bodyPr wrap="square" rtlCol="0">
            <a:spAutoFit/>
          </a:bodyPr>
          <a:lstStyle/>
          <a:p>
            <a:r>
              <a:rPr lang="en-US" sz="1400" dirty="0" smtClean="0">
                <a:solidFill>
                  <a:schemeClr val="tx1"/>
                </a:solidFill>
                <a:latin typeface="+mj-lt"/>
              </a:rPr>
              <a:t>Julieth Ochoa</a:t>
            </a:r>
            <a:endParaRPr lang="en-US" sz="1400" dirty="0">
              <a:solidFill>
                <a:schemeClr val="tx1"/>
              </a:solidFill>
              <a:latin typeface="+mj-lt"/>
            </a:endParaRPr>
          </a:p>
        </p:txBody>
      </p:sp>
      <p:sp>
        <p:nvSpPr>
          <p:cNvPr id="8" name="Slide Number Placeholder 7"/>
          <p:cNvSpPr>
            <a:spLocks noGrp="1"/>
          </p:cNvSpPr>
          <p:nvPr>
            <p:ph type="sldNum" sz="quarter" idx="11"/>
          </p:nvPr>
        </p:nvSpPr>
        <p:spPr/>
        <p:txBody>
          <a:bodyPr/>
          <a:lstStyle/>
          <a:p>
            <a:fld id="{599FE963-493D-6C4E-B686-D39790523B81}" type="slidenum">
              <a:rPr lang="en-US" smtClean="0"/>
              <a:pPr/>
              <a:t>16</a:t>
            </a:fld>
            <a:endParaRPr lang="en-US"/>
          </a:p>
        </p:txBody>
      </p:sp>
      <p:sp>
        <p:nvSpPr>
          <p:cNvPr id="9" name="Date Placeholder 6"/>
          <p:cNvSpPr>
            <a:spLocks noGrp="1"/>
          </p:cNvSpPr>
          <p:nvPr>
            <p:ph type="dt" sz="half" idx="12"/>
          </p:nvPr>
        </p:nvSpPr>
        <p:spPr>
          <a:xfrm>
            <a:off x="457200" y="6245225"/>
            <a:ext cx="2133600" cy="476250"/>
          </a:xfrm>
        </p:spPr>
        <p:txBody>
          <a:bodyPr/>
          <a:lstStyle/>
          <a:p>
            <a:r>
              <a:rPr lang="en-US" smtClean="0"/>
              <a:t>3/28/14</a:t>
            </a:r>
            <a:endParaRPr lang="en-US" dirty="0"/>
          </a:p>
        </p:txBody>
      </p:sp>
      <p:pic>
        <p:nvPicPr>
          <p:cNvPr id="7" name="Picture 6" descr="2.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47305" y="3639552"/>
            <a:ext cx="4020495" cy="2532648"/>
          </a:xfrm>
          <a:prstGeom prst="rect">
            <a:avLst/>
          </a:prstGeom>
        </p:spPr>
      </p:pic>
      <p:sp>
        <p:nvSpPr>
          <p:cNvPr id="12" name="TextBox 11"/>
          <p:cNvSpPr txBox="1"/>
          <p:nvPr/>
        </p:nvSpPr>
        <p:spPr>
          <a:xfrm>
            <a:off x="627973" y="5867400"/>
            <a:ext cx="4020227" cy="461665"/>
          </a:xfrm>
          <a:prstGeom prst="rect">
            <a:avLst/>
          </a:prstGeom>
          <a:noFill/>
        </p:spPr>
        <p:txBody>
          <a:bodyPr wrap="square" rtlCol="0">
            <a:spAutoFit/>
          </a:bodyPr>
          <a:lstStyle/>
          <a:p>
            <a:pPr algn="l"/>
            <a:r>
              <a:rPr lang="en-US" sz="1200" dirty="0" smtClean="0">
                <a:solidFill>
                  <a:schemeClr val="tx1"/>
                </a:solidFill>
              </a:rPr>
              <a:t>Image retrieved from</a:t>
            </a:r>
            <a:r>
              <a:rPr lang="en-US" sz="1200" dirty="0">
                <a:solidFill>
                  <a:schemeClr val="tx1"/>
                </a:solidFill>
              </a:rPr>
              <a:t>: http://</a:t>
            </a:r>
            <a:r>
              <a:rPr lang="en-US" sz="1200" dirty="0" err="1">
                <a:solidFill>
                  <a:schemeClr val="tx1"/>
                </a:solidFill>
              </a:rPr>
              <a:t>goo.gl</a:t>
            </a:r>
            <a:r>
              <a:rPr lang="en-US" sz="1200" dirty="0">
                <a:solidFill>
                  <a:schemeClr val="tx1"/>
                </a:solidFill>
              </a:rPr>
              <a:t>/A7d56</a:t>
            </a:r>
            <a:endParaRPr lang="en-US" sz="1200" dirty="0" smtClean="0">
              <a:solidFill>
                <a:schemeClr val="tx1"/>
              </a:solidFill>
            </a:endParaRPr>
          </a:p>
          <a:p>
            <a:pPr algn="l"/>
            <a:r>
              <a:rPr lang="en-US" sz="1200" dirty="0" smtClean="0">
                <a:solidFill>
                  <a:schemeClr val="tx1"/>
                </a:solidFill>
              </a:rPr>
              <a:t>(3/24/2014)</a:t>
            </a:r>
            <a:endParaRPr lang="en-US" sz="1200" dirty="0">
              <a:solidFill>
                <a:schemeClr val="tx1"/>
              </a:solidFill>
            </a:endParaRPr>
          </a:p>
        </p:txBody>
      </p:sp>
      <p:sp>
        <p:nvSpPr>
          <p:cNvPr id="13" name="Title 12"/>
          <p:cNvSpPr>
            <a:spLocks noGrp="1"/>
          </p:cNvSpPr>
          <p:nvPr>
            <p:ph type="title"/>
          </p:nvPr>
        </p:nvSpPr>
        <p:spPr/>
        <p:txBody>
          <a:bodyPr/>
          <a:lstStyle/>
          <a:p>
            <a:r>
              <a:rPr lang="en-US" dirty="0" smtClean="0"/>
              <a:t>Respecting User’s Rights</a:t>
            </a:r>
            <a:endParaRPr lang="en-US" dirty="0"/>
          </a:p>
        </p:txBody>
      </p:sp>
    </p:spTree>
    <p:extLst>
      <p:ext uri="{BB962C8B-B14F-4D97-AF65-F5344CB8AC3E}">
        <p14:creationId xmlns:p14="http://schemas.microsoft.com/office/powerpoint/2010/main" val="3122301897"/>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F</a:t>
            </a:r>
            <a:r>
              <a:rPr lang="en-US" dirty="0" smtClean="0"/>
              <a:t>air and just remuneration.</a:t>
            </a:r>
          </a:p>
          <a:p>
            <a:pPr lvl="1"/>
            <a:r>
              <a:rPr lang="en-US" sz="2400" dirty="0" smtClean="0">
                <a:latin typeface="+mn-lt"/>
              </a:rPr>
              <a:t>Entry-level Cuban programmers make </a:t>
            </a:r>
            <a:r>
              <a:rPr lang="en-US" sz="2400" b="1" dirty="0" smtClean="0">
                <a:latin typeface="+mn-lt"/>
              </a:rPr>
              <a:t>150 – 300 pesos per month</a:t>
            </a:r>
            <a:r>
              <a:rPr lang="en-US" sz="2400" dirty="0" smtClean="0">
                <a:latin typeface="+mn-lt"/>
              </a:rPr>
              <a:t> (</a:t>
            </a:r>
            <a:r>
              <a:rPr lang="en-US" sz="2400" b="1" dirty="0" smtClean="0">
                <a:solidFill>
                  <a:srgbClr val="FF0000"/>
                </a:solidFill>
                <a:latin typeface="+mn-lt"/>
              </a:rPr>
              <a:t>$7.50 - $15 USD</a:t>
            </a:r>
            <a:r>
              <a:rPr lang="en-US" sz="2400" dirty="0" smtClean="0">
                <a:latin typeface="+mn-lt"/>
              </a:rPr>
              <a:t>)</a:t>
            </a:r>
          </a:p>
          <a:p>
            <a:r>
              <a:rPr lang="en-US" dirty="0" smtClean="0"/>
              <a:t>Not unjustly prevent someone from taking a position for which they are suitably qualified.</a:t>
            </a:r>
          </a:p>
          <a:p>
            <a:pPr lvl="1"/>
            <a:r>
              <a:rPr lang="en-US" sz="2400" dirty="0">
                <a:latin typeface="+mn-lt"/>
              </a:rPr>
              <a:t>P</a:t>
            </a:r>
            <a:r>
              <a:rPr lang="en-US" sz="2400" dirty="0" smtClean="0">
                <a:latin typeface="+mn-lt"/>
              </a:rPr>
              <a:t>reviously demonstrated </a:t>
            </a:r>
            <a:r>
              <a:rPr lang="en-US" sz="2400" b="1" dirty="0" smtClean="0">
                <a:latin typeface="+mn-lt"/>
              </a:rPr>
              <a:t>loyalty to the government</a:t>
            </a:r>
          </a:p>
          <a:p>
            <a:pPr lvl="1"/>
            <a:r>
              <a:rPr lang="en-US" sz="2400" dirty="0" smtClean="0">
                <a:latin typeface="+mn-lt"/>
              </a:rPr>
              <a:t>Relatives of powerful government employees</a:t>
            </a:r>
          </a:p>
        </p:txBody>
      </p:sp>
      <p:sp>
        <p:nvSpPr>
          <p:cNvPr id="4" name="Footer Placeholder 3"/>
          <p:cNvSpPr>
            <a:spLocks noGrp="1"/>
          </p:cNvSpPr>
          <p:nvPr>
            <p:ph type="ftr" sz="quarter" idx="10"/>
          </p:nvPr>
        </p:nvSpPr>
        <p:spPr/>
        <p:txBody>
          <a:bodyPr/>
          <a:lstStyle/>
          <a:p>
            <a:r>
              <a:rPr lang="en-US" smtClean="0"/>
              <a:t>© 2014 Keith A. Pray</a:t>
            </a:r>
            <a:endParaRPr lang="en-US" dirty="0"/>
          </a:p>
        </p:txBody>
      </p:sp>
      <p:sp>
        <p:nvSpPr>
          <p:cNvPr id="6" name="TextBox 5"/>
          <p:cNvSpPr txBox="1"/>
          <p:nvPr/>
        </p:nvSpPr>
        <p:spPr>
          <a:xfrm>
            <a:off x="6847114" y="571910"/>
            <a:ext cx="2179682" cy="307777"/>
          </a:xfrm>
          <a:prstGeom prst="rect">
            <a:avLst/>
          </a:prstGeom>
          <a:noFill/>
        </p:spPr>
        <p:txBody>
          <a:bodyPr wrap="square" rtlCol="0">
            <a:spAutoFit/>
          </a:bodyPr>
          <a:lstStyle/>
          <a:p>
            <a:r>
              <a:rPr lang="en-US" sz="1400" dirty="0" smtClean="0">
                <a:solidFill>
                  <a:schemeClr val="tx1"/>
                </a:solidFill>
                <a:latin typeface="+mj-lt"/>
              </a:rPr>
              <a:t>Julieth Ochoa</a:t>
            </a:r>
            <a:endParaRPr lang="en-US" sz="1400" dirty="0">
              <a:solidFill>
                <a:schemeClr val="tx1"/>
              </a:solidFill>
              <a:latin typeface="+mj-lt"/>
            </a:endParaRPr>
          </a:p>
        </p:txBody>
      </p:sp>
      <p:sp>
        <p:nvSpPr>
          <p:cNvPr id="8" name="Slide Number Placeholder 7"/>
          <p:cNvSpPr>
            <a:spLocks noGrp="1"/>
          </p:cNvSpPr>
          <p:nvPr>
            <p:ph type="sldNum" sz="quarter" idx="11"/>
          </p:nvPr>
        </p:nvSpPr>
        <p:spPr/>
        <p:txBody>
          <a:bodyPr/>
          <a:lstStyle/>
          <a:p>
            <a:fld id="{599FE963-493D-6C4E-B686-D39790523B81}" type="slidenum">
              <a:rPr lang="en-US" smtClean="0"/>
              <a:pPr/>
              <a:t>17</a:t>
            </a:fld>
            <a:endParaRPr lang="en-US"/>
          </a:p>
        </p:txBody>
      </p:sp>
      <p:sp>
        <p:nvSpPr>
          <p:cNvPr id="9" name="Date Placeholder 6"/>
          <p:cNvSpPr>
            <a:spLocks noGrp="1"/>
          </p:cNvSpPr>
          <p:nvPr>
            <p:ph type="dt" sz="half" idx="12"/>
          </p:nvPr>
        </p:nvSpPr>
        <p:spPr>
          <a:xfrm>
            <a:off x="457200" y="6245225"/>
            <a:ext cx="2133600" cy="476250"/>
          </a:xfrm>
        </p:spPr>
        <p:txBody>
          <a:bodyPr/>
          <a:lstStyle/>
          <a:p>
            <a:r>
              <a:rPr lang="en-US" smtClean="0"/>
              <a:t>3/28/14</a:t>
            </a:r>
            <a:endParaRPr lang="en-US" dirty="0"/>
          </a:p>
        </p:txBody>
      </p:sp>
      <p:sp>
        <p:nvSpPr>
          <p:cNvPr id="7" name="Title 6"/>
          <p:cNvSpPr>
            <a:spLocks noGrp="1"/>
          </p:cNvSpPr>
          <p:nvPr>
            <p:ph type="title"/>
          </p:nvPr>
        </p:nvSpPr>
        <p:spPr/>
        <p:txBody>
          <a:bodyPr/>
          <a:lstStyle/>
          <a:p>
            <a:r>
              <a:rPr lang="en-US" dirty="0" smtClean="0"/>
              <a:t>Employment and Remuneration</a:t>
            </a:r>
            <a:endParaRPr lang="en-US" dirty="0"/>
          </a:p>
        </p:txBody>
      </p:sp>
    </p:spTree>
    <p:extLst>
      <p:ext uri="{BB962C8B-B14F-4D97-AF65-F5344CB8AC3E}">
        <p14:creationId xmlns:p14="http://schemas.microsoft.com/office/powerpoint/2010/main" val="4068434406"/>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1200"/>
            <a:ext cx="8229600" cy="3733800"/>
          </a:xfrm>
        </p:spPr>
        <p:txBody>
          <a:bodyPr/>
          <a:lstStyle/>
          <a:p>
            <a:r>
              <a:rPr lang="en-US" dirty="0" smtClean="0"/>
              <a:t>Avoid associations with organizations that are in conflict with this Code</a:t>
            </a:r>
          </a:p>
          <a:p>
            <a:pPr lvl="1"/>
            <a:r>
              <a:rPr lang="en-US" sz="2400" b="1" dirty="0" smtClean="0">
                <a:latin typeface="+mn-lt"/>
              </a:rPr>
              <a:t>The government clearly doesn’t follow this Code. </a:t>
            </a:r>
          </a:p>
          <a:p>
            <a:r>
              <a:rPr lang="en-US" dirty="0" smtClean="0"/>
              <a:t>Report to appropriate authorities significant violations of this Code</a:t>
            </a:r>
          </a:p>
          <a:p>
            <a:pPr lvl="1"/>
            <a:r>
              <a:rPr lang="en-US" sz="2400" b="1" dirty="0" smtClean="0">
                <a:latin typeface="+mn-lt"/>
              </a:rPr>
              <a:t>There are no other authorities to reach out to</a:t>
            </a:r>
            <a:r>
              <a:rPr lang="en-US" sz="2400" dirty="0" smtClean="0">
                <a:latin typeface="+mn-lt"/>
              </a:rPr>
              <a:t>: the Cuba government controls everything!</a:t>
            </a:r>
          </a:p>
        </p:txBody>
      </p:sp>
      <p:sp>
        <p:nvSpPr>
          <p:cNvPr id="4" name="Footer Placeholder 3"/>
          <p:cNvSpPr>
            <a:spLocks noGrp="1"/>
          </p:cNvSpPr>
          <p:nvPr>
            <p:ph type="ftr" sz="quarter" idx="10"/>
          </p:nvPr>
        </p:nvSpPr>
        <p:spPr/>
        <p:txBody>
          <a:bodyPr/>
          <a:lstStyle/>
          <a:p>
            <a:r>
              <a:rPr lang="en-US" smtClean="0"/>
              <a:t>© 2014 Keith A. Pray</a:t>
            </a:r>
            <a:endParaRPr lang="en-US" dirty="0"/>
          </a:p>
        </p:txBody>
      </p:sp>
      <p:sp>
        <p:nvSpPr>
          <p:cNvPr id="6" name="TextBox 5"/>
          <p:cNvSpPr txBox="1"/>
          <p:nvPr/>
        </p:nvSpPr>
        <p:spPr>
          <a:xfrm>
            <a:off x="6847114" y="571910"/>
            <a:ext cx="2179682" cy="307777"/>
          </a:xfrm>
          <a:prstGeom prst="rect">
            <a:avLst/>
          </a:prstGeom>
          <a:noFill/>
        </p:spPr>
        <p:txBody>
          <a:bodyPr wrap="square" rtlCol="0">
            <a:spAutoFit/>
          </a:bodyPr>
          <a:lstStyle/>
          <a:p>
            <a:r>
              <a:rPr lang="en-US" sz="1400" dirty="0" smtClean="0">
                <a:solidFill>
                  <a:schemeClr val="tx1"/>
                </a:solidFill>
                <a:latin typeface="+mj-lt"/>
              </a:rPr>
              <a:t>Julieth Ochoa</a:t>
            </a:r>
            <a:endParaRPr lang="en-US" sz="1400" dirty="0">
              <a:solidFill>
                <a:schemeClr val="tx1"/>
              </a:solidFill>
              <a:latin typeface="+mj-lt"/>
            </a:endParaRPr>
          </a:p>
        </p:txBody>
      </p:sp>
      <p:sp>
        <p:nvSpPr>
          <p:cNvPr id="8" name="Slide Number Placeholder 7"/>
          <p:cNvSpPr>
            <a:spLocks noGrp="1"/>
          </p:cNvSpPr>
          <p:nvPr>
            <p:ph type="sldNum" sz="quarter" idx="11"/>
          </p:nvPr>
        </p:nvSpPr>
        <p:spPr/>
        <p:txBody>
          <a:bodyPr/>
          <a:lstStyle/>
          <a:p>
            <a:fld id="{599FE963-493D-6C4E-B686-D39790523B81}" type="slidenum">
              <a:rPr lang="en-US" smtClean="0"/>
              <a:pPr/>
              <a:t>18</a:t>
            </a:fld>
            <a:endParaRPr lang="en-US"/>
          </a:p>
        </p:txBody>
      </p:sp>
      <p:sp>
        <p:nvSpPr>
          <p:cNvPr id="9" name="Date Placeholder 6"/>
          <p:cNvSpPr>
            <a:spLocks noGrp="1"/>
          </p:cNvSpPr>
          <p:nvPr>
            <p:ph type="dt" sz="half" idx="12"/>
          </p:nvPr>
        </p:nvSpPr>
        <p:spPr>
          <a:xfrm>
            <a:off x="457200" y="6245225"/>
            <a:ext cx="2133600" cy="476250"/>
          </a:xfrm>
        </p:spPr>
        <p:txBody>
          <a:bodyPr/>
          <a:lstStyle/>
          <a:p>
            <a:r>
              <a:rPr lang="en-US" smtClean="0"/>
              <a:t>3/28/14</a:t>
            </a:r>
            <a:endParaRPr lang="en-US" dirty="0"/>
          </a:p>
        </p:txBody>
      </p:sp>
      <p:sp>
        <p:nvSpPr>
          <p:cNvPr id="12" name="Title 11"/>
          <p:cNvSpPr>
            <a:spLocks noGrp="1"/>
          </p:cNvSpPr>
          <p:nvPr>
            <p:ph type="title"/>
          </p:nvPr>
        </p:nvSpPr>
        <p:spPr/>
        <p:txBody>
          <a:bodyPr/>
          <a:lstStyle/>
          <a:p>
            <a:r>
              <a:rPr lang="en-US" dirty="0" smtClean="0"/>
              <a:t>Government vs. Ethical Code</a:t>
            </a:r>
            <a:endParaRPr lang="en-US" dirty="0"/>
          </a:p>
        </p:txBody>
      </p:sp>
    </p:spTree>
    <p:extLst>
      <p:ext uri="{BB962C8B-B14F-4D97-AF65-F5344CB8AC3E}">
        <p14:creationId xmlns:p14="http://schemas.microsoft.com/office/powerpoint/2010/main" val="3284950572"/>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a:xfrm>
            <a:off x="457200" y="1981200"/>
            <a:ext cx="8229600" cy="4343400"/>
          </a:xfrm>
        </p:spPr>
        <p:txBody>
          <a:bodyPr/>
          <a:lstStyle/>
          <a:p>
            <a:r>
              <a:rPr lang="en-US" sz="3200" dirty="0" smtClean="0"/>
              <a:t>Computing in Cuba is many decades behind and there are no hopes for a major change</a:t>
            </a:r>
          </a:p>
          <a:p>
            <a:r>
              <a:rPr lang="en-US" sz="3200" dirty="0" smtClean="0"/>
              <a:t>Computing professional must decide between:</a:t>
            </a:r>
          </a:p>
          <a:p>
            <a:pPr lvl="1"/>
            <a:r>
              <a:rPr lang="en-US" sz="2400" dirty="0" smtClean="0">
                <a:latin typeface="+mn-lt"/>
              </a:rPr>
              <a:t>Working for the government = engaging in all sorts of unethical government-enforced projects</a:t>
            </a:r>
          </a:p>
          <a:p>
            <a:pPr lvl="1"/>
            <a:r>
              <a:rPr lang="en-US" sz="2400" dirty="0" smtClean="0">
                <a:latin typeface="+mn-lt"/>
              </a:rPr>
              <a:t>Never working in their professional field = working as handymen, etc.</a:t>
            </a:r>
          </a:p>
          <a:p>
            <a:pPr lvl="1"/>
            <a:r>
              <a:rPr lang="en-US" sz="2400" dirty="0" smtClean="0">
                <a:latin typeface="+mn-lt"/>
              </a:rPr>
              <a:t>Working as self-employed computing professionals, which is in fact illegal in Cuba</a:t>
            </a:r>
          </a:p>
        </p:txBody>
      </p:sp>
      <p:sp>
        <p:nvSpPr>
          <p:cNvPr id="4" name="Footer Placeholder 3"/>
          <p:cNvSpPr>
            <a:spLocks noGrp="1"/>
          </p:cNvSpPr>
          <p:nvPr>
            <p:ph type="ftr" sz="quarter" idx="10"/>
          </p:nvPr>
        </p:nvSpPr>
        <p:spPr/>
        <p:txBody>
          <a:bodyPr/>
          <a:lstStyle/>
          <a:p>
            <a:r>
              <a:rPr lang="en-US" smtClean="0"/>
              <a:t>© 2014 Keith A. Pray</a:t>
            </a:r>
            <a:endParaRPr lang="en-US" dirty="0"/>
          </a:p>
        </p:txBody>
      </p:sp>
      <p:sp>
        <p:nvSpPr>
          <p:cNvPr id="6" name="TextBox 5"/>
          <p:cNvSpPr txBox="1"/>
          <p:nvPr/>
        </p:nvSpPr>
        <p:spPr>
          <a:xfrm>
            <a:off x="6847114" y="571910"/>
            <a:ext cx="2179682" cy="307777"/>
          </a:xfrm>
          <a:prstGeom prst="rect">
            <a:avLst/>
          </a:prstGeom>
          <a:noFill/>
        </p:spPr>
        <p:txBody>
          <a:bodyPr wrap="square" rtlCol="0">
            <a:spAutoFit/>
          </a:bodyPr>
          <a:lstStyle/>
          <a:p>
            <a:r>
              <a:rPr lang="en-US" sz="1400" dirty="0" smtClean="0">
                <a:solidFill>
                  <a:schemeClr val="tx1"/>
                </a:solidFill>
                <a:latin typeface="+mj-lt"/>
              </a:rPr>
              <a:t>Julieth Ochoa</a:t>
            </a:r>
            <a:endParaRPr lang="en-US" sz="1400" dirty="0">
              <a:solidFill>
                <a:schemeClr val="tx1"/>
              </a:solidFill>
              <a:latin typeface="+mj-lt"/>
            </a:endParaRPr>
          </a:p>
        </p:txBody>
      </p:sp>
      <p:sp>
        <p:nvSpPr>
          <p:cNvPr id="8" name="Slide Number Placeholder 7"/>
          <p:cNvSpPr>
            <a:spLocks noGrp="1"/>
          </p:cNvSpPr>
          <p:nvPr>
            <p:ph type="sldNum" sz="quarter" idx="11"/>
          </p:nvPr>
        </p:nvSpPr>
        <p:spPr/>
        <p:txBody>
          <a:bodyPr/>
          <a:lstStyle/>
          <a:p>
            <a:fld id="{599FE963-493D-6C4E-B686-D39790523B81}" type="slidenum">
              <a:rPr lang="en-US" smtClean="0"/>
              <a:pPr/>
              <a:t>19</a:t>
            </a:fld>
            <a:endParaRPr lang="en-US"/>
          </a:p>
        </p:txBody>
      </p:sp>
      <p:sp>
        <p:nvSpPr>
          <p:cNvPr id="9" name="Date Placeholder 6"/>
          <p:cNvSpPr>
            <a:spLocks noGrp="1"/>
          </p:cNvSpPr>
          <p:nvPr>
            <p:ph type="dt" sz="half" idx="12"/>
          </p:nvPr>
        </p:nvSpPr>
        <p:spPr>
          <a:xfrm>
            <a:off x="457200" y="6245225"/>
            <a:ext cx="2133600" cy="476250"/>
          </a:xfrm>
        </p:spPr>
        <p:txBody>
          <a:bodyPr/>
          <a:lstStyle/>
          <a:p>
            <a:r>
              <a:rPr lang="en-US" smtClean="0"/>
              <a:t>3/28/14</a:t>
            </a:r>
            <a:endParaRPr lang="en-US" dirty="0"/>
          </a:p>
        </p:txBody>
      </p:sp>
    </p:spTree>
    <p:extLst>
      <p:ext uri="{BB962C8B-B14F-4D97-AF65-F5344CB8AC3E}">
        <p14:creationId xmlns:p14="http://schemas.microsoft.com/office/powerpoint/2010/main" val="3940384328"/>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Footer Placeholder 3"/>
          <p:cNvSpPr>
            <a:spLocks noGrp="1"/>
          </p:cNvSpPr>
          <p:nvPr>
            <p:ph type="ftr" sz="quarter" idx="10"/>
          </p:nvPr>
        </p:nvSpPr>
        <p:spPr>
          <a:noFill/>
        </p:spPr>
        <p:txBody>
          <a:bodyPr/>
          <a:lstStyle/>
          <a:p>
            <a:r>
              <a:rPr lang="en-US" smtClean="0"/>
              <a:t>© 2014 Keith A. Pray</a:t>
            </a:r>
            <a:endParaRPr lang="en-US"/>
          </a:p>
        </p:txBody>
      </p:sp>
      <p:sp>
        <p:nvSpPr>
          <p:cNvPr id="17411" name="Rectangle 2"/>
          <p:cNvSpPr>
            <a:spLocks noGrp="1" noChangeArrowheads="1"/>
          </p:cNvSpPr>
          <p:nvPr>
            <p:ph type="title"/>
          </p:nvPr>
        </p:nvSpPr>
        <p:spPr/>
        <p:txBody>
          <a:bodyPr/>
          <a:lstStyle/>
          <a:p>
            <a:pPr eaLnBrk="1" hangingPunct="1"/>
            <a:r>
              <a:rPr lang="en-US">
                <a:ea typeface="ＭＳ Ｐゴシック" charset="-128"/>
                <a:cs typeface="ＭＳ Ｐゴシック" charset="-128"/>
              </a:rPr>
              <a:t>Overview</a:t>
            </a:r>
          </a:p>
        </p:txBody>
      </p:sp>
      <p:sp>
        <p:nvSpPr>
          <p:cNvPr id="17412" name="Rectangle 3"/>
          <p:cNvSpPr>
            <a:spLocks noGrp="1" noChangeArrowheads="1"/>
          </p:cNvSpPr>
          <p:nvPr>
            <p:ph type="body" idx="1"/>
          </p:nvPr>
        </p:nvSpPr>
        <p:spPr/>
        <p:txBody>
          <a:bodyPr/>
          <a:lstStyle/>
          <a:p>
            <a:pPr marL="571500" indent="-571500" eaLnBrk="1" hangingPunct="1">
              <a:buFont typeface="Times" charset="0"/>
              <a:buAutoNum type="arabicPeriod"/>
            </a:pPr>
            <a:r>
              <a:rPr lang="en-US" sz="2400" dirty="0" smtClean="0">
                <a:ea typeface="ＭＳ Ｐゴシック" charset="-128"/>
                <a:cs typeface="ＭＳ Ｐゴシック" charset="-128"/>
              </a:rPr>
              <a:t>Professional Ethics</a:t>
            </a:r>
          </a:p>
          <a:p>
            <a:pPr marL="571500" indent="-571500" eaLnBrk="1" hangingPunct="1">
              <a:buFont typeface="Times" charset="0"/>
              <a:buAutoNum type="arabicPeriod"/>
            </a:pPr>
            <a:r>
              <a:rPr lang="en-US" sz="2400" dirty="0" smtClean="0">
                <a:ea typeface="ＭＳ Ｐゴシック" charset="-128"/>
                <a:cs typeface="ＭＳ Ｐゴシック" charset="-128"/>
              </a:rPr>
              <a:t>Assignment</a:t>
            </a:r>
          </a:p>
          <a:p>
            <a:pPr marL="571500" indent="-571500" eaLnBrk="1" hangingPunct="1">
              <a:buFont typeface="Times" charset="0"/>
              <a:buAutoNum type="arabicPeriod"/>
            </a:pPr>
            <a:r>
              <a:rPr lang="en-US" sz="2400" dirty="0" smtClean="0">
                <a:ea typeface="ＭＳ Ｐゴシック" charset="-128"/>
                <a:cs typeface="ＭＳ Ｐゴシック" charset="-128"/>
              </a:rPr>
              <a:t>Students Present</a:t>
            </a:r>
          </a:p>
        </p:txBody>
      </p:sp>
      <p:sp>
        <p:nvSpPr>
          <p:cNvPr id="277508" name="Rectangle 4"/>
          <p:cNvSpPr>
            <a:spLocks noChangeArrowheads="1"/>
          </p:cNvSpPr>
          <p:nvPr/>
        </p:nvSpPr>
        <p:spPr bwMode="auto">
          <a:xfrm>
            <a:off x="0" y="1981200"/>
            <a:ext cx="9144000" cy="457200"/>
          </a:xfrm>
          <a:prstGeom prst="rect">
            <a:avLst/>
          </a:prstGeom>
          <a:solidFill>
            <a:schemeClr val="accent1">
              <a:alpha val="39999"/>
            </a:schemeClr>
          </a:solidFill>
          <a:ln w="9525">
            <a:solidFill>
              <a:schemeClr val="tx1"/>
            </a:solidFill>
            <a:miter lim="800000"/>
            <a:headEnd/>
            <a:tailEnd/>
          </a:ln>
        </p:spPr>
        <p:txBody>
          <a:bodyPr wrap="none" anchor="ctr">
            <a:prstTxWarp prst="textNoShape">
              <a:avLst/>
            </a:prstTxWarp>
          </a:bodyPr>
          <a:lstStyle/>
          <a:p>
            <a:endParaRPr lang="en-US"/>
          </a:p>
        </p:txBody>
      </p:sp>
      <p:sp>
        <p:nvSpPr>
          <p:cNvPr id="2" name="Date Placeholder 1"/>
          <p:cNvSpPr>
            <a:spLocks noGrp="1"/>
          </p:cNvSpPr>
          <p:nvPr>
            <p:ph type="dt" sz="half" idx="12"/>
          </p:nvPr>
        </p:nvSpPr>
        <p:spPr/>
        <p:txBody>
          <a:bodyPr/>
          <a:lstStyle/>
          <a:p>
            <a:fld id="{E9ED847B-BE74-2141-A106-417FC07A9D7B}" type="datetime1">
              <a:rPr lang="en-US" smtClean="0"/>
              <a:t>3/28/14</a:t>
            </a:fld>
            <a:endParaRPr lang="en-US"/>
          </a:p>
        </p:txBody>
      </p:sp>
      <p:sp>
        <p:nvSpPr>
          <p:cNvPr id="3" name="Slide Number Placeholder 2"/>
          <p:cNvSpPr>
            <a:spLocks noGrp="1"/>
          </p:cNvSpPr>
          <p:nvPr>
            <p:ph type="sldNum" sz="quarter" idx="11"/>
          </p:nvPr>
        </p:nvSpPr>
        <p:spPr/>
        <p:txBody>
          <a:bodyPr/>
          <a:lstStyle/>
          <a:p>
            <a:fld id="{3EF13E91-7075-C240-9474-C941BF422C4F}" type="slidenum">
              <a:rPr lang="en-US" smtClean="0"/>
              <a:pPr/>
              <a:t>2</a:t>
            </a:fld>
            <a:endParaRPr lang="en-US"/>
          </a:p>
        </p:txBody>
      </p:sp>
    </p:spTree>
  </p:cSld>
  <p:clrMapOvr>
    <a:masterClrMapping/>
  </p:clrMapOvr>
  <p:transition xmlns:p14="http://schemas.microsoft.com/office/powerpoint/2010/main" spd="slow">
    <p:push/>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77508"/>
                                        </p:tgtEl>
                                        <p:attrNameLst>
                                          <p:attrName>style.visibility</p:attrName>
                                        </p:attrNameLst>
                                      </p:cBhvr>
                                      <p:to>
                                        <p:strVal val="visible"/>
                                      </p:to>
                                    </p:set>
                                    <p:animEffect transition="in" filter="wipe(left)">
                                      <p:cBhvr>
                                        <p:cTn id="7" dur="500"/>
                                        <p:tgtEl>
                                          <p:spTgt spid="2775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7508"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Sources</a:t>
            </a:r>
            <a:endParaRPr lang="en-US" dirty="0"/>
          </a:p>
        </p:txBody>
      </p:sp>
      <p:sp>
        <p:nvSpPr>
          <p:cNvPr id="3" name="Content Placeholder 2"/>
          <p:cNvSpPr>
            <a:spLocks noGrp="1"/>
          </p:cNvSpPr>
          <p:nvPr>
            <p:ph idx="1"/>
          </p:nvPr>
        </p:nvSpPr>
        <p:spPr/>
        <p:txBody>
          <a:bodyPr/>
          <a:lstStyle/>
          <a:p>
            <a:r>
              <a:rPr lang="en-US" sz="3200" dirty="0" smtClean="0"/>
              <a:t>Ethics of the Information Age, Fifth Edition; Michael J. Quinn; 2012 (Chapter 9)</a:t>
            </a:r>
          </a:p>
          <a:p>
            <a:r>
              <a:rPr lang="en-US" sz="3200" dirty="0" smtClean="0"/>
              <a:t>Accessed on 3/24/2014: </a:t>
            </a:r>
            <a:r>
              <a:rPr lang="en-US" sz="2400" dirty="0" smtClean="0">
                <a:hlinkClick r:id="rId3"/>
              </a:rPr>
              <a:t>http</a:t>
            </a:r>
            <a:r>
              <a:rPr lang="en-US" sz="2400" dirty="0">
                <a:hlinkClick r:id="rId3"/>
              </a:rPr>
              <a:t>://www.havanatimes.org/?p=85719</a:t>
            </a:r>
            <a:endParaRPr lang="en-US" sz="2400" dirty="0"/>
          </a:p>
          <a:p>
            <a:r>
              <a:rPr lang="en-US" sz="3200" dirty="0"/>
              <a:t>Accessed on 3/24/2014: </a:t>
            </a:r>
            <a:endParaRPr lang="en-US" sz="3200" dirty="0" smtClean="0"/>
          </a:p>
          <a:p>
            <a:pPr marL="400050" lvl="1" indent="0">
              <a:buNone/>
            </a:pPr>
            <a:r>
              <a:rPr lang="en-US" sz="2400" dirty="0" smtClean="0">
                <a:latin typeface="+mn-lt"/>
                <a:hlinkClick r:id="rId4"/>
              </a:rPr>
              <a:t>http</a:t>
            </a:r>
            <a:r>
              <a:rPr lang="en-US" sz="2400" dirty="0">
                <a:latin typeface="+mn-lt"/>
                <a:hlinkClick r:id="rId4"/>
              </a:rPr>
              <a:t>:</a:t>
            </a:r>
            <a:r>
              <a:rPr lang="en-US" sz="2400" dirty="0" smtClean="0">
                <a:latin typeface="+mn-lt"/>
                <a:hlinkClick r:id="rId4"/>
              </a:rPr>
              <a:t>//www1</a:t>
            </a:r>
            <a:r>
              <a:rPr lang="en-US" sz="2400" dirty="0">
                <a:latin typeface="+mn-lt"/>
                <a:hlinkClick r:id="rId4"/>
              </a:rPr>
              <a:t>.american.edu/carmel/ms4917a/SW%</a:t>
            </a:r>
            <a:r>
              <a:rPr lang="en-US" sz="2400" dirty="0" smtClean="0">
                <a:latin typeface="+mn-lt"/>
                <a:hlinkClick r:id="rId4"/>
              </a:rPr>
              <a:t>20Mftg.htm</a:t>
            </a:r>
            <a:endParaRPr lang="en-US" sz="2400" dirty="0" smtClean="0">
              <a:latin typeface="+mn-lt"/>
            </a:endParaRPr>
          </a:p>
          <a:p>
            <a:r>
              <a:rPr lang="en-US" sz="3200" dirty="0" smtClean="0"/>
              <a:t>Accessed </a:t>
            </a:r>
            <a:r>
              <a:rPr lang="en-US" sz="3200" dirty="0"/>
              <a:t>on 3/24/</a:t>
            </a:r>
            <a:r>
              <a:rPr lang="en-US" sz="3200" dirty="0" smtClean="0"/>
              <a:t>2014</a:t>
            </a:r>
            <a:r>
              <a:rPr lang="en-US" sz="3200" dirty="0"/>
              <a:t>: </a:t>
            </a:r>
            <a:endParaRPr lang="en-US" sz="3200" dirty="0" smtClean="0"/>
          </a:p>
          <a:p>
            <a:pPr marL="400050" lvl="1" indent="0">
              <a:buNone/>
            </a:pPr>
            <a:r>
              <a:rPr lang="en-US" sz="2400" dirty="0" smtClean="0">
                <a:latin typeface="+mn-lt"/>
                <a:hlinkClick r:id="rId5"/>
              </a:rPr>
              <a:t>http</a:t>
            </a:r>
            <a:r>
              <a:rPr lang="en-US" sz="2400" dirty="0">
                <a:latin typeface="+mn-lt"/>
                <a:hlinkClick r:id="rId5"/>
              </a:rPr>
              <a:t>://www.ipsnews.net/2013/03/young-computer-scientists-in-cuba-short-of-opportunities</a:t>
            </a:r>
            <a:r>
              <a:rPr lang="en-US" sz="2400" dirty="0" smtClean="0">
                <a:latin typeface="+mn-lt"/>
                <a:hlinkClick r:id="rId5"/>
              </a:rPr>
              <a:t>/</a:t>
            </a:r>
            <a:endParaRPr lang="en-US" sz="2400" dirty="0" smtClean="0">
              <a:latin typeface="+mn-lt"/>
            </a:endParaRPr>
          </a:p>
        </p:txBody>
      </p:sp>
      <p:sp>
        <p:nvSpPr>
          <p:cNvPr id="4" name="Footer Placeholder 3"/>
          <p:cNvSpPr>
            <a:spLocks noGrp="1"/>
          </p:cNvSpPr>
          <p:nvPr>
            <p:ph type="ftr" sz="quarter" idx="10"/>
          </p:nvPr>
        </p:nvSpPr>
        <p:spPr/>
        <p:txBody>
          <a:bodyPr/>
          <a:lstStyle/>
          <a:p>
            <a:r>
              <a:rPr lang="en-US" smtClean="0"/>
              <a:t>© 2014 Keith A. Pray</a:t>
            </a:r>
            <a:endParaRPr lang="en-US" dirty="0"/>
          </a:p>
        </p:txBody>
      </p:sp>
      <p:sp>
        <p:nvSpPr>
          <p:cNvPr id="6" name="TextBox 5"/>
          <p:cNvSpPr txBox="1"/>
          <p:nvPr/>
        </p:nvSpPr>
        <p:spPr>
          <a:xfrm>
            <a:off x="6847114" y="571910"/>
            <a:ext cx="2179682" cy="307777"/>
          </a:xfrm>
          <a:prstGeom prst="rect">
            <a:avLst/>
          </a:prstGeom>
          <a:noFill/>
        </p:spPr>
        <p:txBody>
          <a:bodyPr wrap="square" rtlCol="0">
            <a:spAutoFit/>
          </a:bodyPr>
          <a:lstStyle/>
          <a:p>
            <a:r>
              <a:rPr lang="en-US" sz="1400" dirty="0" smtClean="0">
                <a:solidFill>
                  <a:schemeClr val="tx1"/>
                </a:solidFill>
                <a:latin typeface="+mj-lt"/>
              </a:rPr>
              <a:t>Julieth Ochoa</a:t>
            </a:r>
            <a:endParaRPr lang="en-US" sz="1400" dirty="0">
              <a:solidFill>
                <a:schemeClr val="tx1"/>
              </a:solidFill>
              <a:latin typeface="+mj-lt"/>
            </a:endParaRPr>
          </a:p>
        </p:txBody>
      </p:sp>
      <p:sp>
        <p:nvSpPr>
          <p:cNvPr id="8" name="Slide Number Placeholder 7"/>
          <p:cNvSpPr>
            <a:spLocks noGrp="1"/>
          </p:cNvSpPr>
          <p:nvPr>
            <p:ph type="sldNum" sz="quarter" idx="11"/>
          </p:nvPr>
        </p:nvSpPr>
        <p:spPr/>
        <p:txBody>
          <a:bodyPr/>
          <a:lstStyle/>
          <a:p>
            <a:fld id="{599FE963-493D-6C4E-B686-D39790523B81}" type="slidenum">
              <a:rPr lang="en-US" smtClean="0"/>
              <a:pPr/>
              <a:t>20</a:t>
            </a:fld>
            <a:endParaRPr lang="en-US"/>
          </a:p>
        </p:txBody>
      </p:sp>
      <p:sp>
        <p:nvSpPr>
          <p:cNvPr id="9" name="Date Placeholder 6"/>
          <p:cNvSpPr>
            <a:spLocks noGrp="1"/>
          </p:cNvSpPr>
          <p:nvPr>
            <p:ph type="dt" sz="half" idx="12"/>
          </p:nvPr>
        </p:nvSpPr>
        <p:spPr>
          <a:xfrm>
            <a:off x="457200" y="6245225"/>
            <a:ext cx="2133600" cy="476250"/>
          </a:xfrm>
        </p:spPr>
        <p:txBody>
          <a:bodyPr/>
          <a:lstStyle/>
          <a:p>
            <a:r>
              <a:rPr lang="en-US" smtClean="0"/>
              <a:t>3/28/14</a:t>
            </a:r>
            <a:endParaRPr lang="en-US" dirty="0"/>
          </a:p>
        </p:txBody>
      </p:sp>
    </p:spTree>
    <p:extLst>
      <p:ext uri="{BB962C8B-B14F-4D97-AF65-F5344CB8AC3E}">
        <p14:creationId xmlns:p14="http://schemas.microsoft.com/office/powerpoint/2010/main" val="127295331"/>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4"/>
          <p:cNvSpPr>
            <a:spLocks noGrp="1" noChangeArrowheads="1"/>
          </p:cNvSpPr>
          <p:nvPr>
            <p:ph type="ftr" sz="quarter" idx="11"/>
          </p:nvPr>
        </p:nvSpPr>
        <p:spPr>
          <a:noFill/>
        </p:spPr>
        <p:txBody>
          <a:bodyPr/>
          <a:lstStyle/>
          <a:p>
            <a:r>
              <a:rPr lang="en-US" smtClean="0"/>
              <a:t>© 2014 Keith A. Pray</a:t>
            </a:r>
            <a:endParaRPr lang="en-US"/>
          </a:p>
        </p:txBody>
      </p:sp>
      <p:sp>
        <p:nvSpPr>
          <p:cNvPr id="24579" name="Rectangle 2"/>
          <p:cNvSpPr>
            <a:spLocks noGrp="1" noChangeArrowheads="1"/>
          </p:cNvSpPr>
          <p:nvPr>
            <p:ph type="ctrTitle"/>
          </p:nvPr>
        </p:nvSpPr>
        <p:spPr/>
        <p:txBody>
          <a:bodyPr/>
          <a:lstStyle/>
          <a:p>
            <a:pPr eaLnBrk="1" hangingPunct="1"/>
            <a:r>
              <a:rPr lang="en-US" dirty="0">
                <a:ea typeface="ＭＳ Ｐゴシック" charset="-128"/>
                <a:cs typeface="ＭＳ Ｐゴシック" charset="-128"/>
              </a:rPr>
              <a:t>Class </a:t>
            </a:r>
            <a:r>
              <a:rPr lang="en-US" dirty="0" smtClean="0">
                <a:ea typeface="ＭＳ Ｐゴシック" charset="-128"/>
                <a:cs typeface="ＭＳ Ｐゴシック" charset="-128"/>
              </a:rPr>
              <a:t>4 </a:t>
            </a:r>
            <a:r>
              <a:rPr lang="en-US" dirty="0">
                <a:ea typeface="ＭＳ Ｐゴシック" charset="-128"/>
                <a:cs typeface="ＭＳ Ｐゴシック" charset="-128"/>
              </a:rPr>
              <a:t/>
            </a:r>
            <a:br>
              <a:rPr lang="en-US" dirty="0">
                <a:ea typeface="ＭＳ Ｐゴシック" charset="-128"/>
                <a:cs typeface="ＭＳ Ｐゴシック" charset="-128"/>
              </a:rPr>
            </a:br>
            <a:r>
              <a:rPr lang="en-US" dirty="0">
                <a:ea typeface="ＭＳ Ｐゴシック" charset="-128"/>
                <a:cs typeface="ＭＳ Ｐゴシック" charset="-128"/>
              </a:rPr>
              <a:t>The End</a:t>
            </a:r>
          </a:p>
        </p:txBody>
      </p:sp>
      <p:sp>
        <p:nvSpPr>
          <p:cNvPr id="24580" name="Rectangle 8"/>
          <p:cNvSpPr>
            <a:spLocks noGrp="1" noChangeArrowheads="1"/>
          </p:cNvSpPr>
          <p:nvPr>
            <p:ph type="subTitle" idx="1"/>
          </p:nvPr>
        </p:nvSpPr>
        <p:spPr>
          <a:noFill/>
        </p:spPr>
        <p:txBody>
          <a:bodyPr/>
          <a:lstStyle/>
          <a:p>
            <a:pPr algn="r" defTabSz="242888" eaLnBrk="1" hangingPunct="1">
              <a:buFont typeface="Wingdings" charset="2"/>
              <a:buNone/>
            </a:pPr>
            <a:r>
              <a:rPr lang="en-US">
                <a:ea typeface="ＭＳ Ｐゴシック" charset="-128"/>
                <a:cs typeface="ＭＳ Ｐゴシック" charset="-128"/>
              </a:rPr>
              <a:t>Keith A. Pray</a:t>
            </a:r>
          </a:p>
          <a:p>
            <a:pPr algn="r" defTabSz="242888" eaLnBrk="1" hangingPunct="1">
              <a:buFont typeface="Wingdings" charset="2"/>
              <a:buNone/>
            </a:pPr>
            <a:r>
              <a:rPr lang="en-US">
                <a:ea typeface="ＭＳ Ｐゴシック" charset="-128"/>
                <a:cs typeface="ＭＳ Ｐゴシック" charset="-128"/>
              </a:rPr>
              <a:t>Instructor</a:t>
            </a:r>
          </a:p>
          <a:p>
            <a:pPr defTabSz="242888" eaLnBrk="1" hangingPunct="1">
              <a:buFont typeface="Wingdings" charset="2"/>
              <a:buNone/>
            </a:pPr>
            <a:r>
              <a:rPr lang="en-US" sz="2400">
                <a:ea typeface="ＭＳ Ｐゴシック" charset="-128"/>
                <a:cs typeface="ＭＳ Ｐゴシック" charset="-128"/>
              </a:rPr>
              <a:t>socialimps.keithpray.net</a:t>
            </a:r>
          </a:p>
        </p:txBody>
      </p:sp>
      <p:sp>
        <p:nvSpPr>
          <p:cNvPr id="2" name="Date Placeholder 1"/>
          <p:cNvSpPr>
            <a:spLocks noGrp="1"/>
          </p:cNvSpPr>
          <p:nvPr>
            <p:ph type="dt" sz="half" idx="10"/>
          </p:nvPr>
        </p:nvSpPr>
        <p:spPr/>
        <p:txBody>
          <a:bodyPr/>
          <a:lstStyle/>
          <a:p>
            <a:fld id="{B40E7169-5CB7-304B-8544-64C8BB8F1ACF}" type="datetime1">
              <a:rPr lang="en-US" smtClean="0"/>
              <a:t>3/28/14</a:t>
            </a:fld>
            <a:endParaRPr lang="en-US"/>
          </a:p>
        </p:txBody>
      </p:sp>
      <p:sp>
        <p:nvSpPr>
          <p:cNvPr id="3" name="Slide Number Placeholder 2"/>
          <p:cNvSpPr>
            <a:spLocks noGrp="1"/>
          </p:cNvSpPr>
          <p:nvPr>
            <p:ph type="sldNum" sz="quarter" idx="12"/>
          </p:nvPr>
        </p:nvSpPr>
        <p:spPr/>
        <p:txBody>
          <a:bodyPr/>
          <a:lstStyle/>
          <a:p>
            <a:fld id="{66D73D20-55BA-1449-9A56-B4ED4EC82E9D}" type="slidenum">
              <a:rPr lang="en-US" smtClean="0"/>
              <a:pPr/>
              <a:t>21</a:t>
            </a:fld>
            <a:endParaRPr lang="en-US"/>
          </a:p>
        </p:txBody>
      </p:sp>
    </p:spTree>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My Reading Notes</a:t>
            </a:r>
            <a:endParaRPr lang="en-US" dirty="0"/>
          </a:p>
        </p:txBody>
      </p:sp>
      <p:sp>
        <p:nvSpPr>
          <p:cNvPr id="3" name="Content Placeholder 2"/>
          <p:cNvSpPr>
            <a:spLocks noGrp="1"/>
          </p:cNvSpPr>
          <p:nvPr>
            <p:ph idx="1"/>
          </p:nvPr>
        </p:nvSpPr>
        <p:spPr/>
        <p:txBody>
          <a:bodyPr/>
          <a:lstStyle/>
          <a:p>
            <a:r>
              <a:rPr lang="en-US" sz="1800" dirty="0" smtClean="0"/>
              <a:t>pp. 404 One can perform services for oneself?</a:t>
            </a:r>
          </a:p>
          <a:p>
            <a:pPr lvl="0"/>
            <a:r>
              <a:rPr lang="en-US" sz="1800" dirty="0" smtClean="0"/>
              <a:t>pp. 407 1993-1999 Does this seem like a long time?</a:t>
            </a:r>
          </a:p>
          <a:p>
            <a:r>
              <a:rPr lang="en-US" sz="1800" dirty="0" smtClean="0"/>
              <a:t>pp. 408 “errors of omission or commission”?</a:t>
            </a:r>
          </a:p>
          <a:p>
            <a:r>
              <a:rPr lang="en-US" sz="1800" dirty="0" smtClean="0"/>
              <a:t>pp. 417 3. Would people agree – social contract? Does virtue ethics beg the question?</a:t>
            </a:r>
          </a:p>
          <a:p>
            <a:r>
              <a:rPr lang="en-US" sz="1800" dirty="0" smtClean="0"/>
              <a:t>pp. 419 Virtue Ethics Complements… Same example from Ch. 2? “…practice it on your mother-in-law…” means to an end?</a:t>
            </a:r>
          </a:p>
          <a:p>
            <a:r>
              <a:rPr lang="en-US" sz="1800" dirty="0" smtClean="0"/>
              <a:t>pp. 425 8.06 “…followed…three clauses…”?</a:t>
            </a:r>
          </a:p>
          <a:p>
            <a:r>
              <a:rPr lang="en-US" sz="1800" dirty="0" smtClean="0"/>
              <a:t>pp. 435 So the baby can be left outside and no one is responsible?</a:t>
            </a:r>
          </a:p>
        </p:txBody>
      </p:sp>
      <p:sp>
        <p:nvSpPr>
          <p:cNvPr id="4" name="Footer Placeholder 3"/>
          <p:cNvSpPr>
            <a:spLocks noGrp="1"/>
          </p:cNvSpPr>
          <p:nvPr>
            <p:ph type="ftr" sz="quarter" idx="10"/>
          </p:nvPr>
        </p:nvSpPr>
        <p:spPr/>
        <p:txBody>
          <a:bodyPr/>
          <a:lstStyle/>
          <a:p>
            <a:r>
              <a:rPr lang="en-US" smtClean="0"/>
              <a:t>© 2014 Keith A. Pray</a:t>
            </a:r>
            <a:endParaRPr lang="en-US" dirty="0"/>
          </a:p>
        </p:txBody>
      </p:sp>
      <p:sp>
        <p:nvSpPr>
          <p:cNvPr id="5" name="Slide Number Placeholder 4"/>
          <p:cNvSpPr>
            <a:spLocks noGrp="1"/>
          </p:cNvSpPr>
          <p:nvPr>
            <p:ph type="sldNum" sz="quarter" idx="11"/>
          </p:nvPr>
        </p:nvSpPr>
        <p:spPr/>
        <p:txBody>
          <a:bodyPr/>
          <a:lstStyle/>
          <a:p>
            <a:fld id="{62640876-9D26-F348-8907-5A74C799E685}" type="slidenum">
              <a:rPr lang="en-US" smtClean="0"/>
              <a:pPr/>
              <a:t>22</a:t>
            </a:fld>
            <a:endParaRPr lang="en-US"/>
          </a:p>
        </p:txBody>
      </p:sp>
      <p:sp>
        <p:nvSpPr>
          <p:cNvPr id="6" name="Date Placeholder 5"/>
          <p:cNvSpPr>
            <a:spLocks noGrp="1"/>
          </p:cNvSpPr>
          <p:nvPr>
            <p:ph type="dt" sz="half" idx="12"/>
          </p:nvPr>
        </p:nvSpPr>
        <p:spPr/>
        <p:txBody>
          <a:bodyPr/>
          <a:lstStyle/>
          <a:p>
            <a:fld id="{FDC8D8F1-2A92-B147-A9CE-31EA5BC51EA8}" type="datetime1">
              <a:rPr lang="en-US" smtClean="0"/>
              <a:t>3/28/14</a:t>
            </a:fld>
            <a:endParaRPr lang="en-US" dirty="0"/>
          </a:p>
        </p:txBody>
      </p:sp>
    </p:spTree>
    <p:extLst>
      <p:ext uri="{BB962C8B-B14F-4D97-AF65-F5344CB8AC3E}">
        <p14:creationId xmlns:p14="http://schemas.microsoft.com/office/powerpoint/2010/main" val="3579588037"/>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Footer Placeholder 3"/>
          <p:cNvSpPr>
            <a:spLocks noGrp="1"/>
          </p:cNvSpPr>
          <p:nvPr>
            <p:ph type="ftr" sz="quarter" idx="10"/>
          </p:nvPr>
        </p:nvSpPr>
        <p:spPr>
          <a:noFill/>
        </p:spPr>
        <p:txBody>
          <a:bodyPr/>
          <a:lstStyle/>
          <a:p>
            <a:r>
              <a:rPr lang="en-US" smtClean="0"/>
              <a:t>© 2014 Keith A. Pray</a:t>
            </a:r>
            <a:endParaRPr lang="en-US"/>
          </a:p>
        </p:txBody>
      </p:sp>
      <p:sp>
        <p:nvSpPr>
          <p:cNvPr id="29701" name="Rectangle 2"/>
          <p:cNvSpPr>
            <a:spLocks noGrp="1" noChangeArrowheads="1"/>
          </p:cNvSpPr>
          <p:nvPr>
            <p:ph type="title"/>
          </p:nvPr>
        </p:nvSpPr>
        <p:spPr/>
        <p:txBody>
          <a:bodyPr/>
          <a:lstStyle/>
          <a:p>
            <a:pPr eaLnBrk="1" hangingPunct="1"/>
            <a:r>
              <a:rPr lang="en-US">
                <a:ea typeface="ＭＳ Ｐゴシック" charset="-128"/>
                <a:cs typeface="ＭＳ Ｐゴシック" charset="-128"/>
              </a:rPr>
              <a:t>Professions</a:t>
            </a:r>
          </a:p>
        </p:txBody>
      </p:sp>
      <p:sp>
        <p:nvSpPr>
          <p:cNvPr id="403459" name="Rectangle 3"/>
          <p:cNvSpPr>
            <a:spLocks noGrp="1" noChangeArrowheads="1"/>
          </p:cNvSpPr>
          <p:nvPr>
            <p:ph type="body" idx="1"/>
          </p:nvPr>
        </p:nvSpPr>
        <p:spPr/>
        <p:txBody>
          <a:bodyPr/>
          <a:lstStyle/>
          <a:p>
            <a:pPr eaLnBrk="1" hangingPunct="1">
              <a:lnSpc>
                <a:spcPct val="90000"/>
              </a:lnSpc>
            </a:pPr>
            <a:r>
              <a:rPr lang="en-US" sz="2600">
                <a:ea typeface="ＭＳ Ｐゴシック" charset="-128"/>
                <a:cs typeface="ＭＳ Ｐゴシック" charset="-128"/>
              </a:rPr>
              <a:t>Examples?</a:t>
            </a:r>
          </a:p>
          <a:p>
            <a:pPr eaLnBrk="1" hangingPunct="1">
              <a:lnSpc>
                <a:spcPct val="90000"/>
              </a:lnSpc>
            </a:pPr>
            <a:endParaRPr lang="en-US" sz="2600">
              <a:ea typeface="ＭＳ Ｐゴシック" charset="-128"/>
              <a:cs typeface="ＭＳ Ｐゴシック" charset="-128"/>
            </a:endParaRPr>
          </a:p>
          <a:p>
            <a:pPr eaLnBrk="1" hangingPunct="1">
              <a:lnSpc>
                <a:spcPct val="90000"/>
              </a:lnSpc>
            </a:pPr>
            <a:r>
              <a:rPr lang="en-US" sz="2600">
                <a:ea typeface="ＭＳ Ｐゴシック" charset="-128"/>
                <a:cs typeface="ＭＳ Ｐゴシック" charset="-128"/>
              </a:rPr>
              <a:t>Compensation</a:t>
            </a:r>
          </a:p>
          <a:p>
            <a:pPr eaLnBrk="1" hangingPunct="1">
              <a:lnSpc>
                <a:spcPct val="90000"/>
              </a:lnSpc>
            </a:pPr>
            <a:r>
              <a:rPr lang="en-US" sz="2600">
                <a:ea typeface="ＭＳ Ｐゴシック" charset="-128"/>
                <a:cs typeface="ＭＳ Ｐゴシック" charset="-128"/>
              </a:rPr>
              <a:t>Qualifications -Skills, Education </a:t>
            </a:r>
          </a:p>
          <a:p>
            <a:pPr eaLnBrk="1" hangingPunct="1">
              <a:lnSpc>
                <a:spcPct val="90000"/>
              </a:lnSpc>
            </a:pPr>
            <a:r>
              <a:rPr lang="en-US" sz="2600">
                <a:ea typeface="ＭＳ Ｐゴシック" charset="-128"/>
                <a:cs typeface="ＭＳ Ｐゴシック" charset="-128"/>
              </a:rPr>
              <a:t>Autonomy, clients, and mobility</a:t>
            </a:r>
          </a:p>
          <a:p>
            <a:pPr eaLnBrk="1" hangingPunct="1">
              <a:lnSpc>
                <a:spcPct val="90000"/>
              </a:lnSpc>
            </a:pPr>
            <a:r>
              <a:rPr lang="en-US" sz="2600">
                <a:ea typeface="ＭＳ Ｐゴシック" charset="-128"/>
                <a:cs typeface="ＭＳ Ｐゴシック" charset="-128"/>
              </a:rPr>
              <a:t>Associations</a:t>
            </a:r>
          </a:p>
          <a:p>
            <a:pPr lvl="1" eaLnBrk="1" hangingPunct="1">
              <a:lnSpc>
                <a:spcPct val="90000"/>
              </a:lnSpc>
            </a:pPr>
            <a:r>
              <a:rPr lang="en-US" sz="1800"/>
              <a:t>Standards</a:t>
            </a:r>
          </a:p>
          <a:p>
            <a:pPr lvl="1" eaLnBrk="1" hangingPunct="1">
              <a:lnSpc>
                <a:spcPct val="90000"/>
              </a:lnSpc>
            </a:pPr>
            <a:r>
              <a:rPr lang="en-US" sz="1800"/>
              <a:t>Licensing</a:t>
            </a:r>
          </a:p>
          <a:p>
            <a:pPr lvl="1" eaLnBrk="1" hangingPunct="1">
              <a:lnSpc>
                <a:spcPct val="90000"/>
              </a:lnSpc>
            </a:pPr>
            <a:r>
              <a:rPr lang="en-US" sz="1800"/>
              <a:t>Code of Ethics – Why?</a:t>
            </a:r>
          </a:p>
          <a:p>
            <a:pPr lvl="1" eaLnBrk="1" hangingPunct="1">
              <a:lnSpc>
                <a:spcPct val="90000"/>
              </a:lnSpc>
            </a:pPr>
            <a:r>
              <a:rPr lang="en-US" sz="1800"/>
              <a:t>Self Regulation</a:t>
            </a:r>
          </a:p>
        </p:txBody>
      </p:sp>
      <p:sp>
        <p:nvSpPr>
          <p:cNvPr id="2" name="Date Placeholder 1"/>
          <p:cNvSpPr>
            <a:spLocks noGrp="1"/>
          </p:cNvSpPr>
          <p:nvPr>
            <p:ph type="dt" sz="half" idx="12"/>
          </p:nvPr>
        </p:nvSpPr>
        <p:spPr/>
        <p:txBody>
          <a:bodyPr/>
          <a:lstStyle/>
          <a:p>
            <a:fld id="{0F39DA47-4E34-DE49-80EB-D1D4C5EF9275}" type="datetime1">
              <a:rPr lang="en-US" smtClean="0"/>
              <a:t>3/28/14</a:t>
            </a:fld>
            <a:endParaRPr lang="en-US"/>
          </a:p>
        </p:txBody>
      </p:sp>
      <p:sp>
        <p:nvSpPr>
          <p:cNvPr id="3" name="Slide Number Placeholder 2"/>
          <p:cNvSpPr>
            <a:spLocks noGrp="1"/>
          </p:cNvSpPr>
          <p:nvPr>
            <p:ph type="sldNum" sz="quarter" idx="11"/>
          </p:nvPr>
        </p:nvSpPr>
        <p:spPr/>
        <p:txBody>
          <a:bodyPr/>
          <a:lstStyle/>
          <a:p>
            <a:fld id="{3EF13E91-7075-C240-9474-C941BF422C4F}" type="slidenum">
              <a:rPr lang="en-US" smtClean="0"/>
              <a:pPr/>
              <a:t>23</a:t>
            </a:fld>
            <a:endParaRPr lang="en-US"/>
          </a:p>
        </p:txBody>
      </p:sp>
    </p:spTree>
    <p:extLst>
      <p:ext uri="{BB962C8B-B14F-4D97-AF65-F5344CB8AC3E}">
        <p14:creationId xmlns:p14="http://schemas.microsoft.com/office/powerpoint/2010/main" val="3285401801"/>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03459">
                                            <p:txEl>
                                              <p:pRg st="2" end="2"/>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403459">
                                            <p:txEl>
                                              <p:pRg st="3" end="3"/>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403459">
                                            <p:txEl>
                                              <p:pRg st="4" end="4"/>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403459">
                                            <p:txEl>
                                              <p:pRg st="5" end="5"/>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403459">
                                            <p:txEl>
                                              <p:pRg st="6" end="6"/>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403459">
                                            <p:txEl>
                                              <p:pRg st="7" end="7"/>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403459">
                                            <p:txEl>
                                              <p:pRg st="8" end="8"/>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403459">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3459" grpId="0" build="p"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Footer Placeholder 3"/>
          <p:cNvSpPr>
            <a:spLocks noGrp="1"/>
          </p:cNvSpPr>
          <p:nvPr>
            <p:ph type="ftr" sz="quarter" idx="10"/>
          </p:nvPr>
        </p:nvSpPr>
        <p:spPr>
          <a:noFill/>
        </p:spPr>
        <p:txBody>
          <a:bodyPr/>
          <a:lstStyle/>
          <a:p>
            <a:r>
              <a:rPr lang="en-US" smtClean="0"/>
              <a:t>© 2014 Keith A. Pray</a:t>
            </a:r>
            <a:endParaRPr lang="en-US"/>
          </a:p>
        </p:txBody>
      </p:sp>
      <p:sp>
        <p:nvSpPr>
          <p:cNvPr id="30723" name="Rectangle 2"/>
          <p:cNvSpPr>
            <a:spLocks noGrp="1" noChangeArrowheads="1"/>
          </p:cNvSpPr>
          <p:nvPr>
            <p:ph type="title"/>
          </p:nvPr>
        </p:nvSpPr>
        <p:spPr/>
        <p:txBody>
          <a:bodyPr/>
          <a:lstStyle/>
          <a:p>
            <a:pPr eaLnBrk="1" hangingPunct="1"/>
            <a:r>
              <a:rPr lang="en-US">
                <a:ea typeface="ＭＳ Ｐゴシック" charset="-128"/>
                <a:cs typeface="ＭＳ Ｐゴシック" charset="-128"/>
              </a:rPr>
              <a:t>Codes of Computer Ethics</a:t>
            </a:r>
          </a:p>
        </p:txBody>
      </p:sp>
      <p:sp>
        <p:nvSpPr>
          <p:cNvPr id="30724" name="Rectangle 3"/>
          <p:cNvSpPr>
            <a:spLocks noGrp="1" noChangeArrowheads="1"/>
          </p:cNvSpPr>
          <p:nvPr>
            <p:ph type="body" idx="1"/>
          </p:nvPr>
        </p:nvSpPr>
        <p:spPr/>
        <p:txBody>
          <a:bodyPr/>
          <a:lstStyle/>
          <a:p>
            <a:pPr eaLnBrk="1" hangingPunct="1">
              <a:lnSpc>
                <a:spcPct val="90000"/>
              </a:lnSpc>
            </a:pPr>
            <a:r>
              <a:rPr lang="en-US" sz="2600">
                <a:ea typeface="ＭＳ Ｐゴシック" charset="-128"/>
                <a:cs typeface="ＭＳ Ｐゴシック" charset="-128"/>
              </a:rPr>
              <a:t>ACM</a:t>
            </a:r>
          </a:p>
          <a:p>
            <a:pPr lvl="1" eaLnBrk="1" hangingPunct="1">
              <a:lnSpc>
                <a:spcPct val="90000"/>
              </a:lnSpc>
            </a:pPr>
            <a:r>
              <a:rPr lang="en-US" sz="1800"/>
              <a:t>General Moral Imperatives</a:t>
            </a:r>
          </a:p>
          <a:p>
            <a:pPr lvl="2" eaLnBrk="1" hangingPunct="1">
              <a:lnSpc>
                <a:spcPct val="90000"/>
              </a:lnSpc>
            </a:pPr>
            <a:r>
              <a:rPr lang="en-US" sz="2000">
                <a:ea typeface="ＭＳ Ｐゴシック" charset="-128"/>
              </a:rPr>
              <a:t>Contribute to society and human well being</a:t>
            </a:r>
          </a:p>
          <a:p>
            <a:pPr lvl="2" eaLnBrk="1" hangingPunct="1">
              <a:lnSpc>
                <a:spcPct val="90000"/>
              </a:lnSpc>
            </a:pPr>
            <a:r>
              <a:rPr lang="en-US" sz="2000">
                <a:ea typeface="ＭＳ Ｐゴシック" charset="-128"/>
              </a:rPr>
              <a:t>Avoid harm to others</a:t>
            </a:r>
          </a:p>
          <a:p>
            <a:pPr lvl="2" eaLnBrk="1" hangingPunct="1">
              <a:lnSpc>
                <a:spcPct val="90000"/>
              </a:lnSpc>
            </a:pPr>
            <a:r>
              <a:rPr lang="en-US" sz="2000">
                <a:ea typeface="ＭＳ Ｐゴシック" charset="-128"/>
              </a:rPr>
              <a:t>Be honest and trustworthy</a:t>
            </a:r>
          </a:p>
          <a:p>
            <a:pPr lvl="2" eaLnBrk="1" hangingPunct="1">
              <a:lnSpc>
                <a:spcPct val="90000"/>
              </a:lnSpc>
            </a:pPr>
            <a:r>
              <a:rPr lang="en-US" sz="2000">
                <a:ea typeface="ＭＳ Ｐゴシック" charset="-128"/>
              </a:rPr>
              <a:t>Be fair and take action not to discriminate</a:t>
            </a:r>
          </a:p>
          <a:p>
            <a:pPr lvl="2" eaLnBrk="1" hangingPunct="1">
              <a:lnSpc>
                <a:spcPct val="90000"/>
              </a:lnSpc>
            </a:pPr>
            <a:r>
              <a:rPr lang="en-US" sz="2000">
                <a:ea typeface="ＭＳ Ｐゴシック" charset="-128"/>
              </a:rPr>
              <a:t>Honor property rights including copyrights and patent</a:t>
            </a:r>
          </a:p>
          <a:p>
            <a:pPr lvl="2" eaLnBrk="1" hangingPunct="1">
              <a:lnSpc>
                <a:spcPct val="90000"/>
              </a:lnSpc>
            </a:pPr>
            <a:r>
              <a:rPr lang="en-US" sz="2000">
                <a:ea typeface="ＭＳ Ｐゴシック" charset="-128"/>
              </a:rPr>
              <a:t>Give proper credit for intellectual property</a:t>
            </a:r>
          </a:p>
          <a:p>
            <a:pPr lvl="2" eaLnBrk="1" hangingPunct="1">
              <a:lnSpc>
                <a:spcPct val="90000"/>
              </a:lnSpc>
            </a:pPr>
            <a:r>
              <a:rPr lang="en-US" sz="2000">
                <a:ea typeface="ＭＳ Ｐゴシック" charset="-128"/>
              </a:rPr>
              <a:t>Respect the privacy of others</a:t>
            </a:r>
          </a:p>
          <a:p>
            <a:pPr lvl="2" eaLnBrk="1" hangingPunct="1">
              <a:lnSpc>
                <a:spcPct val="90000"/>
              </a:lnSpc>
            </a:pPr>
            <a:r>
              <a:rPr lang="en-US" sz="2000">
                <a:ea typeface="ＭＳ Ｐゴシック" charset="-128"/>
              </a:rPr>
              <a:t>Honor Confidentiality</a:t>
            </a:r>
          </a:p>
        </p:txBody>
      </p:sp>
      <p:sp>
        <p:nvSpPr>
          <p:cNvPr id="2" name="Date Placeholder 1"/>
          <p:cNvSpPr>
            <a:spLocks noGrp="1"/>
          </p:cNvSpPr>
          <p:nvPr>
            <p:ph type="dt" sz="half" idx="12"/>
          </p:nvPr>
        </p:nvSpPr>
        <p:spPr/>
        <p:txBody>
          <a:bodyPr/>
          <a:lstStyle/>
          <a:p>
            <a:fld id="{E4103FEA-CE94-D041-82B4-D8B19762F7F2}" type="datetime1">
              <a:rPr lang="en-US" smtClean="0"/>
              <a:t>3/28/14</a:t>
            </a:fld>
            <a:endParaRPr lang="en-US"/>
          </a:p>
        </p:txBody>
      </p:sp>
      <p:sp>
        <p:nvSpPr>
          <p:cNvPr id="3" name="Slide Number Placeholder 2"/>
          <p:cNvSpPr>
            <a:spLocks noGrp="1"/>
          </p:cNvSpPr>
          <p:nvPr>
            <p:ph type="sldNum" sz="quarter" idx="11"/>
          </p:nvPr>
        </p:nvSpPr>
        <p:spPr/>
        <p:txBody>
          <a:bodyPr/>
          <a:lstStyle/>
          <a:p>
            <a:fld id="{3EF13E91-7075-C240-9474-C941BF422C4F}" type="slidenum">
              <a:rPr lang="en-US" smtClean="0"/>
              <a:pPr/>
              <a:t>24</a:t>
            </a:fld>
            <a:endParaRPr lang="en-US"/>
          </a:p>
        </p:txBody>
      </p:sp>
    </p:spTree>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smtClean="0">
                <a:ea typeface="ＭＳ Ｐゴシック" charset="-128"/>
                <a:cs typeface="ＭＳ Ｐゴシック" charset="-128"/>
              </a:rPr>
              <a:t>Case Study – Anti Worm</a:t>
            </a:r>
          </a:p>
        </p:txBody>
      </p:sp>
      <p:sp>
        <p:nvSpPr>
          <p:cNvPr id="21507" name="Content Placeholder 2"/>
          <p:cNvSpPr>
            <a:spLocks noGrp="1"/>
          </p:cNvSpPr>
          <p:nvPr>
            <p:ph idx="1"/>
          </p:nvPr>
        </p:nvSpPr>
        <p:spPr/>
        <p:txBody>
          <a:bodyPr/>
          <a:lstStyle/>
          <a:p>
            <a:r>
              <a:rPr lang="en-US" sz="2000" smtClean="0">
                <a:ea typeface="ＭＳ Ｐゴシック" charset="-128"/>
                <a:cs typeface="ＭＳ Ｐゴシック" charset="-128"/>
              </a:rPr>
              <a:t>Internet plagued by worm exploiting a security hole in nameless popular OS.</a:t>
            </a:r>
          </a:p>
          <a:p>
            <a:r>
              <a:rPr lang="en-US" sz="2000" smtClean="0">
                <a:ea typeface="ＭＳ Ｐゴシック" charset="-128"/>
                <a:cs typeface="ＭＳ Ｐゴシック" charset="-128"/>
              </a:rPr>
              <a:t>Mr. Smartypants creates anti-worm that exploits same security hole, downloads and installs a patch for security hole. He releases the anti-worm.</a:t>
            </a:r>
          </a:p>
          <a:p>
            <a:r>
              <a:rPr lang="en-US" sz="2000" smtClean="0">
                <a:ea typeface="ＭＳ Ｐゴシック" charset="-128"/>
                <a:cs typeface="ＭＳ Ｐゴシック" charset="-128"/>
              </a:rPr>
              <a:t>Mr. S. take precautions to ensure the anti-worm cannot be traced to him.</a:t>
            </a:r>
          </a:p>
          <a:p>
            <a:r>
              <a:rPr lang="en-US" sz="2000" smtClean="0">
                <a:ea typeface="ＭＳ Ｐゴシック" charset="-128"/>
                <a:cs typeface="ＭＳ Ｐゴシック" charset="-128"/>
              </a:rPr>
              <a:t>Just like the malicious worm, the anti-worm quickly spreads to millions of computers and consumes large amounts of network resources.</a:t>
            </a:r>
          </a:p>
          <a:p>
            <a:r>
              <a:rPr lang="en-US" sz="2000" smtClean="0">
                <a:ea typeface="ＭＳ Ｐゴシック" charset="-128"/>
                <a:cs typeface="ＭＳ Ｐゴシック" charset="-128"/>
              </a:rPr>
              <a:t>The anti-worm looks just like another worm to systems administrators who try to stop it.</a:t>
            </a:r>
          </a:p>
          <a:p>
            <a:endParaRPr lang="en-US" sz="2000" smtClean="0">
              <a:ea typeface="ＭＳ Ｐゴシック" charset="-128"/>
              <a:cs typeface="ＭＳ Ｐゴシック" charset="-128"/>
            </a:endParaRPr>
          </a:p>
          <a:p>
            <a:r>
              <a:rPr lang="en-US" sz="2000" smtClean="0">
                <a:ea typeface="ＭＳ Ｐゴシック" charset="-128"/>
                <a:cs typeface="ＭＳ Ｐゴシック" charset="-128"/>
              </a:rPr>
              <a:t>Using the SWE Code of Ethics let’s discuss if Mr. Smartypants did the right thing.</a:t>
            </a:r>
          </a:p>
        </p:txBody>
      </p:sp>
      <p:sp>
        <p:nvSpPr>
          <p:cNvPr id="21508" name="Footer Placeholder 3"/>
          <p:cNvSpPr>
            <a:spLocks noGrp="1"/>
          </p:cNvSpPr>
          <p:nvPr>
            <p:ph type="ftr" sz="quarter" idx="10"/>
          </p:nvPr>
        </p:nvSpPr>
        <p:spPr>
          <a:noFill/>
        </p:spPr>
        <p:txBody>
          <a:bodyPr/>
          <a:lstStyle/>
          <a:p>
            <a:r>
              <a:rPr lang="en-US" smtClean="0"/>
              <a:t>© 2014 Keith A. Pray</a:t>
            </a:r>
            <a:endParaRPr lang="en-US"/>
          </a:p>
        </p:txBody>
      </p:sp>
      <p:sp>
        <p:nvSpPr>
          <p:cNvPr id="2" name="Date Placeholder 1"/>
          <p:cNvSpPr>
            <a:spLocks noGrp="1"/>
          </p:cNvSpPr>
          <p:nvPr>
            <p:ph type="dt" sz="half" idx="12"/>
          </p:nvPr>
        </p:nvSpPr>
        <p:spPr/>
        <p:txBody>
          <a:bodyPr/>
          <a:lstStyle/>
          <a:p>
            <a:fld id="{B4F36C0E-E50E-BB4D-918E-00A5556CE272}" type="datetime1">
              <a:rPr lang="en-US" smtClean="0"/>
              <a:t>3/28/14</a:t>
            </a:fld>
            <a:endParaRPr lang="en-US"/>
          </a:p>
        </p:txBody>
      </p:sp>
      <p:sp>
        <p:nvSpPr>
          <p:cNvPr id="3" name="Slide Number Placeholder 2"/>
          <p:cNvSpPr>
            <a:spLocks noGrp="1"/>
          </p:cNvSpPr>
          <p:nvPr>
            <p:ph type="sldNum" sz="quarter" idx="11"/>
          </p:nvPr>
        </p:nvSpPr>
        <p:spPr/>
        <p:txBody>
          <a:bodyPr/>
          <a:lstStyle/>
          <a:p>
            <a:fld id="{3EF13E91-7075-C240-9474-C941BF422C4F}" type="slidenum">
              <a:rPr lang="en-US" smtClean="0"/>
              <a:pPr/>
              <a:t>25</a:t>
            </a:fld>
            <a:endParaRPr lang="en-US"/>
          </a:p>
        </p:txBody>
      </p:sp>
    </p:spTree>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Footer Placeholder 3"/>
          <p:cNvSpPr>
            <a:spLocks noGrp="1"/>
          </p:cNvSpPr>
          <p:nvPr>
            <p:ph type="ftr" sz="quarter" idx="10"/>
          </p:nvPr>
        </p:nvSpPr>
        <p:spPr>
          <a:noFill/>
        </p:spPr>
        <p:txBody>
          <a:bodyPr/>
          <a:lstStyle/>
          <a:p>
            <a:r>
              <a:rPr lang="en-US" smtClean="0"/>
              <a:t>© 2014 Keith A. Pray</a:t>
            </a:r>
            <a:endParaRPr lang="en-US"/>
          </a:p>
        </p:txBody>
      </p:sp>
      <p:sp>
        <p:nvSpPr>
          <p:cNvPr id="28675" name="Rectangle 2"/>
          <p:cNvSpPr>
            <a:spLocks noGrp="1" noChangeArrowheads="1"/>
          </p:cNvSpPr>
          <p:nvPr>
            <p:ph type="title"/>
          </p:nvPr>
        </p:nvSpPr>
        <p:spPr/>
        <p:txBody>
          <a:bodyPr/>
          <a:lstStyle/>
          <a:p>
            <a:pPr eaLnBrk="1" hangingPunct="1"/>
            <a:r>
              <a:rPr lang="en-US">
                <a:ea typeface="ＭＳ Ｐゴシック" charset="-128"/>
                <a:cs typeface="ＭＳ Ｐゴシック" charset="-128"/>
              </a:rPr>
              <a:t>Codes of Computer Ethics</a:t>
            </a:r>
          </a:p>
        </p:txBody>
      </p:sp>
      <p:sp>
        <p:nvSpPr>
          <p:cNvPr id="28676" name="Rectangle 3"/>
          <p:cNvSpPr>
            <a:spLocks noGrp="1" noChangeArrowheads="1"/>
          </p:cNvSpPr>
          <p:nvPr>
            <p:ph type="body" idx="1"/>
          </p:nvPr>
        </p:nvSpPr>
        <p:spPr/>
        <p:txBody>
          <a:bodyPr/>
          <a:lstStyle/>
          <a:p>
            <a:pPr eaLnBrk="1" hangingPunct="1"/>
            <a:r>
              <a:rPr lang="en-US" sz="2200">
                <a:ea typeface="ＭＳ Ｐゴシック" charset="-128"/>
                <a:cs typeface="ＭＳ Ｐゴシック" charset="-128"/>
              </a:rPr>
              <a:t>ACM/IEEE-CS</a:t>
            </a:r>
          </a:p>
          <a:p>
            <a:pPr lvl="1" eaLnBrk="1" hangingPunct="1"/>
            <a:r>
              <a:rPr lang="en-US" sz="1600"/>
              <a:t>Principles</a:t>
            </a:r>
          </a:p>
          <a:p>
            <a:pPr lvl="2" eaLnBrk="1" hangingPunct="1"/>
            <a:r>
              <a:rPr lang="en-US" sz="1800">
                <a:ea typeface="ＭＳ Ｐゴシック" charset="-128"/>
              </a:rPr>
              <a:t>Public</a:t>
            </a:r>
          </a:p>
          <a:p>
            <a:pPr lvl="2" eaLnBrk="1" hangingPunct="1"/>
            <a:r>
              <a:rPr lang="en-US" sz="1800">
                <a:ea typeface="ＭＳ Ｐゴシック" charset="-128"/>
              </a:rPr>
              <a:t>Client And Employer</a:t>
            </a:r>
          </a:p>
          <a:p>
            <a:pPr lvl="2" eaLnBrk="1" hangingPunct="1"/>
            <a:r>
              <a:rPr lang="en-US" sz="1800">
                <a:ea typeface="ＭＳ Ｐゴシック" charset="-128"/>
              </a:rPr>
              <a:t>Product</a:t>
            </a:r>
          </a:p>
          <a:p>
            <a:pPr lvl="2" eaLnBrk="1" hangingPunct="1"/>
            <a:r>
              <a:rPr lang="en-US" sz="1800">
                <a:ea typeface="ＭＳ Ｐゴシック" charset="-128"/>
              </a:rPr>
              <a:t>Judgment</a:t>
            </a:r>
          </a:p>
          <a:p>
            <a:pPr lvl="2" eaLnBrk="1" hangingPunct="1"/>
            <a:r>
              <a:rPr lang="en-US" sz="1800">
                <a:ea typeface="ＭＳ Ｐゴシック" charset="-128"/>
              </a:rPr>
              <a:t>Management</a:t>
            </a:r>
          </a:p>
          <a:p>
            <a:pPr lvl="2" eaLnBrk="1" hangingPunct="1"/>
            <a:r>
              <a:rPr lang="en-US" sz="1800">
                <a:ea typeface="ＭＳ Ｐゴシック" charset="-128"/>
              </a:rPr>
              <a:t>Profession</a:t>
            </a:r>
          </a:p>
          <a:p>
            <a:pPr lvl="2" eaLnBrk="1" hangingPunct="1"/>
            <a:r>
              <a:rPr lang="en-US" sz="1800">
                <a:ea typeface="ＭＳ Ｐゴシック" charset="-128"/>
              </a:rPr>
              <a:t>Colleagues</a:t>
            </a:r>
          </a:p>
          <a:p>
            <a:pPr lvl="2" eaLnBrk="1" hangingPunct="1"/>
            <a:r>
              <a:rPr lang="en-US" sz="1800">
                <a:ea typeface="ＭＳ Ｐゴシック" charset="-128"/>
              </a:rPr>
              <a:t>Self</a:t>
            </a:r>
          </a:p>
        </p:txBody>
      </p:sp>
      <p:sp>
        <p:nvSpPr>
          <p:cNvPr id="2" name="Date Placeholder 1"/>
          <p:cNvSpPr>
            <a:spLocks noGrp="1"/>
          </p:cNvSpPr>
          <p:nvPr>
            <p:ph type="dt" sz="half" idx="12"/>
          </p:nvPr>
        </p:nvSpPr>
        <p:spPr/>
        <p:txBody>
          <a:bodyPr/>
          <a:lstStyle/>
          <a:p>
            <a:fld id="{C2378C36-9255-FB47-9E37-1529CC0A6D27}" type="datetime1">
              <a:rPr lang="en-US" smtClean="0"/>
              <a:t>3/28/14</a:t>
            </a:fld>
            <a:endParaRPr lang="en-US"/>
          </a:p>
        </p:txBody>
      </p:sp>
      <p:sp>
        <p:nvSpPr>
          <p:cNvPr id="3" name="Slide Number Placeholder 2"/>
          <p:cNvSpPr>
            <a:spLocks noGrp="1"/>
          </p:cNvSpPr>
          <p:nvPr>
            <p:ph type="sldNum" sz="quarter" idx="11"/>
          </p:nvPr>
        </p:nvSpPr>
        <p:spPr/>
        <p:txBody>
          <a:bodyPr/>
          <a:lstStyle/>
          <a:p>
            <a:fld id="{3EF13E91-7075-C240-9474-C941BF422C4F}" type="slidenum">
              <a:rPr lang="en-US" smtClean="0"/>
              <a:pPr/>
              <a:t>26</a:t>
            </a:fld>
            <a:endParaRPr lang="en-US"/>
          </a:p>
        </p:txBody>
      </p:sp>
    </p:spTree>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Footer Placeholder 3"/>
          <p:cNvSpPr>
            <a:spLocks noGrp="1"/>
          </p:cNvSpPr>
          <p:nvPr>
            <p:ph type="ftr" sz="quarter" idx="10"/>
          </p:nvPr>
        </p:nvSpPr>
        <p:spPr>
          <a:noFill/>
        </p:spPr>
        <p:txBody>
          <a:bodyPr/>
          <a:lstStyle/>
          <a:p>
            <a:r>
              <a:rPr lang="en-US" smtClean="0"/>
              <a:t>© 2014 Keith A. Pray</a:t>
            </a:r>
            <a:endParaRPr lang="en-US"/>
          </a:p>
        </p:txBody>
      </p:sp>
      <p:sp>
        <p:nvSpPr>
          <p:cNvPr id="32771" name="Rectangle 2"/>
          <p:cNvSpPr>
            <a:spLocks noGrp="1" noChangeArrowheads="1"/>
          </p:cNvSpPr>
          <p:nvPr>
            <p:ph type="title"/>
          </p:nvPr>
        </p:nvSpPr>
        <p:spPr/>
        <p:txBody>
          <a:bodyPr/>
          <a:lstStyle/>
          <a:p>
            <a:pPr eaLnBrk="1" hangingPunct="1"/>
            <a:r>
              <a:rPr lang="en-US">
                <a:ea typeface="ＭＳ Ｐゴシック" charset="-128"/>
                <a:cs typeface="ＭＳ Ｐゴシック" charset="-128"/>
              </a:rPr>
              <a:t>Codes of Computer Ethics</a:t>
            </a:r>
          </a:p>
        </p:txBody>
      </p:sp>
      <p:sp>
        <p:nvSpPr>
          <p:cNvPr id="32772" name="Rectangle 3"/>
          <p:cNvSpPr>
            <a:spLocks noGrp="1" noChangeArrowheads="1"/>
          </p:cNvSpPr>
          <p:nvPr>
            <p:ph type="body" idx="1"/>
          </p:nvPr>
        </p:nvSpPr>
        <p:spPr/>
        <p:txBody>
          <a:bodyPr/>
          <a:lstStyle/>
          <a:p>
            <a:pPr eaLnBrk="1" hangingPunct="1">
              <a:lnSpc>
                <a:spcPct val="90000"/>
              </a:lnSpc>
            </a:pPr>
            <a:r>
              <a:rPr lang="en-US" sz="2600">
                <a:ea typeface="ＭＳ Ｐゴシック" charset="-128"/>
                <a:cs typeface="ＭＳ Ｐゴシック" charset="-128"/>
              </a:rPr>
              <a:t>ACM</a:t>
            </a:r>
          </a:p>
          <a:p>
            <a:pPr lvl="1" eaLnBrk="1" hangingPunct="1">
              <a:lnSpc>
                <a:spcPct val="90000"/>
              </a:lnSpc>
            </a:pPr>
            <a:r>
              <a:rPr lang="en-US" sz="1800"/>
              <a:t>Professional Responsibilities</a:t>
            </a:r>
          </a:p>
          <a:p>
            <a:pPr lvl="1" eaLnBrk="1" hangingPunct="1">
              <a:lnSpc>
                <a:spcPct val="90000"/>
              </a:lnSpc>
            </a:pPr>
            <a:r>
              <a:rPr lang="en-US" sz="1800"/>
              <a:t>Organizational Leadership Imperatives</a:t>
            </a:r>
          </a:p>
          <a:p>
            <a:pPr lvl="1" eaLnBrk="1" hangingPunct="1">
              <a:lnSpc>
                <a:spcPct val="90000"/>
              </a:lnSpc>
            </a:pPr>
            <a:r>
              <a:rPr lang="en-US" sz="1800"/>
              <a:t>Compliance With The Code</a:t>
            </a:r>
          </a:p>
          <a:p>
            <a:pPr lvl="1" eaLnBrk="1" hangingPunct="1">
              <a:lnSpc>
                <a:spcPct val="90000"/>
              </a:lnSpc>
            </a:pPr>
            <a:endParaRPr lang="en-US" sz="1800"/>
          </a:p>
          <a:p>
            <a:pPr eaLnBrk="1" hangingPunct="1">
              <a:lnSpc>
                <a:spcPct val="90000"/>
              </a:lnSpc>
            </a:pPr>
            <a:r>
              <a:rPr lang="en-US" sz="2600">
                <a:ea typeface="ＭＳ Ｐゴシック" charset="-128"/>
                <a:cs typeface="ＭＳ Ｐゴシック" charset="-128"/>
              </a:rPr>
              <a:t>Why have these things?</a:t>
            </a:r>
          </a:p>
          <a:p>
            <a:pPr eaLnBrk="1" hangingPunct="1">
              <a:lnSpc>
                <a:spcPct val="90000"/>
              </a:lnSpc>
            </a:pPr>
            <a:endParaRPr lang="en-US" sz="2600">
              <a:ea typeface="ＭＳ Ｐゴシック" charset="-128"/>
              <a:cs typeface="ＭＳ Ｐゴシック" charset="-128"/>
            </a:endParaRPr>
          </a:p>
          <a:p>
            <a:pPr eaLnBrk="1" hangingPunct="1">
              <a:lnSpc>
                <a:spcPct val="90000"/>
              </a:lnSpc>
            </a:pPr>
            <a:r>
              <a:rPr lang="en-US" sz="2600">
                <a:ea typeface="ＭＳ Ｐゴシック" charset="-128"/>
                <a:cs typeface="ＭＳ Ｐゴシック" charset="-128"/>
              </a:rPr>
              <a:t>Give examples when these should have been followed</a:t>
            </a:r>
          </a:p>
          <a:p>
            <a:pPr lvl="1" eaLnBrk="1" hangingPunct="1">
              <a:lnSpc>
                <a:spcPct val="90000"/>
              </a:lnSpc>
            </a:pPr>
            <a:r>
              <a:rPr lang="en-US" sz="1800"/>
              <a:t>Why?</a:t>
            </a:r>
          </a:p>
        </p:txBody>
      </p:sp>
      <p:sp>
        <p:nvSpPr>
          <p:cNvPr id="2" name="Date Placeholder 1"/>
          <p:cNvSpPr>
            <a:spLocks noGrp="1"/>
          </p:cNvSpPr>
          <p:nvPr>
            <p:ph type="dt" sz="half" idx="12"/>
          </p:nvPr>
        </p:nvSpPr>
        <p:spPr/>
        <p:txBody>
          <a:bodyPr/>
          <a:lstStyle/>
          <a:p>
            <a:fld id="{E20E5673-2C63-9E41-B6EC-F1C99F66A601}" type="datetime1">
              <a:rPr lang="en-US" smtClean="0"/>
              <a:t>3/28/14</a:t>
            </a:fld>
            <a:endParaRPr lang="en-US"/>
          </a:p>
        </p:txBody>
      </p:sp>
      <p:sp>
        <p:nvSpPr>
          <p:cNvPr id="3" name="Slide Number Placeholder 2"/>
          <p:cNvSpPr>
            <a:spLocks noGrp="1"/>
          </p:cNvSpPr>
          <p:nvPr>
            <p:ph type="sldNum" sz="quarter" idx="11"/>
          </p:nvPr>
        </p:nvSpPr>
        <p:spPr/>
        <p:txBody>
          <a:bodyPr/>
          <a:lstStyle/>
          <a:p>
            <a:fld id="{3EF13E91-7075-C240-9474-C941BF422C4F}" type="slidenum">
              <a:rPr lang="en-US" smtClean="0"/>
              <a:pPr/>
              <a:t>27</a:t>
            </a:fld>
            <a:endParaRPr lang="en-US"/>
          </a:p>
        </p:txBody>
      </p:sp>
    </p:spTree>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Footer Placeholder 3"/>
          <p:cNvSpPr>
            <a:spLocks noGrp="1"/>
          </p:cNvSpPr>
          <p:nvPr>
            <p:ph type="ftr" sz="quarter" idx="10"/>
          </p:nvPr>
        </p:nvSpPr>
        <p:spPr>
          <a:noFill/>
        </p:spPr>
        <p:txBody>
          <a:bodyPr/>
          <a:lstStyle/>
          <a:p>
            <a:r>
              <a:rPr lang="en-US" smtClean="0"/>
              <a:t>© 2014 Keith A. Pray</a:t>
            </a:r>
            <a:endParaRPr lang="en-US"/>
          </a:p>
        </p:txBody>
      </p:sp>
      <p:sp>
        <p:nvSpPr>
          <p:cNvPr id="54277" name="Rectangle 2"/>
          <p:cNvSpPr>
            <a:spLocks noGrp="1" noChangeArrowheads="1"/>
          </p:cNvSpPr>
          <p:nvPr>
            <p:ph type="title"/>
          </p:nvPr>
        </p:nvSpPr>
        <p:spPr/>
        <p:txBody>
          <a:bodyPr/>
          <a:lstStyle/>
          <a:p>
            <a:pPr eaLnBrk="1" hangingPunct="1"/>
            <a:r>
              <a:rPr lang="en-US">
                <a:ea typeface="ＭＳ Ｐゴシック" charset="-128"/>
                <a:cs typeface="ＭＳ Ｐゴシック" charset="-128"/>
              </a:rPr>
              <a:t>Professional Ethics</a:t>
            </a:r>
          </a:p>
        </p:txBody>
      </p:sp>
      <p:sp>
        <p:nvSpPr>
          <p:cNvPr id="54278" name="Rectangle 3"/>
          <p:cNvSpPr>
            <a:spLocks noGrp="1" noChangeArrowheads="1"/>
          </p:cNvSpPr>
          <p:nvPr>
            <p:ph type="body" idx="1"/>
          </p:nvPr>
        </p:nvSpPr>
        <p:spPr/>
        <p:txBody>
          <a:bodyPr/>
          <a:lstStyle/>
          <a:p>
            <a:pPr eaLnBrk="1" hangingPunct="1"/>
            <a:r>
              <a:rPr lang="en-US">
                <a:ea typeface="ＭＳ Ｐゴシック" charset="-128"/>
                <a:cs typeface="ＭＳ Ｐゴシック" charset="-128"/>
              </a:rPr>
              <a:t>Why?</a:t>
            </a:r>
          </a:p>
        </p:txBody>
      </p:sp>
      <p:sp>
        <p:nvSpPr>
          <p:cNvPr id="2" name="Date Placeholder 1"/>
          <p:cNvSpPr>
            <a:spLocks noGrp="1"/>
          </p:cNvSpPr>
          <p:nvPr>
            <p:ph type="dt" sz="half" idx="12"/>
          </p:nvPr>
        </p:nvSpPr>
        <p:spPr/>
        <p:txBody>
          <a:bodyPr/>
          <a:lstStyle/>
          <a:p>
            <a:fld id="{6167B6AF-F3D0-0C4B-8BB4-C90ABF2830BD}" type="datetime1">
              <a:rPr lang="en-US" smtClean="0"/>
              <a:t>3/28/14</a:t>
            </a:fld>
            <a:endParaRPr lang="en-US"/>
          </a:p>
        </p:txBody>
      </p:sp>
      <p:sp>
        <p:nvSpPr>
          <p:cNvPr id="3" name="Slide Number Placeholder 2"/>
          <p:cNvSpPr>
            <a:spLocks noGrp="1"/>
          </p:cNvSpPr>
          <p:nvPr>
            <p:ph type="sldNum" sz="quarter" idx="11"/>
          </p:nvPr>
        </p:nvSpPr>
        <p:spPr/>
        <p:txBody>
          <a:bodyPr/>
          <a:lstStyle/>
          <a:p>
            <a:fld id="{3EF13E91-7075-C240-9474-C941BF422C4F}" type="slidenum">
              <a:rPr lang="en-US" smtClean="0"/>
              <a:pPr/>
              <a:t>28</a:t>
            </a:fld>
            <a:endParaRPr lang="en-US"/>
          </a:p>
        </p:txBody>
      </p:sp>
    </p:spTree>
    <p:extLst>
      <p:ext uri="{BB962C8B-B14F-4D97-AF65-F5344CB8AC3E}">
        <p14:creationId xmlns:p14="http://schemas.microsoft.com/office/powerpoint/2010/main" val="326081820"/>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Footer Placeholder 3"/>
          <p:cNvSpPr>
            <a:spLocks noGrp="1"/>
          </p:cNvSpPr>
          <p:nvPr>
            <p:ph type="ftr" sz="quarter" idx="10"/>
          </p:nvPr>
        </p:nvSpPr>
        <p:spPr>
          <a:noFill/>
        </p:spPr>
        <p:txBody>
          <a:bodyPr/>
          <a:lstStyle/>
          <a:p>
            <a:r>
              <a:rPr lang="en-US" smtClean="0"/>
              <a:t>© 2014 Keith A. Pray</a:t>
            </a:r>
            <a:endParaRPr lang="en-US"/>
          </a:p>
        </p:txBody>
      </p:sp>
      <p:sp>
        <p:nvSpPr>
          <p:cNvPr id="31749" name="Rectangle 2"/>
          <p:cNvSpPr>
            <a:spLocks noGrp="1" noChangeArrowheads="1"/>
          </p:cNvSpPr>
          <p:nvPr>
            <p:ph type="title"/>
          </p:nvPr>
        </p:nvSpPr>
        <p:spPr/>
        <p:txBody>
          <a:bodyPr/>
          <a:lstStyle/>
          <a:p>
            <a:pPr eaLnBrk="1" hangingPunct="1"/>
            <a:r>
              <a:rPr lang="en-US">
                <a:ea typeface="ＭＳ Ｐゴシック" charset="-128"/>
                <a:cs typeface="ＭＳ Ｐゴシック" charset="-128"/>
              </a:rPr>
              <a:t>Assignment</a:t>
            </a:r>
          </a:p>
        </p:txBody>
      </p:sp>
      <p:sp>
        <p:nvSpPr>
          <p:cNvPr id="31750" name="Rectangle 3"/>
          <p:cNvSpPr>
            <a:spLocks noGrp="1" noChangeArrowheads="1"/>
          </p:cNvSpPr>
          <p:nvPr>
            <p:ph type="body" idx="1"/>
          </p:nvPr>
        </p:nvSpPr>
        <p:spPr/>
        <p:txBody>
          <a:bodyPr/>
          <a:lstStyle/>
          <a:p>
            <a:pPr eaLnBrk="1" hangingPunct="1">
              <a:lnSpc>
                <a:spcPct val="90000"/>
              </a:lnSpc>
            </a:pPr>
            <a:r>
              <a:rPr lang="en-US" sz="2200" dirty="0" smtClean="0">
                <a:ea typeface="ＭＳ Ｐゴシック" charset="-128"/>
                <a:cs typeface="ＭＳ Ｐゴシック" charset="-128"/>
              </a:rPr>
              <a:t>Get started on Group Project.</a:t>
            </a:r>
          </a:p>
          <a:p>
            <a:pPr eaLnBrk="1" hangingPunct="1">
              <a:lnSpc>
                <a:spcPct val="90000"/>
              </a:lnSpc>
            </a:pPr>
            <a:endParaRPr lang="en-US" sz="2200" dirty="0">
              <a:ea typeface="ＭＳ Ｐゴシック" charset="-128"/>
              <a:cs typeface="ＭＳ Ｐゴシック" charset="-128"/>
            </a:endParaRPr>
          </a:p>
          <a:p>
            <a:pPr eaLnBrk="1" hangingPunct="1">
              <a:lnSpc>
                <a:spcPct val="90000"/>
              </a:lnSpc>
            </a:pPr>
            <a:r>
              <a:rPr lang="en-US" sz="2200" dirty="0" smtClean="0">
                <a:ea typeface="ＭＳ Ｐゴシック" charset="-128"/>
                <a:cs typeface="ＭＳ Ｐゴシック" charset="-128"/>
              </a:rPr>
              <a:t>Do we want Movies or New Technology?</a:t>
            </a:r>
          </a:p>
          <a:p>
            <a:pPr lvl="1" eaLnBrk="1" hangingPunct="1">
              <a:lnSpc>
                <a:spcPct val="90000"/>
              </a:lnSpc>
            </a:pPr>
            <a:r>
              <a:rPr lang="en-US" sz="1200" dirty="0">
                <a:ea typeface="ＭＳ Ｐゴシック" charset="-128"/>
                <a:cs typeface="ＭＳ Ｐゴシック" charset="-128"/>
              </a:rPr>
              <a:t>Please see Assignment slides for details</a:t>
            </a:r>
            <a:r>
              <a:rPr lang="en-US" sz="1200" dirty="0" smtClean="0">
                <a:ea typeface="ＭＳ Ｐゴシック" charset="-128"/>
                <a:cs typeface="ＭＳ Ｐゴシック" charset="-128"/>
              </a:rPr>
              <a:t>.</a:t>
            </a:r>
          </a:p>
          <a:p>
            <a:pPr eaLnBrk="1" hangingPunct="1">
              <a:lnSpc>
                <a:spcPct val="90000"/>
              </a:lnSpc>
            </a:pPr>
            <a:r>
              <a:rPr lang="en-US" sz="2200" smtClean="0">
                <a:ea typeface="ＭＳ Ｐゴシック" charset="-128"/>
                <a:cs typeface="ＭＳ Ｐゴシック" charset="-128"/>
              </a:rPr>
              <a:t>Movies!</a:t>
            </a:r>
            <a:endParaRPr lang="en-US" sz="2200" dirty="0">
              <a:ea typeface="ＭＳ Ｐゴシック" charset="-128"/>
              <a:cs typeface="ＭＳ Ｐゴシック" charset="-128"/>
            </a:endParaRPr>
          </a:p>
        </p:txBody>
      </p:sp>
      <p:sp>
        <p:nvSpPr>
          <p:cNvPr id="2" name="Date Placeholder 1"/>
          <p:cNvSpPr>
            <a:spLocks noGrp="1"/>
          </p:cNvSpPr>
          <p:nvPr>
            <p:ph type="dt" sz="half" idx="12"/>
          </p:nvPr>
        </p:nvSpPr>
        <p:spPr/>
        <p:txBody>
          <a:bodyPr/>
          <a:lstStyle/>
          <a:p>
            <a:fld id="{FBEAC661-52D5-5E48-A0F7-DAEB5C9BA5AD}" type="datetime1">
              <a:rPr lang="en-US" smtClean="0"/>
              <a:t>3/28/14</a:t>
            </a:fld>
            <a:endParaRPr lang="en-US"/>
          </a:p>
        </p:txBody>
      </p:sp>
      <p:sp>
        <p:nvSpPr>
          <p:cNvPr id="3" name="Slide Number Placeholder 2"/>
          <p:cNvSpPr>
            <a:spLocks noGrp="1"/>
          </p:cNvSpPr>
          <p:nvPr>
            <p:ph type="sldNum" sz="quarter" idx="11"/>
          </p:nvPr>
        </p:nvSpPr>
        <p:spPr/>
        <p:txBody>
          <a:bodyPr/>
          <a:lstStyle/>
          <a:p>
            <a:fld id="{3EF13E91-7075-C240-9474-C941BF422C4F}" type="slidenum">
              <a:rPr lang="en-US" smtClean="0"/>
              <a:pPr/>
              <a:t>29</a:t>
            </a:fld>
            <a:endParaRPr lang="en-US"/>
          </a:p>
        </p:txBody>
      </p:sp>
    </p:spTree>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smtClean="0"/>
              <a:t>© 2014 Keith A. Pray</a:t>
            </a:r>
            <a:endParaRPr lang="en-US"/>
          </a:p>
        </p:txBody>
      </p:sp>
      <p:pic>
        <p:nvPicPr>
          <p:cNvPr id="6" name="Picture 5"/>
          <p:cNvPicPr>
            <a:picLocks noChangeAspect="1"/>
          </p:cNvPicPr>
          <p:nvPr/>
        </p:nvPicPr>
        <p:blipFill>
          <a:blip r:embed="rId2"/>
          <a:stretch>
            <a:fillRect/>
          </a:stretch>
        </p:blipFill>
        <p:spPr>
          <a:xfrm>
            <a:off x="508000" y="914400"/>
            <a:ext cx="8128000" cy="2540000"/>
          </a:xfrm>
          <a:prstGeom prst="rect">
            <a:avLst/>
          </a:prstGeom>
        </p:spPr>
      </p:pic>
      <p:pic>
        <p:nvPicPr>
          <p:cNvPr id="7" name="Picture 6"/>
          <p:cNvPicPr>
            <a:picLocks noChangeAspect="1"/>
          </p:cNvPicPr>
          <p:nvPr/>
        </p:nvPicPr>
        <p:blipFill>
          <a:blip r:embed="rId3"/>
          <a:stretch>
            <a:fillRect/>
          </a:stretch>
        </p:blipFill>
        <p:spPr>
          <a:xfrm>
            <a:off x="508000" y="3771900"/>
            <a:ext cx="8128000" cy="2552700"/>
          </a:xfrm>
          <a:prstGeom prst="rect">
            <a:avLst/>
          </a:prstGeom>
        </p:spPr>
      </p:pic>
      <p:sp>
        <p:nvSpPr>
          <p:cNvPr id="2" name="Date Placeholder 1"/>
          <p:cNvSpPr>
            <a:spLocks noGrp="1"/>
          </p:cNvSpPr>
          <p:nvPr>
            <p:ph type="dt" sz="half" idx="12"/>
          </p:nvPr>
        </p:nvSpPr>
        <p:spPr/>
        <p:txBody>
          <a:bodyPr/>
          <a:lstStyle/>
          <a:p>
            <a:fld id="{F1B97C9F-05A3-7447-8267-8BCF1AD7795E}" type="datetime1">
              <a:rPr lang="en-US" smtClean="0"/>
              <a:t>3/28/14</a:t>
            </a:fld>
            <a:endParaRPr lang="en-US"/>
          </a:p>
        </p:txBody>
      </p:sp>
      <p:sp>
        <p:nvSpPr>
          <p:cNvPr id="3" name="Slide Number Placeholder 2"/>
          <p:cNvSpPr>
            <a:spLocks noGrp="1"/>
          </p:cNvSpPr>
          <p:nvPr>
            <p:ph type="sldNum" sz="quarter" idx="11"/>
          </p:nvPr>
        </p:nvSpPr>
        <p:spPr/>
        <p:txBody>
          <a:bodyPr/>
          <a:lstStyle/>
          <a:p>
            <a:fld id="{3EF13E91-7075-C240-9474-C941BF422C4F}" type="slidenum">
              <a:rPr lang="en-US" smtClean="0"/>
              <a:pPr/>
              <a:t>3</a:t>
            </a:fld>
            <a:endParaRPr lang="en-US"/>
          </a:p>
        </p:txBody>
      </p:sp>
    </p:spTree>
    <p:extLst>
      <p:ext uri="{BB962C8B-B14F-4D97-AF65-F5344CB8AC3E}">
        <p14:creationId xmlns:p14="http://schemas.microsoft.com/office/powerpoint/2010/main" val="770665163"/>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Footer Placeholder 3"/>
          <p:cNvSpPr>
            <a:spLocks noGrp="1"/>
          </p:cNvSpPr>
          <p:nvPr>
            <p:ph type="ftr" sz="quarter" idx="10"/>
          </p:nvPr>
        </p:nvSpPr>
        <p:spPr>
          <a:noFill/>
        </p:spPr>
        <p:txBody>
          <a:bodyPr/>
          <a:lstStyle/>
          <a:p>
            <a:r>
              <a:rPr lang="en-US" smtClean="0"/>
              <a:t>© 2014 Keith A. Pray</a:t>
            </a:r>
            <a:endParaRPr lang="en-US"/>
          </a:p>
        </p:txBody>
      </p:sp>
      <p:sp>
        <p:nvSpPr>
          <p:cNvPr id="17411" name="Rectangle 2"/>
          <p:cNvSpPr>
            <a:spLocks noGrp="1" noChangeArrowheads="1"/>
          </p:cNvSpPr>
          <p:nvPr>
            <p:ph type="title"/>
          </p:nvPr>
        </p:nvSpPr>
        <p:spPr/>
        <p:txBody>
          <a:bodyPr/>
          <a:lstStyle/>
          <a:p>
            <a:pPr eaLnBrk="1" hangingPunct="1"/>
            <a:r>
              <a:rPr lang="en-US">
                <a:ea typeface="ＭＳ Ｐゴシック" charset="-128"/>
                <a:cs typeface="ＭＳ Ｐゴシック" charset="-128"/>
              </a:rPr>
              <a:t>Overview</a:t>
            </a:r>
          </a:p>
        </p:txBody>
      </p:sp>
      <p:sp>
        <p:nvSpPr>
          <p:cNvPr id="17412" name="Rectangle 3"/>
          <p:cNvSpPr>
            <a:spLocks noGrp="1" noChangeArrowheads="1"/>
          </p:cNvSpPr>
          <p:nvPr>
            <p:ph type="body" idx="1"/>
          </p:nvPr>
        </p:nvSpPr>
        <p:spPr/>
        <p:txBody>
          <a:bodyPr/>
          <a:lstStyle/>
          <a:p>
            <a:pPr marL="571500" indent="-571500" eaLnBrk="1" hangingPunct="1">
              <a:buFont typeface="Times" charset="0"/>
              <a:buAutoNum type="arabicPeriod"/>
            </a:pPr>
            <a:r>
              <a:rPr lang="en-US" sz="2400" dirty="0" smtClean="0">
                <a:ea typeface="ＭＳ Ｐゴシック" charset="-128"/>
                <a:cs typeface="ＭＳ Ｐゴシック" charset="-128"/>
              </a:rPr>
              <a:t>Professional Ethics</a:t>
            </a:r>
          </a:p>
          <a:p>
            <a:pPr marL="571500" indent="-571500" eaLnBrk="1" hangingPunct="1">
              <a:buFont typeface="Times" charset="0"/>
              <a:buAutoNum type="arabicPeriod"/>
            </a:pPr>
            <a:r>
              <a:rPr lang="en-US" sz="2400" dirty="0" smtClean="0">
                <a:ea typeface="ＭＳ Ｐゴシック" charset="-128"/>
                <a:cs typeface="ＭＳ Ｐゴシック" charset="-128"/>
              </a:rPr>
              <a:t>Assignment</a:t>
            </a:r>
          </a:p>
          <a:p>
            <a:pPr marL="571500" indent="-571500" eaLnBrk="1" hangingPunct="1">
              <a:buFont typeface="Times" charset="0"/>
              <a:buAutoNum type="arabicPeriod"/>
            </a:pPr>
            <a:r>
              <a:rPr lang="en-US" sz="2400" dirty="0" smtClean="0">
                <a:ea typeface="ＭＳ Ｐゴシック" charset="-128"/>
                <a:cs typeface="ＭＳ Ｐゴシック" charset="-128"/>
              </a:rPr>
              <a:t>Students Present</a:t>
            </a:r>
          </a:p>
        </p:txBody>
      </p:sp>
      <p:sp>
        <p:nvSpPr>
          <p:cNvPr id="277508" name="Rectangle 4"/>
          <p:cNvSpPr>
            <a:spLocks noChangeArrowheads="1"/>
          </p:cNvSpPr>
          <p:nvPr/>
        </p:nvSpPr>
        <p:spPr bwMode="auto">
          <a:xfrm>
            <a:off x="0" y="2438400"/>
            <a:ext cx="9144000" cy="457200"/>
          </a:xfrm>
          <a:prstGeom prst="rect">
            <a:avLst/>
          </a:prstGeom>
          <a:solidFill>
            <a:schemeClr val="accent1">
              <a:alpha val="39999"/>
            </a:schemeClr>
          </a:solidFill>
          <a:ln w="9525">
            <a:solidFill>
              <a:schemeClr val="tx1"/>
            </a:solidFill>
            <a:miter lim="800000"/>
            <a:headEnd/>
            <a:tailEnd/>
          </a:ln>
        </p:spPr>
        <p:txBody>
          <a:bodyPr wrap="none" anchor="ctr">
            <a:prstTxWarp prst="textNoShape">
              <a:avLst/>
            </a:prstTxWarp>
          </a:bodyPr>
          <a:lstStyle/>
          <a:p>
            <a:endParaRPr lang="en-US"/>
          </a:p>
        </p:txBody>
      </p:sp>
      <p:sp>
        <p:nvSpPr>
          <p:cNvPr id="2" name="Date Placeholder 1"/>
          <p:cNvSpPr>
            <a:spLocks noGrp="1"/>
          </p:cNvSpPr>
          <p:nvPr>
            <p:ph type="dt" sz="half" idx="12"/>
          </p:nvPr>
        </p:nvSpPr>
        <p:spPr/>
        <p:txBody>
          <a:bodyPr/>
          <a:lstStyle/>
          <a:p>
            <a:fld id="{8DE3B053-4A3B-9544-9ED3-EE135EF2235F}" type="datetime1">
              <a:rPr lang="en-US" smtClean="0"/>
              <a:t>3/28/14</a:t>
            </a:fld>
            <a:endParaRPr lang="en-US"/>
          </a:p>
        </p:txBody>
      </p:sp>
      <p:sp>
        <p:nvSpPr>
          <p:cNvPr id="3" name="Slide Number Placeholder 2"/>
          <p:cNvSpPr>
            <a:spLocks noGrp="1"/>
          </p:cNvSpPr>
          <p:nvPr>
            <p:ph type="sldNum" sz="quarter" idx="11"/>
          </p:nvPr>
        </p:nvSpPr>
        <p:spPr/>
        <p:txBody>
          <a:bodyPr/>
          <a:lstStyle/>
          <a:p>
            <a:fld id="{3EF13E91-7075-C240-9474-C941BF422C4F}" type="slidenum">
              <a:rPr lang="en-US" smtClean="0"/>
              <a:pPr/>
              <a:t>4</a:t>
            </a:fld>
            <a:endParaRPr lang="en-US"/>
          </a:p>
        </p:txBody>
      </p:sp>
    </p:spTree>
    <p:extLst>
      <p:ext uri="{BB962C8B-B14F-4D97-AF65-F5344CB8AC3E}">
        <p14:creationId xmlns:p14="http://schemas.microsoft.com/office/powerpoint/2010/main" val="631317601"/>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77508"/>
                                        </p:tgtEl>
                                        <p:attrNameLst>
                                          <p:attrName>style.visibility</p:attrName>
                                        </p:attrNameLst>
                                      </p:cBhvr>
                                      <p:to>
                                        <p:strVal val="visible"/>
                                      </p:to>
                                    </p:set>
                                    <p:animEffect transition="in" filter="wipe(left)">
                                      <p:cBhvr>
                                        <p:cTn id="7" dur="500"/>
                                        <p:tgtEl>
                                          <p:spTgt spid="2775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750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Assignment</a:t>
            </a:r>
            <a:endParaRPr lang="en-US" dirty="0"/>
          </a:p>
        </p:txBody>
      </p:sp>
      <p:sp>
        <p:nvSpPr>
          <p:cNvPr id="3" name="Content Placeholder 2"/>
          <p:cNvSpPr>
            <a:spLocks noGrp="1"/>
          </p:cNvSpPr>
          <p:nvPr>
            <p:ph idx="1"/>
          </p:nvPr>
        </p:nvSpPr>
        <p:spPr/>
        <p:txBody>
          <a:bodyPr/>
          <a:lstStyle/>
          <a:p>
            <a:r>
              <a:rPr lang="en-US" dirty="0" smtClean="0"/>
              <a:t>One page paper:</a:t>
            </a:r>
          </a:p>
          <a:p>
            <a:pPr>
              <a:buNone/>
            </a:pPr>
            <a:endParaRPr lang="en-US" dirty="0" smtClean="0"/>
          </a:p>
          <a:p>
            <a:pPr lvl="1"/>
            <a:r>
              <a:rPr lang="en-US" dirty="0" smtClean="0"/>
              <a:t>Are online sources a better medium for dissemination of newsworthy information than traditional methods like print newspapers and television/radio news broadcasts?</a:t>
            </a:r>
          </a:p>
        </p:txBody>
      </p:sp>
      <p:sp>
        <p:nvSpPr>
          <p:cNvPr id="4" name="Footer Placeholder 3"/>
          <p:cNvSpPr>
            <a:spLocks noGrp="1"/>
          </p:cNvSpPr>
          <p:nvPr>
            <p:ph type="ftr" sz="quarter" idx="10"/>
          </p:nvPr>
        </p:nvSpPr>
        <p:spPr/>
        <p:txBody>
          <a:bodyPr/>
          <a:lstStyle/>
          <a:p>
            <a:r>
              <a:rPr lang="en-US" smtClean="0"/>
              <a:t>© 2014 Keith A. Pray</a:t>
            </a:r>
            <a:endParaRPr lang="en-US"/>
          </a:p>
        </p:txBody>
      </p:sp>
      <p:sp>
        <p:nvSpPr>
          <p:cNvPr id="5" name="Slide Number Placeholder 4"/>
          <p:cNvSpPr>
            <a:spLocks noGrp="1"/>
          </p:cNvSpPr>
          <p:nvPr>
            <p:ph type="sldNum" sz="quarter" idx="11"/>
          </p:nvPr>
        </p:nvSpPr>
        <p:spPr/>
        <p:txBody>
          <a:bodyPr/>
          <a:lstStyle/>
          <a:p>
            <a:fld id="{C5B05159-B583-B74B-8074-2CBCA1E521E2}" type="slidenum">
              <a:rPr lang="en-US" smtClean="0"/>
              <a:pPr/>
              <a:t>5</a:t>
            </a:fld>
            <a:endParaRPr lang="en-US"/>
          </a:p>
        </p:txBody>
      </p:sp>
      <p:sp>
        <p:nvSpPr>
          <p:cNvPr id="6" name="Date Placeholder 5"/>
          <p:cNvSpPr>
            <a:spLocks noGrp="1"/>
          </p:cNvSpPr>
          <p:nvPr>
            <p:ph type="dt" sz="half" idx="12"/>
          </p:nvPr>
        </p:nvSpPr>
        <p:spPr/>
        <p:txBody>
          <a:bodyPr/>
          <a:lstStyle/>
          <a:p>
            <a:fld id="{383C1A16-02F4-5649-BC97-D30DEC8B2C01}" type="datetime1">
              <a:rPr lang="en-US" smtClean="0"/>
              <a:t>3/28/14</a:t>
            </a:fld>
            <a:endParaRPr lang="en-US"/>
          </a:p>
        </p:txBody>
      </p:sp>
    </p:spTree>
    <p:extLst>
      <p:ext uri="{BB962C8B-B14F-4D97-AF65-F5344CB8AC3E}">
        <p14:creationId xmlns:p14="http://schemas.microsoft.com/office/powerpoint/2010/main" val="770722546"/>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Footer Placeholder 3"/>
          <p:cNvSpPr>
            <a:spLocks noGrp="1"/>
          </p:cNvSpPr>
          <p:nvPr>
            <p:ph type="ftr" sz="quarter" idx="10"/>
          </p:nvPr>
        </p:nvSpPr>
        <p:spPr>
          <a:noFill/>
        </p:spPr>
        <p:txBody>
          <a:bodyPr/>
          <a:lstStyle/>
          <a:p>
            <a:r>
              <a:rPr lang="en-US" smtClean="0"/>
              <a:t>© 2014 Keith A. Pray</a:t>
            </a:r>
            <a:endParaRPr lang="en-US"/>
          </a:p>
        </p:txBody>
      </p:sp>
      <p:sp>
        <p:nvSpPr>
          <p:cNvPr id="17411" name="Rectangle 2"/>
          <p:cNvSpPr>
            <a:spLocks noGrp="1" noChangeArrowheads="1"/>
          </p:cNvSpPr>
          <p:nvPr>
            <p:ph type="title"/>
          </p:nvPr>
        </p:nvSpPr>
        <p:spPr/>
        <p:txBody>
          <a:bodyPr/>
          <a:lstStyle/>
          <a:p>
            <a:pPr eaLnBrk="1" hangingPunct="1"/>
            <a:r>
              <a:rPr lang="en-US">
                <a:ea typeface="ＭＳ Ｐゴシック" charset="-128"/>
                <a:cs typeface="ＭＳ Ｐゴシック" charset="-128"/>
              </a:rPr>
              <a:t>Overview</a:t>
            </a:r>
          </a:p>
        </p:txBody>
      </p:sp>
      <p:sp>
        <p:nvSpPr>
          <p:cNvPr id="17412" name="Rectangle 3"/>
          <p:cNvSpPr>
            <a:spLocks noGrp="1" noChangeArrowheads="1"/>
          </p:cNvSpPr>
          <p:nvPr>
            <p:ph type="body" idx="1"/>
          </p:nvPr>
        </p:nvSpPr>
        <p:spPr/>
        <p:txBody>
          <a:bodyPr/>
          <a:lstStyle/>
          <a:p>
            <a:pPr marL="571500" indent="-571500" eaLnBrk="1" hangingPunct="1">
              <a:buFont typeface="Times" charset="0"/>
              <a:buAutoNum type="arabicPeriod"/>
            </a:pPr>
            <a:r>
              <a:rPr lang="en-US" sz="2400" dirty="0" smtClean="0">
                <a:ea typeface="ＭＳ Ｐゴシック" charset="-128"/>
                <a:cs typeface="ＭＳ Ｐゴシック" charset="-128"/>
              </a:rPr>
              <a:t>Professional Ethics</a:t>
            </a:r>
          </a:p>
          <a:p>
            <a:pPr marL="571500" indent="-571500" eaLnBrk="1" hangingPunct="1">
              <a:buFont typeface="Times" charset="0"/>
              <a:buAutoNum type="arabicPeriod"/>
            </a:pPr>
            <a:r>
              <a:rPr lang="en-US" sz="2400" dirty="0" smtClean="0">
                <a:ea typeface="ＭＳ Ｐゴシック" charset="-128"/>
                <a:cs typeface="ＭＳ Ｐゴシック" charset="-128"/>
              </a:rPr>
              <a:t>Assignment</a:t>
            </a:r>
          </a:p>
          <a:p>
            <a:pPr marL="571500" indent="-571500" eaLnBrk="1" hangingPunct="1">
              <a:buFont typeface="Times" charset="0"/>
              <a:buAutoNum type="arabicPeriod"/>
            </a:pPr>
            <a:r>
              <a:rPr lang="en-US" sz="2400" dirty="0" smtClean="0">
                <a:ea typeface="ＭＳ Ｐゴシック" charset="-128"/>
                <a:cs typeface="ＭＳ Ｐゴシック" charset="-128"/>
              </a:rPr>
              <a:t>Students Present</a:t>
            </a:r>
          </a:p>
        </p:txBody>
      </p:sp>
      <p:sp>
        <p:nvSpPr>
          <p:cNvPr id="277508" name="Rectangle 4"/>
          <p:cNvSpPr>
            <a:spLocks noChangeArrowheads="1"/>
          </p:cNvSpPr>
          <p:nvPr/>
        </p:nvSpPr>
        <p:spPr bwMode="auto">
          <a:xfrm>
            <a:off x="0" y="2895600"/>
            <a:ext cx="9144000" cy="457200"/>
          </a:xfrm>
          <a:prstGeom prst="rect">
            <a:avLst/>
          </a:prstGeom>
          <a:solidFill>
            <a:schemeClr val="accent1">
              <a:alpha val="39999"/>
            </a:schemeClr>
          </a:solidFill>
          <a:ln w="9525">
            <a:solidFill>
              <a:schemeClr val="tx1"/>
            </a:solidFill>
            <a:miter lim="800000"/>
            <a:headEnd/>
            <a:tailEnd/>
          </a:ln>
        </p:spPr>
        <p:txBody>
          <a:bodyPr wrap="none" anchor="ctr">
            <a:prstTxWarp prst="textNoShape">
              <a:avLst/>
            </a:prstTxWarp>
          </a:bodyPr>
          <a:lstStyle/>
          <a:p>
            <a:endParaRPr lang="en-US"/>
          </a:p>
        </p:txBody>
      </p:sp>
      <p:sp>
        <p:nvSpPr>
          <p:cNvPr id="2" name="Date Placeholder 1"/>
          <p:cNvSpPr>
            <a:spLocks noGrp="1"/>
          </p:cNvSpPr>
          <p:nvPr>
            <p:ph type="dt" sz="half" idx="12"/>
          </p:nvPr>
        </p:nvSpPr>
        <p:spPr/>
        <p:txBody>
          <a:bodyPr/>
          <a:lstStyle/>
          <a:p>
            <a:fld id="{D0BF0C17-694B-094F-884D-784C868FA908}" type="datetime1">
              <a:rPr lang="en-US" smtClean="0"/>
              <a:t>3/28/14</a:t>
            </a:fld>
            <a:endParaRPr lang="en-US"/>
          </a:p>
        </p:txBody>
      </p:sp>
      <p:sp>
        <p:nvSpPr>
          <p:cNvPr id="3" name="Slide Number Placeholder 2"/>
          <p:cNvSpPr>
            <a:spLocks noGrp="1"/>
          </p:cNvSpPr>
          <p:nvPr>
            <p:ph type="sldNum" sz="quarter" idx="11"/>
          </p:nvPr>
        </p:nvSpPr>
        <p:spPr/>
        <p:txBody>
          <a:bodyPr/>
          <a:lstStyle/>
          <a:p>
            <a:fld id="{3EF13E91-7075-C240-9474-C941BF422C4F}" type="slidenum">
              <a:rPr lang="en-US" smtClean="0"/>
              <a:pPr/>
              <a:t>6</a:t>
            </a:fld>
            <a:endParaRPr lang="en-US"/>
          </a:p>
        </p:txBody>
      </p:sp>
    </p:spTree>
    <p:extLst>
      <p:ext uri="{BB962C8B-B14F-4D97-AF65-F5344CB8AC3E}">
        <p14:creationId xmlns:p14="http://schemas.microsoft.com/office/powerpoint/2010/main" val="631317601"/>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77508"/>
                                        </p:tgtEl>
                                        <p:attrNameLst>
                                          <p:attrName>style.visibility</p:attrName>
                                        </p:attrNameLst>
                                      </p:cBhvr>
                                      <p:to>
                                        <p:strVal val="visible"/>
                                      </p:to>
                                    </p:set>
                                    <p:animEffect transition="in" filter="wipe(left)">
                                      <p:cBhvr>
                                        <p:cTn id="7" dur="500"/>
                                        <p:tgtEl>
                                          <p:spTgt spid="2775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750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 </a:t>
            </a:r>
            <a:r>
              <a:rPr lang="en-US" dirty="0"/>
              <a:t>Ethics </a:t>
            </a:r>
          </a:p>
        </p:txBody>
      </p:sp>
      <p:sp>
        <p:nvSpPr>
          <p:cNvPr id="3" name="Content Placeholder 2"/>
          <p:cNvSpPr>
            <a:spLocks noGrp="1"/>
          </p:cNvSpPr>
          <p:nvPr>
            <p:ph idx="1"/>
          </p:nvPr>
        </p:nvSpPr>
        <p:spPr/>
        <p:txBody>
          <a:bodyPr/>
          <a:lstStyle/>
          <a:p>
            <a:r>
              <a:rPr lang="en-US" dirty="0"/>
              <a:t>Computing Ethics are </a:t>
            </a:r>
            <a:r>
              <a:rPr lang="en-US" dirty="0" smtClean="0"/>
              <a:t>Global.</a:t>
            </a:r>
          </a:p>
          <a:p>
            <a:r>
              <a:rPr lang="en-US" dirty="0" smtClean="0"/>
              <a:t>Subject to change.</a:t>
            </a:r>
            <a:endParaRPr lang="en-US" dirty="0"/>
          </a:p>
          <a:p>
            <a:r>
              <a:rPr lang="en-US" dirty="0"/>
              <a:t>Depends on the use of </a:t>
            </a:r>
            <a:r>
              <a:rPr lang="en-US" dirty="0" smtClean="0"/>
              <a:t>technology</a:t>
            </a:r>
            <a:r>
              <a:rPr lang="en-US" dirty="0"/>
              <a:t>. </a:t>
            </a:r>
          </a:p>
          <a:p>
            <a:r>
              <a:rPr lang="en-US" dirty="0"/>
              <a:t>Influence by human and social values.</a:t>
            </a:r>
          </a:p>
        </p:txBody>
      </p:sp>
      <p:sp>
        <p:nvSpPr>
          <p:cNvPr id="4" name="Footer Placeholder 3"/>
          <p:cNvSpPr>
            <a:spLocks noGrp="1"/>
          </p:cNvSpPr>
          <p:nvPr>
            <p:ph type="ftr" sz="quarter" idx="10"/>
          </p:nvPr>
        </p:nvSpPr>
        <p:spPr/>
        <p:txBody>
          <a:bodyPr/>
          <a:lstStyle/>
          <a:p>
            <a:r>
              <a:rPr lang="en-US" smtClean="0"/>
              <a:t>© 2014 Keith A. Pray</a:t>
            </a:r>
            <a:endParaRPr lang="en-US" dirty="0"/>
          </a:p>
        </p:txBody>
      </p:sp>
      <p:sp>
        <p:nvSpPr>
          <p:cNvPr id="5" name="TextBox 4"/>
          <p:cNvSpPr txBox="1"/>
          <p:nvPr/>
        </p:nvSpPr>
        <p:spPr>
          <a:xfrm>
            <a:off x="594045" y="4946083"/>
            <a:ext cx="7342909" cy="1077218"/>
          </a:xfrm>
          <a:prstGeom prst="rect">
            <a:avLst/>
          </a:prstGeom>
          <a:noFill/>
        </p:spPr>
        <p:txBody>
          <a:bodyPr wrap="square" rtlCol="0">
            <a:spAutoFit/>
          </a:bodyPr>
          <a:lstStyle/>
          <a:p>
            <a:pPr algn="l"/>
            <a:r>
              <a:rPr lang="es-ES" sz="1600" dirty="0">
                <a:solidFill>
                  <a:schemeClr val="tx1"/>
                </a:solidFill>
              </a:rPr>
              <a:t>Ética Informática y Educación, </a:t>
            </a:r>
            <a:r>
              <a:rPr lang="es-ES" sz="1600" dirty="0" smtClean="0">
                <a:solidFill>
                  <a:schemeClr val="tx1"/>
                </a:solidFill>
                <a:hlinkClick r:id="rId3"/>
              </a:rPr>
              <a:t>http</a:t>
            </a:r>
            <a:r>
              <a:rPr lang="es-ES" sz="1600" dirty="0">
                <a:solidFill>
                  <a:schemeClr val="tx1"/>
                </a:solidFill>
                <a:hlinkClick r:id="rId3"/>
              </a:rPr>
              <a:t>://www.ugr.es/~sevimeco/revistaeticanet/numero8/Articulos/Formato/articulo2.pdf</a:t>
            </a:r>
            <a:r>
              <a:rPr lang="es-ES" sz="1600" dirty="0">
                <a:solidFill>
                  <a:schemeClr val="tx1"/>
                </a:solidFill>
              </a:rPr>
              <a:t> (3/27/2014)</a:t>
            </a:r>
          </a:p>
          <a:p>
            <a:pPr algn="l"/>
            <a:endParaRPr lang="en-US" sz="1600" dirty="0">
              <a:solidFill>
                <a:schemeClr val="tx1"/>
              </a:solidFill>
            </a:endParaRPr>
          </a:p>
        </p:txBody>
      </p:sp>
      <p:sp>
        <p:nvSpPr>
          <p:cNvPr id="6" name="TextBox 5"/>
          <p:cNvSpPr txBox="1"/>
          <p:nvPr/>
        </p:nvSpPr>
        <p:spPr>
          <a:xfrm>
            <a:off x="6847114" y="571910"/>
            <a:ext cx="2179682" cy="307777"/>
          </a:xfrm>
          <a:prstGeom prst="rect">
            <a:avLst/>
          </a:prstGeom>
          <a:noFill/>
        </p:spPr>
        <p:txBody>
          <a:bodyPr wrap="square" rtlCol="0">
            <a:spAutoFit/>
          </a:bodyPr>
          <a:lstStyle/>
          <a:p>
            <a:r>
              <a:rPr lang="en-US" sz="1400" dirty="0" smtClean="0">
                <a:solidFill>
                  <a:schemeClr val="tx1"/>
                </a:solidFill>
                <a:latin typeface="+mj-lt"/>
              </a:rPr>
              <a:t>Miguel Mora 1</a:t>
            </a:r>
            <a:endParaRPr lang="en-US" sz="1400" dirty="0">
              <a:solidFill>
                <a:schemeClr val="tx1"/>
              </a:solidFill>
              <a:latin typeface="+mj-lt"/>
            </a:endParaRPr>
          </a:p>
        </p:txBody>
      </p:sp>
      <p:sp>
        <p:nvSpPr>
          <p:cNvPr id="7" name="Date Placeholder 6"/>
          <p:cNvSpPr>
            <a:spLocks noGrp="1"/>
          </p:cNvSpPr>
          <p:nvPr>
            <p:ph type="dt" sz="half" idx="12"/>
          </p:nvPr>
        </p:nvSpPr>
        <p:spPr/>
        <p:txBody>
          <a:bodyPr/>
          <a:lstStyle/>
          <a:p>
            <a:fld id="{09299BD2-20D5-454E-A9B2-7830D0DC7001}" type="datetime1">
              <a:rPr lang="en-US" smtClean="0"/>
              <a:t>3/28/14</a:t>
            </a:fld>
            <a:endParaRPr lang="en-US" dirty="0"/>
          </a:p>
        </p:txBody>
      </p:sp>
      <p:sp>
        <p:nvSpPr>
          <p:cNvPr id="8" name="Slide Number Placeholder 7"/>
          <p:cNvSpPr>
            <a:spLocks noGrp="1"/>
          </p:cNvSpPr>
          <p:nvPr>
            <p:ph type="sldNum" sz="quarter" idx="11"/>
          </p:nvPr>
        </p:nvSpPr>
        <p:spPr/>
        <p:txBody>
          <a:bodyPr/>
          <a:lstStyle/>
          <a:p>
            <a:fld id="{599FE963-493D-6C4E-B686-D39790523B81}" type="slidenum">
              <a:rPr lang="en-US" smtClean="0"/>
              <a:pPr/>
              <a:t>7</a:t>
            </a:fld>
            <a:endParaRPr lang="en-US"/>
          </a:p>
        </p:txBody>
      </p:sp>
    </p:spTree>
    <p:extLst>
      <p:ext uri="{BB962C8B-B14F-4D97-AF65-F5344CB8AC3E}">
        <p14:creationId xmlns:p14="http://schemas.microsoft.com/office/powerpoint/2010/main" val="2261769610"/>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Venezuela’s influences in Ethics</a:t>
            </a:r>
          </a:p>
        </p:txBody>
      </p:sp>
      <p:sp>
        <p:nvSpPr>
          <p:cNvPr id="3" name="Content Placeholder 2"/>
          <p:cNvSpPr>
            <a:spLocks noGrp="1"/>
          </p:cNvSpPr>
          <p:nvPr>
            <p:ph idx="1"/>
          </p:nvPr>
        </p:nvSpPr>
        <p:spPr>
          <a:xfrm>
            <a:off x="457200" y="2057400"/>
            <a:ext cx="8229600" cy="3886200"/>
          </a:xfrm>
        </p:spPr>
        <p:txBody>
          <a:bodyPr/>
          <a:lstStyle/>
          <a:p>
            <a:r>
              <a:rPr lang="en-US" sz="2400" dirty="0"/>
              <a:t>Government</a:t>
            </a:r>
          </a:p>
          <a:p>
            <a:r>
              <a:rPr lang="en-US" sz="2400" dirty="0"/>
              <a:t>Culture</a:t>
            </a:r>
          </a:p>
          <a:p>
            <a:r>
              <a:rPr lang="en-US" sz="2400" dirty="0"/>
              <a:t>Economic conditions </a:t>
            </a:r>
          </a:p>
          <a:p>
            <a:r>
              <a:rPr lang="en-US" sz="2400" dirty="0"/>
              <a:t>Technology availability </a:t>
            </a:r>
          </a:p>
          <a:p>
            <a:endParaRPr lang="en-US" dirty="0"/>
          </a:p>
        </p:txBody>
      </p:sp>
      <p:sp>
        <p:nvSpPr>
          <p:cNvPr id="4" name="Footer Placeholder 3"/>
          <p:cNvSpPr>
            <a:spLocks noGrp="1"/>
          </p:cNvSpPr>
          <p:nvPr>
            <p:ph type="ftr" sz="quarter" idx="10"/>
          </p:nvPr>
        </p:nvSpPr>
        <p:spPr/>
        <p:txBody>
          <a:bodyPr/>
          <a:lstStyle/>
          <a:p>
            <a:r>
              <a:rPr lang="en-US" dirty="0" smtClean="0"/>
              <a:t>© 2014 Keith A. Pray</a:t>
            </a:r>
            <a:endParaRPr lang="en-US" dirty="0"/>
          </a:p>
        </p:txBody>
      </p:sp>
      <p:sp>
        <p:nvSpPr>
          <p:cNvPr id="5" name="Slide Number Placeholder 4"/>
          <p:cNvSpPr>
            <a:spLocks noGrp="1"/>
          </p:cNvSpPr>
          <p:nvPr>
            <p:ph type="sldNum" sz="quarter" idx="11"/>
          </p:nvPr>
        </p:nvSpPr>
        <p:spPr>
          <a:xfrm>
            <a:off x="6553200" y="6279570"/>
            <a:ext cx="2133600" cy="457200"/>
          </a:xfrm>
        </p:spPr>
        <p:txBody>
          <a:bodyPr/>
          <a:lstStyle/>
          <a:p>
            <a:fld id="{599FE963-493D-6C4E-B686-D39790523B81}" type="slidenum">
              <a:rPr lang="en-US" smtClean="0"/>
              <a:pPr/>
              <a:t>8</a:t>
            </a:fld>
            <a:endParaRPr lang="en-US"/>
          </a:p>
        </p:txBody>
      </p:sp>
      <p:sp>
        <p:nvSpPr>
          <p:cNvPr id="6" name="Date Placeholder 5"/>
          <p:cNvSpPr>
            <a:spLocks noGrp="1"/>
          </p:cNvSpPr>
          <p:nvPr>
            <p:ph type="dt" sz="half" idx="12"/>
          </p:nvPr>
        </p:nvSpPr>
        <p:spPr/>
        <p:txBody>
          <a:bodyPr/>
          <a:lstStyle/>
          <a:p>
            <a:fld id="{15A9333B-5ACD-2F45-82B6-D1464D9B7C8B}" type="datetime1">
              <a:rPr lang="en-US" smtClean="0"/>
              <a:t>3/28/14</a:t>
            </a:fld>
            <a:endParaRPr lang="en-US"/>
          </a:p>
        </p:txBody>
      </p:sp>
      <p:sp>
        <p:nvSpPr>
          <p:cNvPr id="7" name="TextBox 6"/>
          <p:cNvSpPr txBox="1"/>
          <p:nvPr/>
        </p:nvSpPr>
        <p:spPr>
          <a:xfrm>
            <a:off x="6847114" y="571910"/>
            <a:ext cx="2179682" cy="307777"/>
          </a:xfrm>
          <a:prstGeom prst="rect">
            <a:avLst/>
          </a:prstGeom>
          <a:noFill/>
        </p:spPr>
        <p:txBody>
          <a:bodyPr wrap="square" rtlCol="0">
            <a:spAutoFit/>
          </a:bodyPr>
          <a:lstStyle/>
          <a:p>
            <a:r>
              <a:rPr lang="en-US" sz="1400" dirty="0" smtClean="0">
                <a:solidFill>
                  <a:schemeClr val="tx1"/>
                </a:solidFill>
                <a:latin typeface="+mj-lt"/>
              </a:rPr>
              <a:t>Miguel Mora 2</a:t>
            </a:r>
            <a:endParaRPr lang="en-US" sz="1400" dirty="0">
              <a:solidFill>
                <a:schemeClr val="tx1"/>
              </a:solidFill>
              <a:latin typeface="+mj-lt"/>
            </a:endParaRPr>
          </a:p>
        </p:txBody>
      </p:sp>
      <p:sp>
        <p:nvSpPr>
          <p:cNvPr id="8" name="Rectangle 7"/>
          <p:cNvSpPr/>
          <p:nvPr/>
        </p:nvSpPr>
        <p:spPr>
          <a:xfrm>
            <a:off x="548138" y="5486400"/>
            <a:ext cx="7391400" cy="830997"/>
          </a:xfrm>
          <a:prstGeom prst="rect">
            <a:avLst/>
          </a:prstGeom>
        </p:spPr>
        <p:txBody>
          <a:bodyPr wrap="square">
            <a:spAutoFit/>
          </a:bodyPr>
          <a:lstStyle/>
          <a:p>
            <a:r>
              <a:rPr lang="es-ES" sz="1600" dirty="0">
                <a:solidFill>
                  <a:schemeClr val="tx1"/>
                </a:solidFill>
              </a:rPr>
              <a:t>Ética Informática en la Sociedad de la Información, </a:t>
            </a:r>
            <a:r>
              <a:rPr lang="es-ES" sz="1600" dirty="0">
                <a:solidFill>
                  <a:schemeClr val="tx1"/>
                </a:solidFill>
                <a:hlinkClick r:id="rId3"/>
              </a:rPr>
              <a:t>http://www.scielo.org.ve/scielo.php?pid=S1315-99842006000400004&amp;script=sci_arttext</a:t>
            </a:r>
            <a:r>
              <a:rPr lang="es-ES" sz="1600" dirty="0">
                <a:solidFill>
                  <a:schemeClr val="tx1"/>
                </a:solidFill>
              </a:rPr>
              <a:t> (3/27/2014)</a:t>
            </a:r>
          </a:p>
        </p:txBody>
      </p:sp>
    </p:spTree>
    <p:extLst>
      <p:ext uri="{BB962C8B-B14F-4D97-AF65-F5344CB8AC3E}">
        <p14:creationId xmlns:p14="http://schemas.microsoft.com/office/powerpoint/2010/main" val="1964870440"/>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Common Problems In Venezuela</a:t>
            </a:r>
          </a:p>
        </p:txBody>
      </p:sp>
      <p:sp>
        <p:nvSpPr>
          <p:cNvPr id="3" name="Content Placeholder 2"/>
          <p:cNvSpPr>
            <a:spLocks noGrp="1"/>
          </p:cNvSpPr>
          <p:nvPr>
            <p:ph idx="1"/>
          </p:nvPr>
        </p:nvSpPr>
        <p:spPr/>
        <p:txBody>
          <a:bodyPr/>
          <a:lstStyle/>
          <a:p>
            <a:r>
              <a:rPr lang="en-US" dirty="0"/>
              <a:t>Falsification of documents.</a:t>
            </a:r>
          </a:p>
          <a:p>
            <a:r>
              <a:rPr lang="en-US" dirty="0"/>
              <a:t>Tracking of financial information.</a:t>
            </a:r>
          </a:p>
          <a:p>
            <a:r>
              <a:rPr lang="en-US" dirty="0"/>
              <a:t>Use of </a:t>
            </a:r>
            <a:r>
              <a:rPr lang="en-US" dirty="0" smtClean="0"/>
              <a:t>Internet </a:t>
            </a:r>
            <a:r>
              <a:rPr lang="en-US" dirty="0"/>
              <a:t>to plot crimes</a:t>
            </a:r>
            <a:r>
              <a:rPr lang="en-US" dirty="0" smtClean="0"/>
              <a:t>.</a:t>
            </a:r>
          </a:p>
          <a:p>
            <a:r>
              <a:rPr lang="en-US" dirty="0" smtClean="0"/>
              <a:t>Virtual Kidnapping </a:t>
            </a:r>
            <a:endParaRPr lang="en-US" dirty="0"/>
          </a:p>
          <a:p>
            <a:endParaRPr lang="en-US" dirty="0"/>
          </a:p>
        </p:txBody>
      </p:sp>
      <p:sp>
        <p:nvSpPr>
          <p:cNvPr id="4" name="Footer Placeholder 3"/>
          <p:cNvSpPr>
            <a:spLocks noGrp="1"/>
          </p:cNvSpPr>
          <p:nvPr>
            <p:ph type="ftr" sz="quarter" idx="10"/>
          </p:nvPr>
        </p:nvSpPr>
        <p:spPr/>
        <p:txBody>
          <a:bodyPr/>
          <a:lstStyle/>
          <a:p>
            <a:r>
              <a:rPr lang="en-US" smtClean="0"/>
              <a:t>© 2014 Keith A. Pray</a:t>
            </a:r>
            <a:endParaRPr lang="en-US"/>
          </a:p>
        </p:txBody>
      </p:sp>
      <p:sp>
        <p:nvSpPr>
          <p:cNvPr id="5" name="Slide Number Placeholder 4"/>
          <p:cNvSpPr>
            <a:spLocks noGrp="1"/>
          </p:cNvSpPr>
          <p:nvPr>
            <p:ph type="sldNum" sz="quarter" idx="11"/>
          </p:nvPr>
        </p:nvSpPr>
        <p:spPr/>
        <p:txBody>
          <a:bodyPr/>
          <a:lstStyle/>
          <a:p>
            <a:fld id="{599FE963-493D-6C4E-B686-D39790523B81}" type="slidenum">
              <a:rPr lang="en-US" smtClean="0"/>
              <a:pPr/>
              <a:t>9</a:t>
            </a:fld>
            <a:endParaRPr lang="en-US"/>
          </a:p>
        </p:txBody>
      </p:sp>
      <p:sp>
        <p:nvSpPr>
          <p:cNvPr id="6" name="Date Placeholder 5"/>
          <p:cNvSpPr>
            <a:spLocks noGrp="1"/>
          </p:cNvSpPr>
          <p:nvPr>
            <p:ph type="dt" sz="half" idx="12"/>
          </p:nvPr>
        </p:nvSpPr>
        <p:spPr/>
        <p:txBody>
          <a:bodyPr/>
          <a:lstStyle/>
          <a:p>
            <a:fld id="{15A9333B-5ACD-2F45-82B6-D1464D9B7C8B}" type="datetime1">
              <a:rPr lang="en-US" smtClean="0"/>
              <a:t>3/28/14</a:t>
            </a:fld>
            <a:endParaRPr lang="en-US"/>
          </a:p>
        </p:txBody>
      </p:sp>
      <p:sp>
        <p:nvSpPr>
          <p:cNvPr id="8" name="TextBox 7"/>
          <p:cNvSpPr txBox="1"/>
          <p:nvPr/>
        </p:nvSpPr>
        <p:spPr>
          <a:xfrm>
            <a:off x="6847114" y="571910"/>
            <a:ext cx="2179682" cy="307777"/>
          </a:xfrm>
          <a:prstGeom prst="rect">
            <a:avLst/>
          </a:prstGeom>
          <a:noFill/>
        </p:spPr>
        <p:txBody>
          <a:bodyPr wrap="square" rtlCol="0">
            <a:spAutoFit/>
          </a:bodyPr>
          <a:lstStyle/>
          <a:p>
            <a:r>
              <a:rPr lang="en-US" sz="1400" dirty="0" smtClean="0">
                <a:solidFill>
                  <a:schemeClr val="tx1"/>
                </a:solidFill>
                <a:latin typeface="+mj-lt"/>
              </a:rPr>
              <a:t>Miguel Mora 3</a:t>
            </a:r>
            <a:endParaRPr lang="en-US" sz="1400" dirty="0">
              <a:solidFill>
                <a:schemeClr val="tx1"/>
              </a:solidFill>
              <a:latin typeface="+mj-lt"/>
            </a:endParaRPr>
          </a:p>
        </p:txBody>
      </p:sp>
      <p:sp>
        <p:nvSpPr>
          <p:cNvPr id="9" name="Rectangle 8"/>
          <p:cNvSpPr/>
          <p:nvPr/>
        </p:nvSpPr>
        <p:spPr>
          <a:xfrm>
            <a:off x="914400" y="5181600"/>
            <a:ext cx="7315200" cy="830997"/>
          </a:xfrm>
          <a:prstGeom prst="rect">
            <a:avLst/>
          </a:prstGeom>
        </p:spPr>
        <p:txBody>
          <a:bodyPr wrap="square">
            <a:spAutoFit/>
          </a:bodyPr>
          <a:lstStyle/>
          <a:p>
            <a:pPr algn="l"/>
            <a:r>
              <a:rPr lang="es-ES" sz="1600" dirty="0">
                <a:solidFill>
                  <a:schemeClr val="tx1"/>
                </a:solidFill>
              </a:rPr>
              <a:t>Ética Informática y Educación, </a:t>
            </a:r>
            <a:r>
              <a:rPr lang="es-ES" sz="1600" dirty="0">
                <a:solidFill>
                  <a:schemeClr val="tx1"/>
                </a:solidFill>
                <a:hlinkClick r:id="rId3"/>
              </a:rPr>
              <a:t>http://www.ugr.es/~sevimeco/revistaeticanet/numero8/Articulos/Formato/articulo2.pdf</a:t>
            </a:r>
            <a:r>
              <a:rPr lang="es-ES" sz="1600" dirty="0">
                <a:solidFill>
                  <a:schemeClr val="tx1"/>
                </a:solidFill>
              </a:rPr>
              <a:t> (3/27/2014)</a:t>
            </a:r>
          </a:p>
        </p:txBody>
      </p:sp>
    </p:spTree>
    <p:extLst>
      <p:ext uri="{BB962C8B-B14F-4D97-AF65-F5344CB8AC3E}">
        <p14:creationId xmlns:p14="http://schemas.microsoft.com/office/powerpoint/2010/main" val="2484098628"/>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theme/theme1.xml><?xml version="1.0" encoding="utf-8"?>
<a:theme xmlns:a="http://schemas.openxmlformats.org/drawingml/2006/main" name="Pixel">
  <a:themeElements>
    <a:clrScheme name="Pixel 13">
      <a:dk1>
        <a:srgbClr val="000000"/>
      </a:dk1>
      <a:lt1>
        <a:srgbClr val="FFFFFF"/>
      </a:lt1>
      <a:dk2>
        <a:srgbClr val="FFFFFF"/>
      </a:dk2>
      <a:lt2>
        <a:srgbClr val="808080"/>
      </a:lt2>
      <a:accent1>
        <a:srgbClr val="333366"/>
      </a:accent1>
      <a:accent2>
        <a:srgbClr val="9999CC"/>
      </a:accent2>
      <a:accent3>
        <a:srgbClr val="FFFFFF"/>
      </a:accent3>
      <a:accent4>
        <a:srgbClr val="000000"/>
      </a:accent4>
      <a:accent5>
        <a:srgbClr val="ADADB8"/>
      </a:accent5>
      <a:accent6>
        <a:srgbClr val="8A8AB9"/>
      </a:accent6>
      <a:hlink>
        <a:srgbClr val="CCCCE6"/>
      </a:hlink>
      <a:folHlink>
        <a:srgbClr val="B2B2B2"/>
      </a:folHlink>
    </a:clrScheme>
    <a:fontScheme name="Pixel">
      <a:majorFont>
        <a:latin typeface="Arial Black"/>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2"/>
            </a:solidFill>
            <a:effectLst/>
            <a:latin typeface="Times New Roman" pitchFamily="76"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2"/>
            </a:solidFill>
            <a:effectLst/>
            <a:latin typeface="Times New Roman" pitchFamily="76" charset="0"/>
          </a:defRPr>
        </a:defPPr>
      </a:lstStyle>
    </a:lnDef>
  </a:objectDefaults>
  <a:extraClrSchemeLst>
    <a:extraClrScheme>
      <a:clrScheme name="Pixel 1">
        <a:dk1>
          <a:srgbClr val="666699"/>
        </a:dk1>
        <a:lt1>
          <a:srgbClr val="FFFFFF"/>
        </a:lt1>
        <a:dk2>
          <a:srgbClr val="000066"/>
        </a:dk2>
        <a:lt2>
          <a:srgbClr val="FFFFFF"/>
        </a:lt2>
        <a:accent1>
          <a:srgbClr val="0066FF"/>
        </a:accent1>
        <a:accent2>
          <a:srgbClr val="3333FF"/>
        </a:accent2>
        <a:accent3>
          <a:srgbClr val="AAAAB8"/>
        </a:accent3>
        <a:accent4>
          <a:srgbClr val="DADADA"/>
        </a:accent4>
        <a:accent5>
          <a:srgbClr val="AAB8FF"/>
        </a:accent5>
        <a:accent6>
          <a:srgbClr val="2D2DE7"/>
        </a:accent6>
        <a:hlink>
          <a:srgbClr val="0000CC"/>
        </a:hlink>
        <a:folHlink>
          <a:srgbClr val="B2B2B2"/>
        </a:folHlink>
      </a:clrScheme>
      <a:clrMap bg1="dk2" tx1="lt1" bg2="dk1" tx2="lt2" accent1="accent1" accent2="accent2" accent3="accent3" accent4="accent4" accent5="accent5" accent6="accent6" hlink="hlink" folHlink="folHlink"/>
    </a:extraClrScheme>
    <a:extraClrScheme>
      <a:clrScheme name="Pixel 2">
        <a:dk1>
          <a:srgbClr val="000000"/>
        </a:dk1>
        <a:lt1>
          <a:srgbClr val="FFFFFF"/>
        </a:lt1>
        <a:dk2>
          <a:srgbClr val="334B49"/>
        </a:dk2>
        <a:lt2>
          <a:srgbClr val="FFFFFF"/>
        </a:lt2>
        <a:accent1>
          <a:srgbClr val="009999"/>
        </a:accent1>
        <a:accent2>
          <a:srgbClr val="008080"/>
        </a:accent2>
        <a:accent3>
          <a:srgbClr val="ADB1B1"/>
        </a:accent3>
        <a:accent4>
          <a:srgbClr val="DADADA"/>
        </a:accent4>
        <a:accent5>
          <a:srgbClr val="AACACA"/>
        </a:accent5>
        <a:accent6>
          <a:srgbClr val="007373"/>
        </a:accent6>
        <a:hlink>
          <a:srgbClr val="006666"/>
        </a:hlink>
        <a:folHlink>
          <a:srgbClr val="B2B2B2"/>
        </a:folHlink>
      </a:clrScheme>
      <a:clrMap bg1="dk2" tx1="lt1" bg2="dk1" tx2="lt2" accent1="accent1" accent2="accent2" accent3="accent3" accent4="accent4" accent5="accent5" accent6="accent6" hlink="hlink" folHlink="folHlink"/>
    </a:extraClrScheme>
    <a:extraClrScheme>
      <a:clrScheme name="Pixel 3">
        <a:dk1>
          <a:srgbClr val="000000"/>
        </a:dk1>
        <a:lt1>
          <a:srgbClr val="FFFFFF"/>
        </a:lt1>
        <a:dk2>
          <a:srgbClr val="FFFFFF"/>
        </a:dk2>
        <a:lt2>
          <a:srgbClr val="808080"/>
        </a:lt2>
        <a:accent1>
          <a:srgbClr val="FF9900"/>
        </a:accent1>
        <a:accent2>
          <a:srgbClr val="FCB138"/>
        </a:accent2>
        <a:accent3>
          <a:srgbClr val="FFFFFF"/>
        </a:accent3>
        <a:accent4>
          <a:srgbClr val="000000"/>
        </a:accent4>
        <a:accent5>
          <a:srgbClr val="FFCAAA"/>
        </a:accent5>
        <a:accent6>
          <a:srgbClr val="E4A032"/>
        </a:accent6>
        <a:hlink>
          <a:srgbClr val="FCC66E"/>
        </a:hlink>
        <a:folHlink>
          <a:srgbClr val="B2B2B2"/>
        </a:folHlink>
      </a:clrScheme>
      <a:clrMap bg1="lt1" tx1="dk1" bg2="lt2" tx2="dk2" accent1="accent1" accent2="accent2" accent3="accent3" accent4="accent4" accent5="accent5" accent6="accent6" hlink="hlink" folHlink="folHlink"/>
    </a:extraClrScheme>
    <a:extraClrScheme>
      <a:clrScheme name="Pixel 4">
        <a:dk1>
          <a:srgbClr val="000000"/>
        </a:dk1>
        <a:lt1>
          <a:srgbClr val="FFFFFF"/>
        </a:lt1>
        <a:dk2>
          <a:srgbClr val="FFFFFF"/>
        </a:dk2>
        <a:lt2>
          <a:srgbClr val="808080"/>
        </a:lt2>
        <a:accent1>
          <a:srgbClr val="440044"/>
        </a:accent1>
        <a:accent2>
          <a:srgbClr val="790571"/>
        </a:accent2>
        <a:accent3>
          <a:srgbClr val="FFFFFF"/>
        </a:accent3>
        <a:accent4>
          <a:srgbClr val="000000"/>
        </a:accent4>
        <a:accent5>
          <a:srgbClr val="B0AAB0"/>
        </a:accent5>
        <a:accent6>
          <a:srgbClr val="6D0466"/>
        </a:accent6>
        <a:hlink>
          <a:srgbClr val="9F839F"/>
        </a:hlink>
        <a:folHlink>
          <a:srgbClr val="B2B2B2"/>
        </a:folHlink>
      </a:clrScheme>
      <a:clrMap bg1="lt1" tx1="dk1" bg2="lt2" tx2="dk2" accent1="accent1" accent2="accent2" accent3="accent3" accent4="accent4" accent5="accent5" accent6="accent6" hlink="hlink" folHlink="folHlink"/>
    </a:extraClrScheme>
    <a:extraClrScheme>
      <a:clrScheme name="Pixel 5">
        <a:dk1>
          <a:srgbClr val="000000"/>
        </a:dk1>
        <a:lt1>
          <a:srgbClr val="FFFFFF"/>
        </a:lt1>
        <a:dk2>
          <a:srgbClr val="FFFFFF"/>
        </a:dk2>
        <a:lt2>
          <a:srgbClr val="666699"/>
        </a:lt2>
        <a:accent1>
          <a:srgbClr val="779F92"/>
        </a:accent1>
        <a:accent2>
          <a:srgbClr val="9DC2D7"/>
        </a:accent2>
        <a:accent3>
          <a:srgbClr val="FFFFFF"/>
        </a:accent3>
        <a:accent4>
          <a:srgbClr val="000000"/>
        </a:accent4>
        <a:accent5>
          <a:srgbClr val="BDCDC7"/>
        </a:accent5>
        <a:accent6>
          <a:srgbClr val="8EB0C3"/>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ixel 6">
        <a:dk1>
          <a:srgbClr val="6A0000"/>
        </a:dk1>
        <a:lt1>
          <a:srgbClr val="FFFFFF"/>
        </a:lt1>
        <a:dk2>
          <a:srgbClr val="FFFFFF"/>
        </a:dk2>
        <a:lt2>
          <a:srgbClr val="666699"/>
        </a:lt2>
        <a:accent1>
          <a:srgbClr val="CC3300"/>
        </a:accent1>
        <a:accent2>
          <a:srgbClr val="CC6600"/>
        </a:accent2>
        <a:accent3>
          <a:srgbClr val="FFFFFF"/>
        </a:accent3>
        <a:accent4>
          <a:srgbClr val="590000"/>
        </a:accent4>
        <a:accent5>
          <a:srgbClr val="E2ADAA"/>
        </a:accent5>
        <a:accent6>
          <a:srgbClr val="B95C00"/>
        </a:accent6>
        <a:hlink>
          <a:srgbClr val="CC9900"/>
        </a:hlink>
        <a:folHlink>
          <a:srgbClr val="B2B2B2"/>
        </a:folHlink>
      </a:clrScheme>
      <a:clrMap bg1="lt1" tx1="dk1" bg2="lt2" tx2="dk2" accent1="accent1" accent2="accent2" accent3="accent3" accent4="accent4" accent5="accent5" accent6="accent6" hlink="hlink" folHlink="folHlink"/>
    </a:extraClrScheme>
    <a:extraClrScheme>
      <a:clrScheme name="Pixel 7">
        <a:dk1>
          <a:srgbClr val="4F4F77"/>
        </a:dk1>
        <a:lt1>
          <a:srgbClr val="FFFFFF"/>
        </a:lt1>
        <a:dk2>
          <a:srgbClr val="4A7911"/>
        </a:dk2>
        <a:lt2>
          <a:srgbClr val="FFFFFF"/>
        </a:lt2>
        <a:accent1>
          <a:srgbClr val="336600"/>
        </a:accent1>
        <a:accent2>
          <a:srgbClr val="669900"/>
        </a:accent2>
        <a:accent3>
          <a:srgbClr val="B1BEAA"/>
        </a:accent3>
        <a:accent4>
          <a:srgbClr val="DADADA"/>
        </a:accent4>
        <a:accent5>
          <a:srgbClr val="ADB8AA"/>
        </a:accent5>
        <a:accent6>
          <a:srgbClr val="5C8A00"/>
        </a:accent6>
        <a:hlink>
          <a:srgbClr val="99CC00"/>
        </a:hlink>
        <a:folHlink>
          <a:srgbClr val="B2B2B2"/>
        </a:folHlink>
      </a:clrScheme>
      <a:clrMap bg1="dk2" tx1="lt1" bg2="dk1" tx2="lt2" accent1="accent1" accent2="accent2" accent3="accent3" accent4="accent4" accent5="accent5" accent6="accent6" hlink="hlink" folHlink="folHlink"/>
    </a:extraClrScheme>
    <a:extraClrScheme>
      <a:clrScheme name="Pixel 8">
        <a:dk1>
          <a:srgbClr val="003300"/>
        </a:dk1>
        <a:lt1>
          <a:srgbClr val="FFFFFF"/>
        </a:lt1>
        <a:dk2>
          <a:srgbClr val="FFFFFF"/>
        </a:dk2>
        <a:lt2>
          <a:srgbClr val="4F4F77"/>
        </a:lt2>
        <a:accent1>
          <a:srgbClr val="336600"/>
        </a:accent1>
        <a:accent2>
          <a:srgbClr val="669900"/>
        </a:accent2>
        <a:accent3>
          <a:srgbClr val="FFFFFF"/>
        </a:accent3>
        <a:accent4>
          <a:srgbClr val="002A00"/>
        </a:accent4>
        <a:accent5>
          <a:srgbClr val="ADB8AA"/>
        </a:accent5>
        <a:accent6>
          <a:srgbClr val="5C8A00"/>
        </a:accent6>
        <a:hlink>
          <a:srgbClr val="99CC00"/>
        </a:hlink>
        <a:folHlink>
          <a:srgbClr val="B2B2B2"/>
        </a:folHlink>
      </a:clrScheme>
      <a:clrMap bg1="lt1" tx1="dk1" bg2="lt2" tx2="dk2" accent1="accent1" accent2="accent2" accent3="accent3" accent4="accent4" accent5="accent5" accent6="accent6" hlink="hlink" folHlink="folHlink"/>
    </a:extraClrScheme>
    <a:extraClrScheme>
      <a:clrScheme name="Pixel 9">
        <a:dk1>
          <a:srgbClr val="808080"/>
        </a:dk1>
        <a:lt1>
          <a:srgbClr val="FFFFFF"/>
        </a:lt1>
        <a:dk2>
          <a:srgbClr val="2F978D"/>
        </a:dk2>
        <a:lt2>
          <a:srgbClr val="FFFFFF"/>
        </a:lt2>
        <a:accent1>
          <a:srgbClr val="008080"/>
        </a:accent1>
        <a:accent2>
          <a:srgbClr val="009999"/>
        </a:accent2>
        <a:accent3>
          <a:srgbClr val="ADC9C5"/>
        </a:accent3>
        <a:accent4>
          <a:srgbClr val="DADADA"/>
        </a:accent4>
        <a:accent5>
          <a:srgbClr val="AAC0C0"/>
        </a:accent5>
        <a:accent6>
          <a:srgbClr val="008A8A"/>
        </a:accent6>
        <a:hlink>
          <a:srgbClr val="70CAC6"/>
        </a:hlink>
        <a:folHlink>
          <a:srgbClr val="B2B2B2"/>
        </a:folHlink>
      </a:clrScheme>
      <a:clrMap bg1="dk2" tx1="lt1" bg2="dk1" tx2="lt2" accent1="accent1" accent2="accent2" accent3="accent3" accent4="accent4" accent5="accent5" accent6="accent6" hlink="hlink" folHlink="folHlink"/>
    </a:extraClrScheme>
    <a:extraClrScheme>
      <a:clrScheme name="Pixel 10">
        <a:dk1>
          <a:srgbClr val="4F4F77"/>
        </a:dk1>
        <a:lt1>
          <a:srgbClr val="FFFFFF"/>
        </a:lt1>
        <a:dk2>
          <a:srgbClr val="330000"/>
        </a:dk2>
        <a:lt2>
          <a:srgbClr val="FFFFFF"/>
        </a:lt2>
        <a:accent1>
          <a:srgbClr val="822504"/>
        </a:accent1>
        <a:accent2>
          <a:srgbClr val="9E2A06"/>
        </a:accent2>
        <a:accent3>
          <a:srgbClr val="ADAAAA"/>
        </a:accent3>
        <a:accent4>
          <a:srgbClr val="DADADA"/>
        </a:accent4>
        <a:accent5>
          <a:srgbClr val="C1ACAA"/>
        </a:accent5>
        <a:accent6>
          <a:srgbClr val="8F2505"/>
        </a:accent6>
        <a:hlink>
          <a:srgbClr val="7C0704"/>
        </a:hlink>
        <a:folHlink>
          <a:srgbClr val="B2B2B2"/>
        </a:folHlink>
      </a:clrScheme>
      <a:clrMap bg1="dk2" tx1="lt1" bg2="dk1" tx2="lt2" accent1="accent1" accent2="accent2" accent3="accent3" accent4="accent4" accent5="accent5" accent6="accent6" hlink="hlink" folHlink="folHlink"/>
    </a:extraClrScheme>
    <a:extraClrScheme>
      <a:clrScheme name="Pixel 11">
        <a:dk1>
          <a:srgbClr val="333333"/>
        </a:dk1>
        <a:lt1>
          <a:srgbClr val="FFFFFF"/>
        </a:lt1>
        <a:dk2>
          <a:srgbClr val="333399"/>
        </a:dk2>
        <a:lt2>
          <a:srgbClr val="FFFFFF"/>
        </a:lt2>
        <a:accent1>
          <a:srgbClr val="006699"/>
        </a:accent1>
        <a:accent2>
          <a:srgbClr val="0386AF"/>
        </a:accent2>
        <a:accent3>
          <a:srgbClr val="ADADCA"/>
        </a:accent3>
        <a:accent4>
          <a:srgbClr val="DADADA"/>
        </a:accent4>
        <a:accent5>
          <a:srgbClr val="AAB8CA"/>
        </a:accent5>
        <a:accent6>
          <a:srgbClr val="02799E"/>
        </a:accent6>
        <a:hlink>
          <a:srgbClr val="6699FF"/>
        </a:hlink>
        <a:folHlink>
          <a:srgbClr val="B2B2B2"/>
        </a:folHlink>
      </a:clrScheme>
      <a:clrMap bg1="dk2" tx1="lt1" bg2="dk1" tx2="lt2" accent1="accent1" accent2="accent2" accent3="accent3" accent4="accent4" accent5="accent5" accent6="accent6" hlink="hlink" folHlink="folHlink"/>
    </a:extraClrScheme>
    <a:extraClrScheme>
      <a:clrScheme name="Pixel 12">
        <a:dk1>
          <a:srgbClr val="000000"/>
        </a:dk1>
        <a:lt1>
          <a:srgbClr val="FFFFFF"/>
        </a:lt1>
        <a:dk2>
          <a:srgbClr val="FFFFFF"/>
        </a:dk2>
        <a:lt2>
          <a:srgbClr val="808080"/>
        </a:lt2>
        <a:accent1>
          <a:srgbClr val="000080"/>
        </a:accent1>
        <a:accent2>
          <a:srgbClr val="9999CC"/>
        </a:accent2>
        <a:accent3>
          <a:srgbClr val="FFFFFF"/>
        </a:accent3>
        <a:accent4>
          <a:srgbClr val="000000"/>
        </a:accent4>
        <a:accent5>
          <a:srgbClr val="AAAAC0"/>
        </a:accent5>
        <a:accent6>
          <a:srgbClr val="8A8AB9"/>
        </a:accent6>
        <a:hlink>
          <a:srgbClr val="CCCCE6"/>
        </a:hlink>
        <a:folHlink>
          <a:srgbClr val="B2B2B2"/>
        </a:folHlink>
      </a:clrScheme>
      <a:clrMap bg1="lt1" tx1="dk1" bg2="lt2" tx2="dk2" accent1="accent1" accent2="accent2" accent3="accent3" accent4="accent4" accent5="accent5" accent6="accent6" hlink="hlink" folHlink="folHlink"/>
    </a:extraClrScheme>
    <a:extraClrScheme>
      <a:clrScheme name="Pixel 13">
        <a:dk1>
          <a:srgbClr val="000000"/>
        </a:dk1>
        <a:lt1>
          <a:srgbClr val="FFFFFF"/>
        </a:lt1>
        <a:dk2>
          <a:srgbClr val="FFFFFF"/>
        </a:dk2>
        <a:lt2>
          <a:srgbClr val="808080"/>
        </a:lt2>
        <a:accent1>
          <a:srgbClr val="333366"/>
        </a:accent1>
        <a:accent2>
          <a:srgbClr val="9999CC"/>
        </a:accent2>
        <a:accent3>
          <a:srgbClr val="FFFFFF"/>
        </a:accent3>
        <a:accent4>
          <a:srgbClr val="000000"/>
        </a:accent4>
        <a:accent5>
          <a:srgbClr val="ADADB8"/>
        </a:accent5>
        <a:accent6>
          <a:srgbClr val="8A8AB9"/>
        </a:accent6>
        <a:hlink>
          <a:srgbClr val="CCCCE6"/>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Macintosh HD:Applications:Microsoft Office X:Templates:Presentations:Designs:Pixel</Template>
  <TotalTime>60423</TotalTime>
  <Words>3184</Words>
  <Application>Microsoft Macintosh PowerPoint</Application>
  <PresentationFormat>On-screen Show (4:3)</PresentationFormat>
  <Paragraphs>410</Paragraphs>
  <Slides>29</Slides>
  <Notes>27</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Pixel</vt:lpstr>
      <vt:lpstr>Class 4 Professional Ethics</vt:lpstr>
      <vt:lpstr>Overview</vt:lpstr>
      <vt:lpstr>PowerPoint Presentation</vt:lpstr>
      <vt:lpstr>Overview</vt:lpstr>
      <vt:lpstr>Assignment</vt:lpstr>
      <vt:lpstr>Overview</vt:lpstr>
      <vt:lpstr>Software Ethics </vt:lpstr>
      <vt:lpstr>Venezuela’s influences in Ethics</vt:lpstr>
      <vt:lpstr>Common Problems In Venezuela</vt:lpstr>
      <vt:lpstr>Maintaining good ethics </vt:lpstr>
      <vt:lpstr>Sources</vt:lpstr>
      <vt:lpstr>Computing Education in Cuba</vt:lpstr>
      <vt:lpstr>Computing Careers in Cuba</vt:lpstr>
      <vt:lpstr>Internet Access in Cuba</vt:lpstr>
      <vt:lpstr>Conflict of Interests</vt:lpstr>
      <vt:lpstr>Respecting User’s Rights</vt:lpstr>
      <vt:lpstr>Employment and Remuneration</vt:lpstr>
      <vt:lpstr>Government vs. Ethical Code</vt:lpstr>
      <vt:lpstr>Conclusions</vt:lpstr>
      <vt:lpstr>Sources</vt:lpstr>
      <vt:lpstr>Class 4  The End</vt:lpstr>
      <vt:lpstr>My Reading Notes</vt:lpstr>
      <vt:lpstr>Professions</vt:lpstr>
      <vt:lpstr>Codes of Computer Ethics</vt:lpstr>
      <vt:lpstr>Case Study – Anti Worm</vt:lpstr>
      <vt:lpstr>Codes of Computer Ethics</vt:lpstr>
      <vt:lpstr>Codes of Computer Ethics</vt:lpstr>
      <vt:lpstr>Professional Ethics</vt:lpstr>
      <vt:lpstr>Assignment</vt:lpstr>
    </vt:vector>
  </TitlesOfParts>
  <Manager/>
  <Company>WPI Computer Science Department</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 3043 Social Implications Of Computing</dc:title>
  <dc:subject/>
  <dc:creator>Keith A. Pray</dc:creator>
  <cp:keywords/>
  <dc:description/>
  <cp:lastModifiedBy>Keith A. Pray</cp:lastModifiedBy>
  <cp:revision>385</cp:revision>
  <cp:lastPrinted>2004-04-28T16:30:48Z</cp:lastPrinted>
  <dcterms:created xsi:type="dcterms:W3CDTF">2010-11-04T03:32:03Z</dcterms:created>
  <dcterms:modified xsi:type="dcterms:W3CDTF">2014-03-28T22:07:50Z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2</vt:i4>
  </property>
</Properties>
</file>