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56" r:id="rId2"/>
    <p:sldId id="398" r:id="rId3"/>
    <p:sldId id="395" r:id="rId4"/>
    <p:sldId id="345" r:id="rId5"/>
    <p:sldId id="378" r:id="rId6"/>
    <p:sldId id="379" r:id="rId7"/>
    <p:sldId id="351" r:id="rId8"/>
    <p:sldId id="393" r:id="rId9"/>
    <p:sldId id="399" r:id="rId10"/>
    <p:sldId id="397" r:id="rId11"/>
    <p:sldId id="387" r:id="rId12"/>
    <p:sldId id="329" r:id="rId13"/>
    <p:sldId id="394" r:id="rId14"/>
    <p:sldId id="382" r:id="rId15"/>
    <p:sldId id="383" r:id="rId16"/>
    <p:sldId id="381" r:id="rId17"/>
    <p:sldId id="392" r:id="rId18"/>
  </p:sldIdLst>
  <p:sldSz cx="9144000" cy="6858000" type="screen4x3"/>
  <p:notesSz cx="6858000" cy="9144000"/>
  <p:defaultTextStyle>
    <a:defPPr>
      <a:defRPr lang="en-US"/>
    </a:defPPr>
    <a:lvl1pPr algn="ctr" rtl="0" fontAlgn="base">
      <a:spcBef>
        <a:spcPct val="0"/>
      </a:spcBef>
      <a:spcAft>
        <a:spcPct val="0"/>
      </a:spcAft>
      <a:defRPr sz="2400" kern="1200">
        <a:solidFill>
          <a:schemeClr val="tx2"/>
        </a:solidFill>
        <a:latin typeface="Times New Roman" charset="0"/>
        <a:ea typeface="+mn-ea"/>
        <a:cs typeface="+mn-cs"/>
      </a:defRPr>
    </a:lvl1pPr>
    <a:lvl2pPr marL="457200" algn="ctr" rtl="0" fontAlgn="base">
      <a:spcBef>
        <a:spcPct val="0"/>
      </a:spcBef>
      <a:spcAft>
        <a:spcPct val="0"/>
      </a:spcAft>
      <a:defRPr sz="2400" kern="1200">
        <a:solidFill>
          <a:schemeClr val="tx2"/>
        </a:solidFill>
        <a:latin typeface="Times New Roman" charset="0"/>
        <a:ea typeface="+mn-ea"/>
        <a:cs typeface="+mn-cs"/>
      </a:defRPr>
    </a:lvl2pPr>
    <a:lvl3pPr marL="914400" algn="ctr" rtl="0" fontAlgn="base">
      <a:spcBef>
        <a:spcPct val="0"/>
      </a:spcBef>
      <a:spcAft>
        <a:spcPct val="0"/>
      </a:spcAft>
      <a:defRPr sz="2400" kern="1200">
        <a:solidFill>
          <a:schemeClr val="tx2"/>
        </a:solidFill>
        <a:latin typeface="Times New Roman" charset="0"/>
        <a:ea typeface="+mn-ea"/>
        <a:cs typeface="+mn-cs"/>
      </a:defRPr>
    </a:lvl3pPr>
    <a:lvl4pPr marL="1371600" algn="ctr" rtl="0" fontAlgn="base">
      <a:spcBef>
        <a:spcPct val="0"/>
      </a:spcBef>
      <a:spcAft>
        <a:spcPct val="0"/>
      </a:spcAft>
      <a:defRPr sz="2400" kern="1200">
        <a:solidFill>
          <a:schemeClr val="tx2"/>
        </a:solidFill>
        <a:latin typeface="Times New Roman" charset="0"/>
        <a:ea typeface="+mn-ea"/>
        <a:cs typeface="+mn-cs"/>
      </a:defRPr>
    </a:lvl4pPr>
    <a:lvl5pPr marL="1828800" algn="ctr" rtl="0" fontAlgn="base">
      <a:spcBef>
        <a:spcPct val="0"/>
      </a:spcBef>
      <a:spcAft>
        <a:spcPct val="0"/>
      </a:spcAft>
      <a:defRPr sz="2400" kern="1200">
        <a:solidFill>
          <a:schemeClr val="tx2"/>
        </a:solidFill>
        <a:latin typeface="Times New Roman" charset="0"/>
        <a:ea typeface="+mn-ea"/>
        <a:cs typeface="+mn-cs"/>
      </a:defRPr>
    </a:lvl5pPr>
    <a:lvl6pPr marL="2286000" algn="l" defTabSz="457200" rtl="0" eaLnBrk="1" latinLnBrk="0" hangingPunct="1">
      <a:defRPr sz="2400" kern="1200">
        <a:solidFill>
          <a:schemeClr val="tx2"/>
        </a:solidFill>
        <a:latin typeface="Times New Roman" charset="0"/>
        <a:ea typeface="+mn-ea"/>
        <a:cs typeface="+mn-cs"/>
      </a:defRPr>
    </a:lvl6pPr>
    <a:lvl7pPr marL="2743200" algn="l" defTabSz="457200" rtl="0" eaLnBrk="1" latinLnBrk="0" hangingPunct="1">
      <a:defRPr sz="2400" kern="1200">
        <a:solidFill>
          <a:schemeClr val="tx2"/>
        </a:solidFill>
        <a:latin typeface="Times New Roman" charset="0"/>
        <a:ea typeface="+mn-ea"/>
        <a:cs typeface="+mn-cs"/>
      </a:defRPr>
    </a:lvl7pPr>
    <a:lvl8pPr marL="3200400" algn="l" defTabSz="457200" rtl="0" eaLnBrk="1" latinLnBrk="0" hangingPunct="1">
      <a:defRPr sz="2400" kern="1200">
        <a:solidFill>
          <a:schemeClr val="tx2"/>
        </a:solidFill>
        <a:latin typeface="Times New Roman" charset="0"/>
        <a:ea typeface="+mn-ea"/>
        <a:cs typeface="+mn-cs"/>
      </a:defRPr>
    </a:lvl8pPr>
    <a:lvl9pPr marL="3657600" algn="l" defTabSz="457200" rtl="0" eaLnBrk="1" latinLnBrk="0" hangingPunct="1">
      <a:defRPr sz="2400" kern="1200">
        <a:solidFill>
          <a:schemeClr val="tx2"/>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348" autoAdjust="0"/>
  </p:normalViewPr>
  <p:slideViewPr>
    <p:cSldViewPr>
      <p:cViewPr varScale="1">
        <p:scale>
          <a:sx n="83" d="100"/>
          <a:sy n="83" d="100"/>
        </p:scale>
        <p:origin x="-175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32" d="100"/>
        <a:sy n="232" d="100"/>
      </p:scale>
      <p:origin x="0" y="566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05B5A00A-D77E-2F45-9C37-BB4291438CEF}" type="datetime1">
              <a:rPr lang="en-US"/>
              <a:pPr/>
              <a:t>3/18/14</a:t>
            </a:fld>
            <a:endParaRPr lang="en-US"/>
          </a:p>
        </p:txBody>
      </p:sp>
      <p:sp>
        <p:nvSpPr>
          <p:cNvPr id="6861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861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7AAAC4E3-FC92-544A-8628-7FAF5B0D6536}" type="slidenum">
              <a:rPr lang="en-US"/>
              <a:pPr/>
              <a:t>‹#›</a:t>
            </a:fld>
            <a:endParaRPr lang="en-US"/>
          </a:p>
        </p:txBody>
      </p:sp>
    </p:spTree>
    <p:extLst>
      <p:ext uri="{BB962C8B-B14F-4D97-AF65-F5344CB8AC3E}">
        <p14:creationId xmlns:p14="http://schemas.microsoft.com/office/powerpoint/2010/main" val="382903655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fld id="{5B1D91B5-0560-D74B-B065-4EF9F19733B0}" type="datetime1">
              <a:rPr lang="en-US"/>
              <a:pPr/>
              <a:t>3/18/14</a:t>
            </a:fld>
            <a:endParaRPr 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675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75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endParaRPr lang="en-US"/>
          </a:p>
        </p:txBody>
      </p:sp>
      <p:sp>
        <p:nvSpPr>
          <p:cNvPr id="675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fld id="{4C3F5EA3-DEE8-D344-835F-F2A3C84F4AA7}" type="slidenum">
              <a:rPr lang="en-US"/>
              <a:pPr/>
              <a:t>‹#›</a:t>
            </a:fld>
            <a:endParaRPr lang="en-US"/>
          </a:p>
        </p:txBody>
      </p:sp>
    </p:spTree>
    <p:extLst>
      <p:ext uri="{BB962C8B-B14F-4D97-AF65-F5344CB8AC3E}">
        <p14:creationId xmlns:p14="http://schemas.microsoft.com/office/powerpoint/2010/main" val="3833016727"/>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ＭＳ Ｐゴシック" pitchFamily="76" charset="-128"/>
      </a:defRPr>
    </a:lvl1pPr>
    <a:lvl2pPr marL="4572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2pPr>
    <a:lvl3pPr marL="9144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3pPr>
    <a:lvl4pPr marL="13716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4pPr>
    <a:lvl5pPr marL="1828800" algn="l" rtl="0" eaLnBrk="0" fontAlgn="base" hangingPunct="0">
      <a:spcBef>
        <a:spcPct val="30000"/>
      </a:spcBef>
      <a:spcAft>
        <a:spcPct val="0"/>
      </a:spcAft>
      <a:defRPr sz="1200" kern="1200">
        <a:solidFill>
          <a:schemeClr val="tx1"/>
        </a:solidFill>
        <a:latin typeface="Arial" pitchFamily="76" charset="0"/>
        <a:ea typeface="ＭＳ Ｐゴシック" pitchFamily="7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dt" sz="quarter" idx="1"/>
          </p:nvPr>
        </p:nvSpPr>
        <p:spPr>
          <a:noFill/>
        </p:spPr>
        <p:txBody>
          <a:bodyPr/>
          <a:lstStyle/>
          <a:p>
            <a:fld id="{02DFB1AD-D0C3-3348-937C-76DFFF1AD219}" type="datetime1">
              <a:rPr lang="en-US"/>
              <a:pPr/>
              <a:t>3/18/14</a:t>
            </a:fld>
            <a:endParaRPr lang="en-US"/>
          </a:p>
        </p:txBody>
      </p:sp>
      <p:sp>
        <p:nvSpPr>
          <p:cNvPr id="17411" name="Rectangle 7"/>
          <p:cNvSpPr>
            <a:spLocks noGrp="1" noChangeArrowheads="1"/>
          </p:cNvSpPr>
          <p:nvPr>
            <p:ph type="sldNum" sz="quarter" idx="5"/>
          </p:nvPr>
        </p:nvSpPr>
        <p:spPr>
          <a:noFill/>
        </p:spPr>
        <p:txBody>
          <a:bodyPr/>
          <a:lstStyle/>
          <a:p>
            <a:fld id="{7B5E54DD-BD23-FC45-A4BE-99FFC8CF76CB}" type="slidenum">
              <a:rPr lang="en-US"/>
              <a:pPr/>
              <a:t>1</a:t>
            </a:fld>
            <a:endParaRPr lang="en-US"/>
          </a:p>
        </p:txBody>
      </p:sp>
      <p:sp>
        <p:nvSpPr>
          <p:cNvPr id="17412" name="Rectangle 2"/>
          <p:cNvSpPr>
            <a:spLocks noGrp="1" noRot="1" noChangeAspect="1" noChangeArrowheads="1" noTextEdit="1"/>
          </p:cNvSpPr>
          <p:nvPr>
            <p:ph type="sldImg"/>
          </p:nvPr>
        </p:nvSpPr>
        <p:spPr>
          <a:ln/>
        </p:spPr>
      </p:sp>
      <p:sp>
        <p:nvSpPr>
          <p:cNvPr id="17413"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r>
              <a:rPr lang="en-US" dirty="0" smtClean="0">
                <a:latin typeface="Arial" charset="0"/>
                <a:ea typeface="ＭＳ Ｐゴシック" charset="-128"/>
                <a:cs typeface="ＭＳ Ｐゴシック" charset="-128"/>
              </a:rPr>
              <a:t>?</a:t>
            </a:r>
          </a:p>
          <a:p>
            <a:pPr eaLnBrk="1" hangingPunct="1"/>
            <a:r>
              <a:rPr lang="en-US" dirty="0" smtClean="0">
                <a:latin typeface="Arial" charset="0"/>
                <a:ea typeface="ＭＳ Ｐゴシック" charset="-128"/>
                <a:cs typeface="ＭＳ Ｐゴシック" charset="-128"/>
              </a:rPr>
              <a:t>Who knows what Emacs or vi</a:t>
            </a:r>
            <a:r>
              <a:rPr lang="en-US" baseline="0" dirty="0" smtClean="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90DB3408-307E-6643-ADAA-657D04358B63}" type="datetime1">
              <a:rPr lang="en-US"/>
              <a:pPr/>
              <a:t>3/18/14</a:t>
            </a:fld>
            <a:endParaRPr lang="en-US"/>
          </a:p>
        </p:txBody>
      </p:sp>
      <p:sp>
        <p:nvSpPr>
          <p:cNvPr id="20483" name="Rectangle 7"/>
          <p:cNvSpPr>
            <a:spLocks noGrp="1" noChangeArrowheads="1"/>
          </p:cNvSpPr>
          <p:nvPr>
            <p:ph type="sldNum" sz="quarter" idx="5"/>
          </p:nvPr>
        </p:nvSpPr>
        <p:spPr>
          <a:noFill/>
        </p:spPr>
        <p:txBody>
          <a:bodyPr/>
          <a:lstStyle/>
          <a:p>
            <a:fld id="{F9AD8D38-A0D7-3543-8E2E-30758BE67BAC}" type="slidenum">
              <a:rPr lang="en-US"/>
              <a:pPr/>
              <a:t>10</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p:cNvSpPr>
          <p:nvPr>
            <p:ph type="sldImg"/>
          </p:nvPr>
        </p:nvSpPr>
        <p:spPr>
          <a:ln/>
        </p:spPr>
      </p:sp>
      <p:sp>
        <p:nvSpPr>
          <p:cNvPr id="43011" name="Notes Placeholder 2"/>
          <p:cNvSpPr>
            <a:spLocks noGrp="1"/>
          </p:cNvSpPr>
          <p:nvPr>
            <p:ph type="body" idx="1"/>
          </p:nvPr>
        </p:nvSpPr>
        <p:spPr>
          <a:noFill/>
          <a:ln/>
        </p:spPr>
        <p:txBody>
          <a:bodyPr/>
          <a:lstStyle/>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Be</a:t>
            </a:r>
            <a:r>
              <a:rPr lang="en-US" baseline="0" dirty="0" smtClean="0">
                <a:latin typeface="Arial" charset="0"/>
                <a:ea typeface="ＭＳ Ｐゴシック" charset="-128"/>
                <a:cs typeface="ＭＳ Ｐゴシック" charset="-128"/>
              </a:rPr>
              <a:t> sure to read paper guidelines!</a:t>
            </a:r>
            <a:endParaRPr lang="en-US" dirty="0" smtClean="0">
              <a:latin typeface="Arial" charset="0"/>
              <a:ea typeface="ＭＳ Ｐゴシック" charset="-128"/>
              <a:cs typeface="ＭＳ Ｐゴシック" charset="-128"/>
            </a:endParaRPr>
          </a:p>
        </p:txBody>
      </p:sp>
      <p:sp>
        <p:nvSpPr>
          <p:cNvPr id="43012" name="Date Placeholder 3"/>
          <p:cNvSpPr>
            <a:spLocks noGrp="1"/>
          </p:cNvSpPr>
          <p:nvPr>
            <p:ph type="dt" sz="quarter" idx="1"/>
          </p:nvPr>
        </p:nvSpPr>
        <p:spPr>
          <a:noFill/>
        </p:spPr>
        <p:txBody>
          <a:bodyPr/>
          <a:lstStyle/>
          <a:p>
            <a:fld id="{2E7BDE84-35F3-484F-8673-F79AFBC43061}" type="datetime1">
              <a:rPr lang="en-US" smtClean="0"/>
              <a:pPr/>
              <a:t>3/18/14</a:t>
            </a:fld>
            <a:endParaRPr lang="en-US" smtClean="0"/>
          </a:p>
        </p:txBody>
      </p:sp>
      <p:sp>
        <p:nvSpPr>
          <p:cNvPr id="43013" name="Slide Number Placeholder 4"/>
          <p:cNvSpPr>
            <a:spLocks noGrp="1"/>
          </p:cNvSpPr>
          <p:nvPr>
            <p:ph type="sldNum" sz="quarter" idx="5"/>
          </p:nvPr>
        </p:nvSpPr>
        <p:spPr>
          <a:noFill/>
        </p:spPr>
        <p:txBody>
          <a:bodyPr/>
          <a:lstStyle/>
          <a:p>
            <a:fld id="{37266562-05E5-984D-9481-19232905067D}"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p:spPr>
        <p:txBody>
          <a:bodyPr/>
          <a:lstStyle/>
          <a:p>
            <a:fld id="{1AAE72BB-B517-7B47-8B84-7007CAB888AB}" type="datetime1">
              <a:rPr lang="en-US"/>
              <a:pPr/>
              <a:t>3/18/14</a:t>
            </a:fld>
            <a:endParaRPr lang="en-US"/>
          </a:p>
        </p:txBody>
      </p:sp>
      <p:sp>
        <p:nvSpPr>
          <p:cNvPr id="45059" name="Rectangle 7"/>
          <p:cNvSpPr>
            <a:spLocks noGrp="1" noChangeArrowheads="1"/>
          </p:cNvSpPr>
          <p:nvPr>
            <p:ph type="sldNum" sz="quarter" idx="5"/>
          </p:nvPr>
        </p:nvSpPr>
        <p:spPr>
          <a:noFill/>
        </p:spPr>
        <p:txBody>
          <a:bodyPr/>
          <a:lstStyle/>
          <a:p>
            <a:fld id="{1C19FF41-F43D-D64B-B1F3-E1E60A754EB9}" type="slidenum">
              <a:rPr lang="en-US"/>
              <a:pPr/>
              <a:t>12</a:t>
            </a:fld>
            <a:endParaRPr lang="en-US"/>
          </a:p>
        </p:txBody>
      </p:sp>
      <p:sp>
        <p:nvSpPr>
          <p:cNvPr id="45060" name="Rectangle 2"/>
          <p:cNvSpPr>
            <a:spLocks noGrp="1" noRot="1" noChangeAspect="1" noChangeArrowheads="1" noTextEdit="1"/>
          </p:cNvSpPr>
          <p:nvPr>
            <p:ph type="sldImg"/>
          </p:nvPr>
        </p:nvSpPr>
        <p:spPr>
          <a:ln/>
        </p:spPr>
      </p:sp>
      <p:sp>
        <p:nvSpPr>
          <p:cNvPr id="45061" name="Rectangle 3"/>
          <p:cNvSpPr>
            <a:spLocks noGrp="1" noChangeArrowheads="1"/>
          </p:cNvSpPr>
          <p:nvPr>
            <p:ph type="body" idx="1"/>
          </p:nvPr>
        </p:nvSpPr>
        <p:spPr>
          <a:noFill/>
          <a:ln/>
        </p:spPr>
        <p:txBody>
          <a:bodyPr/>
          <a:lstStyle/>
          <a:p>
            <a:pPr eaLnBrk="1" hangingPunct="1"/>
            <a:r>
              <a:rPr lang="en-US" dirty="0">
                <a:latin typeface="Arial" charset="0"/>
                <a:ea typeface="ＭＳ Ｐゴシック" charset="-128"/>
                <a:cs typeface="ＭＳ Ｐゴシック" charset="-128"/>
              </a:rPr>
              <a:t>This is the end. The slides beyond this point are for answering questions that may arise but not needed in the main talk. Some slides may also be unfinished and are not needed but kept just in </a:t>
            </a:r>
            <a:r>
              <a:rPr lang="en-US" dirty="0" smtClean="0">
                <a:latin typeface="Arial" charset="0"/>
                <a:ea typeface="ＭＳ Ｐゴシック" charset="-128"/>
                <a:cs typeface="ＭＳ Ｐゴシック" charset="-128"/>
              </a:rPr>
              <a:t>case.</a:t>
            </a:r>
            <a:endParaRPr lang="en-US" dirty="0">
              <a:latin typeface="Arial" charset="0"/>
              <a:ea typeface="ＭＳ Ｐゴシック" charset="-128"/>
              <a:cs typeface="ＭＳ Ｐゴシック"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dt" sz="quarter" idx="1"/>
          </p:nvPr>
        </p:nvSpPr>
        <p:spPr>
          <a:noFill/>
        </p:spPr>
        <p:txBody>
          <a:bodyPr/>
          <a:lstStyle/>
          <a:p>
            <a:fld id="{79F6D1F4-6CF4-EE4F-9CFF-9E7FECB12458}" type="datetime1">
              <a:rPr lang="en-US"/>
              <a:pPr/>
              <a:t>3/18/14</a:t>
            </a:fld>
            <a:endParaRPr lang="en-US"/>
          </a:p>
        </p:txBody>
      </p:sp>
      <p:sp>
        <p:nvSpPr>
          <p:cNvPr id="29699" name="Rectangle 7"/>
          <p:cNvSpPr>
            <a:spLocks noGrp="1" noChangeArrowheads="1"/>
          </p:cNvSpPr>
          <p:nvPr>
            <p:ph type="sldNum" sz="quarter" idx="5"/>
          </p:nvPr>
        </p:nvSpPr>
        <p:spPr>
          <a:noFill/>
        </p:spPr>
        <p:txBody>
          <a:bodyPr/>
          <a:lstStyle/>
          <a:p>
            <a:fld id="{60CCA392-122A-2A40-8709-1E11897B937C}" type="slidenum">
              <a:rPr lang="en-US"/>
              <a:pPr/>
              <a:t>13</a:t>
            </a:fld>
            <a:endParaRPr lang="en-US"/>
          </a:p>
        </p:txBody>
      </p:sp>
      <p:sp>
        <p:nvSpPr>
          <p:cNvPr id="29700" name="Rectangle 2"/>
          <p:cNvSpPr>
            <a:spLocks noGrp="1" noRot="1" noChangeAspect="1" noChangeArrowheads="1"/>
          </p:cNvSpPr>
          <p:nvPr>
            <p:ph type="sldImg"/>
          </p:nvPr>
        </p:nvSpPr>
        <p:spPr>
          <a:solidFill>
            <a:srgbClr val="FFFFFF"/>
          </a:solidFill>
          <a:ln/>
        </p:spPr>
      </p:sp>
      <p:sp>
        <p:nvSpPr>
          <p:cNvPr id="29701"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Use this quiz next</a:t>
            </a:r>
            <a:r>
              <a:rPr lang="en-US" baseline="0" dirty="0" smtClean="0">
                <a:latin typeface="Arial" charset="0"/>
                <a:ea typeface="ＭＳ Ｐゴシック" charset="-128"/>
                <a:cs typeface="ＭＳ Ｐゴシック" charset="-128"/>
              </a:rPr>
              <a:t> </a:t>
            </a:r>
            <a:r>
              <a:rPr lang="en-US" baseline="0" smtClean="0">
                <a:latin typeface="Arial" charset="0"/>
                <a:ea typeface="ＭＳ Ｐゴシック" charset="-128"/>
                <a:cs typeface="ＭＳ Ｐゴシック" charset="-128"/>
              </a:rPr>
              <a:t>time if using same text.</a:t>
            </a:r>
            <a:endParaRPr lang="en-US">
              <a:latin typeface="Arial" charset="0"/>
              <a:ea typeface="ＭＳ Ｐゴシック" charset="-128"/>
              <a:cs typeface="ＭＳ Ｐゴシック"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F5323943-0910-124F-959F-C43BE7CC9E97}" type="datetime1">
              <a:rPr lang="en-US"/>
              <a:pPr/>
              <a:t>3/18/14</a:t>
            </a:fld>
            <a:endParaRPr lang="en-US"/>
          </a:p>
        </p:txBody>
      </p:sp>
      <p:sp>
        <p:nvSpPr>
          <p:cNvPr id="38915" name="Rectangle 7"/>
          <p:cNvSpPr>
            <a:spLocks noGrp="1" noChangeArrowheads="1"/>
          </p:cNvSpPr>
          <p:nvPr>
            <p:ph type="sldNum" sz="quarter" idx="5"/>
          </p:nvPr>
        </p:nvSpPr>
        <p:spPr>
          <a:noFill/>
        </p:spPr>
        <p:txBody>
          <a:bodyPr/>
          <a:lstStyle/>
          <a:p>
            <a:fld id="{608A058A-1091-9540-928B-956DF4C640AE}" type="slidenum">
              <a:rPr lang="en-US"/>
              <a:pPr/>
              <a:t>14</a:t>
            </a:fld>
            <a:endParaRPr lang="en-US"/>
          </a:p>
        </p:txBody>
      </p:sp>
      <p:sp>
        <p:nvSpPr>
          <p:cNvPr id="38916" name="Rectangle 2"/>
          <p:cNvSpPr>
            <a:spLocks noGrp="1" noRot="1" noChangeAspect="1" noChangeArrowheads="1"/>
          </p:cNvSpPr>
          <p:nvPr>
            <p:ph type="sldImg"/>
          </p:nvPr>
        </p:nvSpPr>
        <p:spPr>
          <a:solidFill>
            <a:srgbClr val="FFFFFF"/>
          </a:solidFill>
          <a:ln/>
        </p:spPr>
      </p:sp>
      <p:sp>
        <p:nvSpPr>
          <p:cNvPr id="3891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Feel </a:t>
            </a:r>
            <a:r>
              <a:rPr lang="en-US" dirty="0">
                <a:latin typeface="Arial" charset="0"/>
                <a:ea typeface="ＭＳ Ｐゴシック" charset="-128"/>
                <a:cs typeface="ＭＳ Ｐゴシック" charset="-128"/>
              </a:rPr>
              <a:t>free to send me topics you came up with during class and I’ll add them to these speaker notes for the prosperity of all (</a:t>
            </a:r>
            <a:r>
              <a:rPr lang="en-US" dirty="0" err="1">
                <a:latin typeface="Arial" charset="0"/>
                <a:ea typeface="ＭＳ Ｐゴシック" charset="-128"/>
                <a:cs typeface="ＭＳ Ｐゴシック" charset="-128"/>
              </a:rPr>
              <a:t>wo</a:t>
            </a:r>
            <a:r>
              <a:rPr lang="en-US" dirty="0">
                <a:latin typeface="Arial" charset="0"/>
                <a:ea typeface="ＭＳ Ｐゴシック" charset="-128"/>
                <a:cs typeface="ＭＳ Ｐゴシック" charset="-128"/>
              </a:rPr>
              <a:t>)mankind.</a:t>
            </a:r>
          </a:p>
          <a:p>
            <a:pPr eaLnBrk="1" hangingPunct="1"/>
            <a:r>
              <a:rPr lang="en-US" dirty="0">
                <a:latin typeface="Arial" charset="0"/>
                <a:ea typeface="ＭＳ Ｐゴシック" charset="-128"/>
                <a:cs typeface="ＭＳ Ｐゴシック" charset="-128"/>
              </a:rPr>
              <a:t>Cell phones have become ubiquitous. Could you give up use of your cell phone for 48 hours?</a:t>
            </a:r>
          </a:p>
          <a:p>
            <a:pPr eaLnBrk="1" hangingPunct="1"/>
            <a:r>
              <a:rPr lang="en-US" dirty="0">
                <a:latin typeface="Arial" charset="0"/>
                <a:ea typeface="ＭＳ Ｐゴシック" charset="-128"/>
                <a:cs typeface="ＭＳ Ｐゴシック" charset="-128"/>
              </a:rPr>
              <a:t>High speed communications make large amounts of data accessible, libraries, books, publications, music, video. It also makes outsourcing overseas possible.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fld id="{7C2A4453-E795-934C-88FC-B2EFBA96771F}" type="datetime1">
              <a:rPr lang="en-US"/>
              <a:pPr/>
              <a:t>3/18/14</a:t>
            </a:fld>
            <a:endParaRPr lang="en-US"/>
          </a:p>
        </p:txBody>
      </p:sp>
      <p:sp>
        <p:nvSpPr>
          <p:cNvPr id="47107" name="Rectangle 7"/>
          <p:cNvSpPr>
            <a:spLocks noGrp="1" noChangeArrowheads="1"/>
          </p:cNvSpPr>
          <p:nvPr>
            <p:ph type="sldNum" sz="quarter" idx="5"/>
          </p:nvPr>
        </p:nvSpPr>
        <p:spPr>
          <a:noFill/>
        </p:spPr>
        <p:txBody>
          <a:bodyPr/>
          <a:lstStyle/>
          <a:p>
            <a:fld id="{F2F3ACFA-9AB7-BD46-ADAE-5B858D1C66BA}" type="slidenum">
              <a:rPr lang="en-US"/>
              <a:pPr/>
              <a:t>15</a:t>
            </a:fld>
            <a:endParaRPr lang="en-US"/>
          </a:p>
        </p:txBody>
      </p:sp>
      <p:sp>
        <p:nvSpPr>
          <p:cNvPr id="47108" name="Rectangle 2"/>
          <p:cNvSpPr>
            <a:spLocks noGrp="1" noRot="1" noChangeAspect="1" noChangeArrowheads="1"/>
          </p:cNvSpPr>
          <p:nvPr>
            <p:ph type="sldImg"/>
          </p:nvPr>
        </p:nvSpPr>
        <p:spPr>
          <a:solidFill>
            <a:srgbClr val="FFFFFF"/>
          </a:solidFill>
          <a:ln/>
        </p:spPr>
      </p:sp>
      <p:sp>
        <p:nvSpPr>
          <p:cNvPr id="47109"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This turned into more of a pick a few movies to relate to the class and turn it into group presentations.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fld id="{58CEE506-4105-6148-B877-139F92969E4E}" type="datetime1">
              <a:rPr lang="en-US"/>
              <a:pPr/>
              <a:t>3/18/14</a:t>
            </a:fld>
            <a:endParaRPr lang="en-US"/>
          </a:p>
        </p:txBody>
      </p:sp>
      <p:sp>
        <p:nvSpPr>
          <p:cNvPr id="49155" name="Rectangle 7"/>
          <p:cNvSpPr>
            <a:spLocks noGrp="1" noChangeArrowheads="1"/>
          </p:cNvSpPr>
          <p:nvPr>
            <p:ph type="sldNum" sz="quarter" idx="5"/>
          </p:nvPr>
        </p:nvSpPr>
        <p:spPr>
          <a:noFill/>
        </p:spPr>
        <p:txBody>
          <a:bodyPr/>
          <a:lstStyle/>
          <a:p>
            <a:fld id="{9E15C31A-C709-954E-8F88-43D912B402E7}" type="slidenum">
              <a:rPr lang="en-US"/>
              <a:pPr/>
              <a:t>16</a:t>
            </a:fld>
            <a:endParaRPr lang="en-US"/>
          </a:p>
        </p:txBody>
      </p:sp>
      <p:sp>
        <p:nvSpPr>
          <p:cNvPr id="49156" name="Rectangle 2"/>
          <p:cNvSpPr>
            <a:spLocks noGrp="1" noRot="1" noChangeAspect="1" noChangeArrowheads="1"/>
          </p:cNvSpPr>
          <p:nvPr>
            <p:ph type="sldImg"/>
          </p:nvPr>
        </p:nvSpPr>
        <p:spPr>
          <a:solidFill>
            <a:srgbClr val="FFFFFF"/>
          </a:solidFill>
          <a:ln/>
        </p:spPr>
      </p:sp>
      <p:sp>
        <p:nvSpPr>
          <p:cNvPr id="4915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latin typeface="Arial" charset="0"/>
                <a:ea typeface="ＭＳ Ｐゴシック" charset="-128"/>
                <a:cs typeface="ＭＳ Ｐゴシック" charset="-128"/>
              </a:rPr>
              <a:t>Steam engine, steamship, railroad, telephone, telegraph, photography, motion pictures, phonograph, new farm equipment.</a:t>
            </a:r>
          </a:p>
          <a:p>
            <a:pPr eaLnBrk="1" hangingPunct="1"/>
            <a:r>
              <a:rPr lang="en-US">
                <a:latin typeface="Arial" charset="0"/>
                <a:ea typeface="ＭＳ Ｐゴシック" charset="-128"/>
                <a:cs typeface="ＭＳ Ｐゴシック" charset="-128"/>
              </a:rPr>
              <a:t>Unemployment, crime, breakdown of traditional values.</a:t>
            </a:r>
          </a:p>
          <a:p>
            <a:pPr eaLnBrk="1" hangingPunct="1"/>
            <a:r>
              <a:rPr lang="en-US">
                <a:latin typeface="Arial" charset="0"/>
                <a:ea typeface="ＭＳ Ｐゴシック" charset="-128"/>
                <a:cs typeface="ＭＳ Ｐゴシック" charset="-128"/>
              </a:rPr>
              <a:t>What they feared, but people shifted jobs and produced more.</a:t>
            </a:r>
          </a:p>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many people in the world get this joke?</a:t>
            </a:r>
          </a:p>
          <a:p>
            <a:r>
              <a:rPr lang="en-US" dirty="0" smtClean="0"/>
              <a:t>A lot </a:t>
            </a:r>
            <a:r>
              <a:rPr lang="en-US" smtClean="0"/>
              <a:t>more than </a:t>
            </a:r>
            <a:r>
              <a:rPr lang="en-US" dirty="0" smtClean="0"/>
              <a:t>10 years ago.</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3/18/14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Date Placeholder 3"/>
          <p:cNvSpPr>
            <a:spLocks noGrp="1"/>
          </p:cNvSpPr>
          <p:nvPr>
            <p:ph type="dt" idx="10"/>
          </p:nvPr>
        </p:nvSpPr>
        <p:spPr/>
        <p:txBody>
          <a:bodyPr/>
          <a:lstStyle/>
          <a:p>
            <a:fld id="{3B3024D6-64B1-C441-91BD-25FAE899D92F}" type="datetime1">
              <a:rPr lang="en-US" smtClean="0"/>
              <a:pPr/>
              <a:t>3/18/14</a:t>
            </a:fld>
            <a:endParaRPr lang="en-US"/>
          </a:p>
        </p:txBody>
      </p:sp>
      <p:sp>
        <p:nvSpPr>
          <p:cNvPr id="5" name="Slide Number Placeholder 4"/>
          <p:cNvSpPr>
            <a:spLocks noGrp="1"/>
          </p:cNvSpPr>
          <p:nvPr>
            <p:ph type="sldNum" sz="quarter" idx="11"/>
          </p:nvPr>
        </p:nvSpPr>
        <p:spPr/>
        <p:txBody>
          <a:bodyPr/>
          <a:lstStyle/>
          <a:p>
            <a:fld id="{471AD563-529E-0F4C-B4B0-089A706BE3F1}" type="slidenum">
              <a:rPr lang="en-US" smtClean="0"/>
              <a:pPr/>
              <a:t>2</a:t>
            </a:fld>
            <a:endParaRPr lang="en-US"/>
          </a:p>
        </p:txBody>
      </p:sp>
    </p:spTree>
    <p:extLst>
      <p:ext uri="{BB962C8B-B14F-4D97-AF65-F5344CB8AC3E}">
        <p14:creationId xmlns:p14="http://schemas.microsoft.com/office/powerpoint/2010/main" val="2597649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people in the world get this joke?</a:t>
            </a:r>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According to </a:t>
            </a:r>
            <a:r>
              <a:rPr lang="en-US" dirty="0" err="1" smtClean="0"/>
              <a:t>wolframalpha.com</a:t>
            </a:r>
            <a:r>
              <a:rPr lang="en-US" dirty="0" smtClean="0"/>
              <a:t> (2012-08-23):</a:t>
            </a:r>
          </a:p>
          <a:p>
            <a:pPr marL="171450" indent="-171450">
              <a:buFont typeface="Arial"/>
              <a:buChar char="•"/>
            </a:pPr>
            <a:r>
              <a:rPr lang="en-US" dirty="0" smtClean="0"/>
              <a:t>2.34% (of 6.79 billion people) attend secondary</a:t>
            </a:r>
            <a:r>
              <a:rPr lang="en-US" baseline="0" dirty="0" smtClean="0"/>
              <a:t> school </a:t>
            </a:r>
          </a:p>
          <a:p>
            <a:pPr marL="171450" indent="-171450">
              <a:buFont typeface="Arial"/>
              <a:buChar char="•"/>
            </a:pPr>
            <a:r>
              <a:rPr lang="en-US" baseline="0" dirty="0" smtClean="0"/>
              <a:t>50 million secondary school grads in United States (of 309 million people) 16.18%</a:t>
            </a:r>
          </a:p>
          <a:p>
            <a:pPr marL="171450" indent="-171450">
              <a:buFont typeface="Arial"/>
              <a:buChar char="•"/>
            </a:pPr>
            <a:r>
              <a:rPr lang="en-US" baseline="0" dirty="0" smtClean="0"/>
              <a:t>3.3 million computer specialists in United States (of 309 million people) 1.06% (or 6.6% of college grads)</a:t>
            </a:r>
          </a:p>
        </p:txBody>
      </p:sp>
      <p:sp>
        <p:nvSpPr>
          <p:cNvPr id="4" name="Date Placeholder 3"/>
          <p:cNvSpPr>
            <a:spLocks noGrp="1"/>
          </p:cNvSpPr>
          <p:nvPr>
            <p:ph type="dt" idx="10"/>
          </p:nvPr>
        </p:nvSpPr>
        <p:spPr/>
        <p:txBody>
          <a:bodyPr/>
          <a:lstStyle/>
          <a:p>
            <a:fld id="{5B1D91B5-0560-D74B-B065-4EF9F19733B0}" type="datetime1">
              <a:rPr lang="en-US" smtClean="0"/>
              <a:pPr/>
              <a:t>3/18/14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3</a:t>
            </a:fld>
            <a:endParaRPr lang="en-US"/>
          </a:p>
        </p:txBody>
      </p:sp>
    </p:spTree>
    <p:extLst>
      <p:ext uri="{BB962C8B-B14F-4D97-AF65-F5344CB8AC3E}">
        <p14:creationId xmlns:p14="http://schemas.microsoft.com/office/powerpoint/2010/main" val="3588547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90DB3408-307E-6643-ADAA-657D04358B63}" type="datetime1">
              <a:rPr lang="en-US"/>
              <a:pPr/>
              <a:t>3/18/14</a:t>
            </a:fld>
            <a:endParaRPr lang="en-US"/>
          </a:p>
        </p:txBody>
      </p:sp>
      <p:sp>
        <p:nvSpPr>
          <p:cNvPr id="20483" name="Rectangle 7"/>
          <p:cNvSpPr>
            <a:spLocks noGrp="1" noChangeArrowheads="1"/>
          </p:cNvSpPr>
          <p:nvPr>
            <p:ph type="sldNum" sz="quarter" idx="5"/>
          </p:nvPr>
        </p:nvSpPr>
        <p:spPr>
          <a:noFill/>
        </p:spPr>
        <p:txBody>
          <a:bodyPr/>
          <a:lstStyle/>
          <a:p>
            <a:fld id="{F9AD8D38-A0D7-3543-8E2E-30758BE67BAC}" type="slidenum">
              <a:rPr lang="en-US"/>
              <a:pPr/>
              <a:t>4</a:t>
            </a:fld>
            <a:endParaRPr lang="en-US"/>
          </a:p>
        </p:txBody>
      </p:sp>
      <p:sp>
        <p:nvSpPr>
          <p:cNvPr id="20484" name="Rectangle 2"/>
          <p:cNvSpPr>
            <a:spLocks noGrp="1" noRot="1" noChangeAspect="1" noChangeArrowheads="1"/>
          </p:cNvSpPr>
          <p:nvPr>
            <p:ph type="sldImg"/>
          </p:nvPr>
        </p:nvSpPr>
        <p:spPr>
          <a:solidFill>
            <a:srgbClr val="FFFFFF"/>
          </a:solidFill>
          <a:ln/>
        </p:spPr>
      </p:sp>
      <p:sp>
        <p:nvSpPr>
          <p:cNvPr id="20485"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charset="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E6F6A1DF-762C-8140-9F88-32104011879C}" type="datetime1">
              <a:rPr lang="en-US"/>
              <a:pPr/>
              <a:t>3/18/14</a:t>
            </a:fld>
            <a:endParaRPr lang="en-US"/>
          </a:p>
        </p:txBody>
      </p:sp>
      <p:sp>
        <p:nvSpPr>
          <p:cNvPr id="22531" name="Rectangle 7"/>
          <p:cNvSpPr>
            <a:spLocks noGrp="1" noChangeArrowheads="1"/>
          </p:cNvSpPr>
          <p:nvPr>
            <p:ph type="sldNum" sz="quarter" idx="5"/>
          </p:nvPr>
        </p:nvSpPr>
        <p:spPr>
          <a:noFill/>
        </p:spPr>
        <p:txBody>
          <a:bodyPr/>
          <a:lstStyle/>
          <a:p>
            <a:fld id="{EE6EE02F-F3E4-6A4C-99A0-C28C8FD351CA}" type="slidenum">
              <a:rPr lang="en-US"/>
              <a:pPr/>
              <a:t>5</a:t>
            </a:fld>
            <a:endParaRPr lang="en-US"/>
          </a:p>
        </p:txBody>
      </p:sp>
      <p:sp>
        <p:nvSpPr>
          <p:cNvPr id="22532" name="Rectangle 2"/>
          <p:cNvSpPr>
            <a:spLocks noGrp="1" noRot="1" noChangeAspect="1" noChangeArrowheads="1"/>
          </p:cNvSpPr>
          <p:nvPr>
            <p:ph type="sldImg"/>
          </p:nvPr>
        </p:nvSpPr>
        <p:spPr>
          <a:solidFill>
            <a:srgbClr val="FFFFFF"/>
          </a:solidFill>
          <a:ln/>
        </p:spPr>
      </p:sp>
      <p:sp>
        <p:nvSpPr>
          <p:cNvPr id="22533"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latin typeface="Arial" charset="0"/>
                <a:ea typeface="ＭＳ Ｐゴシック" charset="-128"/>
                <a:cs typeface="ＭＳ Ｐゴシック" charset="-128"/>
              </a:rPr>
              <a:t>Here’s our </a:t>
            </a:r>
            <a:r>
              <a:rPr lang="en-US" dirty="0" smtClean="0">
                <a:latin typeface="Arial" charset="0"/>
                <a:ea typeface="ＭＳ Ｐゴシック" charset="-128"/>
                <a:cs typeface="ＭＳ Ｐゴシック" charset="-128"/>
              </a:rPr>
              <a:t>contact </a:t>
            </a:r>
            <a:r>
              <a:rPr lang="en-US" dirty="0">
                <a:latin typeface="Arial" charset="0"/>
                <a:ea typeface="ＭＳ Ｐゴシック" charset="-128"/>
                <a:cs typeface="ＭＳ Ｐゴシック" charset="-128"/>
              </a:rPr>
              <a:t>info</a:t>
            </a:r>
            <a:r>
              <a:rPr lang="en-US" dirty="0" smtClean="0">
                <a:latin typeface="Arial" charset="0"/>
                <a:ea typeface="ＭＳ Ｐゴシック" charset="-128"/>
                <a:cs typeface="ＭＳ Ｐゴシック" charset="-128"/>
              </a:rPr>
              <a:t>.</a:t>
            </a:r>
          </a:p>
          <a:p>
            <a:pPr eaLnBrk="1" hangingPunct="1"/>
            <a:r>
              <a:rPr lang="en-US" dirty="0" smtClean="0">
                <a:latin typeface="Arial" charset="0"/>
                <a:ea typeface="ＭＳ Ｐゴシック" charset="-128"/>
                <a:cs typeface="ＭＳ Ｐゴシック" charset="-128"/>
              </a:rPr>
              <a:t>Introduce yourself.</a:t>
            </a:r>
          </a:p>
          <a:p>
            <a:pPr eaLnBrk="1" hangingPunct="1"/>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Get to know class:</a:t>
            </a:r>
          </a:p>
          <a:p>
            <a:pPr marL="171450" indent="-171450">
              <a:buFont typeface="Arial"/>
              <a:buChar char="•"/>
            </a:pPr>
            <a:r>
              <a:rPr lang="en-US" dirty="0" smtClean="0">
                <a:latin typeface="Arial" charset="0"/>
                <a:ea typeface="ＭＳ Ｐゴシック" charset="-128"/>
                <a:cs typeface="ＭＳ Ｐゴシック" charset="-128"/>
              </a:rPr>
              <a:t>Youngest? Oldest? Country of origin?</a:t>
            </a:r>
          </a:p>
          <a:p>
            <a:pPr marL="171450" indent="-171450">
              <a:buFont typeface="Arial"/>
              <a:buChar char="•"/>
            </a:pPr>
            <a:r>
              <a:rPr lang="en-US" dirty="0" smtClean="0">
                <a:latin typeface="Arial" charset="0"/>
                <a:ea typeface="ＭＳ Ｐゴシック" charset="-128"/>
                <a:cs typeface="ＭＳ Ｐゴシック" charset="-128"/>
              </a:rPr>
              <a:t>Majors? Years?</a:t>
            </a:r>
          </a:p>
          <a:p>
            <a:pPr marL="171450" indent="-171450">
              <a:buFont typeface="Arial"/>
              <a:buChar char="•"/>
            </a:pPr>
            <a:r>
              <a:rPr lang="en-US" dirty="0" smtClean="0">
                <a:latin typeface="Arial" charset="0"/>
                <a:ea typeface="ＭＳ Ｐゴシック" charset="-128"/>
                <a:cs typeface="ＭＳ Ｐゴシック" charset="-128"/>
              </a:rPr>
              <a:t>Reasons</a:t>
            </a:r>
            <a:r>
              <a:rPr lang="en-US" baseline="0" dirty="0" smtClean="0">
                <a:latin typeface="Arial" charset="0"/>
                <a:ea typeface="ＭＳ Ｐゴシック" charset="-128"/>
                <a:cs typeface="ＭＳ Ｐゴシック" charset="-128"/>
              </a:rPr>
              <a:t> for taking class</a:t>
            </a:r>
            <a:endParaRPr lang="en-US" dirty="0" smtClean="0">
              <a:latin typeface="Arial" charset="0"/>
              <a:ea typeface="ＭＳ Ｐゴシック" charset="-128"/>
              <a:cs typeface="ＭＳ Ｐゴシック" charset="-128"/>
            </a:endParaRPr>
          </a:p>
          <a:p>
            <a:pPr eaLnBrk="1" hangingPunct="1"/>
            <a:endParaRPr lang="en-US" dirty="0" smtClean="0">
              <a:latin typeface="Arial" charset="0"/>
              <a:ea typeface="ＭＳ Ｐゴシック" charset="-128"/>
              <a:cs typeface="ＭＳ Ｐゴシック"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p:spPr>
        <p:txBody>
          <a:bodyPr/>
          <a:lstStyle/>
          <a:p>
            <a:fld id="{52EA5E99-9016-6246-84AB-75704BBD6096}" type="datetime1">
              <a:rPr lang="en-US"/>
              <a:pPr/>
              <a:t>3/18/14</a:t>
            </a:fld>
            <a:endParaRPr lang="en-US"/>
          </a:p>
        </p:txBody>
      </p:sp>
      <p:sp>
        <p:nvSpPr>
          <p:cNvPr id="28675" name="Rectangle 7"/>
          <p:cNvSpPr>
            <a:spLocks noGrp="1" noChangeArrowheads="1"/>
          </p:cNvSpPr>
          <p:nvPr>
            <p:ph type="sldNum" sz="quarter" idx="5"/>
          </p:nvPr>
        </p:nvSpPr>
        <p:spPr>
          <a:noFill/>
        </p:spPr>
        <p:txBody>
          <a:bodyPr/>
          <a:lstStyle/>
          <a:p>
            <a:fld id="{4A1AC6AC-53F4-4943-82D6-06098289A4F1}" type="slidenum">
              <a:rPr lang="en-US"/>
              <a:pPr/>
              <a:t>6</a:t>
            </a:fld>
            <a:endParaRPr lang="en-US"/>
          </a:p>
        </p:txBody>
      </p:sp>
      <p:sp>
        <p:nvSpPr>
          <p:cNvPr id="28676" name="Rectangle 2"/>
          <p:cNvSpPr>
            <a:spLocks noGrp="1" noRot="1" noChangeAspect="1" noChangeArrowheads="1"/>
          </p:cNvSpPr>
          <p:nvPr>
            <p:ph type="sldImg"/>
          </p:nvPr>
        </p:nvSpPr>
        <p:spPr>
          <a:solidFill>
            <a:srgbClr val="FFFFFF"/>
          </a:solidFill>
          <a:ln/>
        </p:spPr>
      </p:sp>
      <p:sp>
        <p:nvSpPr>
          <p:cNvPr id="28677"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smtClean="0">
                <a:latin typeface="Arial" charset="0"/>
                <a:ea typeface="ＭＳ Ｐゴシック" charset="-128"/>
                <a:cs typeface="ＭＳ Ｐゴシック" charset="-128"/>
              </a:rPr>
              <a:t>Let’s go to the course</a:t>
            </a:r>
            <a:r>
              <a:rPr lang="en-US" baseline="0" dirty="0" smtClean="0">
                <a:latin typeface="Arial" charset="0"/>
                <a:ea typeface="ＭＳ Ｐゴシック" charset="-128"/>
                <a:cs typeface="ＭＳ Ｐゴシック" charset="-128"/>
              </a:rPr>
              <a:t> website for this stuff.</a:t>
            </a:r>
            <a:endParaRPr lang="en-US" dirty="0" smtClean="0">
              <a:latin typeface="Arial" charset="0"/>
              <a:ea typeface="ＭＳ Ｐゴシック" charset="-128"/>
              <a:cs typeface="ＭＳ Ｐゴシック" charset="-128"/>
            </a:endParaRPr>
          </a:p>
          <a:p>
            <a:pPr eaLnBrk="1" hangingPunct="1"/>
            <a:r>
              <a:rPr lang="en-US" dirty="0" smtClean="0">
                <a:latin typeface="Arial" charset="0"/>
                <a:ea typeface="ＭＳ Ｐゴシック" charset="-128"/>
                <a:cs typeface="ＭＳ Ｐゴシック" charset="-128"/>
              </a:rPr>
              <a:t>Always </a:t>
            </a:r>
            <a:r>
              <a:rPr lang="en-US" dirty="0">
                <a:latin typeface="Arial" charset="0"/>
                <a:ea typeface="ＭＳ Ｐゴシック" charset="-128"/>
                <a:cs typeface="ＭＳ Ｐゴシック" charset="-128"/>
              </a:rPr>
              <a:t>check course web site for grading.</a:t>
            </a:r>
          </a:p>
          <a:p>
            <a:pPr eaLnBrk="1" hangingPunct="1"/>
            <a:r>
              <a:rPr lang="en-US" dirty="0" smtClean="0">
                <a:latin typeface="Arial" charset="0"/>
                <a:ea typeface="ＭＳ Ｐゴシック" charset="-128"/>
                <a:cs typeface="ＭＳ Ｐゴシック" charset="-128"/>
              </a:rPr>
              <a:t>Individual presentations are </a:t>
            </a:r>
            <a:r>
              <a:rPr lang="en-US" dirty="0">
                <a:latin typeface="Arial" charset="0"/>
                <a:ea typeface="ＭＳ Ｐゴシック" charset="-128"/>
                <a:cs typeface="ＭＳ Ｐゴシック" charset="-128"/>
              </a:rPr>
              <a:t>due 24 hours before class so that they can be incorporated into </a:t>
            </a:r>
            <a:r>
              <a:rPr lang="en-US" dirty="0" smtClean="0">
                <a:latin typeface="Arial" charset="0"/>
                <a:ea typeface="ＭＳ Ｐゴシック" charset="-128"/>
                <a:cs typeface="ＭＳ Ｐゴシック" charset="-128"/>
              </a:rPr>
              <a:t>those class </a:t>
            </a:r>
            <a:r>
              <a:rPr lang="en-US" dirty="0">
                <a:latin typeface="Arial" charset="0"/>
                <a:ea typeface="ＭＳ Ｐゴシック" charset="-128"/>
                <a:cs typeface="ＭＳ Ｐゴシック" charset="-128"/>
              </a:rPr>
              <a:t>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dt" sz="quarter" idx="1"/>
          </p:nvPr>
        </p:nvSpPr>
        <p:spPr>
          <a:noFill/>
        </p:spPr>
        <p:txBody>
          <a:bodyPr/>
          <a:lstStyle/>
          <a:p>
            <a:fld id="{FED3713E-3C44-4A49-B5B4-6E1279982F41}" type="datetime1">
              <a:rPr lang="en-US"/>
              <a:pPr/>
              <a:t>3/18/14</a:t>
            </a:fld>
            <a:endParaRPr lang="en-US"/>
          </a:p>
        </p:txBody>
      </p:sp>
      <p:sp>
        <p:nvSpPr>
          <p:cNvPr id="30723" name="Rectangle 7"/>
          <p:cNvSpPr>
            <a:spLocks noGrp="1" noChangeArrowheads="1"/>
          </p:cNvSpPr>
          <p:nvPr>
            <p:ph type="sldNum" sz="quarter" idx="5"/>
          </p:nvPr>
        </p:nvSpPr>
        <p:spPr>
          <a:noFill/>
        </p:spPr>
        <p:txBody>
          <a:bodyPr/>
          <a:lstStyle/>
          <a:p>
            <a:fld id="{CF2B2AE4-721D-1B40-A551-5C82D19FE57C}" type="slidenum">
              <a:rPr lang="en-US"/>
              <a:pPr/>
              <a:t>7</a:t>
            </a:fld>
            <a:endParaRPr lang="en-US"/>
          </a:p>
        </p:txBody>
      </p:sp>
      <p:sp>
        <p:nvSpPr>
          <p:cNvPr id="30724" name="Rectangle 2"/>
          <p:cNvSpPr>
            <a:spLocks noGrp="1" noRot="1" noChangeAspect="1" noChangeArrowheads="1" noTextEdit="1"/>
          </p:cNvSpPr>
          <p:nvPr>
            <p:ph type="sldImg"/>
          </p:nvPr>
        </p:nvSpPr>
        <p:spPr>
          <a:ln/>
        </p:spPr>
      </p:sp>
      <p:sp>
        <p:nvSpPr>
          <p:cNvPr id="30725" name="Rectangle 3"/>
          <p:cNvSpPr>
            <a:spLocks noGrp="1" noChangeArrowheads="1"/>
          </p:cNvSpPr>
          <p:nvPr>
            <p:ph type="body" idx="1"/>
          </p:nvPr>
        </p:nvSpPr>
        <p:spPr>
          <a:noFill/>
          <a:ln/>
        </p:spPr>
        <p:txBody>
          <a:bodyPr/>
          <a:lstStyle/>
          <a:p>
            <a:pPr eaLnBrk="1" hangingPunct="1"/>
            <a:r>
              <a:rPr lang="en-US">
                <a:latin typeface="Arial" charset="0"/>
                <a:ea typeface="ＭＳ Ｐゴシック" charset="-128"/>
                <a:cs typeface="ＭＳ Ｐゴシック" charset="-128"/>
              </a:rPr>
              <a:t>Remember to look at course outcomes on web site.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C3F359A6-48B7-704D-BD39-3E0E913DD629}" type="datetime1">
              <a:rPr lang="en-US"/>
              <a:pPr/>
              <a:t>3/18/14</a:t>
            </a:fld>
            <a:endParaRPr lang="en-US"/>
          </a:p>
        </p:txBody>
      </p:sp>
      <p:sp>
        <p:nvSpPr>
          <p:cNvPr id="26627" name="Rectangle 7"/>
          <p:cNvSpPr>
            <a:spLocks noGrp="1" noChangeArrowheads="1"/>
          </p:cNvSpPr>
          <p:nvPr>
            <p:ph type="sldNum" sz="quarter" idx="5"/>
          </p:nvPr>
        </p:nvSpPr>
        <p:spPr>
          <a:noFill/>
        </p:spPr>
        <p:txBody>
          <a:bodyPr/>
          <a:lstStyle/>
          <a:p>
            <a:fld id="{DCDC7147-2DDB-8E41-8A87-449D0496510A}" type="slidenum">
              <a:rPr lang="en-US"/>
              <a:pPr/>
              <a:t>8</a:t>
            </a:fld>
            <a:endParaRPr lang="en-US"/>
          </a:p>
        </p:txBody>
      </p:sp>
      <p:sp>
        <p:nvSpPr>
          <p:cNvPr id="26628" name="Rectangle 2"/>
          <p:cNvSpPr>
            <a:spLocks noGrp="1" noRot="1" noChangeAspect="1" noChangeArrowheads="1"/>
          </p:cNvSpPr>
          <p:nvPr>
            <p:ph type="sldImg"/>
          </p:nvPr>
        </p:nvSpPr>
        <p:spPr>
          <a:solidFill>
            <a:srgbClr val="FFFFFF"/>
          </a:solidFill>
          <a:ln/>
        </p:spPr>
      </p:sp>
      <p:sp>
        <p:nvSpPr>
          <p:cNvPr id="26629" name="Rectangle 3"/>
          <p:cNvSpPr>
            <a:spLocks noGrp="1" noChangeArrowheads="1"/>
          </p:cNvSpPr>
          <p:nvPr>
            <p:ph type="body" idx="1"/>
          </p:nvPr>
        </p:nvSpPr>
        <p:spPr>
          <a:solidFill>
            <a:srgbClr val="FFFFFF"/>
          </a:solidFill>
          <a:ln>
            <a:solidFill>
              <a:srgbClr val="000000"/>
            </a:solid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dirty="0" smtClean="0">
                <a:ea typeface="ＭＳ Ｐゴシック" charset="-128"/>
                <a:cs typeface="ＭＳ Ｐゴシック" charset="-128"/>
              </a:rPr>
              <a:t>What is the difference between liberties (negative rights) and claim rights (positive rights)?</a:t>
            </a: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For example: manual calculating aids – clay or wax tablet, slate tablet, paper tablet, abacus, mathematical tables (logarithms is an important one). The counters in an abacus is where the term “counter” meaning place in a shop where transactions take place.</a:t>
            </a:r>
          </a:p>
          <a:p>
            <a:pPr eaLnBrk="1" hangingPunct="1"/>
            <a:endParaRPr lang="en-US" dirty="0">
              <a:latin typeface="Arial" charset="0"/>
              <a:ea typeface="ＭＳ Ｐゴシック" charset="-128"/>
              <a:cs typeface="ＭＳ Ｐゴシック"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ea typeface="ＭＳ Ｐゴシック" charset="-128"/>
                <a:cs typeface="ＭＳ Ｐゴシック" charset="-128"/>
              </a:rPr>
              <a:t>Show old portable computer. </a:t>
            </a:r>
          </a:p>
          <a:p>
            <a:r>
              <a:rPr lang="en-US" dirty="0" smtClean="0">
                <a:latin typeface="Arial" charset="0"/>
                <a:ea typeface="ＭＳ Ｐゴシック" charset="-128"/>
                <a:cs typeface="ＭＳ Ｐゴシック" charset="-128"/>
              </a:rPr>
              <a:t>Info in slide from http://</a:t>
            </a:r>
            <a:r>
              <a:rPr lang="en-US" dirty="0" err="1" smtClean="0">
                <a:latin typeface="Arial" charset="0"/>
                <a:ea typeface="ＭＳ Ｐゴシック" charset="-128"/>
                <a:cs typeface="ＭＳ Ｐゴシック" charset="-128"/>
              </a:rPr>
              <a:t>en.wikipedia.org</a:t>
            </a:r>
            <a:r>
              <a:rPr lang="en-US" dirty="0" smtClean="0">
                <a:latin typeface="Arial" charset="0"/>
                <a:ea typeface="ＭＳ Ｐゴシック" charset="-128"/>
                <a:cs typeface="ＭＳ Ｐゴシック" charset="-128"/>
              </a:rPr>
              <a:t>/wiki/</a:t>
            </a:r>
            <a:r>
              <a:rPr lang="en-US" dirty="0" err="1" smtClean="0">
                <a:latin typeface="Arial" charset="0"/>
                <a:ea typeface="ＭＳ Ｐゴシック" charset="-128"/>
                <a:cs typeface="ＭＳ Ｐゴシック" charset="-128"/>
              </a:rPr>
              <a:t>Compaq_portable</a:t>
            </a:r>
            <a:endParaRPr lang="en-US" dirty="0" smtClean="0">
              <a:latin typeface="Arial" charset="0"/>
              <a:ea typeface="ＭＳ Ｐゴシック" charset="-128"/>
              <a:cs typeface="ＭＳ Ｐゴシック" charset="-128"/>
            </a:endParaRPr>
          </a:p>
          <a:p>
            <a:endParaRPr lang="en-US" dirty="0" smtClean="0">
              <a:latin typeface="Arial" charset="0"/>
              <a:ea typeface="ＭＳ Ｐゴシック" charset="-128"/>
              <a:cs typeface="ＭＳ Ｐゴシック" charset="-128"/>
            </a:endParaRPr>
          </a:p>
          <a:p>
            <a:r>
              <a:rPr lang="en-US" dirty="0" smtClean="0">
                <a:latin typeface="Arial" charset="0"/>
                <a:ea typeface="ＭＳ Ｐゴシック" charset="-128"/>
                <a:cs typeface="ＭＳ Ｐゴシック" charset="-128"/>
              </a:rPr>
              <a:t>Links on web site.</a:t>
            </a:r>
          </a:p>
          <a:p>
            <a:r>
              <a:rPr lang="en-US" dirty="0" smtClean="0">
                <a:latin typeface="Arial" charset="0"/>
                <a:ea typeface="ＭＳ Ｐゴシック" charset="-128"/>
                <a:cs typeface="ＭＳ Ｐゴシック" charset="-128"/>
              </a:rPr>
              <a:t>http://</a:t>
            </a:r>
            <a:r>
              <a:rPr lang="en-US" dirty="0" err="1" smtClean="0">
                <a:latin typeface="Arial" charset="0"/>
                <a:ea typeface="ＭＳ Ｐゴシック" charset="-128"/>
                <a:cs typeface="ＭＳ Ｐゴシック" charset="-128"/>
              </a:rPr>
              <a:t>socialimps.keithpray.net</a:t>
            </a:r>
            <a:r>
              <a:rPr lang="en-US" dirty="0" smtClean="0">
                <a:latin typeface="Arial" charset="0"/>
                <a:ea typeface="ＭＳ Ｐゴシック" charset="-128"/>
                <a:cs typeface="ＭＳ Ｐゴシック" charset="-128"/>
              </a:rPr>
              <a:t>/documents/</a:t>
            </a:r>
            <a:r>
              <a:rPr lang="en-US" dirty="0" err="1" smtClean="0">
                <a:latin typeface="Arial" charset="0"/>
                <a:ea typeface="ＭＳ Ｐゴシック" charset="-128"/>
                <a:cs typeface="ＭＳ Ｐゴシック" charset="-128"/>
              </a:rPr>
              <a:t>index.jsp?content</a:t>
            </a:r>
            <a:r>
              <a:rPr lang="en-US" dirty="0" smtClean="0">
                <a:latin typeface="Arial" charset="0"/>
                <a:ea typeface="ＭＳ Ｐゴシック" charset="-128"/>
                <a:cs typeface="ＭＳ Ｐゴシック" charset="-128"/>
              </a:rPr>
              <a:t>=</a:t>
            </a:r>
            <a:r>
              <a:rPr lang="en-US" dirty="0" err="1" smtClean="0">
                <a:latin typeface="Arial" charset="0"/>
                <a:ea typeface="ＭＳ Ｐゴシック" charset="-128"/>
                <a:cs typeface="ＭＳ Ｐゴシック" charset="-128"/>
              </a:rPr>
              <a:t>Show_and_Tell.html</a:t>
            </a:r>
            <a:endParaRPr lang="en-US" dirty="0" smtClean="0">
              <a:latin typeface="Arial" charset="0"/>
              <a:ea typeface="ＭＳ Ｐゴシック" charset="-128"/>
              <a:cs typeface="ＭＳ Ｐゴシック" charset="-128"/>
            </a:endParaRPr>
          </a:p>
          <a:p>
            <a:endParaRPr lang="en-US" dirty="0" smtClean="0"/>
          </a:p>
          <a:p>
            <a:r>
              <a:rPr lang="en-US" dirty="0" smtClean="0"/>
              <a:t>We’ll show it </a:t>
            </a:r>
            <a:r>
              <a:rPr lang="en-US" smtClean="0"/>
              <a:t>another</a:t>
            </a:r>
            <a:r>
              <a:rPr lang="en-US" baseline="0" smtClean="0"/>
              <a:t> class…</a:t>
            </a:r>
            <a:endParaRPr lang="en-US" dirty="0"/>
          </a:p>
        </p:txBody>
      </p:sp>
      <p:sp>
        <p:nvSpPr>
          <p:cNvPr id="4" name="Date Placeholder 3"/>
          <p:cNvSpPr>
            <a:spLocks noGrp="1"/>
          </p:cNvSpPr>
          <p:nvPr>
            <p:ph type="dt" idx="10"/>
          </p:nvPr>
        </p:nvSpPr>
        <p:spPr/>
        <p:txBody>
          <a:bodyPr/>
          <a:lstStyle/>
          <a:p>
            <a:fld id="{5B1D91B5-0560-D74B-B065-4EF9F19733B0}" type="datetime1">
              <a:rPr lang="en-US" smtClean="0"/>
              <a:pPr/>
              <a:t>3/18/14</a:t>
            </a:fld>
            <a:endParaRPr lang="en-US"/>
          </a:p>
        </p:txBody>
      </p:sp>
      <p:sp>
        <p:nvSpPr>
          <p:cNvPr id="5" name="Slide Number Placeholder 4"/>
          <p:cNvSpPr>
            <a:spLocks noGrp="1"/>
          </p:cNvSpPr>
          <p:nvPr>
            <p:ph type="sldNum" sz="quarter" idx="11"/>
          </p:nvPr>
        </p:nvSpPr>
        <p:spPr/>
        <p:txBody>
          <a:bodyPr/>
          <a:lstStyle/>
          <a:p>
            <a:fld id="{4C3F5EA3-DEE8-D344-835F-F2A3C84F4AA7}" type="slidenum">
              <a:rPr lang="en-US" smtClean="0"/>
              <a:pPr/>
              <a:t>9</a:t>
            </a:fld>
            <a:endParaRPr lang="en-US"/>
          </a:p>
        </p:txBody>
      </p:sp>
    </p:spTree>
    <p:extLst>
      <p:ext uri="{BB962C8B-B14F-4D97-AF65-F5344CB8AC3E}">
        <p14:creationId xmlns:p14="http://schemas.microsoft.com/office/powerpoint/2010/main" val="2478466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3"/>
          <p:cNvGrpSpPr>
            <a:grpSpLocks/>
          </p:cNvGrpSpPr>
          <p:nvPr/>
        </p:nvGrpSpPr>
        <p:grpSpPr bwMode="auto">
          <a:xfrm>
            <a:off x="0" y="0"/>
            <a:ext cx="9144000" cy="6858000"/>
            <a:chOff x="0" y="0"/>
            <a:chExt cx="5760" cy="4320"/>
          </a:xfrm>
        </p:grpSpPr>
        <p:sp>
          <p:nvSpPr>
            <p:cNvPr id="5" name="Rectangle 2"/>
            <p:cNvSpPr>
              <a:spLocks noChangeArrowheads="1"/>
            </p:cNvSpPr>
            <p:nvPr userDrawn="1"/>
          </p:nvSpPr>
          <p:spPr bwMode="hidden">
            <a:xfrm>
              <a:off x="0" y="0"/>
              <a:ext cx="2208" cy="4320"/>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6" name="Rectangle 6"/>
            <p:cNvSpPr>
              <a:spLocks noChangeArrowheads="1"/>
            </p:cNvSpPr>
            <p:nvPr userDrawn="1"/>
          </p:nvSpPr>
          <p:spPr bwMode="hidden">
            <a:xfrm>
              <a:off x="1081" y="1065"/>
              <a:ext cx="4679" cy="1596"/>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grpSp>
          <p:nvGrpSpPr>
            <p:cNvPr id="7" name="Group 22"/>
            <p:cNvGrpSpPr>
              <a:grpSpLocks/>
            </p:cNvGrpSpPr>
            <p:nvPr userDrawn="1"/>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9" name="Rectangle 8"/>
              <p:cNvSpPr>
                <a:spLocks noChangeArrowheads="1"/>
              </p:cNvSpPr>
              <p:nvPr userDrawn="1"/>
            </p:nvSpPr>
            <p:spPr bwMode="auto">
              <a:xfrm>
                <a:off x="1081" y="1065"/>
                <a:ext cx="362" cy="405"/>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0" name="Rectangle 9"/>
              <p:cNvSpPr>
                <a:spLocks noChangeArrowheads="1"/>
              </p:cNvSpPr>
              <p:nvPr userDrawn="1"/>
            </p:nvSpPr>
            <p:spPr bwMode="auto">
              <a:xfrm>
                <a:off x="1437" y="672"/>
                <a:ext cx="369" cy="400"/>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1" name="Rectangle 10"/>
              <p:cNvSpPr>
                <a:spLocks noChangeArrowheads="1"/>
              </p:cNvSpPr>
              <p:nvPr userDrawn="1"/>
            </p:nvSpPr>
            <p:spPr bwMode="auto">
              <a:xfrm>
                <a:off x="719" y="2257"/>
                <a:ext cx="368" cy="404"/>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3" name="Rectangle 12"/>
              <p:cNvSpPr>
                <a:spLocks noChangeArrowheads="1"/>
              </p:cNvSpPr>
              <p:nvPr userDrawn="1"/>
            </p:nvSpPr>
            <p:spPr bwMode="auto">
              <a:xfrm>
                <a:off x="719" y="1464"/>
                <a:ext cx="368" cy="399"/>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4" name="Rectangle 13"/>
              <p:cNvSpPr>
                <a:spLocks noChangeArrowheads="1"/>
              </p:cNvSpPr>
              <p:nvPr userDrawn="1"/>
            </p:nvSpPr>
            <p:spPr bwMode="auto">
              <a:xfrm>
                <a:off x="0" y="1464"/>
                <a:ext cx="367" cy="399"/>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6" name="Rectangle 15"/>
              <p:cNvSpPr>
                <a:spLocks noChangeArrowheads="1"/>
              </p:cNvSpPr>
              <p:nvPr userDrawn="1"/>
            </p:nvSpPr>
            <p:spPr bwMode="auto">
              <a:xfrm>
                <a:off x="361" y="1857"/>
                <a:ext cx="363" cy="406"/>
              </a:xfrm>
              <a:prstGeom prst="rect">
                <a:avLst/>
              </a:prstGeom>
              <a:solidFill>
                <a:schemeClr val="hlink"/>
              </a:solidFill>
              <a:ln w="9525">
                <a:noFill/>
                <a:miter lim="800000"/>
                <a:headEnd/>
                <a:tailEnd/>
              </a:ln>
            </p:spPr>
            <p:txBody>
              <a:bodyPr>
                <a:prstTxWarp prst="textNoShape">
                  <a:avLst/>
                </a:prstTxWarp>
              </a:bodyPr>
              <a:lstStyle/>
              <a:p>
                <a:pPr algn="l"/>
                <a:endParaRPr lang="en-US">
                  <a:solidFill>
                    <a:schemeClr val="tx1"/>
                  </a:solidFill>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prstTxWarp prst="textNoShape">
                  <a:avLst/>
                </a:prstTxWarp>
              </a:bodyPr>
              <a:lstStyle/>
              <a:p>
                <a:pPr algn="l"/>
                <a:endParaRPr lang="en-US">
                  <a:solidFill>
                    <a:schemeClr val="tx1"/>
                  </a:solidFill>
                </a:endParaRPr>
              </a:p>
            </p:txBody>
          </p:sp>
        </p:grpSp>
      </p:grpSp>
      <p:pic>
        <p:nvPicPr>
          <p:cNvPr id="18" name="Picture 25"/>
          <p:cNvPicPr>
            <a:picLocks noChangeAspect="1" noChangeArrowheads="1"/>
          </p:cNvPicPr>
          <p:nvPr userDrawn="1"/>
        </p:nvPicPr>
        <p:blipFill>
          <a:blip r:embed="rId2"/>
          <a:srcRect/>
          <a:stretch>
            <a:fillRect/>
          </a:stretch>
        </p:blipFill>
        <p:spPr bwMode="auto">
          <a:xfrm>
            <a:off x="7977188" y="23813"/>
            <a:ext cx="1166812" cy="433387"/>
          </a:xfrm>
          <a:prstGeom prst="rect">
            <a:avLst/>
          </a:prstGeom>
          <a:noFill/>
          <a:ln w="9525">
            <a:noFill/>
            <a:miter lim="800000"/>
            <a:headEnd/>
            <a:tailEnd/>
          </a:ln>
        </p:spPr>
      </p:pic>
      <p:sp>
        <p:nvSpPr>
          <p:cNvPr id="19" name="Text Box 26"/>
          <p:cNvSpPr txBox="1">
            <a:spLocks noChangeArrowheads="1"/>
          </p:cNvSpPr>
          <p:nvPr userDrawn="1"/>
        </p:nvSpPr>
        <p:spPr bwMode="auto">
          <a:xfrm>
            <a:off x="1576388" y="23813"/>
            <a:ext cx="6015037"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
        <p:nvSpPr>
          <p:cNvPr id="39953" name="Rectangle 17"/>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r>
              <a:rPr lang="en-US"/>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76" charset="2"/>
              <a:buNone/>
              <a:defRPr sz="3200"/>
            </a:lvl1pPr>
          </a:lstStyle>
          <a:p>
            <a:r>
              <a:rPr lang="en-US"/>
              <a:t>Click to edit Master subtitle style</a:t>
            </a:r>
          </a:p>
        </p:txBody>
      </p:sp>
      <p:sp>
        <p:nvSpPr>
          <p:cNvPr id="20" name="Rectangle 3"/>
          <p:cNvSpPr>
            <a:spLocks noGrp="1" noChangeArrowheads="1"/>
          </p:cNvSpPr>
          <p:nvPr>
            <p:ph type="dt" sz="half" idx="10"/>
          </p:nvPr>
        </p:nvSpPr>
        <p:spPr>
          <a:xfrm>
            <a:off x="457200" y="6248400"/>
            <a:ext cx="2133600" cy="457200"/>
          </a:xfrm>
        </p:spPr>
        <p:txBody>
          <a:bodyPr/>
          <a:lstStyle>
            <a:lvl1pPr>
              <a:defRPr/>
            </a:lvl1pPr>
          </a:lstStyle>
          <a:p>
            <a:fld id="{47C2F552-7CF7-2F4F-8862-A19AF44C5225}" type="datetime1">
              <a:rPr lang="en-US" smtClean="0"/>
              <a:t>3/18/14</a:t>
            </a:fld>
            <a:endParaRPr lang="en-US"/>
          </a:p>
        </p:txBody>
      </p:sp>
      <p:sp>
        <p:nvSpPr>
          <p:cNvPr id="21" name="Rectangle 4"/>
          <p:cNvSpPr>
            <a:spLocks noGrp="1" noChangeArrowheads="1"/>
          </p:cNvSpPr>
          <p:nvPr>
            <p:ph type="ftr" sz="quarter" idx="11"/>
          </p:nvPr>
        </p:nvSpPr>
        <p:spPr/>
        <p:txBody>
          <a:bodyPr/>
          <a:lstStyle>
            <a:lvl1pPr>
              <a:defRPr/>
            </a:lvl1pPr>
          </a:lstStyle>
          <a:p>
            <a:r>
              <a:rPr lang="en-US" smtClean="0"/>
              <a:t>© 2014 Keith A. Pray</a:t>
            </a:r>
            <a:endParaRPr lang="en-US"/>
          </a:p>
        </p:txBody>
      </p:sp>
      <p:sp>
        <p:nvSpPr>
          <p:cNvPr id="22" name="Rectangle 5"/>
          <p:cNvSpPr>
            <a:spLocks noGrp="1" noChangeArrowheads="1"/>
          </p:cNvSpPr>
          <p:nvPr>
            <p:ph type="sldNum" sz="quarter" idx="12"/>
          </p:nvPr>
        </p:nvSpPr>
        <p:spPr/>
        <p:txBody>
          <a:bodyPr/>
          <a:lstStyle>
            <a:lvl1pPr>
              <a:defRPr/>
            </a:lvl1pPr>
          </a:lstStyle>
          <a:p>
            <a:fld id="{50FF8974-2EF4-CD4F-A1F9-101277F11CEF}" type="slidenum">
              <a:rPr lang="en-US"/>
              <a:pPr/>
              <a:t>‹#›</a:t>
            </a:fld>
            <a:endParaRPr lang="en-US"/>
          </a:p>
        </p:txBody>
      </p:sp>
    </p:spTree>
  </p:cSld>
  <p:clrMapOvr>
    <a:masterClrMapping/>
  </p:clrMapOvr>
  <p:transition xmlns:p14="http://schemas.microsoft.com/office/powerpoint/2010/mai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43C0418E-246C-5845-BA90-61D68F79008B}"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AEB0B658-982A-A84E-9051-FAACA017C177}"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0"/>
            <a:ext cx="2057400" cy="5105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0"/>
            <a:ext cx="6019800"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18931101-D77C-8F49-B87E-DB2C416EF849}"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E5CDA56A-9F8D-C847-9F0F-6DF4F266113D}"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81200"/>
            <a:ext cx="4038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4038600" cy="3886200"/>
          </a:xfrm>
        </p:spPr>
        <p:txBody>
          <a:bodyPr/>
          <a:lstStyle/>
          <a:p>
            <a:pPr lvl="0"/>
            <a:endParaRPr lang="en-US" noProof="0" smtClean="0"/>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9DC40886-BF83-F149-9FB1-EAB0DD26AF9A}"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271CA6E3-AD51-7644-92BB-30A6CF375A0C}"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55708BC2-0008-C44C-86F6-CAC456052B51}"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E69A78EC-8AA2-754E-ACE9-F6766ABA1784}"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5" name="Rectangle 4"/>
          <p:cNvSpPr>
            <a:spLocks noGrp="1" noChangeArrowheads="1"/>
          </p:cNvSpPr>
          <p:nvPr>
            <p:ph type="sldNum" sz="quarter" idx="11"/>
          </p:nvPr>
        </p:nvSpPr>
        <p:spPr>
          <a:ln/>
        </p:spPr>
        <p:txBody>
          <a:bodyPr/>
          <a:lstStyle>
            <a:lvl1pPr>
              <a:defRPr/>
            </a:lvl1pPr>
          </a:lstStyle>
          <a:p>
            <a:fld id="{C4398A95-E25D-0A4D-834F-B505F32A7FEE}" type="slidenum">
              <a:rPr lang="en-US"/>
              <a:pPr/>
              <a:t>‹#›</a:t>
            </a:fld>
            <a:endParaRPr lang="en-US"/>
          </a:p>
        </p:txBody>
      </p:sp>
      <p:sp>
        <p:nvSpPr>
          <p:cNvPr id="6" name="Rectangle 17"/>
          <p:cNvSpPr>
            <a:spLocks noGrp="1" noChangeArrowheads="1"/>
          </p:cNvSpPr>
          <p:nvPr>
            <p:ph type="dt" sz="half" idx="12"/>
          </p:nvPr>
        </p:nvSpPr>
        <p:spPr>
          <a:ln/>
        </p:spPr>
        <p:txBody>
          <a:bodyPr/>
          <a:lstStyle>
            <a:lvl1pPr>
              <a:defRPr/>
            </a:lvl1pPr>
          </a:lstStyle>
          <a:p>
            <a:fld id="{BAE75749-AF8A-1C4A-A75D-BBB207CA1428}"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3303B36B-C727-6C47-BB68-7E9A79E9EF72}"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49F0F54B-9B72-534E-BA4B-43746C43F0F1}"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8" name="Rectangle 4"/>
          <p:cNvSpPr>
            <a:spLocks noGrp="1" noChangeArrowheads="1"/>
          </p:cNvSpPr>
          <p:nvPr>
            <p:ph type="sldNum" sz="quarter" idx="11"/>
          </p:nvPr>
        </p:nvSpPr>
        <p:spPr>
          <a:ln/>
        </p:spPr>
        <p:txBody>
          <a:bodyPr/>
          <a:lstStyle>
            <a:lvl1pPr>
              <a:defRPr/>
            </a:lvl1pPr>
          </a:lstStyle>
          <a:p>
            <a:fld id="{D49B1773-D99C-5D4D-BAE2-AF33B1CCF199}" type="slidenum">
              <a:rPr lang="en-US"/>
              <a:pPr/>
              <a:t>‹#›</a:t>
            </a:fld>
            <a:endParaRPr lang="en-US"/>
          </a:p>
        </p:txBody>
      </p:sp>
      <p:sp>
        <p:nvSpPr>
          <p:cNvPr id="9" name="Rectangle 17"/>
          <p:cNvSpPr>
            <a:spLocks noGrp="1" noChangeArrowheads="1"/>
          </p:cNvSpPr>
          <p:nvPr>
            <p:ph type="dt" sz="half" idx="12"/>
          </p:nvPr>
        </p:nvSpPr>
        <p:spPr>
          <a:ln/>
        </p:spPr>
        <p:txBody>
          <a:bodyPr/>
          <a:lstStyle>
            <a:lvl1pPr>
              <a:defRPr/>
            </a:lvl1pPr>
          </a:lstStyle>
          <a:p>
            <a:fld id="{25C711F9-9E96-5546-9250-FAEAC3D1DF58}"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4" name="Rectangle 4"/>
          <p:cNvSpPr>
            <a:spLocks noGrp="1" noChangeArrowheads="1"/>
          </p:cNvSpPr>
          <p:nvPr>
            <p:ph type="sldNum" sz="quarter" idx="11"/>
          </p:nvPr>
        </p:nvSpPr>
        <p:spPr>
          <a:ln/>
        </p:spPr>
        <p:txBody>
          <a:bodyPr/>
          <a:lstStyle>
            <a:lvl1pPr>
              <a:defRPr/>
            </a:lvl1pPr>
          </a:lstStyle>
          <a:p>
            <a:fld id="{2FF49B44-C994-7243-B940-87D8F3D6A254}" type="slidenum">
              <a:rPr lang="en-US"/>
              <a:pPr/>
              <a:t>‹#›</a:t>
            </a:fld>
            <a:endParaRPr lang="en-US"/>
          </a:p>
        </p:txBody>
      </p:sp>
      <p:sp>
        <p:nvSpPr>
          <p:cNvPr id="5" name="Rectangle 17"/>
          <p:cNvSpPr>
            <a:spLocks noGrp="1" noChangeArrowheads="1"/>
          </p:cNvSpPr>
          <p:nvPr>
            <p:ph type="dt" sz="half" idx="12"/>
          </p:nvPr>
        </p:nvSpPr>
        <p:spPr>
          <a:ln/>
        </p:spPr>
        <p:txBody>
          <a:bodyPr/>
          <a:lstStyle>
            <a:lvl1pPr>
              <a:defRPr/>
            </a:lvl1pPr>
          </a:lstStyle>
          <a:p>
            <a:fld id="{0893E4D3-4B38-104E-AD96-ADE5838E245C}"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3" name="Rectangle 4"/>
          <p:cNvSpPr>
            <a:spLocks noGrp="1" noChangeArrowheads="1"/>
          </p:cNvSpPr>
          <p:nvPr>
            <p:ph type="sldNum" sz="quarter" idx="11"/>
          </p:nvPr>
        </p:nvSpPr>
        <p:spPr>
          <a:ln/>
        </p:spPr>
        <p:txBody>
          <a:bodyPr/>
          <a:lstStyle>
            <a:lvl1pPr>
              <a:defRPr/>
            </a:lvl1pPr>
          </a:lstStyle>
          <a:p>
            <a:fld id="{AA9B0812-BE10-E14E-958C-5E5DE4CE450F}" type="slidenum">
              <a:rPr lang="en-US"/>
              <a:pPr/>
              <a:t>‹#›</a:t>
            </a:fld>
            <a:endParaRPr lang="en-US"/>
          </a:p>
        </p:txBody>
      </p:sp>
      <p:sp>
        <p:nvSpPr>
          <p:cNvPr id="4" name="Rectangle 17"/>
          <p:cNvSpPr>
            <a:spLocks noGrp="1" noChangeArrowheads="1"/>
          </p:cNvSpPr>
          <p:nvPr>
            <p:ph type="dt" sz="half" idx="12"/>
          </p:nvPr>
        </p:nvSpPr>
        <p:spPr>
          <a:ln/>
        </p:spPr>
        <p:txBody>
          <a:bodyPr/>
          <a:lstStyle>
            <a:lvl1pPr>
              <a:defRPr/>
            </a:lvl1pPr>
          </a:lstStyle>
          <a:p>
            <a:fld id="{72B82A0A-AE9E-7643-9214-A7A6F1C75120}"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763BA7CE-77B7-784B-AEAC-1E372B2C9C12}"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DBD40E66-D20E-A645-B4F9-926E4F605BF9}" type="datetime1">
              <a:rPr lang="en-US" smtClean="0"/>
              <a:t>3/18/14</a:t>
            </a:fld>
            <a:endParaRPr lang="en-US"/>
          </a:p>
        </p:txBody>
      </p:sp>
    </p:spTree>
  </p:cSld>
  <p:clrMapOvr>
    <a:masterClrMapping/>
  </p:clrMapOvr>
  <p:transition xmlns:p14="http://schemas.microsoft.com/office/powerpoint/2010/mai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r>
              <a:rPr lang="en-US" smtClean="0"/>
              <a:t>© 2014 Keith A. Pray</a:t>
            </a:r>
            <a:endParaRPr lang="en-US"/>
          </a:p>
        </p:txBody>
      </p:sp>
      <p:sp>
        <p:nvSpPr>
          <p:cNvPr id="6" name="Rectangle 4"/>
          <p:cNvSpPr>
            <a:spLocks noGrp="1" noChangeArrowheads="1"/>
          </p:cNvSpPr>
          <p:nvPr>
            <p:ph type="sldNum" sz="quarter" idx="11"/>
          </p:nvPr>
        </p:nvSpPr>
        <p:spPr>
          <a:ln/>
        </p:spPr>
        <p:txBody>
          <a:bodyPr/>
          <a:lstStyle>
            <a:lvl1pPr>
              <a:defRPr/>
            </a:lvl1pPr>
          </a:lstStyle>
          <a:p>
            <a:fld id="{DE93199D-D8F4-B94A-97CA-4F9FA16DF804}" type="slidenum">
              <a:rPr lang="en-US"/>
              <a:pPr/>
              <a:t>‹#›</a:t>
            </a:fld>
            <a:endParaRPr lang="en-US"/>
          </a:p>
        </p:txBody>
      </p:sp>
      <p:sp>
        <p:nvSpPr>
          <p:cNvPr id="7" name="Rectangle 17"/>
          <p:cNvSpPr>
            <a:spLocks noGrp="1" noChangeArrowheads="1"/>
          </p:cNvSpPr>
          <p:nvPr>
            <p:ph type="dt" sz="half" idx="12"/>
          </p:nvPr>
        </p:nvSpPr>
        <p:spPr>
          <a:ln/>
        </p:spPr>
        <p:txBody>
          <a:bodyPr/>
          <a:lstStyle>
            <a:lvl1pPr>
              <a:defRPr/>
            </a:lvl1pPr>
          </a:lstStyle>
          <a:p>
            <a:fld id="{A171015C-0AFA-4943-9B7B-18AEE5959C7C}" type="datetime1">
              <a:rPr lang="en-US" smtClean="0"/>
              <a:t>3/18/14</a:t>
            </a:fld>
            <a:endParaRPr lang="en-US"/>
          </a:p>
        </p:txBody>
      </p:sp>
    </p:spTree>
  </p:cSld>
  <p:clrMapOvr>
    <a:masterClrMapping/>
  </p:clrMapOvr>
  <p:transition xmlns:p14="http://schemas.microsoft.com/office/powerpoint/2010/main" spd="slow">
    <p:push/>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Arial" charset="0"/>
              </a:defRPr>
            </a:lvl1pPr>
          </a:lstStyle>
          <a:p>
            <a:r>
              <a:rPr lang="en-US" smtClean="0"/>
              <a:t>© 2014 Keith A. Pray</a:t>
            </a:r>
            <a:endParaRPr lang="en-US" dirty="0"/>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Black" charset="0"/>
              </a:defRPr>
            </a:lvl1pPr>
          </a:lstStyle>
          <a:p>
            <a:fld id="{E0F30E41-25F8-2042-B61E-979113BAF956}" type="slidenum">
              <a:rPr lang="en-US"/>
              <a:pPr/>
              <a:t>‹#›</a:t>
            </a:fld>
            <a:endParaRPr lang="en-US"/>
          </a:p>
        </p:txBody>
      </p:sp>
      <p:grpSp>
        <p:nvGrpSpPr>
          <p:cNvPr id="1028" name="Group 18"/>
          <p:cNvGrpSpPr>
            <a:grpSpLocks/>
          </p:cNvGrpSpPr>
          <p:nvPr/>
        </p:nvGrpSpPr>
        <p:grpSpPr bwMode="auto">
          <a:xfrm>
            <a:off x="0" y="0"/>
            <a:ext cx="9144000" cy="546100"/>
            <a:chOff x="0" y="0"/>
            <a:chExt cx="5760" cy="344"/>
          </a:xfrm>
        </p:grpSpPr>
        <p:sp>
          <p:nvSpPr>
            <p:cNvPr id="38917" name="Rectangle 5"/>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prstTxWarp prst="textNoShape">
                <a:avLst/>
              </a:prstTxWarp>
            </a:bodyPr>
            <a:lstStyle/>
            <a:p>
              <a:endParaRPr lang="en-US">
                <a:solidFill>
                  <a:schemeClr val="tx1"/>
                </a:solidFill>
              </a:endParaRPr>
            </a:p>
          </p:txBody>
        </p:sp>
        <p:sp>
          <p:nvSpPr>
            <p:cNvPr id="38918" name="Rectangle 6"/>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w="9525">
              <a:noFill/>
              <a:miter lim="800000"/>
              <a:headEnd/>
              <a:tailEnd/>
            </a:ln>
          </p:spPr>
          <p:txBody>
            <a:bodyPr>
              <a:prstTxWarp prst="textNoShape">
                <a:avLst/>
              </a:prstTxWarp>
            </a:bodyPr>
            <a:lstStyle/>
            <a:p>
              <a:pPr algn="l"/>
              <a:endParaRPr lang="en-US">
                <a:solidFill>
                  <a:schemeClr val="tx1"/>
                </a:solidFill>
              </a:endParaRPr>
            </a:p>
          </p:txBody>
        </p:sp>
        <p:sp>
          <p:nvSpPr>
            <p:cNvPr id="38919" name="Rectangle 7"/>
            <p:cNvSpPr>
              <a:spLocks noChangeArrowheads="1"/>
            </p:cNvSpPr>
            <p:nvPr/>
          </p:nvSpPr>
          <p:spPr bwMode="auto">
            <a:xfrm>
              <a:off x="258" y="85"/>
              <a:ext cx="87" cy="89"/>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0" name="Rectangle 8"/>
            <p:cNvSpPr>
              <a:spLocks noChangeArrowheads="1"/>
            </p:cNvSpPr>
            <p:nvPr/>
          </p:nvSpPr>
          <p:spPr bwMode="auto">
            <a:xfrm>
              <a:off x="345" y="0"/>
              <a:ext cx="88"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1"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2" name="Rectangle 10"/>
            <p:cNvSpPr>
              <a:spLocks noChangeArrowheads="1"/>
            </p:cNvSpPr>
            <p:nvPr/>
          </p:nvSpPr>
          <p:spPr bwMode="auto">
            <a:xfrm>
              <a:off x="173" y="173"/>
              <a:ext cx="86" cy="87"/>
            </a:xfrm>
            <a:prstGeom prst="rect">
              <a:avLst/>
            </a:prstGeom>
            <a:solidFill>
              <a:schemeClr val="hlink"/>
            </a:solidFill>
            <a:ln w="9525">
              <a:noFill/>
              <a:miter lim="800000"/>
              <a:headEnd/>
              <a:tailEnd/>
            </a:ln>
          </p:spPr>
          <p:txBody>
            <a:bodyPr>
              <a:prstTxWarp prst="textNoShape">
                <a:avLst/>
              </a:prstTxWarp>
            </a:bodyPr>
            <a:lstStyle/>
            <a:p>
              <a:pPr algn="l"/>
              <a:endParaRPr lang="en-US" sz="1800">
                <a:solidFill>
                  <a:schemeClr val="hlink"/>
                </a:solidFill>
                <a:latin typeface="Arial" charset="0"/>
              </a:endParaRPr>
            </a:p>
          </p:txBody>
        </p:sp>
        <p:sp>
          <p:nvSpPr>
            <p:cNvPr id="38923" name="Rectangle 11"/>
            <p:cNvSpPr>
              <a:spLocks noChangeArrowheads="1"/>
            </p:cNvSpPr>
            <p:nvPr/>
          </p:nvSpPr>
          <p:spPr bwMode="auto">
            <a:xfrm>
              <a:off x="83" y="86"/>
              <a:ext cx="89" cy="87"/>
            </a:xfrm>
            <a:prstGeom prst="rect">
              <a:avLst/>
            </a:prstGeom>
            <a:solidFill>
              <a:schemeClr val="accent1"/>
            </a:solidFill>
            <a:ln w="9525">
              <a:noFill/>
              <a:miter lim="800000"/>
              <a:headEnd/>
              <a:tailEnd/>
            </a:ln>
          </p:spPr>
          <p:txBody>
            <a:bodyPr>
              <a:prstTxWarp prst="textNoShape">
                <a:avLst/>
              </a:prstTxWarp>
            </a:bodyPr>
            <a:lstStyle/>
            <a:p>
              <a:pPr algn="l"/>
              <a:endParaRPr lang="en-US">
                <a:solidFill>
                  <a:schemeClr val="tx1"/>
                </a:solidFill>
              </a:endParaRPr>
            </a:p>
          </p:txBody>
        </p:sp>
        <p:sp>
          <p:nvSpPr>
            <p:cNvPr id="38924"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sp>
          <p:nvSpPr>
            <p:cNvPr id="38925"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prstTxWarp prst="textNoShape">
                <a:avLst/>
              </a:prstTxWarp>
            </a:bodyPr>
            <a:lstStyle/>
            <a:p>
              <a:pPr algn="l"/>
              <a:endParaRPr lang="en-US" sz="1800">
                <a:solidFill>
                  <a:schemeClr val="accent2"/>
                </a:solidFill>
                <a:latin typeface="Arial" charset="0"/>
              </a:endParaRPr>
            </a:p>
          </p:txBody>
        </p:sp>
      </p:grpSp>
      <p:sp>
        <p:nvSpPr>
          <p:cNvPr id="1029" name="Rectangle 14"/>
          <p:cNvSpPr>
            <a:spLocks noGrp="1" noChangeArrowheads="1"/>
          </p:cNvSpPr>
          <p:nvPr>
            <p:ph type="title"/>
          </p:nvPr>
        </p:nvSpPr>
        <p:spPr bwMode="auto">
          <a:xfrm>
            <a:off x="457200" y="762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fld id="{F8E10401-592C-F240-812B-2310683BC9A6}" type="datetime1">
              <a:rPr lang="en-US" smtClean="0"/>
              <a:t>3/18/14</a:t>
            </a:fld>
            <a:endParaRPr lang="en-US" dirty="0"/>
          </a:p>
        </p:txBody>
      </p:sp>
      <p:pic>
        <p:nvPicPr>
          <p:cNvPr id="1032" name="Picture 22"/>
          <p:cNvPicPr>
            <a:picLocks noChangeAspect="1" noChangeArrowheads="1"/>
          </p:cNvPicPr>
          <p:nvPr/>
        </p:nvPicPr>
        <p:blipFill>
          <a:blip r:embed="rId14"/>
          <a:srcRect/>
          <a:stretch>
            <a:fillRect/>
          </a:stretch>
        </p:blipFill>
        <p:spPr bwMode="auto">
          <a:xfrm>
            <a:off x="7977188" y="23813"/>
            <a:ext cx="1166812" cy="433387"/>
          </a:xfrm>
          <a:prstGeom prst="rect">
            <a:avLst/>
          </a:prstGeom>
          <a:noFill/>
          <a:ln w="9525">
            <a:noFill/>
            <a:miter lim="800000"/>
            <a:headEnd/>
            <a:tailEnd/>
          </a:ln>
        </p:spPr>
      </p:pic>
      <p:sp>
        <p:nvSpPr>
          <p:cNvPr id="38935" name="Text Box 23"/>
          <p:cNvSpPr txBox="1">
            <a:spLocks noChangeArrowheads="1"/>
          </p:cNvSpPr>
          <p:nvPr userDrawn="1"/>
        </p:nvSpPr>
        <p:spPr bwMode="auto">
          <a:xfrm>
            <a:off x="1568450" y="23813"/>
            <a:ext cx="6015038" cy="473075"/>
          </a:xfrm>
          <a:prstGeom prst="rect">
            <a:avLst/>
          </a:prstGeom>
          <a:noFill/>
          <a:ln w="9525">
            <a:noFill/>
            <a:miter lim="800000"/>
            <a:headEnd/>
            <a:tailEnd/>
          </a:ln>
          <a:effectLst/>
        </p:spPr>
        <p:txBody>
          <a:bodyPr wrap="none" anchor="ctr">
            <a:prstTxWarp prst="textNoShape">
              <a:avLst/>
            </a:prstTxWarp>
            <a:spAutoFit/>
          </a:bodyPr>
          <a:lstStyle/>
          <a:p>
            <a:r>
              <a:rPr lang="en-US" sz="2500" b="1">
                <a:solidFill>
                  <a:srgbClr val="990033"/>
                </a:solidFill>
              </a:rPr>
              <a:t>CS 3043 Social Implications Of Computing</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spd="slow">
    <p:push/>
  </p:transition>
  <p:hf sldNum="0" hdr="0" dt="0"/>
  <p:txStyles>
    <p:titleStyle>
      <a:lvl1pPr algn="l" rtl="0" eaLnBrk="0" fontAlgn="base" hangingPunct="0">
        <a:spcBef>
          <a:spcPct val="0"/>
        </a:spcBef>
        <a:spcAft>
          <a:spcPct val="0"/>
        </a:spcAft>
        <a:defRPr sz="3600">
          <a:solidFill>
            <a:schemeClr val="tx1"/>
          </a:solidFill>
          <a:latin typeface="+mj-lt"/>
          <a:ea typeface="ＭＳ Ｐゴシック" pitchFamily="76" charset="-128"/>
          <a:cs typeface="ＭＳ Ｐゴシック" pitchFamily="76" charset="-128"/>
        </a:defRPr>
      </a:lvl1pPr>
      <a:lvl2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2pPr>
      <a:lvl3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3pPr>
      <a:lvl4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4pPr>
      <a:lvl5pPr algn="l" rtl="0" eaLnBrk="0" fontAlgn="base" hangingPunct="0">
        <a:spcBef>
          <a:spcPct val="0"/>
        </a:spcBef>
        <a:spcAft>
          <a:spcPct val="0"/>
        </a:spcAft>
        <a:defRPr sz="3600">
          <a:solidFill>
            <a:schemeClr val="tx1"/>
          </a:solidFill>
          <a:latin typeface="Arial Black" pitchFamily="76" charset="0"/>
          <a:ea typeface="ＭＳ Ｐゴシック" pitchFamily="76" charset="-128"/>
          <a:cs typeface="ＭＳ Ｐゴシック" pitchFamily="76" charset="-128"/>
        </a:defRPr>
      </a:lvl5pPr>
      <a:lvl6pPr marL="457200" algn="l" rtl="0" fontAlgn="base">
        <a:spcBef>
          <a:spcPct val="0"/>
        </a:spcBef>
        <a:spcAft>
          <a:spcPct val="0"/>
        </a:spcAft>
        <a:defRPr sz="3600">
          <a:solidFill>
            <a:schemeClr val="tx1"/>
          </a:solidFill>
          <a:latin typeface="Arial Black" pitchFamily="76" charset="0"/>
        </a:defRPr>
      </a:lvl6pPr>
      <a:lvl7pPr marL="914400" algn="l" rtl="0" fontAlgn="base">
        <a:spcBef>
          <a:spcPct val="0"/>
        </a:spcBef>
        <a:spcAft>
          <a:spcPct val="0"/>
        </a:spcAft>
        <a:defRPr sz="3600">
          <a:solidFill>
            <a:schemeClr val="tx1"/>
          </a:solidFill>
          <a:latin typeface="Arial Black" pitchFamily="76" charset="0"/>
        </a:defRPr>
      </a:lvl7pPr>
      <a:lvl8pPr marL="1371600" algn="l" rtl="0" fontAlgn="base">
        <a:spcBef>
          <a:spcPct val="0"/>
        </a:spcBef>
        <a:spcAft>
          <a:spcPct val="0"/>
        </a:spcAft>
        <a:defRPr sz="3600">
          <a:solidFill>
            <a:schemeClr val="tx1"/>
          </a:solidFill>
          <a:latin typeface="Arial Black" pitchFamily="76" charset="0"/>
        </a:defRPr>
      </a:lvl8pPr>
      <a:lvl9pPr marL="1828800" algn="l" rtl="0" fontAlgn="base">
        <a:spcBef>
          <a:spcPct val="0"/>
        </a:spcBef>
        <a:spcAft>
          <a:spcPct val="0"/>
        </a:spcAft>
        <a:defRPr sz="3600">
          <a:solidFill>
            <a:schemeClr val="tx1"/>
          </a:solidFill>
          <a:latin typeface="Arial Black" pitchFamily="76" charset="0"/>
        </a:defRPr>
      </a:lvl9pPr>
    </p:titleStyle>
    <p:bodyStyle>
      <a:lvl1pPr marL="342900" indent="-342900" algn="l" rtl="0" eaLnBrk="0" fontAlgn="base" hangingPunct="0">
        <a:spcBef>
          <a:spcPct val="20000"/>
        </a:spcBef>
        <a:spcAft>
          <a:spcPct val="0"/>
        </a:spcAft>
        <a:buClr>
          <a:schemeClr val="accent1"/>
        </a:buClr>
        <a:buSzPct val="75000"/>
        <a:buFont typeface="Wingdings" charset="2"/>
        <a:buChar char="n"/>
        <a:defRPr sz="3000">
          <a:solidFill>
            <a:schemeClr val="tx1"/>
          </a:solidFill>
          <a:latin typeface="+mn-lt"/>
          <a:ea typeface="ＭＳ Ｐゴシック" pitchFamily="76" charset="-128"/>
          <a:cs typeface="ＭＳ Ｐゴシック" pitchFamily="76" charset="-128"/>
        </a:defRPr>
      </a:lvl1pPr>
      <a:lvl2pPr marL="742950" indent="-285750" algn="l" rtl="0" eaLnBrk="0" fontAlgn="base" hangingPunct="0">
        <a:spcBef>
          <a:spcPct val="20000"/>
        </a:spcBef>
        <a:spcAft>
          <a:spcPct val="0"/>
        </a:spcAft>
        <a:buClr>
          <a:schemeClr val="accent2"/>
        </a:buClr>
        <a:buSzPct val="80000"/>
        <a:buFont typeface="Wingdings" charset="2"/>
        <a:buChar char="¨"/>
        <a:defRPr sz="2000">
          <a:solidFill>
            <a:schemeClr val="tx1"/>
          </a:solidFill>
          <a:latin typeface="+mj-lt"/>
          <a:ea typeface="ＭＳ Ｐゴシック" pitchFamily="76" charset="-128"/>
        </a:defRPr>
      </a:lvl2pPr>
      <a:lvl3pPr marL="1143000" indent="-228600" algn="l" rtl="0" eaLnBrk="0" fontAlgn="base" hangingPunct="0">
        <a:spcBef>
          <a:spcPct val="20000"/>
        </a:spcBef>
        <a:spcAft>
          <a:spcPct val="0"/>
        </a:spcAft>
        <a:buClr>
          <a:schemeClr val="accent1"/>
        </a:buClr>
        <a:buSzPct val="65000"/>
        <a:buFont typeface="Wingdings" charset="2"/>
        <a:buChar char="n"/>
        <a:defRPr sz="2400">
          <a:solidFill>
            <a:schemeClr val="tx1"/>
          </a:solidFill>
          <a:latin typeface="+mn-lt"/>
          <a:ea typeface="ＭＳ Ｐゴシック" pitchFamily="76" charset="-128"/>
        </a:defRPr>
      </a:lvl3pPr>
      <a:lvl4pPr marL="1600200" indent="-228600" algn="l" rtl="0" eaLnBrk="0" fontAlgn="base" hangingPunct="0">
        <a:spcBef>
          <a:spcPct val="20000"/>
        </a:spcBef>
        <a:spcAft>
          <a:spcPct val="0"/>
        </a:spcAft>
        <a:buClr>
          <a:schemeClr val="accent2"/>
        </a:buClr>
        <a:buSzPct val="70000"/>
        <a:buFont typeface="Wingdings" charset="2"/>
        <a:buChar char="¨"/>
        <a:defRPr>
          <a:solidFill>
            <a:schemeClr val="tx1"/>
          </a:solidFill>
          <a:latin typeface="+mj-lt"/>
          <a:ea typeface="ＭＳ Ｐゴシック" pitchFamily="76" charset="-128"/>
        </a:defRPr>
      </a:lvl4pPr>
      <a:lvl5pPr marL="2057400" indent="-228600" algn="l" rtl="0" eaLnBrk="0" fontAlgn="base" hangingPunct="0">
        <a:spcBef>
          <a:spcPct val="20000"/>
        </a:spcBef>
        <a:spcAft>
          <a:spcPct val="0"/>
        </a:spcAft>
        <a:buClr>
          <a:schemeClr val="accent1"/>
        </a:buClr>
        <a:buFont typeface="Wingdings" charset="2"/>
        <a:buChar char="§"/>
        <a:defRPr sz="2000">
          <a:solidFill>
            <a:schemeClr val="tx1"/>
          </a:solidFill>
          <a:latin typeface="+mn-lt"/>
          <a:ea typeface="ＭＳ Ｐゴシック" pitchFamily="76" charset="-128"/>
        </a:defRPr>
      </a:lvl5pPr>
      <a:lvl6pPr marL="25146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6pPr>
      <a:lvl7pPr marL="29718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7pPr>
      <a:lvl8pPr marL="34290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8pPr>
      <a:lvl9pPr marL="3886200" indent="-228600" algn="l" rtl="0" fontAlgn="base">
        <a:spcBef>
          <a:spcPct val="20000"/>
        </a:spcBef>
        <a:spcAft>
          <a:spcPct val="0"/>
        </a:spcAft>
        <a:buClr>
          <a:schemeClr val="accent1"/>
        </a:buClr>
        <a:buFont typeface="Wingdings" pitchFamily="76" charset="2"/>
        <a:buChar char="§"/>
        <a:defRPr sz="2000">
          <a:solidFill>
            <a:schemeClr val="tx1"/>
          </a:solidFill>
          <a:latin typeface="+mn-lt"/>
          <a:ea typeface="ＭＳ Ｐゴシック" pitchFamily="7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4"/>
          <p:cNvSpPr>
            <a:spLocks noGrp="1" noChangeArrowheads="1"/>
          </p:cNvSpPr>
          <p:nvPr>
            <p:ph type="ftr" sz="quarter" idx="11"/>
          </p:nvPr>
        </p:nvSpPr>
        <p:spPr>
          <a:noFill/>
        </p:spPr>
        <p:txBody>
          <a:bodyPr/>
          <a:lstStyle/>
          <a:p>
            <a:r>
              <a:rPr lang="en-US" smtClean="0"/>
              <a:t>© 2014 Keith A. Pray</a:t>
            </a:r>
          </a:p>
        </p:txBody>
      </p:sp>
      <p:sp>
        <p:nvSpPr>
          <p:cNvPr id="16389" name="Rectangle 2"/>
          <p:cNvSpPr>
            <a:spLocks noGrp="1" noChangeArrowheads="1"/>
          </p:cNvSpPr>
          <p:nvPr>
            <p:ph type="ctrTitle"/>
          </p:nvPr>
        </p:nvSpPr>
        <p:spPr/>
        <p:txBody>
          <a:bodyPr/>
          <a:lstStyle/>
          <a:p>
            <a:pPr eaLnBrk="1" hangingPunct="1"/>
            <a:r>
              <a:rPr lang="en-US" sz="4000">
                <a:ea typeface="ＭＳ Ｐゴシック" charset="-128"/>
                <a:cs typeface="ＭＳ Ｐゴシック" charset="-128"/>
              </a:rPr>
              <a:t>Class 1</a:t>
            </a:r>
            <a:br>
              <a:rPr lang="en-US" sz="4000">
                <a:ea typeface="ＭＳ Ｐゴシック" charset="-128"/>
                <a:cs typeface="ＭＳ Ｐゴシック" charset="-128"/>
              </a:rPr>
            </a:br>
            <a:r>
              <a:rPr lang="en-US" sz="4000">
                <a:ea typeface="ＭＳ Ｐゴシック" charset="-128"/>
                <a:cs typeface="ＭＳ Ｐゴシック" charset="-128"/>
              </a:rPr>
              <a:t>Introduction </a:t>
            </a:r>
            <a:br>
              <a:rPr lang="en-US" sz="4000">
                <a:ea typeface="ＭＳ Ｐゴシック" charset="-128"/>
                <a:cs typeface="ＭＳ Ｐゴシック" charset="-128"/>
              </a:rPr>
            </a:br>
            <a:endParaRPr lang="en-US">
              <a:ea typeface="ＭＳ Ｐゴシック" charset="-128"/>
              <a:cs typeface="ＭＳ Ｐゴシック" charset="-128"/>
            </a:endParaRPr>
          </a:p>
        </p:txBody>
      </p:sp>
      <p:sp>
        <p:nvSpPr>
          <p:cNvPr id="16390" name="Rectangle 3"/>
          <p:cNvSpPr>
            <a:spLocks noGrp="1" noChangeArrowheads="1"/>
          </p:cNvSpPr>
          <p:nvPr>
            <p:ph type="subTitle" idx="1"/>
          </p:nvPr>
        </p:nvSpPr>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a:p>
            <a:pPr defTabSz="242888" eaLnBrk="1" hangingPunct="1">
              <a:buFont typeface="Wingdings" charset="2"/>
              <a:buNone/>
            </a:pPr>
            <a:endParaRPr lang="en-US" sz="250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2014 Keith A. Pray</a:t>
            </a:r>
          </a:p>
        </p:txBody>
      </p:sp>
      <p:sp>
        <p:nvSpPr>
          <p:cNvPr id="1946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946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a:ea typeface="ＭＳ Ｐゴシック" charset="-128"/>
                <a:cs typeface="ＭＳ Ｐゴシック" charset="-128"/>
              </a:rPr>
              <a:t>Introduction</a:t>
            </a:r>
          </a:p>
          <a:p>
            <a:pPr marL="838200" lvl="1" indent="-381000" eaLnBrk="1" hangingPunct="1">
              <a:buFont typeface="Times" charset="0"/>
              <a:buAutoNum type="arabicPeriod"/>
            </a:pPr>
            <a:r>
              <a:rPr lang="en-US" sz="1600" dirty="0"/>
              <a:t>Course Staff</a:t>
            </a:r>
          </a:p>
          <a:p>
            <a:pPr marL="838200" lvl="1" indent="-381000" eaLnBrk="1" hangingPunct="1">
              <a:buFont typeface="Times" charset="0"/>
              <a:buAutoNum type="arabicPeriod"/>
            </a:pPr>
            <a:r>
              <a:rPr lang="en-US" sz="1600" dirty="0" smtClean="0"/>
              <a:t>Logistics</a:t>
            </a:r>
            <a:endParaRPr lang="en-US" sz="1600" dirty="0"/>
          </a:p>
          <a:p>
            <a:pPr marL="838200" lvl="1" indent="-381000" eaLnBrk="1" hangingPunct="1">
              <a:buFont typeface="Times" charset="0"/>
              <a:buAutoNum type="arabicPeriod"/>
            </a:pPr>
            <a:r>
              <a:rPr lang="en-US" sz="1600" dirty="0"/>
              <a:t>Purpose</a:t>
            </a:r>
          </a:p>
          <a:p>
            <a:pPr marL="571500" indent="-571500" eaLnBrk="1" hangingPunct="1">
              <a:buFont typeface="Times" charset="0"/>
              <a:buAutoNum type="arabicPeriod"/>
            </a:pPr>
            <a:r>
              <a:rPr lang="en-US" sz="2300" dirty="0" smtClean="0">
                <a:ea typeface="ＭＳ Ｐゴシック" charset="-128"/>
                <a:cs typeface="ＭＳ Ｐゴシック" charset="-128"/>
              </a:rPr>
              <a:t>Assignment</a:t>
            </a:r>
            <a:endParaRPr lang="en-US" sz="2300" dirty="0">
              <a:ea typeface="ＭＳ Ｐゴシック" charset="-128"/>
              <a:cs typeface="ＭＳ Ｐゴシック" charset="-128"/>
            </a:endParaRPr>
          </a:p>
        </p:txBody>
      </p:sp>
      <p:sp>
        <p:nvSpPr>
          <p:cNvPr id="277508" name="Rectangle 4"/>
          <p:cNvSpPr>
            <a:spLocks noChangeArrowheads="1"/>
          </p:cNvSpPr>
          <p:nvPr/>
        </p:nvSpPr>
        <p:spPr bwMode="auto">
          <a:xfrm>
            <a:off x="0" y="3318933"/>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256526330"/>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ea typeface="ＭＳ Ｐゴシック" charset="-128"/>
                <a:cs typeface="ＭＳ Ｐゴシック" charset="-128"/>
              </a:rPr>
              <a:t>Assignment</a:t>
            </a:r>
          </a:p>
        </p:txBody>
      </p:sp>
      <p:sp>
        <p:nvSpPr>
          <p:cNvPr id="41987" name="Content Placeholder 2"/>
          <p:cNvSpPr>
            <a:spLocks noGrp="1"/>
          </p:cNvSpPr>
          <p:nvPr>
            <p:ph idx="1"/>
          </p:nvPr>
        </p:nvSpPr>
        <p:spPr/>
        <p:txBody>
          <a:bodyPr/>
          <a:lstStyle/>
          <a:p>
            <a:r>
              <a:rPr lang="en-US" dirty="0" smtClean="0">
                <a:ea typeface="ＭＳ Ｐゴシック" charset="-128"/>
                <a:cs typeface="ＭＳ Ｐゴシック" charset="-128"/>
              </a:rPr>
              <a:t>Create an information processing technology timeline</a:t>
            </a:r>
          </a:p>
          <a:p>
            <a:pPr lvl="2"/>
            <a:r>
              <a:rPr lang="en-US" dirty="0" smtClean="0">
                <a:ea typeface="ＭＳ Ｐゴシック" charset="-128"/>
              </a:rPr>
              <a:t>You can choose any scope (time periods, domains, etc.) and format you like</a:t>
            </a:r>
          </a:p>
          <a:p>
            <a:pPr lvl="2"/>
            <a:r>
              <a:rPr lang="en-US" dirty="0" smtClean="0">
                <a:ea typeface="ＭＳ Ｐゴシック" charset="-128"/>
              </a:rPr>
              <a:t>Example timeline - http://www.pbs.org/wgbh/amex/telephone/timeline/timeline_text.html</a:t>
            </a:r>
          </a:p>
          <a:p>
            <a:r>
              <a:rPr lang="en-US" dirty="0" smtClean="0">
                <a:ea typeface="ＭＳ Ｐゴシック" charset="-128"/>
                <a:cs typeface="ＭＳ Ｐゴシック" charset="-128"/>
              </a:rPr>
              <a:t>Write a 1 page paper that draws a conclusion using your timeline to illustrate your point.</a:t>
            </a:r>
          </a:p>
        </p:txBody>
      </p:sp>
      <p:sp>
        <p:nvSpPr>
          <p:cNvPr id="41988" name="Footer Placeholder 3"/>
          <p:cNvSpPr>
            <a:spLocks noGrp="1"/>
          </p:cNvSpPr>
          <p:nvPr>
            <p:ph type="ftr" sz="quarter" idx="10"/>
          </p:nvPr>
        </p:nvSpPr>
        <p:spPr>
          <a:noFill/>
        </p:spPr>
        <p:txBody>
          <a:bodyPr/>
          <a:lstStyle/>
          <a:p>
            <a:r>
              <a:rPr lang="en-US" smtClean="0"/>
              <a:t>© 2014 Keith A. Pray</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4"/>
          <p:cNvSpPr>
            <a:spLocks noGrp="1" noChangeArrowheads="1"/>
          </p:cNvSpPr>
          <p:nvPr>
            <p:ph type="ftr" sz="quarter" idx="11"/>
          </p:nvPr>
        </p:nvSpPr>
        <p:spPr>
          <a:noFill/>
        </p:spPr>
        <p:txBody>
          <a:bodyPr/>
          <a:lstStyle/>
          <a:p>
            <a:r>
              <a:rPr lang="en-US" smtClean="0"/>
              <a:t>© 2014 Keith A. Pray</a:t>
            </a:r>
          </a:p>
        </p:txBody>
      </p:sp>
      <p:sp>
        <p:nvSpPr>
          <p:cNvPr id="44037" name="Rectangle 2"/>
          <p:cNvSpPr>
            <a:spLocks noGrp="1" noChangeArrowheads="1"/>
          </p:cNvSpPr>
          <p:nvPr>
            <p:ph type="ctrTitle"/>
          </p:nvPr>
        </p:nvSpPr>
        <p:spPr/>
        <p:txBody>
          <a:bodyPr/>
          <a:lstStyle/>
          <a:p>
            <a:pPr eaLnBrk="1" hangingPunct="1"/>
            <a:r>
              <a:rPr lang="en-US">
                <a:ea typeface="ＭＳ Ｐゴシック" charset="-128"/>
                <a:cs typeface="ＭＳ Ｐゴシック" charset="-128"/>
              </a:rPr>
              <a:t>Class 1 </a:t>
            </a:r>
            <a:br>
              <a:rPr lang="en-US">
                <a:ea typeface="ＭＳ Ｐゴシック" charset="-128"/>
                <a:cs typeface="ＭＳ Ｐゴシック" charset="-128"/>
              </a:rPr>
            </a:br>
            <a:r>
              <a:rPr lang="en-US">
                <a:ea typeface="ＭＳ Ｐゴシック" charset="-128"/>
                <a:cs typeface="ＭＳ Ｐゴシック" charset="-128"/>
              </a:rPr>
              <a:t>The End</a:t>
            </a:r>
          </a:p>
        </p:txBody>
      </p:sp>
      <p:sp>
        <p:nvSpPr>
          <p:cNvPr id="44038" name="Rectangle 8"/>
          <p:cNvSpPr>
            <a:spLocks noGrp="1" noChangeArrowheads="1"/>
          </p:cNvSpPr>
          <p:nvPr>
            <p:ph type="subTitle" idx="1"/>
          </p:nvPr>
        </p:nvSpPr>
        <p:spPr>
          <a:noFill/>
        </p:spPr>
        <p:txBody>
          <a:bodyPr/>
          <a:lstStyle/>
          <a:p>
            <a:pPr algn="r" defTabSz="242888" eaLnBrk="1" hangingPunct="1">
              <a:buFont typeface="Wingdings" charset="2"/>
              <a:buNone/>
            </a:pPr>
            <a:r>
              <a:rPr lang="en-US">
                <a:ea typeface="ＭＳ Ｐゴシック" charset="-128"/>
                <a:cs typeface="ＭＳ Ｐゴシック" charset="-128"/>
              </a:rPr>
              <a:t>Keith A. Pray</a:t>
            </a:r>
          </a:p>
          <a:p>
            <a:pPr algn="r" defTabSz="242888" eaLnBrk="1" hangingPunct="1">
              <a:buFont typeface="Wingdings" charset="2"/>
              <a:buNone/>
            </a:pPr>
            <a:r>
              <a:rPr lang="en-US">
                <a:ea typeface="ＭＳ Ｐゴシック" charset="-128"/>
                <a:cs typeface="ＭＳ Ｐゴシック" charset="-128"/>
              </a:rPr>
              <a:t>Instructor</a:t>
            </a:r>
          </a:p>
          <a:p>
            <a:pPr defTabSz="242888" eaLnBrk="1" hangingPunct="1">
              <a:buFont typeface="Wingdings" charset="2"/>
              <a:buNone/>
            </a:pPr>
            <a:r>
              <a:rPr lang="en-US" sz="2400">
                <a:ea typeface="ＭＳ Ｐゴシック" charset="-128"/>
                <a:cs typeface="ＭＳ Ｐゴシック" charset="-128"/>
              </a:rPr>
              <a:t>socialimps.keithpray.net</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p:spPr>
        <p:txBody>
          <a:bodyPr/>
          <a:lstStyle/>
          <a:p>
            <a:r>
              <a:rPr lang="en-US" smtClean="0"/>
              <a:t>© 2014 Keith A. Pray</a:t>
            </a:r>
            <a:endParaRPr lang="en-US"/>
          </a:p>
        </p:txBody>
      </p:sp>
      <p:sp>
        <p:nvSpPr>
          <p:cNvPr id="28677" name="Rectangle 2"/>
          <p:cNvSpPr>
            <a:spLocks noGrp="1" noChangeArrowheads="1"/>
          </p:cNvSpPr>
          <p:nvPr>
            <p:ph type="title"/>
          </p:nvPr>
        </p:nvSpPr>
        <p:spPr/>
        <p:txBody>
          <a:bodyPr/>
          <a:lstStyle/>
          <a:p>
            <a:pPr eaLnBrk="1" hangingPunct="1"/>
            <a:r>
              <a:rPr lang="en-US" smtClean="0">
                <a:ea typeface="ＭＳ Ｐゴシック" charset="-128"/>
                <a:cs typeface="ＭＳ Ｐゴシック" charset="-128"/>
              </a:rPr>
              <a:t>Practice Quiz!</a:t>
            </a:r>
          </a:p>
        </p:txBody>
      </p:sp>
      <p:sp>
        <p:nvSpPr>
          <p:cNvPr id="28678" name="Rectangle 42"/>
          <p:cNvSpPr>
            <a:spLocks noGrp="1" noChangeArrowheads="1"/>
          </p:cNvSpPr>
          <p:nvPr>
            <p:ph type="body" idx="1"/>
          </p:nvPr>
        </p:nvSpPr>
        <p:spPr>
          <a:noFill/>
        </p:spPr>
        <p:txBody>
          <a:bodyPr/>
          <a:lstStyle/>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What is Ethics?</a:t>
            </a:r>
          </a:p>
          <a:p>
            <a:pPr marL="514350" indent="-514350" eaLnBrk="1" hangingPunct="1">
              <a:lnSpc>
                <a:spcPct val="90000"/>
              </a:lnSpc>
              <a:buFont typeface="Arial Black" charset="0"/>
              <a:buAutoNum type="arabicPeriod"/>
            </a:pPr>
            <a:endParaRPr lang="en-US" sz="260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How does cyberethics relate to the scope of this course?</a:t>
            </a:r>
          </a:p>
          <a:p>
            <a:pPr marL="514350" indent="-514350" eaLnBrk="1" hangingPunct="1">
              <a:lnSpc>
                <a:spcPct val="90000"/>
              </a:lnSpc>
              <a:buFont typeface="Wingdings" charset="2"/>
              <a:buNone/>
            </a:pPr>
            <a:endParaRPr lang="en-US" sz="260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What is the difference between normative and descriptive studies?</a:t>
            </a:r>
          </a:p>
          <a:p>
            <a:pPr marL="514350" indent="-514350" eaLnBrk="1" hangingPunct="1">
              <a:lnSpc>
                <a:spcPct val="90000"/>
              </a:lnSpc>
              <a:buFont typeface="Wingdings" charset="2"/>
              <a:buNone/>
            </a:pPr>
            <a:endParaRPr lang="en-US" sz="260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smtClean="0">
                <a:ea typeface="ＭＳ Ｐゴシック" charset="-128"/>
                <a:cs typeface="ＭＳ Ｐゴシック" charset="-128"/>
              </a:rPr>
              <a:t>What information processing technology issue interests you most so far?</a:t>
            </a:r>
            <a:endParaRPr lang="en-US" sz="260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p:spPr>
        <p:txBody>
          <a:bodyPr/>
          <a:lstStyle/>
          <a:p>
            <a:r>
              <a:rPr lang="en-US" smtClean="0"/>
              <a:t>© 2014 Keith A. Pray</a:t>
            </a:r>
          </a:p>
        </p:txBody>
      </p:sp>
      <p:sp>
        <p:nvSpPr>
          <p:cNvPr id="3789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Class Discussion</a:t>
            </a:r>
          </a:p>
        </p:txBody>
      </p:sp>
      <p:sp>
        <p:nvSpPr>
          <p:cNvPr id="37894" name="Rectangle 3"/>
          <p:cNvSpPr>
            <a:spLocks noGrp="1" noChangeArrowheads="1"/>
          </p:cNvSpPr>
          <p:nvPr>
            <p:ph type="body" idx="1"/>
          </p:nvPr>
        </p:nvSpPr>
        <p:spPr/>
        <p:txBody>
          <a:bodyPr/>
          <a:lstStyle/>
          <a:p>
            <a:pPr eaLnBrk="1" hangingPunct="1">
              <a:lnSpc>
                <a:spcPct val="90000"/>
              </a:lnSpc>
            </a:pPr>
            <a:r>
              <a:rPr lang="en-US" smtClean="0">
                <a:ea typeface="ＭＳ Ｐゴシック" charset="-128"/>
                <a:cs typeface="ＭＳ Ｐゴシック" charset="-128"/>
              </a:rPr>
              <a:t>What is technology?</a:t>
            </a:r>
          </a:p>
          <a:p>
            <a:pPr eaLnBrk="1" hangingPunct="1">
              <a:lnSpc>
                <a:spcPct val="90000"/>
              </a:lnSpc>
            </a:pPr>
            <a:r>
              <a:rPr lang="en-US" smtClean="0">
                <a:ea typeface="ＭＳ Ｐゴシック" charset="-128"/>
                <a:cs typeface="ＭＳ Ｐゴシック" charset="-128"/>
              </a:rPr>
              <a:t>In your lifetime, what information processing technologies have been:</a:t>
            </a:r>
          </a:p>
          <a:p>
            <a:pPr lvl="1" eaLnBrk="1" hangingPunct="1">
              <a:lnSpc>
                <a:spcPct val="90000"/>
              </a:lnSpc>
            </a:pPr>
            <a:r>
              <a:rPr lang="en-US" smtClean="0"/>
              <a:t>Introduced</a:t>
            </a:r>
          </a:p>
          <a:p>
            <a:pPr lvl="1" eaLnBrk="1" hangingPunct="1">
              <a:lnSpc>
                <a:spcPct val="90000"/>
              </a:lnSpc>
            </a:pPr>
            <a:r>
              <a:rPr lang="en-US" smtClean="0"/>
              <a:t>Enhanced</a:t>
            </a:r>
          </a:p>
          <a:p>
            <a:pPr lvl="1" eaLnBrk="1" hangingPunct="1">
              <a:lnSpc>
                <a:spcPct val="90000"/>
              </a:lnSpc>
            </a:pPr>
            <a:r>
              <a:rPr lang="en-US" smtClean="0"/>
              <a:t>Become more prevalent.</a:t>
            </a:r>
          </a:p>
          <a:p>
            <a:pPr eaLnBrk="1" hangingPunct="1">
              <a:lnSpc>
                <a:spcPct val="90000"/>
              </a:lnSpc>
            </a:pPr>
            <a:r>
              <a:rPr lang="en-US" smtClean="0">
                <a:ea typeface="ＭＳ Ｐゴシック" charset="-128"/>
                <a:cs typeface="ＭＳ Ｐゴシック" charset="-128"/>
              </a:rPr>
              <a:t>Pick one and discuss:</a:t>
            </a:r>
          </a:p>
          <a:p>
            <a:pPr lvl="1" eaLnBrk="1" hangingPunct="1">
              <a:lnSpc>
                <a:spcPct val="90000"/>
              </a:lnSpc>
            </a:pPr>
            <a:r>
              <a:rPr lang="en-US" smtClean="0"/>
              <a:t>What did people fear would happen?</a:t>
            </a:r>
          </a:p>
          <a:p>
            <a:pPr lvl="1" eaLnBrk="1" hangingPunct="1">
              <a:lnSpc>
                <a:spcPct val="90000"/>
              </a:lnSpc>
            </a:pPr>
            <a:r>
              <a:rPr lang="en-US" smtClean="0"/>
              <a:t>What actually did happen?</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a:noFill/>
        </p:spPr>
        <p:txBody>
          <a:bodyPr/>
          <a:lstStyle/>
          <a:p>
            <a:r>
              <a:rPr lang="en-US" smtClean="0"/>
              <a:t>© 2014 Keith A. Pray</a:t>
            </a:r>
          </a:p>
        </p:txBody>
      </p:sp>
      <p:sp>
        <p:nvSpPr>
          <p:cNvPr id="46085"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Class Discussion II</a:t>
            </a:r>
          </a:p>
        </p:txBody>
      </p:sp>
      <p:sp>
        <p:nvSpPr>
          <p:cNvPr id="46086"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Pick a story (real or fictional) which you have heard, read, or seen.</a:t>
            </a:r>
          </a:p>
          <a:p>
            <a:pPr lvl="1" eaLnBrk="1" hangingPunct="1"/>
            <a:r>
              <a:rPr lang="en-US"/>
              <a:t>What technologies were important in that story?</a:t>
            </a:r>
          </a:p>
          <a:p>
            <a:pPr lvl="1" eaLnBrk="1" hangingPunct="1"/>
            <a:r>
              <a:rPr lang="en-US"/>
              <a:t>How did they affect society?</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oter Placeholder 3"/>
          <p:cNvSpPr>
            <a:spLocks noGrp="1"/>
          </p:cNvSpPr>
          <p:nvPr>
            <p:ph type="ftr" sz="quarter" idx="10"/>
          </p:nvPr>
        </p:nvSpPr>
        <p:spPr>
          <a:noFill/>
        </p:spPr>
        <p:txBody>
          <a:bodyPr/>
          <a:lstStyle/>
          <a:p>
            <a:r>
              <a:rPr lang="en-US" smtClean="0"/>
              <a:t>© 2014 Keith A. Pray</a:t>
            </a:r>
          </a:p>
        </p:txBody>
      </p:sp>
      <p:sp>
        <p:nvSpPr>
          <p:cNvPr id="48133" name="Rectangle 2"/>
          <p:cNvSpPr>
            <a:spLocks noGrp="1" noChangeArrowheads="1"/>
          </p:cNvSpPr>
          <p:nvPr>
            <p:ph type="title"/>
          </p:nvPr>
        </p:nvSpPr>
        <p:spPr/>
        <p:txBody>
          <a:bodyPr/>
          <a:lstStyle/>
          <a:p>
            <a:pPr eaLnBrk="1" hangingPunct="1"/>
            <a:r>
              <a:rPr lang="en-US" sz="3200">
                <a:ea typeface="ＭＳ Ｐゴシック" charset="-128"/>
                <a:cs typeface="ＭＳ Ｐゴシック" charset="-128"/>
              </a:rPr>
              <a:t>Social Implications of Technology</a:t>
            </a:r>
          </a:p>
        </p:txBody>
      </p:sp>
      <p:sp>
        <p:nvSpPr>
          <p:cNvPr id="48134"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Whole-Class Discussion</a:t>
            </a:r>
          </a:p>
          <a:p>
            <a:pPr eaLnBrk="1" hangingPunct="1"/>
            <a:r>
              <a:rPr lang="en-US">
                <a:ea typeface="ＭＳ Ｐゴシック" charset="-128"/>
                <a:cs typeface="ＭＳ Ｐゴシック" charset="-128"/>
              </a:rPr>
              <a:t>Consider the Industrial Revolution</a:t>
            </a:r>
          </a:p>
          <a:p>
            <a:pPr lvl="1" eaLnBrk="1" hangingPunct="1"/>
            <a:r>
              <a:rPr lang="en-US"/>
              <a:t>Roughly the 19</a:t>
            </a:r>
            <a:r>
              <a:rPr lang="en-US" baseline="30000"/>
              <a:t>th</a:t>
            </a:r>
            <a:r>
              <a:rPr lang="en-US"/>
              <a:t> Century</a:t>
            </a:r>
          </a:p>
          <a:p>
            <a:pPr lvl="1" eaLnBrk="1" hangingPunct="1"/>
            <a:r>
              <a:rPr lang="en-US"/>
              <a:t>What technologies were introduced?</a:t>
            </a:r>
          </a:p>
          <a:p>
            <a:pPr lvl="1" eaLnBrk="1" hangingPunct="1"/>
            <a:r>
              <a:rPr lang="en-US"/>
              <a:t>What consequences did people fear?</a:t>
            </a:r>
          </a:p>
          <a:p>
            <a:pPr lvl="1" eaLnBrk="1" hangingPunct="1"/>
            <a:r>
              <a:rPr lang="en-US"/>
              <a:t>What actually happened?</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p:spPr>
        <p:txBody>
          <a:bodyPr/>
          <a:lstStyle/>
          <a:p>
            <a:r>
              <a:rPr lang="en-US" smtClean="0"/>
              <a:t>© 2014 Keith A. Pray</a:t>
            </a:r>
          </a:p>
        </p:txBody>
      </p:sp>
      <p:pic>
        <p:nvPicPr>
          <p:cNvPr id="18437" name="Picture 6"/>
          <p:cNvPicPr>
            <a:picLocks noChangeAspect="1"/>
          </p:cNvPicPr>
          <p:nvPr/>
        </p:nvPicPr>
        <p:blipFill>
          <a:blip r:embed="rId3"/>
          <a:srcRect/>
          <a:stretch>
            <a:fillRect/>
          </a:stretch>
        </p:blipFill>
        <p:spPr bwMode="auto">
          <a:xfrm>
            <a:off x="2260600" y="1231900"/>
            <a:ext cx="4622800" cy="4394200"/>
          </a:xfrm>
          <a:prstGeom prst="rect">
            <a:avLst/>
          </a:prstGeom>
          <a:noFill/>
          <a:ln w="9525">
            <a:noFill/>
            <a:miter lim="800000"/>
            <a:headEnd/>
            <a:tailEnd/>
          </a:ln>
        </p:spPr>
      </p:pic>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smtClean="0"/>
              <a:t>© 2014 Keith A. Pray</a:t>
            </a:r>
            <a:endParaRPr lang="en-US"/>
          </a:p>
        </p:txBody>
      </p:sp>
      <p:pic>
        <p:nvPicPr>
          <p:cNvPr id="7" name="Picture 6"/>
          <p:cNvPicPr>
            <a:picLocks noChangeAspect="1"/>
          </p:cNvPicPr>
          <p:nvPr/>
        </p:nvPicPr>
        <p:blipFill>
          <a:blip r:embed="rId3"/>
          <a:stretch>
            <a:fillRect/>
          </a:stretch>
        </p:blipFill>
        <p:spPr>
          <a:xfrm>
            <a:off x="0" y="914400"/>
            <a:ext cx="9144000" cy="5016843"/>
          </a:xfrm>
          <a:prstGeom prst="rect">
            <a:avLst/>
          </a:prstGeom>
        </p:spPr>
      </p:pic>
      <p:sp>
        <p:nvSpPr>
          <p:cNvPr id="8" name="TextBox 7"/>
          <p:cNvSpPr txBox="1"/>
          <p:nvPr/>
        </p:nvSpPr>
        <p:spPr>
          <a:xfrm>
            <a:off x="3048000" y="6019800"/>
            <a:ext cx="2762295" cy="461665"/>
          </a:xfrm>
          <a:prstGeom prst="rect">
            <a:avLst/>
          </a:prstGeom>
          <a:noFill/>
        </p:spPr>
        <p:txBody>
          <a:bodyPr wrap="none" rtlCol="0">
            <a:spAutoFit/>
          </a:bodyPr>
          <a:lstStyle/>
          <a:p>
            <a:r>
              <a:rPr lang="en-US" dirty="0">
                <a:solidFill>
                  <a:schemeClr val="tx1"/>
                </a:solidFill>
              </a:rPr>
              <a:t>http://</a:t>
            </a:r>
            <a:r>
              <a:rPr lang="en-US" dirty="0" err="1">
                <a:solidFill>
                  <a:schemeClr val="tx1"/>
                </a:solidFill>
              </a:rPr>
              <a:t>xkcd.com</a:t>
            </a:r>
            <a:r>
              <a:rPr lang="en-US" dirty="0">
                <a:solidFill>
                  <a:schemeClr val="tx1"/>
                </a:solidFill>
              </a:rPr>
              <a:t>/378/</a:t>
            </a:r>
          </a:p>
        </p:txBody>
      </p:sp>
      <p:sp>
        <p:nvSpPr>
          <p:cNvPr id="2" name="TextBox 1"/>
          <p:cNvSpPr txBox="1"/>
          <p:nvPr/>
        </p:nvSpPr>
        <p:spPr>
          <a:xfrm>
            <a:off x="10061020" y="4302817"/>
            <a:ext cx="184666"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51528966"/>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8800" dirty="0" smtClean="0"/>
              <a:t>/(BB|[^B]{2})/</a:t>
            </a:r>
            <a:endParaRPr lang="en-US" sz="8800" dirty="0"/>
          </a:p>
        </p:txBody>
      </p:sp>
      <p:sp>
        <p:nvSpPr>
          <p:cNvPr id="4" name="Footer Placeholder 3"/>
          <p:cNvSpPr>
            <a:spLocks noGrp="1"/>
          </p:cNvSpPr>
          <p:nvPr>
            <p:ph type="ftr" sz="quarter" idx="10"/>
          </p:nvPr>
        </p:nvSpPr>
        <p:spPr/>
        <p:txBody>
          <a:bodyPr/>
          <a:lstStyle/>
          <a:p>
            <a:r>
              <a:rPr lang="en-US" smtClean="0"/>
              <a:t>© 2014 Keith A. Pray</a:t>
            </a:r>
            <a:endParaRPr lang="en-US"/>
          </a:p>
        </p:txBody>
      </p:sp>
    </p:spTree>
    <p:extLst>
      <p:ext uri="{BB962C8B-B14F-4D97-AF65-F5344CB8AC3E}">
        <p14:creationId xmlns:p14="http://schemas.microsoft.com/office/powerpoint/2010/main" val="4173757725"/>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p:spPr>
        <p:txBody>
          <a:bodyPr/>
          <a:lstStyle/>
          <a:p>
            <a:r>
              <a:rPr lang="en-US" smtClean="0"/>
              <a:t>© 2014 Keith A. Pray</a:t>
            </a:r>
          </a:p>
        </p:txBody>
      </p:sp>
      <p:sp>
        <p:nvSpPr>
          <p:cNvPr id="1946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Overview</a:t>
            </a:r>
          </a:p>
        </p:txBody>
      </p:sp>
      <p:sp>
        <p:nvSpPr>
          <p:cNvPr id="19462" name="Rectangle 3"/>
          <p:cNvSpPr>
            <a:spLocks noGrp="1" noChangeArrowheads="1"/>
          </p:cNvSpPr>
          <p:nvPr>
            <p:ph type="body" idx="1"/>
          </p:nvPr>
        </p:nvSpPr>
        <p:spPr/>
        <p:txBody>
          <a:bodyPr/>
          <a:lstStyle/>
          <a:p>
            <a:pPr marL="571500" indent="-571500" eaLnBrk="1" hangingPunct="1">
              <a:buFont typeface="Times" charset="0"/>
              <a:buAutoNum type="arabicPeriod"/>
            </a:pPr>
            <a:r>
              <a:rPr lang="en-US" sz="2400" dirty="0">
                <a:ea typeface="ＭＳ Ｐゴシック" charset="-128"/>
                <a:cs typeface="ＭＳ Ｐゴシック" charset="-128"/>
              </a:rPr>
              <a:t>Introduction</a:t>
            </a:r>
          </a:p>
          <a:p>
            <a:pPr marL="838200" lvl="1" indent="-381000" eaLnBrk="1" hangingPunct="1">
              <a:buFont typeface="Times" charset="0"/>
              <a:buAutoNum type="arabicPeriod"/>
            </a:pPr>
            <a:r>
              <a:rPr lang="en-US" sz="1600" dirty="0"/>
              <a:t>Course Staff</a:t>
            </a:r>
          </a:p>
          <a:p>
            <a:pPr marL="838200" lvl="1" indent="-381000" eaLnBrk="1" hangingPunct="1">
              <a:buFont typeface="Times" charset="0"/>
              <a:buAutoNum type="arabicPeriod"/>
            </a:pPr>
            <a:r>
              <a:rPr lang="en-US" sz="1600" dirty="0" smtClean="0"/>
              <a:t>Logistics</a:t>
            </a:r>
            <a:endParaRPr lang="en-US" sz="1600" dirty="0"/>
          </a:p>
          <a:p>
            <a:pPr marL="838200" lvl="1" indent="-381000" eaLnBrk="1" hangingPunct="1">
              <a:buFont typeface="Times" charset="0"/>
              <a:buAutoNum type="arabicPeriod"/>
            </a:pPr>
            <a:r>
              <a:rPr lang="en-US" sz="1600" dirty="0"/>
              <a:t>Purpose</a:t>
            </a:r>
          </a:p>
          <a:p>
            <a:pPr marL="571500" indent="-571500" eaLnBrk="1" hangingPunct="1">
              <a:buFont typeface="Times" charset="0"/>
              <a:buAutoNum type="arabicPeriod"/>
            </a:pPr>
            <a:r>
              <a:rPr lang="en-US" sz="2300" dirty="0" smtClean="0">
                <a:ea typeface="ＭＳ Ｐゴシック" charset="-128"/>
                <a:cs typeface="ＭＳ Ｐゴシック" charset="-128"/>
              </a:rPr>
              <a:t>Assignment</a:t>
            </a:r>
            <a:endParaRPr lang="en-US" sz="2300" dirty="0">
              <a:ea typeface="ＭＳ Ｐゴシック" charset="-128"/>
              <a:cs typeface="ＭＳ Ｐゴシック" charset="-128"/>
            </a:endParaRPr>
          </a:p>
        </p:txBody>
      </p:sp>
      <p:sp>
        <p:nvSpPr>
          <p:cNvPr id="277508" name="Rectangle 4"/>
          <p:cNvSpPr>
            <a:spLocks noChangeArrowheads="1"/>
          </p:cNvSpPr>
          <p:nvPr/>
        </p:nvSpPr>
        <p:spPr bwMode="auto">
          <a:xfrm>
            <a:off x="0" y="1955800"/>
            <a:ext cx="9144000" cy="457200"/>
          </a:xfrm>
          <a:prstGeom prst="rect">
            <a:avLst/>
          </a:prstGeom>
          <a:solidFill>
            <a:schemeClr val="accent1">
              <a:alpha val="39999"/>
            </a:schemeClr>
          </a:solidFill>
          <a:ln w="9525">
            <a:solidFill>
              <a:schemeClr val="tx1"/>
            </a:solidFill>
            <a:miter lim="800000"/>
            <a:headEnd/>
            <a:tailEnd/>
          </a:ln>
        </p:spPr>
        <p:txBody>
          <a:bodyPr wrap="none" anchor="ctr">
            <a:prstTxWarp prst="textNoShape">
              <a:avLst/>
            </a:prstTxWarp>
          </a:bodyPr>
          <a:lstStyle/>
          <a:p>
            <a:endParaRPr lang="en-US"/>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7508"/>
                                        </p:tgtEl>
                                        <p:attrNameLst>
                                          <p:attrName>style.visibility</p:attrName>
                                        </p:attrNameLst>
                                      </p:cBhvr>
                                      <p:to>
                                        <p:strVal val="visible"/>
                                      </p:to>
                                    </p:set>
                                    <p:animEffect transition="in" filter="wipe(left)">
                                      <p:cBhvr>
                                        <p:cTn id="7" dur="500"/>
                                        <p:tgtEl>
                                          <p:spTgt spid="277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50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p:spPr>
        <p:txBody>
          <a:bodyPr/>
          <a:lstStyle/>
          <a:p>
            <a:r>
              <a:rPr lang="en-US" smtClean="0"/>
              <a:t>© 2014 Keith A. Pray</a:t>
            </a:r>
          </a:p>
        </p:txBody>
      </p:sp>
      <p:sp>
        <p:nvSpPr>
          <p:cNvPr id="21509"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Course Staff</a:t>
            </a:r>
          </a:p>
        </p:txBody>
      </p:sp>
      <p:sp>
        <p:nvSpPr>
          <p:cNvPr id="21510" name="Rectangle 3"/>
          <p:cNvSpPr>
            <a:spLocks noGrp="1" noChangeArrowheads="1"/>
          </p:cNvSpPr>
          <p:nvPr>
            <p:ph type="body" idx="1"/>
          </p:nvPr>
        </p:nvSpPr>
        <p:spPr/>
        <p:txBody>
          <a:bodyPr/>
          <a:lstStyle/>
          <a:p>
            <a:pPr eaLnBrk="1" hangingPunct="1">
              <a:lnSpc>
                <a:spcPct val="90000"/>
              </a:lnSpc>
            </a:pPr>
            <a:r>
              <a:rPr lang="en-US" sz="2400" dirty="0">
                <a:ea typeface="ＭＳ Ｐゴシック" charset="-128"/>
                <a:cs typeface="ＭＳ Ｐゴシック" charset="-128"/>
              </a:rPr>
              <a:t>Instructor	</a:t>
            </a:r>
          </a:p>
          <a:p>
            <a:pPr lvl="1" eaLnBrk="1" hangingPunct="1">
              <a:lnSpc>
                <a:spcPct val="90000"/>
              </a:lnSpc>
            </a:pPr>
            <a:r>
              <a:rPr lang="en-US" dirty="0"/>
              <a:t>Keith A. Pray</a:t>
            </a:r>
          </a:p>
          <a:p>
            <a:pPr lvl="2" eaLnBrk="1" hangingPunct="1">
              <a:lnSpc>
                <a:spcPct val="90000"/>
              </a:lnSpc>
            </a:pPr>
            <a:r>
              <a:rPr lang="en-US" sz="2000" dirty="0" err="1">
                <a:ea typeface="ＭＳ Ｐゴシック" charset="-128"/>
              </a:rPr>
              <a:t>kap@wpi.edu</a:t>
            </a:r>
            <a:endParaRPr lang="en-US" sz="2000" dirty="0">
              <a:ea typeface="ＭＳ Ｐゴシック" charset="-128"/>
            </a:endParaRPr>
          </a:p>
          <a:p>
            <a:pPr lvl="2" eaLnBrk="1" hangingPunct="1">
              <a:lnSpc>
                <a:spcPct val="90000"/>
              </a:lnSpc>
            </a:pPr>
            <a:r>
              <a:rPr lang="en-US" sz="2000" dirty="0">
                <a:ea typeface="ＭＳ Ｐゴシック" charset="-128"/>
              </a:rPr>
              <a:t>FL</a:t>
            </a:r>
            <a:r>
              <a:rPr lang="en-US" sz="2000" dirty="0" smtClean="0">
                <a:ea typeface="ＭＳ Ｐゴシック" charset="-128"/>
              </a:rPr>
              <a:t> </a:t>
            </a:r>
            <a:r>
              <a:rPr lang="en-US" sz="2000" dirty="0"/>
              <a:t>243</a:t>
            </a:r>
            <a:r>
              <a:rPr lang="en-US" sz="2000" dirty="0" smtClean="0">
                <a:ea typeface="ＭＳ Ｐゴシック" charset="-128"/>
              </a:rPr>
              <a:t> Adjunct Office</a:t>
            </a:r>
          </a:p>
          <a:p>
            <a:pPr eaLnBrk="1" hangingPunct="1">
              <a:lnSpc>
                <a:spcPct val="90000"/>
              </a:lnSpc>
            </a:pPr>
            <a:r>
              <a:rPr lang="en-US" sz="2400" dirty="0" smtClean="0">
                <a:ea typeface="ＭＳ Ｐゴシック" charset="-128"/>
                <a:cs typeface="ＭＳ Ｐゴシック" charset="-128"/>
              </a:rPr>
              <a:t>TA</a:t>
            </a:r>
          </a:p>
          <a:p>
            <a:pPr lvl="1" eaLnBrk="1" hangingPunct="1">
              <a:lnSpc>
                <a:spcPct val="90000"/>
              </a:lnSpc>
            </a:pPr>
            <a:r>
              <a:rPr lang="en-US" dirty="0" smtClean="0"/>
              <a:t>Doug </a:t>
            </a:r>
            <a:r>
              <a:rPr lang="en-US" dirty="0" err="1" smtClean="0"/>
              <a:t>MacFarland</a:t>
            </a:r>
            <a:r>
              <a:rPr lang="en-US" dirty="0" smtClean="0"/>
              <a:t>	</a:t>
            </a:r>
          </a:p>
          <a:p>
            <a:pPr lvl="2" eaLnBrk="1" hangingPunct="1">
              <a:lnSpc>
                <a:spcPct val="90000"/>
              </a:lnSpc>
            </a:pPr>
            <a:r>
              <a:rPr lang="en-US" sz="2000" dirty="0" err="1"/>
              <a:t>dcmacfarland@</a:t>
            </a:r>
            <a:r>
              <a:rPr lang="en-US" sz="2000" dirty="0" err="1" smtClean="0"/>
              <a:t>wpi.edu</a:t>
            </a:r>
            <a:endParaRPr lang="en-US" sz="2000" dirty="0" smtClean="0"/>
          </a:p>
          <a:p>
            <a:pPr lvl="2" eaLnBrk="1" hangingPunct="1">
              <a:lnSpc>
                <a:spcPct val="90000"/>
              </a:lnSpc>
            </a:pPr>
            <a:r>
              <a:rPr lang="en-US" sz="2000" dirty="0"/>
              <a:t>FL A22, next to the Zoo </a:t>
            </a:r>
            <a:r>
              <a:rPr lang="en-US" sz="2000" dirty="0" smtClean="0"/>
              <a:t>Lab</a:t>
            </a:r>
          </a:p>
          <a:p>
            <a:pPr lvl="2" eaLnBrk="1" hangingPunct="1">
              <a:lnSpc>
                <a:spcPct val="90000"/>
              </a:lnSpc>
            </a:pPr>
            <a:r>
              <a:rPr lang="en-US" sz="2000" b="1" dirty="0"/>
              <a:t>Office Hours</a:t>
            </a:r>
            <a:r>
              <a:rPr lang="en-US" sz="2000" dirty="0"/>
              <a:t> </a:t>
            </a:r>
            <a:endParaRPr lang="en-US" sz="2000" dirty="0" smtClean="0"/>
          </a:p>
          <a:p>
            <a:pPr lvl="3" eaLnBrk="1" hangingPunct="1">
              <a:lnSpc>
                <a:spcPct val="90000"/>
              </a:lnSpc>
            </a:pPr>
            <a:r>
              <a:rPr lang="en-US" sz="2000" dirty="0" smtClean="0">
                <a:latin typeface="+mn-lt"/>
              </a:rPr>
              <a:t>Tuesday </a:t>
            </a:r>
            <a:r>
              <a:rPr lang="en-US" sz="2000" dirty="0">
                <a:latin typeface="+mn-lt"/>
              </a:rPr>
              <a:t>and Friday 12:30pm - 2:</a:t>
            </a:r>
            <a:r>
              <a:rPr lang="en-US" sz="2000" dirty="0" smtClean="0">
                <a:latin typeface="+mn-lt"/>
              </a:rPr>
              <a:t>30pm</a:t>
            </a:r>
            <a:endParaRPr lang="en-US" sz="2000" dirty="0">
              <a:latin typeface="+mn-lt"/>
            </a:endParaRPr>
          </a:p>
          <a:p>
            <a:pPr lvl="3" eaLnBrk="1" hangingPunct="1">
              <a:lnSpc>
                <a:spcPct val="90000"/>
              </a:lnSpc>
            </a:pPr>
            <a:r>
              <a:rPr lang="en-US" sz="2000" dirty="0" smtClean="0">
                <a:latin typeface="+mn-lt"/>
              </a:rPr>
              <a:t>Wednesday </a:t>
            </a:r>
            <a:r>
              <a:rPr lang="en-US" sz="2000" dirty="0">
                <a:latin typeface="+mn-lt"/>
              </a:rPr>
              <a:t>12:00pm - 2:</a:t>
            </a:r>
            <a:r>
              <a:rPr lang="en-US" sz="2000" dirty="0" smtClean="0">
                <a:latin typeface="+mn-lt"/>
              </a:rPr>
              <a:t>00pm</a:t>
            </a:r>
            <a:endParaRPr lang="en-US" sz="2000" dirty="0">
              <a:latin typeface="+mn-lt"/>
            </a:endParaRPr>
          </a:p>
          <a:p>
            <a:pPr lvl="3" eaLnBrk="1" hangingPunct="1">
              <a:lnSpc>
                <a:spcPct val="90000"/>
              </a:lnSpc>
            </a:pPr>
            <a:r>
              <a:rPr lang="en-US" sz="2000" dirty="0" smtClean="0">
                <a:latin typeface="+mn-lt"/>
              </a:rPr>
              <a:t>By </a:t>
            </a:r>
            <a:r>
              <a:rPr lang="en-US" sz="2000" dirty="0">
                <a:latin typeface="+mn-lt"/>
              </a:rPr>
              <a:t>Appointment</a:t>
            </a:r>
            <a:endParaRPr lang="en-US" sz="2000" dirty="0" smtClean="0">
              <a:latin typeface="+mn-lt"/>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p:spPr>
        <p:txBody>
          <a:bodyPr/>
          <a:lstStyle/>
          <a:p>
            <a:r>
              <a:rPr lang="en-US" smtClean="0"/>
              <a:t>© 2014 Keith A. Pray</a:t>
            </a:r>
          </a:p>
        </p:txBody>
      </p:sp>
      <p:sp>
        <p:nvSpPr>
          <p:cNvPr id="27653"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Logistics</a:t>
            </a:r>
          </a:p>
        </p:txBody>
      </p:sp>
      <p:sp>
        <p:nvSpPr>
          <p:cNvPr id="27654" name="Rectangle 42"/>
          <p:cNvSpPr>
            <a:spLocks noGrp="1" noChangeArrowheads="1"/>
          </p:cNvSpPr>
          <p:nvPr>
            <p:ph type="body" idx="1"/>
          </p:nvPr>
        </p:nvSpPr>
        <p:spPr>
          <a:noFill/>
        </p:spPr>
        <p:txBody>
          <a:bodyPr/>
          <a:lstStyle/>
          <a:p>
            <a:pPr eaLnBrk="1" hangingPunct="1">
              <a:lnSpc>
                <a:spcPct val="90000"/>
              </a:lnSpc>
            </a:pPr>
            <a:r>
              <a:rPr lang="en-US" sz="2600" dirty="0">
                <a:ea typeface="ＭＳ Ｐゴシック" charset="-128"/>
                <a:cs typeface="ＭＳ Ｐゴシック" charset="-128"/>
              </a:rPr>
              <a:t>Course Web Site</a:t>
            </a:r>
            <a:endParaRPr lang="en-US" sz="2200" dirty="0">
              <a:ea typeface="ＭＳ Ｐゴシック" charset="-128"/>
              <a:cs typeface="ＭＳ Ｐゴシック" charset="-128"/>
            </a:endParaRPr>
          </a:p>
          <a:p>
            <a:pPr lvl="1" eaLnBrk="1" hangingPunct="1">
              <a:lnSpc>
                <a:spcPct val="90000"/>
              </a:lnSpc>
            </a:pPr>
            <a:r>
              <a:rPr lang="en-US" sz="1600" dirty="0"/>
              <a:t>http://socialimps.keithpray.net</a:t>
            </a:r>
            <a:r>
              <a:rPr lang="en-US" sz="1600" dirty="0" smtClean="0"/>
              <a:t>/</a:t>
            </a:r>
          </a:p>
          <a:p>
            <a:pPr lvl="2" eaLnBrk="1" hangingPunct="1">
              <a:lnSpc>
                <a:spcPct val="90000"/>
              </a:lnSpc>
            </a:pPr>
            <a:r>
              <a:rPr lang="en-US" sz="2600" dirty="0" smtClean="0">
                <a:ea typeface="ＭＳ Ｐゴシック" charset="-128"/>
                <a:cs typeface="ＭＳ Ｐゴシック" charset="-128"/>
              </a:rPr>
              <a:t>Grading</a:t>
            </a:r>
          </a:p>
          <a:p>
            <a:pPr lvl="2" eaLnBrk="1" hangingPunct="1">
              <a:lnSpc>
                <a:spcPct val="90000"/>
              </a:lnSpc>
            </a:pPr>
            <a:r>
              <a:rPr lang="en-US" sz="2600" dirty="0" smtClean="0">
                <a:ea typeface="ＭＳ Ｐゴシック" charset="-128"/>
                <a:cs typeface="ＭＳ Ｐゴシック" charset="-128"/>
              </a:rPr>
              <a:t>Due Dates</a:t>
            </a:r>
            <a:endParaRPr lang="en-US" sz="2600" dirty="0">
              <a:ea typeface="ＭＳ Ｐゴシック" charset="-128"/>
              <a:cs typeface="ＭＳ Ｐゴシック" charset="-128"/>
            </a:endParaRPr>
          </a:p>
          <a:p>
            <a:pPr lvl="2" eaLnBrk="1" hangingPunct="1">
              <a:lnSpc>
                <a:spcPct val="90000"/>
              </a:lnSpc>
            </a:pPr>
            <a:r>
              <a:rPr lang="en-US" sz="2600" dirty="0" smtClean="0">
                <a:ea typeface="ＭＳ Ｐゴシック" charset="-128"/>
                <a:cs typeface="ＭＳ Ｐゴシック" charset="-128"/>
              </a:rPr>
              <a:t>Etc.</a:t>
            </a:r>
          </a:p>
          <a:p>
            <a:pPr eaLnBrk="1" hangingPunct="1">
              <a:lnSpc>
                <a:spcPct val="90000"/>
              </a:lnSpc>
            </a:pPr>
            <a:r>
              <a:rPr lang="en-US" sz="3200" dirty="0" err="1" smtClean="0">
                <a:ea typeface="ＭＳ Ｐゴシック" charset="-128"/>
                <a:cs typeface="ＭＳ Ｐゴシック" charset="-128"/>
              </a:rPr>
              <a:t>myWPI</a:t>
            </a:r>
            <a:endParaRPr lang="en-US" sz="3200" dirty="0" smtClean="0">
              <a:ea typeface="ＭＳ Ｐゴシック" charset="-128"/>
              <a:cs typeface="ＭＳ Ｐゴシック" charset="-128"/>
            </a:endParaRPr>
          </a:p>
          <a:p>
            <a:pPr lvl="1" eaLnBrk="1" hangingPunct="1">
              <a:lnSpc>
                <a:spcPct val="90000"/>
              </a:lnSpc>
            </a:pPr>
            <a:r>
              <a:rPr lang="en-US" sz="2200" dirty="0" smtClean="0">
                <a:ea typeface="ＭＳ Ｐゴシック" charset="-128"/>
                <a:cs typeface="ＭＳ Ｐゴシック" charset="-128"/>
              </a:rPr>
              <a:t>Interactive assignments</a:t>
            </a:r>
          </a:p>
          <a:p>
            <a:pPr lvl="1" eaLnBrk="1" hangingPunct="1">
              <a:lnSpc>
                <a:spcPct val="90000"/>
              </a:lnSpc>
            </a:pPr>
            <a:r>
              <a:rPr lang="en-US" sz="2200" dirty="0" smtClean="0">
                <a:ea typeface="ＭＳ Ｐゴシック" charset="-128"/>
                <a:cs typeface="ＭＳ Ｐゴシック" charset="-128"/>
              </a:rPr>
              <a:t>Your grades</a:t>
            </a:r>
          </a:p>
          <a:p>
            <a:pPr lvl="1" eaLnBrk="1" hangingPunct="1">
              <a:lnSpc>
                <a:spcPct val="90000"/>
              </a:lnSpc>
            </a:pPr>
            <a:endParaRPr lang="en-US" sz="2200" dirty="0" smtClean="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p:spPr>
        <p:txBody>
          <a:bodyPr/>
          <a:lstStyle/>
          <a:p>
            <a:r>
              <a:rPr lang="en-US" smtClean="0"/>
              <a:t>© 2014 Keith A. Pray</a:t>
            </a:r>
          </a:p>
        </p:txBody>
      </p:sp>
      <p:sp>
        <p:nvSpPr>
          <p:cNvPr id="29701" name="Rectangle 2"/>
          <p:cNvSpPr>
            <a:spLocks noGrp="1" noChangeArrowheads="1"/>
          </p:cNvSpPr>
          <p:nvPr>
            <p:ph type="title"/>
          </p:nvPr>
        </p:nvSpPr>
        <p:spPr/>
        <p:txBody>
          <a:bodyPr/>
          <a:lstStyle/>
          <a:p>
            <a:pPr eaLnBrk="1" hangingPunct="1"/>
            <a:r>
              <a:rPr lang="en-US">
                <a:ea typeface="ＭＳ Ｐゴシック" charset="-128"/>
                <a:cs typeface="ＭＳ Ｐゴシック" charset="-128"/>
              </a:rPr>
              <a:t>Purpose</a:t>
            </a:r>
          </a:p>
        </p:txBody>
      </p:sp>
      <p:sp>
        <p:nvSpPr>
          <p:cNvPr id="29702" name="Rectangle 3"/>
          <p:cNvSpPr>
            <a:spLocks noGrp="1" noChangeArrowheads="1"/>
          </p:cNvSpPr>
          <p:nvPr>
            <p:ph type="body" idx="1"/>
          </p:nvPr>
        </p:nvSpPr>
        <p:spPr/>
        <p:txBody>
          <a:bodyPr/>
          <a:lstStyle/>
          <a:p>
            <a:pPr eaLnBrk="1" hangingPunct="1"/>
            <a:r>
              <a:rPr lang="en-US">
                <a:ea typeface="ＭＳ Ｐゴシック" charset="-128"/>
                <a:cs typeface="ＭＳ Ｐゴシック" charset="-128"/>
              </a:rPr>
              <a:t>Learn about how computing affects society, and vice versa.</a:t>
            </a:r>
          </a:p>
          <a:p>
            <a:pPr eaLnBrk="1" hangingPunct="1"/>
            <a:r>
              <a:rPr lang="en-US">
                <a:ea typeface="ＭＳ Ｐゴシック" charset="-128"/>
                <a:cs typeface="ＭＳ Ｐゴシック" charset="-128"/>
              </a:rPr>
              <a:t>Practice critical thinking skills.</a:t>
            </a:r>
          </a:p>
          <a:p>
            <a:pPr eaLnBrk="1" hangingPunct="1"/>
            <a:r>
              <a:rPr lang="en-US">
                <a:ea typeface="ＭＳ Ｐゴシック" charset="-128"/>
                <a:cs typeface="ＭＳ Ｐゴシック" charset="-128"/>
              </a:rPr>
              <a:t>Practice written and oral presentations.</a:t>
            </a: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p:spPr>
        <p:txBody>
          <a:bodyPr/>
          <a:lstStyle/>
          <a:p>
            <a:r>
              <a:rPr lang="en-US" smtClean="0"/>
              <a:t>© 2014 Keith A. Pray</a:t>
            </a:r>
          </a:p>
        </p:txBody>
      </p:sp>
      <p:sp>
        <p:nvSpPr>
          <p:cNvPr id="25605" name="Rectangle 2"/>
          <p:cNvSpPr>
            <a:spLocks noGrp="1" noChangeArrowheads="1"/>
          </p:cNvSpPr>
          <p:nvPr>
            <p:ph type="title"/>
          </p:nvPr>
        </p:nvSpPr>
        <p:spPr/>
        <p:txBody>
          <a:bodyPr/>
          <a:lstStyle/>
          <a:p>
            <a:pPr eaLnBrk="1" hangingPunct="1"/>
            <a:r>
              <a:rPr lang="en-US" dirty="0" smtClean="0">
                <a:ea typeface="ＭＳ Ｐゴシック" charset="-128"/>
                <a:cs typeface="ＭＳ Ｐゴシック" charset="-128"/>
              </a:rPr>
              <a:t>Self Quiz!</a:t>
            </a:r>
          </a:p>
        </p:txBody>
      </p:sp>
      <p:sp>
        <p:nvSpPr>
          <p:cNvPr id="25606" name="Rectangle 42"/>
          <p:cNvSpPr>
            <a:spLocks noGrp="1" noChangeArrowheads="1"/>
          </p:cNvSpPr>
          <p:nvPr>
            <p:ph type="body" idx="1"/>
          </p:nvPr>
        </p:nvSpPr>
        <p:spPr>
          <a:noFill/>
        </p:spPr>
        <p:txBody>
          <a:bodyPr/>
          <a:lstStyle/>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is computing?</a:t>
            </a:r>
          </a:p>
          <a:p>
            <a:pPr marL="514350" indent="-514350" eaLnBrk="1" hangingPunct="1">
              <a:lnSpc>
                <a:spcPct val="90000"/>
              </a:lnSpc>
              <a:buFont typeface="Arial Black" charset="0"/>
              <a:buAutoNum type="arabicPeriod"/>
            </a:pPr>
            <a:endParaRPr lang="en-US" sz="1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is the oldest computing device you can think of?</a:t>
            </a:r>
          </a:p>
          <a:p>
            <a:pPr marL="514350" indent="-514350" eaLnBrk="1" hangingPunct="1">
              <a:lnSpc>
                <a:spcPct val="90000"/>
              </a:lnSpc>
              <a:buFont typeface="Arial Black" charset="0"/>
              <a:buAutoNum type="arabicPeriod"/>
            </a:pPr>
            <a:endParaRPr lang="en-US" sz="2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is the biggest impact computing has had on your life?</a:t>
            </a:r>
          </a:p>
          <a:p>
            <a:pPr marL="514350" indent="-514350" eaLnBrk="1" hangingPunct="1">
              <a:lnSpc>
                <a:spcPct val="90000"/>
              </a:lnSpc>
              <a:buFont typeface="Arial Black" charset="0"/>
              <a:buAutoNum type="arabicPeriod"/>
            </a:pPr>
            <a:endParaRPr lang="en-US" sz="2600" dirty="0" smtClean="0">
              <a:ea typeface="ＭＳ Ｐゴシック" charset="-128"/>
              <a:cs typeface="ＭＳ Ｐゴシック" charset="-128"/>
            </a:endParaRPr>
          </a:p>
          <a:p>
            <a:pPr marL="514350" indent="-514350" eaLnBrk="1" hangingPunct="1">
              <a:lnSpc>
                <a:spcPct val="90000"/>
              </a:lnSpc>
              <a:buFont typeface="Arial Black" charset="0"/>
              <a:buAutoNum type="arabicPeriod"/>
            </a:pPr>
            <a:r>
              <a:rPr lang="en-US" sz="2600" dirty="0" smtClean="0">
                <a:ea typeface="ＭＳ Ｐゴシック" charset="-128"/>
                <a:cs typeface="ＭＳ Ｐゴシック" charset="-128"/>
              </a:rPr>
              <a:t>What </a:t>
            </a:r>
            <a:r>
              <a:rPr lang="en-US" sz="2600" dirty="0">
                <a:ea typeface="ＭＳ Ｐゴシック" charset="-128"/>
                <a:cs typeface="ＭＳ Ｐゴシック" charset="-128"/>
              </a:rPr>
              <a:t>good will you do with your degree</a:t>
            </a:r>
            <a:r>
              <a:rPr lang="en-US" sz="2600" dirty="0" smtClean="0">
                <a:ea typeface="ＭＳ Ｐゴシック" charset="-128"/>
                <a:cs typeface="ＭＳ Ｐゴシック" charset="-128"/>
              </a:rPr>
              <a:t>?</a:t>
            </a:r>
            <a:endParaRPr lang="en-US" sz="2600" dirty="0">
              <a:ea typeface="ＭＳ Ｐゴシック" charset="-128"/>
              <a:cs typeface="ＭＳ Ｐゴシック" charset="-128"/>
            </a:endParaRPr>
          </a:p>
        </p:txBody>
      </p:sp>
    </p:spTree>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74763541"/>
              </p:ext>
            </p:extLst>
          </p:nvPr>
        </p:nvGraphicFramePr>
        <p:xfrm>
          <a:off x="457200" y="914400"/>
          <a:ext cx="8229600" cy="5161279"/>
        </p:xfrm>
        <a:graphic>
          <a:graphicData uri="http://schemas.openxmlformats.org/drawingml/2006/table">
            <a:tbl>
              <a:tblPr bandRow="1">
                <a:tableStyleId>{5C22544A-7EE6-4342-B048-85BDC9FD1C3A}</a:tableStyleId>
              </a:tblPr>
              <a:tblGrid>
                <a:gridCol w="4114800"/>
                <a:gridCol w="4114800"/>
              </a:tblGrid>
              <a:tr h="370840">
                <a:tc>
                  <a:txBody>
                    <a:bodyPr/>
                    <a:lstStyle/>
                    <a:p>
                      <a:pPr algn="l"/>
                      <a:r>
                        <a:rPr lang="en-US" dirty="0">
                          <a:solidFill>
                            <a:schemeClr val="tx1"/>
                          </a:solidFill>
                          <a:effectLst/>
                        </a:rPr>
                        <a:t>Manufacturer</a:t>
                      </a:r>
                    </a:p>
                  </a:txBody>
                  <a:tcPr anchor="ctr"/>
                </a:tc>
                <a:tc>
                  <a:txBody>
                    <a:bodyPr/>
                    <a:lstStyle/>
                    <a:p>
                      <a:r>
                        <a:rPr lang="en-US" dirty="0">
                          <a:solidFill>
                            <a:schemeClr val="tx1"/>
                          </a:solidFill>
                        </a:rPr>
                        <a:t>Compaq Computer Corporation, United States</a:t>
                      </a:r>
                    </a:p>
                  </a:txBody>
                  <a:tcPr anchor="ctr"/>
                </a:tc>
              </a:tr>
              <a:tr h="370840">
                <a:tc>
                  <a:txBody>
                    <a:bodyPr/>
                    <a:lstStyle/>
                    <a:p>
                      <a:pPr algn="l"/>
                      <a:r>
                        <a:rPr lang="en-US" dirty="0">
                          <a:solidFill>
                            <a:schemeClr val="tx1"/>
                          </a:solidFill>
                          <a:effectLst/>
                        </a:rPr>
                        <a:t>Type</a:t>
                      </a:r>
                    </a:p>
                  </a:txBody>
                  <a:tcPr anchor="ctr"/>
                </a:tc>
                <a:tc>
                  <a:txBody>
                    <a:bodyPr/>
                    <a:lstStyle/>
                    <a:p>
                      <a:r>
                        <a:rPr lang="en-US" dirty="0">
                          <a:solidFill>
                            <a:schemeClr val="tx1"/>
                          </a:solidFill>
                        </a:rPr>
                        <a:t>Portable computer</a:t>
                      </a:r>
                    </a:p>
                  </a:txBody>
                  <a:tcPr anchor="ctr"/>
                </a:tc>
              </a:tr>
              <a:tr h="370840">
                <a:tc>
                  <a:txBody>
                    <a:bodyPr/>
                    <a:lstStyle/>
                    <a:p>
                      <a:pPr algn="l"/>
                      <a:r>
                        <a:rPr lang="en-US" dirty="0">
                          <a:solidFill>
                            <a:schemeClr val="tx1"/>
                          </a:solidFill>
                          <a:effectLst/>
                        </a:rPr>
                        <a:t>Release date</a:t>
                      </a:r>
                    </a:p>
                  </a:txBody>
                  <a:tcPr anchor="ctr"/>
                </a:tc>
                <a:tc>
                  <a:txBody>
                    <a:bodyPr/>
                    <a:lstStyle/>
                    <a:p>
                      <a:r>
                        <a:rPr lang="en-US">
                          <a:solidFill>
                            <a:schemeClr val="tx1"/>
                          </a:solidFill>
                        </a:rPr>
                        <a:t>January 1983</a:t>
                      </a:r>
                    </a:p>
                  </a:txBody>
                  <a:tcPr anchor="ctr"/>
                </a:tc>
              </a:tr>
              <a:tr h="370840">
                <a:tc>
                  <a:txBody>
                    <a:bodyPr/>
                    <a:lstStyle/>
                    <a:p>
                      <a:pPr algn="l"/>
                      <a:r>
                        <a:rPr lang="en-US" dirty="0">
                          <a:solidFill>
                            <a:schemeClr val="tx1"/>
                          </a:solidFill>
                          <a:effectLst/>
                        </a:rPr>
                        <a:t>Introductory price</a:t>
                      </a:r>
                    </a:p>
                  </a:txBody>
                  <a:tcPr anchor="ctr"/>
                </a:tc>
                <a:tc>
                  <a:txBody>
                    <a:bodyPr/>
                    <a:lstStyle/>
                    <a:p>
                      <a:r>
                        <a:rPr lang="en-US">
                          <a:solidFill>
                            <a:schemeClr val="tx1"/>
                          </a:solidFill>
                        </a:rPr>
                        <a:t>US$3,590</a:t>
                      </a:r>
                    </a:p>
                  </a:txBody>
                  <a:tcPr anchor="ctr"/>
                </a:tc>
              </a:tr>
              <a:tr h="370840">
                <a:tc>
                  <a:txBody>
                    <a:bodyPr/>
                    <a:lstStyle/>
                    <a:p>
                      <a:pPr algn="l"/>
                      <a:r>
                        <a:rPr lang="en-US" dirty="0">
                          <a:solidFill>
                            <a:srgbClr val="000000"/>
                          </a:solidFill>
                          <a:effectLst/>
                        </a:rPr>
                        <a:t>Operating system</a:t>
                      </a:r>
                    </a:p>
                  </a:txBody>
                  <a:tcPr anchor="ctr"/>
                </a:tc>
                <a:tc>
                  <a:txBody>
                    <a:bodyPr/>
                    <a:lstStyle/>
                    <a:p>
                      <a:r>
                        <a:rPr lang="en-US" dirty="0">
                          <a:solidFill>
                            <a:schemeClr val="tx1"/>
                          </a:solidFill>
                        </a:rPr>
                        <a:t>MS-DOS</a:t>
                      </a:r>
                    </a:p>
                  </a:txBody>
                  <a:tcPr anchor="ctr"/>
                </a:tc>
              </a:tr>
              <a:tr h="370840">
                <a:tc>
                  <a:txBody>
                    <a:bodyPr/>
                    <a:lstStyle/>
                    <a:p>
                      <a:pPr algn="l"/>
                      <a:r>
                        <a:rPr lang="en-US" dirty="0">
                          <a:solidFill>
                            <a:schemeClr val="tx1"/>
                          </a:solidFill>
                          <a:effectLst/>
                        </a:rPr>
                        <a:t>Storage capacity</a:t>
                      </a:r>
                    </a:p>
                  </a:txBody>
                  <a:tcPr anchor="ctr"/>
                </a:tc>
                <a:tc>
                  <a:txBody>
                    <a:bodyPr/>
                    <a:lstStyle/>
                    <a:p>
                      <a:r>
                        <a:rPr lang="en-US" dirty="0">
                          <a:solidFill>
                            <a:schemeClr val="tx1"/>
                          </a:solidFill>
                        </a:rPr>
                        <a:t>Two 5.25" floppy disk drives or, optionally, one floppy drive and a 10 MB hard drive</a:t>
                      </a:r>
                    </a:p>
                  </a:txBody>
                  <a:tcPr anchor="ctr"/>
                </a:tc>
              </a:tr>
              <a:tr h="370840">
                <a:tc>
                  <a:txBody>
                    <a:bodyPr/>
                    <a:lstStyle/>
                    <a:p>
                      <a:pPr algn="l"/>
                      <a:r>
                        <a:rPr lang="en-US" dirty="0">
                          <a:solidFill>
                            <a:schemeClr val="tx1"/>
                          </a:solidFill>
                          <a:effectLst/>
                        </a:rPr>
                        <a:t>Memory</a:t>
                      </a:r>
                    </a:p>
                  </a:txBody>
                  <a:tcPr anchor="ctr"/>
                </a:tc>
                <a:tc>
                  <a:txBody>
                    <a:bodyPr/>
                    <a:lstStyle/>
                    <a:p>
                      <a:r>
                        <a:rPr lang="en-US" dirty="0">
                          <a:solidFill>
                            <a:schemeClr val="tx1"/>
                          </a:solidFill>
                        </a:rPr>
                        <a:t>128 kilobytes (expandable to 640 </a:t>
                      </a:r>
                      <a:r>
                        <a:rPr lang="en-US" dirty="0" err="1">
                          <a:solidFill>
                            <a:schemeClr val="tx1"/>
                          </a:solidFill>
                        </a:rPr>
                        <a:t>KiB</a:t>
                      </a:r>
                      <a:r>
                        <a:rPr lang="en-US" dirty="0">
                          <a:solidFill>
                            <a:schemeClr val="tx1"/>
                          </a:solidFill>
                        </a:rPr>
                        <a:t>)</a:t>
                      </a:r>
                    </a:p>
                  </a:txBody>
                  <a:tcPr anchor="ctr"/>
                </a:tc>
              </a:tr>
              <a:tr h="370840">
                <a:tc>
                  <a:txBody>
                    <a:bodyPr/>
                    <a:lstStyle/>
                    <a:p>
                      <a:pPr algn="l"/>
                      <a:r>
                        <a:rPr lang="en-US" dirty="0">
                          <a:solidFill>
                            <a:schemeClr val="tx1"/>
                          </a:solidFill>
                          <a:effectLst/>
                        </a:rPr>
                        <a:t>Display</a:t>
                      </a:r>
                    </a:p>
                  </a:txBody>
                  <a:tcPr anchor="ctr"/>
                </a:tc>
                <a:tc>
                  <a:txBody>
                    <a:bodyPr/>
                    <a:lstStyle/>
                    <a:p>
                      <a:r>
                        <a:rPr lang="en-US" dirty="0">
                          <a:solidFill>
                            <a:schemeClr val="tx1"/>
                          </a:solidFill>
                        </a:rPr>
                        <a:t>Built-in 9" green screen monitor and a unique CGA-compatible video card</a:t>
                      </a:r>
                    </a:p>
                  </a:txBody>
                  <a:tcPr anchor="ctr"/>
                </a:tc>
              </a:tr>
              <a:tr h="370840">
                <a:tc>
                  <a:txBody>
                    <a:bodyPr/>
                    <a:lstStyle/>
                    <a:p>
                      <a:pPr algn="l"/>
                      <a:r>
                        <a:rPr lang="en-US">
                          <a:solidFill>
                            <a:schemeClr val="tx1"/>
                          </a:solidFill>
                          <a:effectLst/>
                        </a:rPr>
                        <a:t>Weight</a:t>
                      </a:r>
                    </a:p>
                  </a:txBody>
                  <a:tcPr anchor="ctr"/>
                </a:tc>
                <a:tc>
                  <a:txBody>
                    <a:bodyPr/>
                    <a:lstStyle/>
                    <a:p>
                      <a:r>
                        <a:rPr lang="de-DE" dirty="0">
                          <a:solidFill>
                            <a:schemeClr val="tx1"/>
                          </a:solidFill>
                        </a:rPr>
                        <a:t>28 </a:t>
                      </a:r>
                      <a:r>
                        <a:rPr lang="de-DE" dirty="0" err="1">
                          <a:solidFill>
                            <a:schemeClr val="tx1"/>
                          </a:solidFill>
                        </a:rPr>
                        <a:t>lb</a:t>
                      </a:r>
                      <a:r>
                        <a:rPr lang="de-DE" dirty="0">
                          <a:solidFill>
                            <a:schemeClr val="tx1"/>
                          </a:solidFill>
                        </a:rPr>
                        <a:t> (12.5 kg)</a:t>
                      </a:r>
                    </a:p>
                  </a:txBody>
                  <a:tcPr anchor="ctr"/>
                </a:tc>
              </a:tr>
              <a:tr h="370840">
                <a:tc>
                  <a:txBody>
                    <a:bodyPr/>
                    <a:lstStyle/>
                    <a:p>
                      <a:pPr algn="l"/>
                      <a:r>
                        <a:rPr lang="en-US" dirty="0"/>
                        <a:t>Processor</a:t>
                      </a:r>
                    </a:p>
                  </a:txBody>
                  <a:tcPr anchor="ctr"/>
                </a:tc>
                <a:tc>
                  <a:txBody>
                    <a:bodyPr/>
                    <a:lstStyle/>
                    <a:p>
                      <a:pPr algn="l"/>
                      <a:r>
                        <a:rPr lang="it-IT" dirty="0"/>
                        <a:t>Intel 8088</a:t>
                      </a:r>
                    </a:p>
                  </a:txBody>
                  <a:tcPr anchor="ctr"/>
                </a:tc>
              </a:tr>
              <a:tr h="370840">
                <a:tc>
                  <a:txBody>
                    <a:bodyPr/>
                    <a:lstStyle/>
                    <a:p>
                      <a:pPr algn="l"/>
                      <a:r>
                        <a:rPr lang="en-US" dirty="0"/>
                        <a:t>Speed</a:t>
                      </a:r>
                    </a:p>
                  </a:txBody>
                  <a:tcPr anchor="ctr"/>
                </a:tc>
                <a:tc>
                  <a:txBody>
                    <a:bodyPr/>
                    <a:lstStyle/>
                    <a:p>
                      <a:pPr algn="l"/>
                      <a:r>
                        <a:rPr lang="en-US" dirty="0"/>
                        <a:t>4.77 MHz</a:t>
                      </a:r>
                    </a:p>
                  </a:txBody>
                  <a:tcPr anchor="ctr"/>
                </a:tc>
              </a:tr>
            </a:tbl>
          </a:graphicData>
        </a:graphic>
      </p:graphicFrame>
      <p:sp>
        <p:nvSpPr>
          <p:cNvPr id="4" name="Footer Placeholder 3"/>
          <p:cNvSpPr>
            <a:spLocks noGrp="1"/>
          </p:cNvSpPr>
          <p:nvPr>
            <p:ph type="ftr" sz="quarter" idx="10"/>
          </p:nvPr>
        </p:nvSpPr>
        <p:spPr/>
        <p:txBody>
          <a:bodyPr/>
          <a:lstStyle/>
          <a:p>
            <a:r>
              <a:rPr lang="en-US" smtClean="0"/>
              <a:t>© 2014 Keith A. Pray</a:t>
            </a:r>
            <a:endParaRPr lang="en-US"/>
          </a:p>
        </p:txBody>
      </p:sp>
    </p:spTree>
    <p:extLst>
      <p:ext uri="{BB962C8B-B14F-4D97-AF65-F5344CB8AC3E}">
        <p14:creationId xmlns:p14="http://schemas.microsoft.com/office/powerpoint/2010/main" val="73859843"/>
      </p:ext>
    </p:extLst>
  </p:cSld>
  <p:clrMapOvr>
    <a:masterClrMapping/>
  </p:clrMapOvr>
  <p:transition xmlns:p14="http://schemas.microsoft.com/office/powerpoint/2010/main" spd="slow">
    <p:push/>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Pixel">
  <a:themeElements>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2"/>
            </a:solidFill>
            <a:effectLst/>
            <a:latin typeface="Times New Roman" pitchFamily="76"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FFFFFF"/>
        </a:dk2>
        <a:lt2>
          <a:srgbClr val="808080"/>
        </a:lt2>
        <a:accent1>
          <a:srgbClr val="333366"/>
        </a:accent1>
        <a:accent2>
          <a:srgbClr val="9999CC"/>
        </a:accent2>
        <a:accent3>
          <a:srgbClr val="FFFFFF"/>
        </a:accent3>
        <a:accent4>
          <a:srgbClr val="000000"/>
        </a:accent4>
        <a:accent5>
          <a:srgbClr val="ADADB8"/>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X:Templates:Presentations:Designs:Pixel</Template>
  <TotalTime>55153</TotalTime>
  <Words>1163</Words>
  <Application>Microsoft Macintosh PowerPoint</Application>
  <PresentationFormat>On-screen Show (4:3)</PresentationFormat>
  <Paragraphs>211</Paragraphs>
  <Slides>17</Slides>
  <Notes>17</Notes>
  <HiddenSlides>1</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Pixel</vt:lpstr>
      <vt:lpstr>Class 1 Introduction  </vt:lpstr>
      <vt:lpstr>PowerPoint Presentation</vt:lpstr>
      <vt:lpstr>PowerPoint Presentation</vt:lpstr>
      <vt:lpstr>Overview</vt:lpstr>
      <vt:lpstr>Course Staff</vt:lpstr>
      <vt:lpstr>Logistics</vt:lpstr>
      <vt:lpstr>Purpose</vt:lpstr>
      <vt:lpstr>Self Quiz!</vt:lpstr>
      <vt:lpstr>PowerPoint Presentation</vt:lpstr>
      <vt:lpstr>Overview</vt:lpstr>
      <vt:lpstr>Assignment</vt:lpstr>
      <vt:lpstr>Class 1  The End</vt:lpstr>
      <vt:lpstr>Practice Quiz!</vt:lpstr>
      <vt:lpstr>Class Discussion</vt:lpstr>
      <vt:lpstr>Class Discussion II</vt:lpstr>
      <vt:lpstr>Social Implications of Technology</vt:lpstr>
      <vt:lpstr>PowerPoint Presentation</vt:lpstr>
    </vt:vector>
  </TitlesOfParts>
  <Manager/>
  <Company>WPI Computer Science Department</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3043 Social Implications OfComputing</dc:title>
  <dc:subject/>
  <dc:creator>Keith A. Pray</dc:creator>
  <cp:keywords/>
  <dc:description/>
  <cp:lastModifiedBy>Keith A. Pray</cp:lastModifiedBy>
  <cp:revision>449</cp:revision>
  <cp:lastPrinted>2004-04-28T16:30:48Z</cp:lastPrinted>
  <dcterms:created xsi:type="dcterms:W3CDTF">2010-10-28T13:08:39Z</dcterms:created>
  <dcterms:modified xsi:type="dcterms:W3CDTF">2014-03-18T22:00:20Z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