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handoutMasterIdLst>
    <p:handoutMasterId r:id="rId42"/>
  </p:handoutMasterIdLst>
  <p:sldIdLst>
    <p:sldId id="256" r:id="rId2"/>
    <p:sldId id="672" r:id="rId3"/>
    <p:sldId id="641" r:id="rId4"/>
    <p:sldId id="259" r:id="rId5"/>
    <p:sldId id="642" r:id="rId6"/>
    <p:sldId id="277" r:id="rId7"/>
    <p:sldId id="683" r:id="rId8"/>
    <p:sldId id="287" r:id="rId9"/>
    <p:sldId id="288" r:id="rId10"/>
    <p:sldId id="676" r:id="rId11"/>
    <p:sldId id="286" r:id="rId12"/>
    <p:sldId id="702" r:id="rId13"/>
    <p:sldId id="268" r:id="rId14"/>
    <p:sldId id="270" r:id="rId15"/>
    <p:sldId id="271" r:id="rId16"/>
    <p:sldId id="273" r:id="rId17"/>
    <p:sldId id="274" r:id="rId18"/>
    <p:sldId id="275" r:id="rId19"/>
    <p:sldId id="267" r:id="rId20"/>
    <p:sldId id="272" r:id="rId21"/>
    <p:sldId id="685" r:id="rId22"/>
    <p:sldId id="686" r:id="rId23"/>
    <p:sldId id="687" r:id="rId24"/>
    <p:sldId id="688" r:id="rId25"/>
    <p:sldId id="689" r:id="rId26"/>
    <p:sldId id="690" r:id="rId27"/>
    <p:sldId id="691" r:id="rId28"/>
    <p:sldId id="692" r:id="rId29"/>
    <p:sldId id="693" r:id="rId30"/>
    <p:sldId id="694" r:id="rId31"/>
    <p:sldId id="695" r:id="rId32"/>
    <p:sldId id="696" r:id="rId33"/>
    <p:sldId id="697" r:id="rId34"/>
    <p:sldId id="276" r:id="rId35"/>
    <p:sldId id="698" r:id="rId36"/>
    <p:sldId id="700" r:id="rId37"/>
    <p:sldId id="701" r:id="rId38"/>
    <p:sldId id="269" r:id="rId39"/>
    <p:sldId id="640"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72"/>
            <p14:sldId id="641"/>
            <p14:sldId id="259"/>
            <p14:sldId id="642"/>
            <p14:sldId id="277"/>
            <p14:sldId id="683"/>
            <p14:sldId id="287"/>
            <p14:sldId id="288"/>
            <p14:sldId id="676"/>
            <p14:sldId id="286"/>
          </p14:sldIdLst>
        </p14:section>
        <p14:section name="Students" id="{7AEC99C5-6AD7-4C48-9541-C71471BFF483}">
          <p14:sldIdLst>
            <p14:sldId id="702"/>
            <p14:sldId id="268"/>
            <p14:sldId id="270"/>
            <p14:sldId id="271"/>
            <p14:sldId id="273"/>
            <p14:sldId id="274"/>
            <p14:sldId id="275"/>
            <p14:sldId id="267"/>
            <p14:sldId id="272"/>
            <p14:sldId id="685"/>
            <p14:sldId id="686"/>
            <p14:sldId id="687"/>
            <p14:sldId id="688"/>
            <p14:sldId id="689"/>
            <p14:sldId id="690"/>
            <p14:sldId id="691"/>
            <p14:sldId id="692"/>
            <p14:sldId id="693"/>
            <p14:sldId id="694"/>
            <p14:sldId id="695"/>
            <p14:sldId id="696"/>
            <p14:sldId id="697"/>
            <p14:sldId id="276"/>
            <p14:sldId id="698"/>
            <p14:sldId id="700"/>
            <p14:sldId id="701"/>
          </p14:sldIdLst>
        </p14:section>
        <p14:section name="Common" id="{5F5BD8AD-FCBB-DD40-9D0D-1E96422641E9}">
          <p14:sldIdLst>
            <p14:sldId id="269"/>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55" autoAdjust="0"/>
    <p:restoredTop sz="80491" autoAdjust="0"/>
  </p:normalViewPr>
  <p:slideViewPr>
    <p:cSldViewPr snapToGrid="0" snapToObjects="1">
      <p:cViewPr varScale="1">
        <p:scale>
          <a:sx n="160" d="100"/>
          <a:sy n="160" d="100"/>
        </p:scale>
        <p:origin x="512" y="208"/>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4/28/25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ommitstrip.com/en/2016/04/14/meanwhile-in-a-parallel-universe-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xkcd.com/32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cialimps.com/assignments/referen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r>
              <a:rPr lang="en-US" dirty="0">
                <a:latin typeface="Arial" pitchFamily="-109" charset="0"/>
                <a:ea typeface="ＭＳ Ｐゴシック" pitchFamily="-109" charset="-128"/>
                <a:cs typeface="ＭＳ Ｐゴシック" pitchFamily="-109" charset="-128"/>
              </a:rPr>
              <a:t>Accessed 2025-04-28</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hlinkClick r:id="rId3"/>
              </a:rPr>
              <a:t>http://www.commitstrip.com/en/2016/04/14/meanwhile-in-a-parallel-universe-3/</a:t>
            </a:r>
            <a:r>
              <a:rPr lang="en-US" sz="1200" dirty="0">
                <a:solidFill>
                  <a:schemeClr val="tx1"/>
                </a:solidFill>
              </a:rPr>
              <a:t> (2016-04-14)</a:t>
            </a:r>
          </a:p>
          <a:p>
            <a:r>
              <a:rPr lang="en-US" sz="1200" dirty="0">
                <a:solidFill>
                  <a:schemeClr val="tx1"/>
                </a:solidFill>
              </a:rPr>
              <a:t>01001000011001010110</a:t>
            </a:r>
          </a:p>
          <a:p>
            <a:r>
              <a:rPr lang="en-US" sz="1200" dirty="0">
                <a:solidFill>
                  <a:schemeClr val="tx1"/>
                </a:solidFill>
              </a:rPr>
              <a:t>11000110110001101111</a:t>
            </a:r>
          </a:p>
          <a:p>
            <a:r>
              <a:rPr lang="en-US" sz="1200" dirty="0">
                <a:solidFill>
                  <a:schemeClr val="tx1"/>
                </a:solidFill>
              </a:rPr>
              <a:t>Hello</a:t>
            </a:r>
          </a:p>
          <a:p>
            <a:r>
              <a:rPr lang="en-US" sz="1200" dirty="0">
                <a:solidFill>
                  <a:schemeClr val="tx1"/>
                </a:solidFill>
              </a:rPr>
              <a:t>01110111011011</a:t>
            </a:r>
          </a:p>
          <a:p>
            <a:r>
              <a:rPr lang="en-US" sz="1200" dirty="0">
                <a:solidFill>
                  <a:schemeClr val="tx1"/>
                </a:solidFill>
              </a:rPr>
              <a:t>1101110010011</a:t>
            </a:r>
          </a:p>
          <a:p>
            <a:r>
              <a:rPr lang="en-US" sz="1200" dirty="0">
                <a:solidFill>
                  <a:schemeClr val="tx1"/>
                </a:solidFill>
              </a:rPr>
              <a:t>0110001100100</a:t>
            </a:r>
          </a:p>
          <a:p>
            <a:r>
              <a:rPr lang="en-US" sz="1200" dirty="0">
                <a:solidFill>
                  <a:schemeClr val="tx1"/>
                </a:solidFill>
              </a:rPr>
              <a:t>World</a:t>
            </a:r>
          </a:p>
          <a:p>
            <a:endParaRPr lang="en-US" sz="1200" dirty="0">
              <a:solidFill>
                <a:schemeClr val="tx1"/>
              </a:solidFill>
            </a:endParaRPr>
          </a:p>
          <a:p>
            <a:r>
              <a:rPr lang="en-US" dirty="0">
                <a:hlinkClick r:id="rId4"/>
              </a:rPr>
              <a:t>https://xkcd.com/329/</a:t>
            </a:r>
            <a:r>
              <a:rPr lang="en-US" dirty="0"/>
              <a:t> (2007-10-15)</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Overview: Talking about advancements made in manufacturing automation</a:t>
            </a:r>
          </a:p>
          <a:p>
            <a:pPr marL="171450" indent="-171450">
              <a:buFontTx/>
              <a:buChar char="-"/>
            </a:pPr>
            <a:r>
              <a:rPr lang="en-US" dirty="0"/>
              <a:t>Lots of positives, some room for improvements/concerns</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13489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Artificial intelligence has a use in being able to analyze large datasets and taking over time consuming tasks (data entry, filing) that can enhance productivity among workers [1]</a:t>
            </a:r>
          </a:p>
          <a:p>
            <a:pPr marL="171450" indent="-171450">
              <a:buFontTx/>
              <a:buChar char="-"/>
            </a:pPr>
            <a:r>
              <a:rPr lang="en-US" dirty="0"/>
              <a:t>Artificial intelligence can analyze data from sensors to ensure that proper maintenance is performed to prevent catastrophic failure with machinery or other technology [2]</a:t>
            </a:r>
          </a:p>
          <a:p>
            <a:pPr marL="171450" indent="-171450">
              <a:buFontTx/>
              <a:buChar char="-"/>
            </a:pPr>
            <a:r>
              <a:rPr lang="en-US" dirty="0"/>
              <a:t>The Ford Motor Company is a company that implemented robots at their factory in Germany that work alongside engineers. Focus on preventing human need for labor-intensive work, with the sanding process of body panels being mentioned. [4]</a:t>
            </a:r>
          </a:p>
          <a:p>
            <a:pPr marL="171450" indent="-171450">
              <a:buFontTx/>
              <a:buChar char="-"/>
            </a:pPr>
            <a:r>
              <a:rPr lang="en-US" dirty="0"/>
              <a:t>Robotics are useful in their ability to keep workers away from tasks that run the risk of potential injury. Heavy lifting and welding are two tasks that robotic automation has become more used in which both run risks of human injury. [5]</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EE30-32DC-55C9-8E5C-0B3B5075A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82555-2552-8E91-D511-A26C7FE58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5353E-B64E-6DAC-5A26-F462E59B4D17}"/>
              </a:ext>
            </a:extLst>
          </p:cNvPr>
          <p:cNvSpPr>
            <a:spLocks noGrp="1"/>
          </p:cNvSpPr>
          <p:nvPr>
            <p:ph type="body" idx="1"/>
          </p:nvPr>
        </p:nvSpPr>
        <p:spPr/>
        <p:txBody>
          <a:bodyPr/>
          <a:lstStyle/>
          <a:p>
            <a:r>
              <a:rPr lang="en-US" dirty="0"/>
              <a:t>- Global manufacturing automation value expected to keep growing as predicted by networking architects from further developments in robotics, ai, and machine learning [1]</a:t>
            </a:r>
          </a:p>
          <a:p>
            <a:r>
              <a:rPr lang="en-US" dirty="0"/>
              <a:t>- Europe has had the biggest head start in automation of manufacturing, but US and North America expected to make the biggest gain in period of 2024-2034 [2]</a:t>
            </a:r>
          </a:p>
          <a:p>
            <a:pPr marL="171450" indent="-171450">
              <a:buFontTx/>
              <a:buChar char="-"/>
            </a:pPr>
            <a:r>
              <a:rPr lang="en-US" dirty="0"/>
              <a:t>Europe benefitted from this autonomy, as quality standards in regions with the adoption of these standards increased, and led to more job opportunities [2] </a:t>
            </a:r>
          </a:p>
          <a:p>
            <a:r>
              <a:rPr lang="en-US" dirty="0"/>
              <a:t>- As labor cost rises, there is a growing desire from companies to adopt in more optimization of their manufacturing processes, as well as skilled workers able to handle these jobs becoming scarcer. [1,2]</a:t>
            </a:r>
          </a:p>
          <a:p>
            <a:r>
              <a:rPr lang="en-US" dirty="0"/>
              <a:t>- For businesses, the desire to move to automated manufacturing can be backed up by the cheaper cost to produce items [8]</a:t>
            </a:r>
          </a:p>
          <a:p>
            <a:endParaRPr lang="en-US" dirty="0"/>
          </a:p>
        </p:txBody>
      </p:sp>
      <p:sp>
        <p:nvSpPr>
          <p:cNvPr id="4" name="Slide Number Placeholder 3">
            <a:extLst>
              <a:ext uri="{FF2B5EF4-FFF2-40B4-BE49-F238E27FC236}">
                <a16:creationId xmlns:a16="http://schemas.microsoft.com/office/drawing/2014/main" id="{F8577560-92E4-5490-04E6-D79446F01989}"/>
              </a:ext>
            </a:extLst>
          </p:cNvPr>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10130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9576A-855A-A7D0-4E56-BDB963FEB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94B8F-E9F9-7A79-7E02-32B8DC555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8CEEF-DEA2-EE30-C136-E8AF208FCC2A}"/>
              </a:ext>
            </a:extLst>
          </p:cNvPr>
          <p:cNvSpPr>
            <a:spLocks noGrp="1"/>
          </p:cNvSpPr>
          <p:nvPr>
            <p:ph type="body" idx="1"/>
          </p:nvPr>
        </p:nvSpPr>
        <p:spPr/>
        <p:txBody>
          <a:bodyPr/>
          <a:lstStyle/>
          <a:p>
            <a:pPr marL="171450" indent="-171450">
              <a:buFontTx/>
              <a:buChar char="-"/>
            </a:pPr>
            <a:r>
              <a:rPr lang="en-US" dirty="0"/>
              <a:t>Jobs in the US have fallen, but this is largely due to globalization and less-so automation taking jobs away. NAFTA (1990s) is an example of this, as 700,000 jobs left the US for Mexico due to its implementation. [6]</a:t>
            </a:r>
          </a:p>
          <a:p>
            <a:pPr marL="171450" indent="-171450">
              <a:buFontTx/>
              <a:buChar char="-"/>
            </a:pPr>
            <a:r>
              <a:rPr lang="en-US" dirty="0"/>
              <a:t>Automation, while will remove some jobs, will also bring forth new opportunities as people are needed to implement and work alongside new manufacturing technology. Engineers, data analysts, and operators are positions needed for these machines to work, as well as the creation of programs and training courses needed so people can be educated about what they will be using. [6]</a:t>
            </a:r>
          </a:p>
          <a:p>
            <a:pPr marL="171450" indent="-171450">
              <a:buFontTx/>
              <a:buChar char="-"/>
            </a:pPr>
            <a:r>
              <a:rPr lang="en-US" dirty="0"/>
              <a:t>A study showed how a domino effect can occur from automation growth: As automation firms become more productive, their prices will drop and demand will increase, which will then translate to higher employment. [14]</a:t>
            </a:r>
          </a:p>
          <a:p>
            <a:pPr marL="171450" indent="-171450">
              <a:buFontTx/>
              <a:buChar char="-"/>
            </a:pPr>
            <a:r>
              <a:rPr lang="en-US" dirty="0"/>
              <a:t>An estimation by the World Economic Forum in 2020 said that 12 million jobs would be created by 2025 with AI playing a role in the net gain. [7]</a:t>
            </a:r>
          </a:p>
          <a:p>
            <a:pPr marL="171450" indent="-171450">
              <a:buFontTx/>
              <a:buChar char="-"/>
            </a:pPr>
            <a:r>
              <a:rPr lang="en-US" dirty="0"/>
              <a:t>A study conducted by Harvard found that automation and employees had grown a positive relationship and ended up improving the productivity of workers [11]</a:t>
            </a:r>
          </a:p>
          <a:p>
            <a:pPr marL="171450" indent="-171450">
              <a:buFontTx/>
              <a:buChar char="-"/>
            </a:pPr>
            <a:r>
              <a:rPr lang="en-US" dirty="0"/>
              <a:t>“After adopting automation technologies, firm owners increase their profits but pass through some of the productivity gains to consumers, inducing scale effects. Automation can thus lead to higher firm profits, lower consumer prices, increased consumer demand, and in turn to increased firm and industry scale, higher labor demand and higher domestic employment at the expense of foreign competitors.” [11]</a:t>
            </a:r>
          </a:p>
        </p:txBody>
      </p:sp>
      <p:sp>
        <p:nvSpPr>
          <p:cNvPr id="4" name="Slide Number Placeholder 3">
            <a:extLst>
              <a:ext uri="{FF2B5EF4-FFF2-40B4-BE49-F238E27FC236}">
                <a16:creationId xmlns:a16="http://schemas.microsoft.com/office/drawing/2014/main" id="{5765AF72-1387-4DED-8782-F06903A7725A}"/>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13502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E361-392D-B9C7-4D0E-BEE4DC2F4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19FF3-6725-653C-AC4B-09FDDC70F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F9636-7F50-AC3F-382A-BCA95CEF9009}"/>
              </a:ext>
            </a:extLst>
          </p:cNvPr>
          <p:cNvSpPr>
            <a:spLocks noGrp="1"/>
          </p:cNvSpPr>
          <p:nvPr>
            <p:ph type="body" idx="1"/>
          </p:nvPr>
        </p:nvSpPr>
        <p:spPr/>
        <p:txBody>
          <a:bodyPr/>
          <a:lstStyle/>
          <a:p>
            <a:pPr marL="171450" indent="-171450">
              <a:buFontTx/>
              <a:buChar char="-"/>
            </a:pPr>
            <a:r>
              <a:rPr lang="en-US" dirty="0"/>
              <a:t>Having a well-automated manufacturing process reduces the amount of pollution caused by the manufacturing process, as well as the energy needed. [8]</a:t>
            </a:r>
          </a:p>
          <a:p>
            <a:pPr marL="171450" indent="-171450">
              <a:buFontTx/>
              <a:buChar char="-"/>
            </a:pPr>
            <a:r>
              <a:rPr lang="en-US" dirty="0"/>
              <a:t>At a lead-acid factory in China, despite the doubling of the production, there was a decrease in the amount of pollution caused by the process due to an increased use of automation in the manufacturing process. [8]</a:t>
            </a:r>
          </a:p>
          <a:p>
            <a:pPr marL="171450" indent="-171450">
              <a:buFontTx/>
              <a:buChar char="-"/>
            </a:pPr>
            <a:r>
              <a:rPr lang="en-US" dirty="0"/>
              <a:t>Robots are much more efficient, but the downside is these robots will produce a lot of emissions. Many efficiency gains in energy that are present in automation are offset by the growing amount of industrial activity. [10]</a:t>
            </a:r>
          </a:p>
          <a:p>
            <a:pPr marL="171450" indent="-171450">
              <a:buFontTx/>
              <a:buChar char="-"/>
            </a:pPr>
            <a:r>
              <a:rPr lang="en-US" dirty="0"/>
              <a:t>AI takes a lot of energy. OpenAI CEO Sam Altman recently said that simply saying “thank you” to ChatGPT was taking up a ton of energy. “Tens of millions of dollars”. Parallel to energy AI may consume if it becomes a mainstay in manufacturing? [13]</a:t>
            </a:r>
          </a:p>
        </p:txBody>
      </p:sp>
      <p:sp>
        <p:nvSpPr>
          <p:cNvPr id="4" name="Slide Number Placeholder 3">
            <a:extLst>
              <a:ext uri="{FF2B5EF4-FFF2-40B4-BE49-F238E27FC236}">
                <a16:creationId xmlns:a16="http://schemas.microsoft.com/office/drawing/2014/main" id="{2C7B0D40-01F1-6141-70DF-2EDD30B0CB6F}"/>
              </a:ext>
            </a:extLst>
          </p:cNvPr>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24081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11C90-10F1-117F-B9B6-707707659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4D6C2-0EBF-B6F5-A4A9-618DB8C2B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2001B-DFDE-AA28-F7D2-9B705122ADFB}"/>
              </a:ext>
            </a:extLst>
          </p:cNvPr>
          <p:cNvSpPr>
            <a:spLocks noGrp="1"/>
          </p:cNvSpPr>
          <p:nvPr>
            <p:ph type="body" idx="1"/>
          </p:nvPr>
        </p:nvSpPr>
        <p:spPr/>
        <p:txBody>
          <a:bodyPr/>
          <a:lstStyle/>
          <a:p>
            <a:pPr marL="171450" indent="-171450">
              <a:buFontTx/>
              <a:buChar char="-"/>
            </a:pPr>
            <a:r>
              <a:rPr lang="en-US" dirty="0"/>
              <a:t>The cheaper it will be to produce something, the cheaper the price for that item will be. [8]</a:t>
            </a:r>
          </a:p>
          <a:p>
            <a:pPr marL="171450" indent="-171450">
              <a:buFontTx/>
              <a:buChar char="-"/>
            </a:pPr>
            <a:r>
              <a:rPr lang="en-US" dirty="0"/>
              <a:t>Ford is one of the most well-known companies for their advancement in the streamlining of the manufacturing process, with Henry Ford’s assembly line being able to make cars very efficiently, resulting in a price drop of $240 in the 1910s. [8].</a:t>
            </a:r>
          </a:p>
          <a:p>
            <a:pPr marL="171450" indent="-171450">
              <a:buFontTx/>
              <a:buChar char="-"/>
            </a:pPr>
            <a:r>
              <a:rPr lang="en-US" dirty="0"/>
              <a:t>Automation in manufacturing will help with enhancing a supply chain that was shown to be unprepared for a massive shake-up like what was seen with COVID, where many industries suffered shortages. The speed and improved quality that is brought with automation would be incredibly beneficial in case another pandemic occurs. [8]</a:t>
            </a:r>
          </a:p>
          <a:p>
            <a:pPr marL="171450" indent="-171450">
              <a:buFontTx/>
              <a:buChar char="-"/>
            </a:pPr>
            <a:r>
              <a:rPr lang="en-US" dirty="0"/>
              <a:t>The difference in terms of quality when accessing automation in manufacturing can be highlighted in pharmaceutical production, where there are strict standards that are more easily tackled with automated practices. [8]</a:t>
            </a:r>
          </a:p>
        </p:txBody>
      </p:sp>
      <p:sp>
        <p:nvSpPr>
          <p:cNvPr id="4" name="Slide Number Placeholder 3">
            <a:extLst>
              <a:ext uri="{FF2B5EF4-FFF2-40B4-BE49-F238E27FC236}">
                <a16:creationId xmlns:a16="http://schemas.microsoft.com/office/drawing/2014/main" id="{8380B782-D35E-8E4F-88FC-EEF023E08BD8}"/>
              </a:ext>
            </a:extLst>
          </p:cNvPr>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79826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239B9-011F-13A7-5FC6-ED1951D4B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B5AF0-289E-6B65-CEDD-8856DD918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7F931-1773-FCDC-4F23-1A24723FA6AA}"/>
              </a:ext>
            </a:extLst>
          </p:cNvPr>
          <p:cNvSpPr>
            <a:spLocks noGrp="1"/>
          </p:cNvSpPr>
          <p:nvPr>
            <p:ph type="body" idx="1"/>
          </p:nvPr>
        </p:nvSpPr>
        <p:spPr/>
        <p:txBody>
          <a:bodyPr/>
          <a:lstStyle/>
          <a:p>
            <a:pPr marL="171450" indent="-171450">
              <a:buFontTx/>
              <a:buChar char="-"/>
            </a:pPr>
            <a:r>
              <a:rPr lang="en-US" dirty="0"/>
              <a:t>Yes, the advancements made in manufacturing automation are worthwhile due to it’s benefits for consumer’s employees, and companies.</a:t>
            </a:r>
          </a:p>
          <a:p>
            <a:pPr marL="171450" indent="-171450">
              <a:buFontTx/>
              <a:buChar char="-"/>
            </a:pPr>
            <a:r>
              <a:rPr lang="en-US" dirty="0"/>
              <a:t>The environmental impact is not devoid of concerns however, and it is worth questioning what could be changed regarding automation manufacturing progression to ensure the planet is not becoming a victim of the newer age of automation.</a:t>
            </a:r>
          </a:p>
        </p:txBody>
      </p:sp>
      <p:sp>
        <p:nvSpPr>
          <p:cNvPr id="4" name="Slide Number Placeholder 3">
            <a:extLst>
              <a:ext uri="{FF2B5EF4-FFF2-40B4-BE49-F238E27FC236}">
                <a16:creationId xmlns:a16="http://schemas.microsoft.com/office/drawing/2014/main" id="{4972F120-9FE5-F1DA-2C22-454C82748561}"/>
              </a:ext>
            </a:extLst>
          </p:cNvPr>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65236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a:p>
            <a:r>
              <a:rPr lang="en-US" dirty="0"/>
              <a:t>Going to talk about e-waste and its effects on the environment and privacy.</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901681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production of e-waste globally needs to be managed and regulated to reduce harm to the environment, lower environmental injustice in regions that are disproportionately affected by the harmful health effects of said waste, and to protect personal consumer data and privacy. This should be the responsibility of the governments of said regions who choose to import said waste, and it should be the responsibility of governments around the world to hold large tech corporations accountable for the role they play in this too. Consumers can also take on certain responsibilities to help reduce their roles in contributing to the issue. To exemplify this global issue, we will be focusing specifically on one country: Nigeria.</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https://socialimps.com/assignments/references/</a:t>
            </a:r>
            <a:r>
              <a:rPr lang="en-US" dirty="0"/>
              <a:t> </a:t>
            </a:r>
          </a:p>
          <a:p>
            <a:pPr marL="171450" indent="-171450">
              <a:buFont typeface="Arial" panose="020B0604020202020204" pitchFamily="34" charset="0"/>
              <a:buChar char="•"/>
            </a:pPr>
            <a:r>
              <a:rPr lang="en-US" dirty="0"/>
              <a:t>Excellent improvement!</a:t>
            </a:r>
          </a:p>
          <a:p>
            <a:pPr marL="171450" indent="-171450">
              <a:buFont typeface="Arial" panose="020B0604020202020204" pitchFamily="34" charset="0"/>
              <a:buChar char="•"/>
            </a:pPr>
            <a:r>
              <a:rPr lang="en-US" dirty="0"/>
              <a:t>Better quantification, some improvement left to be had</a:t>
            </a:r>
          </a:p>
          <a:p>
            <a:pPr marL="171450" indent="-171450">
              <a:buFont typeface="Arial" panose="020B0604020202020204" pitchFamily="34" charset="0"/>
              <a:buChar char="•"/>
            </a:pPr>
            <a:r>
              <a:rPr lang="en-US" dirty="0"/>
              <a:t>Use high quality sources</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Changing a couple words does not constitute paraphrasing.</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tests/results in Appendix</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Ask for help if you have trouble with backing data</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Define test strategy clearly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87953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7413-13F1-C4ED-FCAD-C9684055D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85C59-E247-FD88-55D7-EB28E5D78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566C5-67D7-FA2D-7705-BA326114252E}"/>
              </a:ext>
            </a:extLst>
          </p:cNvPr>
          <p:cNvSpPr>
            <a:spLocks noGrp="1"/>
          </p:cNvSpPr>
          <p:nvPr>
            <p:ph type="body" idx="1"/>
          </p:nvPr>
        </p:nvSpPr>
        <p:spPr/>
        <p:txBody>
          <a:bodyPr/>
          <a:lstStyle/>
          <a:p>
            <a:pPr algn="l">
              <a:lnSpc>
                <a:spcPts val="2700"/>
              </a:lnSpc>
              <a:buNone/>
            </a:pPr>
            <a:r>
              <a:rPr lang="en-US" dirty="0"/>
              <a:t>General Overview about E-waste in Nigeria: Nigeria is one of several countries that will receive imports of e-waste from other countries to be processed because of the looser regulations around processing, especially since the system in Nigeria is managed by the private sector. Regulations in the exporting countries generally call for much of the waste to be recycled in safer and more sustainable ways. However, higher-income countries can avoid the lengthy and costly process by exporting their waste to other countries. [5] Particularly for Nigeria, 0% of it is formally recycled. [1] That means these electronics mostly end up sitting in landfills or incinerated. However, it also can open up opportunities for workers at these waste management facilities to take any electronics that may be in working order. They may then refurbish and sell these electronics. </a:t>
            </a:r>
            <a:r>
              <a:rPr lang="en-US" dirty="0" err="1"/>
              <a:t>RoRo</a:t>
            </a:r>
            <a:r>
              <a:rPr lang="en-US" dirty="0"/>
              <a:t> vehicles (Roll on/Roll off) are seemingly the most common way to transport waste. I would love to give you specific number of exactly how common, but it’s difficult to do because most of these vehicles do not report that they are carrying e-waste and will often disguise that they are carrying it. [5] In fact, one study found that only 3% of roro vehicles found to be carrying e-waste had been cleared with the regulatory agency NESREA [5]. (</a:t>
            </a:r>
            <a:r>
              <a:rPr lang="en-US" b="0" i="0" dirty="0">
                <a:solidFill>
                  <a:srgbClr val="ECECEC"/>
                </a:solidFill>
                <a:effectLst/>
                <a:latin typeface="Google Sans"/>
              </a:rPr>
              <a:t>National Environmental Standards and Regulations Enforcement Agency)</a:t>
            </a:r>
            <a:endParaRPr lang="en-US" dirty="0"/>
          </a:p>
          <a:p>
            <a:r>
              <a:rPr lang="en-US" dirty="0"/>
              <a:t>About the graph: Graph represents the amount of e-waste produced by each country. Every other country listed exports e-waste to Nigeria [5]. Fairly consistently, Germany, and the UK export the most to Nigeria, with 10.9 million kg, 10.6 million kg, respectively [5]. Even though these countries aren’t exporting all of their waste to Nigeria, they are exporting it to other countries, like India, Indonesia, Vietnam, Ghana, and Thailand. The only other country on this graph that accepts e-waste imports is China, which accepted 35million kg of e-waste in 2022 [1].</a:t>
            </a:r>
          </a:p>
        </p:txBody>
      </p:sp>
      <p:sp>
        <p:nvSpPr>
          <p:cNvPr id="4" name="Slide Number Placeholder 3">
            <a:extLst>
              <a:ext uri="{FF2B5EF4-FFF2-40B4-BE49-F238E27FC236}">
                <a16:creationId xmlns:a16="http://schemas.microsoft.com/office/drawing/2014/main" id="{9053AFEE-BBA8-59C1-D27E-BF7D21E8A33C}"/>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0630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27542-0F79-FC4A-1DDA-D4CE2BF05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44B87-9B88-3BA5-7379-ACBA62BAE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A99BA-7E1E-C525-BBC5-2868D75AC381}"/>
              </a:ext>
            </a:extLst>
          </p:cNvPr>
          <p:cNvSpPr>
            <a:spLocks noGrp="1"/>
          </p:cNvSpPr>
          <p:nvPr>
            <p:ph type="body" idx="1"/>
          </p:nvPr>
        </p:nvSpPr>
        <p:spPr/>
        <p:txBody>
          <a:bodyPr/>
          <a:lstStyle/>
          <a:p>
            <a:r>
              <a:rPr lang="en-US" dirty="0"/>
              <a:t>Because e-waste contains larger percentages of heavy metals than normal waste, e-waste can produce serious environmental and health concerns. These heavy metals have been known to pollute the air, soil, and water, contaminating it not only for people, but for other organisms that depend on these three vital things [4, 2] (European Food Safety Authority has done studies). Metals that leech into the soil can alter the microbial composition of and affect the plants that grow in it. Runoff that contaminates the water can have a similar effect, and these metals have been found in fish that are then passed to humans when consumed [4]. Methods for managing the waste, including incineration and the use of certain acids release the metals into the air people breathe. People can be exposed to these metals via skin contact if they work with the electronics. Even the slightest exposure to metals like mercury can result in neurological issues and a whole other host of problems. [4] Workers in managed waste sites can obviously be exposed to these risks directly, but many dump sites are located near towns and villages that will also bear the impacts of the pollution and contamination. Additionally, because of the economic and monetary opportunities that these dump sites present, small communities and towns will also form around them as well [8]. Formally, most e-workers earn the minimum wage, which is around $50 </a:t>
            </a:r>
            <a:r>
              <a:rPr lang="en-US" dirty="0" err="1"/>
              <a:t>usd</a:t>
            </a:r>
            <a:r>
              <a:rPr lang="en-US" dirty="0"/>
              <a:t> per month, and formal e-waste work generates around $50 million </a:t>
            </a:r>
            <a:r>
              <a:rPr lang="en-US" dirty="0" err="1"/>
              <a:t>usd</a:t>
            </a:r>
            <a:r>
              <a:rPr lang="en-US" dirty="0"/>
              <a:t> for Nigeria, which is only about .015% of its GDP [9]. However, this is only the formal sector. There’s no real way to estimate how much people can make from the informal sector or how much that it contributes the GDP since its, well, informal. The most common informal jobs in e-waste are refurbishment, collection and recycling [9]. </a:t>
            </a:r>
            <a:r>
              <a:rPr lang="en-US" dirty="0" err="1"/>
              <a:t>Refurbishers</a:t>
            </a:r>
            <a:r>
              <a:rPr lang="en-US" dirty="0"/>
              <a:t> tend to make the most money because of the skill required to take something in imperfect condition and transform it into something workable and sellable. Scavengers collect recyclable materials and sell them to </a:t>
            </a:r>
            <a:r>
              <a:rPr lang="en-US" dirty="0" err="1"/>
              <a:t>refurbishers</a:t>
            </a:r>
            <a:r>
              <a:rPr lang="en-US" dirty="0"/>
              <a:t> or recyclers for a fee. Recyclers break down any components or materials that are salvageable and then sell them to “manufacturing facilities as secondary raw materials”[9]. To a lot of Americans especially, the payout for doing such dangerous tasks doesn’t seem worth the extreme health concerns that are posed. </a:t>
            </a:r>
          </a:p>
        </p:txBody>
      </p:sp>
      <p:sp>
        <p:nvSpPr>
          <p:cNvPr id="4" name="Slide Number Placeholder 3">
            <a:extLst>
              <a:ext uri="{FF2B5EF4-FFF2-40B4-BE49-F238E27FC236}">
                <a16:creationId xmlns:a16="http://schemas.microsoft.com/office/drawing/2014/main" id="{BD09A467-4326-B20E-BB3B-034FB6A186F3}"/>
              </a:ext>
            </a:extLst>
          </p:cNvPr>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986708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83F05-61DD-E726-9F6C-4C6E0DB48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97E5F-6E36-D588-3C84-4A08DDE71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4A6C8-BDB6-3DB8-8FA7-365253F143D9}"/>
              </a:ext>
            </a:extLst>
          </p:cNvPr>
          <p:cNvSpPr>
            <a:spLocks noGrp="1"/>
          </p:cNvSpPr>
          <p:nvPr>
            <p:ph type="body" idx="1"/>
          </p:nvPr>
        </p:nvSpPr>
        <p:spPr/>
        <p:txBody>
          <a:bodyPr/>
          <a:lstStyle/>
          <a:p>
            <a:r>
              <a:rPr lang="en-US" dirty="0"/>
              <a:t>Why should you, the audience, care about this? Apart from the concerns you should have for the world we live in being polluted and contaminated with heavy metals and plastic, and the concern  you should have about the gross environmental injustice occurring to mainly lower income people whose labor is being exploited and whose health is being put at risk to manage the waste of foreign countries, there is a way that this may impact you, the consumer, directly. In a more general sense, many of these heavy metals are quite precious and limited and so destroying them means that we won’t have more material to make new technological innovations. But in a more specific sense, I mentioned earlier how the United States is one of the countries that exports e-waste to Nigeria. So, its very possible that consumer devices from the U.S. have ended up in Nigeria. Studies on devices found in e-waste management facilities have shown that personal data can still be recovered from drives found on the electronics. [6] This doesn’t just mean that data stored on your personal devices has the possibility of being recovered, but data stored about you from business and/or sold to third parties may also be able to be recovered. [7] Your personal data is not only stored on computers and smartphones, but also on our lovely Internet of Things devices also present possible vulnerabilities to security that may be exploited. Not only do they store data that you may or may not have consented to, but the (over) abundance of them shortens product lifetimes and offers plenty of opportunities to ditch their “outdated” tech for something new [7].  And remember what I said about </a:t>
            </a:r>
            <a:r>
              <a:rPr lang="en-US" dirty="0" err="1"/>
              <a:t>refurbishers</a:t>
            </a:r>
            <a:r>
              <a:rPr lang="en-US" dirty="0"/>
              <a:t>? And how they are skilled at taking something near the end of its life to be repurposed? Now, this isn’t some conspiracy theory where I’m trying to convince you that your data is being stolen by random people in Nigeria or anywhere else in the world where e-waste gets shipped, I’m simply pointing out how this aspect of privacy and security is often overlooked and under-researched [7].</a:t>
            </a:r>
          </a:p>
        </p:txBody>
      </p:sp>
      <p:sp>
        <p:nvSpPr>
          <p:cNvPr id="4" name="Slide Number Placeholder 3">
            <a:extLst>
              <a:ext uri="{FF2B5EF4-FFF2-40B4-BE49-F238E27FC236}">
                <a16:creationId xmlns:a16="http://schemas.microsoft.com/office/drawing/2014/main" id="{841E180A-11C8-33B9-4FE9-C8C8F0CE0E0E}"/>
              </a:ext>
            </a:extLst>
          </p:cNvPr>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49583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7C93D-7B07-A598-46E0-B8B28A06F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D5E10-72CE-4B14-555E-C670466A8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C8270-1EFE-290D-6220-A86C4DF9E6B2}"/>
              </a:ext>
            </a:extLst>
          </p:cNvPr>
          <p:cNvSpPr>
            <a:spLocks noGrp="1"/>
          </p:cNvSpPr>
          <p:nvPr>
            <p:ph type="body" idx="1"/>
          </p:nvPr>
        </p:nvSpPr>
        <p:spPr/>
        <p:txBody>
          <a:bodyPr/>
          <a:lstStyle/>
          <a:p>
            <a:r>
              <a:rPr lang="en-US" dirty="0"/>
              <a:t>In terms of privacy, ensuring personal data and information security mostly falls onto the responsibility of consumers. As people who study computer science, this may not be a big deal for us, but for the greater population at large, many may not know how to properly delete data from their hard drives before disposal. In fact, approx. 52% of people when asked stated that they did not format their hard drives before disposing of their devices, and approx. 60% did not delete all programs from their devices [6]. Additionally, standard options on OSs for hard drive deletion do not properly delete the data, they merely mark it as being able to be written over. [7] Businesses should also be legally held to a standard to wipe consumer data from their drives before disposing of any tech. Publicly holding tech companies to a standard of ensuring consumer data is properly protected even after devices near their end of life could also be beneficial. Regarding solving the environmental and health concerns that e-waste poses, it’s way more nuanced. On a general level, we as consumers should greatly consider reducing our consumption. Buying tech products that we don’t actually need or replacing devices that work perfectly well in favor of newer models only contributes to the problem [5].  Higher-income countries, like the U.S., should stop exporting their products to lower-income countries and invest in recycling and upcycling electronics that are still usable and salvageable [6]. However, I am hesitant to suggest how foreign countries like Nigeria should handle the issue of importing e-waste. It’s easy from my perspective to say that they should ban importing e-waste, or that they should better regulate systems that are already in place. However, I feel like that statement overlooks the complexities involved. Though it may not be the largest sector of the economy, </a:t>
            </a:r>
            <a:r>
              <a:rPr lang="en-US" dirty="0" err="1"/>
              <a:t>refurbishers</a:t>
            </a:r>
            <a:r>
              <a:rPr lang="en-US" dirty="0"/>
              <a:t>, recyclers, scavengers, and other e-waste workers rely primary on the availability of e-waste to earn their income. Secondhand electronics offer very affordable alternatives to otherwise luxury products. Many of these second-hand electronics come the aforementioned </a:t>
            </a:r>
            <a:r>
              <a:rPr lang="en-US" dirty="0" err="1"/>
              <a:t>refurbishers</a:t>
            </a:r>
            <a:r>
              <a:rPr lang="en-US" dirty="0"/>
              <a:t>.[10] So, un upheaval of this system, regardless of how necessary it may be, could disrupt the lives of a lot of people. I think that following the advice of researches from the country on how to make improvements would be much better suited. Some suggest investing in formal recycling centers in the country, and formalizing many of the informal means of income that people derive from e-waste [4, 6].</a:t>
            </a:r>
          </a:p>
        </p:txBody>
      </p:sp>
      <p:sp>
        <p:nvSpPr>
          <p:cNvPr id="4" name="Slide Number Placeholder 3">
            <a:extLst>
              <a:ext uri="{FF2B5EF4-FFF2-40B4-BE49-F238E27FC236}">
                <a16:creationId xmlns:a16="http://schemas.microsoft.com/office/drawing/2014/main" id="{5507AF6C-03C2-F2F3-91E0-5CDFFA2B81F1}"/>
              </a:ext>
            </a:extLst>
          </p:cNvPr>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46604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762409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 likely own less than you think in term of licensing</a:t>
            </a:r>
          </a:p>
          <a:p>
            <a:pPr marL="171450" indent="-171450">
              <a:buFontTx/>
              <a:buChar char="-"/>
            </a:pPr>
            <a:r>
              <a:rPr lang="en-US" dirty="0"/>
              <a:t>As a class when we reviewed the intellectual property unit, we talked a little about software as a service</a:t>
            </a:r>
          </a:p>
          <a:p>
            <a:pPr marL="171450" indent="-171450">
              <a:buFontTx/>
              <a:buChar char="-"/>
            </a:pPr>
            <a:r>
              <a:rPr lang="en-US" dirty="0"/>
              <a:t>This presentation will go a little more into detail of how that relates to licensing to users</a:t>
            </a:r>
          </a:p>
          <a:p>
            <a:pPr marL="171450" indent="-171450">
              <a:buFontTx/>
              <a:buChar char="-"/>
            </a:pPr>
            <a:r>
              <a:rPr lang="en-US" dirty="0"/>
              <a:t>Saas is predicted to continue to grow globally and is easily profitable for companies due to its flexibility</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02B7D-8480-495A-0DF1-BED0DD156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549F2-CAD3-F695-3D3E-3F53D764F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6446A-204B-A4F8-7EE0-D726F440CF6A}"/>
              </a:ext>
            </a:extLst>
          </p:cNvPr>
          <p:cNvSpPr>
            <a:spLocks noGrp="1"/>
          </p:cNvSpPr>
          <p:nvPr>
            <p:ph type="body" idx="1"/>
          </p:nvPr>
        </p:nvSpPr>
        <p:spPr/>
        <p:txBody>
          <a:bodyPr/>
          <a:lstStyle/>
          <a:p>
            <a:pPr marL="171450" indent="-171450">
              <a:buFontTx/>
              <a:buChar char="-"/>
            </a:pPr>
            <a:r>
              <a:rPr lang="en-US" dirty="0"/>
              <a:t>We as WPI students use licensing for a lot of the more expensive </a:t>
            </a:r>
            <a:r>
              <a:rPr lang="en-US" dirty="0" err="1"/>
              <a:t>softwares</a:t>
            </a:r>
            <a:r>
              <a:rPr lang="en-US" dirty="0"/>
              <a:t> we don’t directly pay for</a:t>
            </a:r>
          </a:p>
          <a:p>
            <a:pPr marL="171450" indent="-171450">
              <a:buFontTx/>
              <a:buChar char="-"/>
            </a:pPr>
            <a:r>
              <a:rPr lang="en-US" dirty="0"/>
              <a:t>WPI offers them through ITS, so everyone in here uses some form of licensed software (</a:t>
            </a:r>
            <a:r>
              <a:rPr lang="en-US" dirty="0" err="1"/>
              <a:t>microsoft</a:t>
            </a:r>
            <a:r>
              <a:rPr lang="en-US" dirty="0"/>
              <a:t>)</a:t>
            </a:r>
          </a:p>
        </p:txBody>
      </p:sp>
      <p:sp>
        <p:nvSpPr>
          <p:cNvPr id="4" name="Slide Number Placeholder 3">
            <a:extLst>
              <a:ext uri="{FF2B5EF4-FFF2-40B4-BE49-F238E27FC236}">
                <a16:creationId xmlns:a16="http://schemas.microsoft.com/office/drawing/2014/main" id="{BD6539F6-A4C1-1207-A2A1-C2C4F40303F2}"/>
              </a:ext>
            </a:extLst>
          </p:cNvPr>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7387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EB7DA-D599-6816-4871-2848A7C5D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62B6E-ADA4-BEE0-CF03-5AF8AFEAD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0EA7E-EFC3-7A84-64B4-5453717DD940}"/>
              </a:ext>
            </a:extLst>
          </p:cNvPr>
          <p:cNvSpPr>
            <a:spLocks noGrp="1"/>
          </p:cNvSpPr>
          <p:nvPr>
            <p:ph type="body" idx="1"/>
          </p:nvPr>
        </p:nvSpPr>
        <p:spPr/>
        <p:txBody>
          <a:bodyPr/>
          <a:lstStyle/>
          <a:p>
            <a:pPr marL="171450" indent="-171450">
              <a:buFontTx/>
              <a:buChar char="-"/>
            </a:pPr>
            <a:r>
              <a:rPr lang="en-US" dirty="0"/>
              <a:t>One of the suites WPI pays for, for its students is the adobe suite</a:t>
            </a:r>
          </a:p>
          <a:p>
            <a:pPr marL="171450" indent="-171450">
              <a:buFontTx/>
              <a:buChar char="-"/>
            </a:pPr>
            <a:r>
              <a:rPr lang="en-US" dirty="0"/>
              <a:t>I personally use it for one of my classes, since it is required</a:t>
            </a:r>
          </a:p>
          <a:p>
            <a:pPr marL="171450" indent="-171450">
              <a:buFontTx/>
              <a:buChar char="-"/>
            </a:pPr>
            <a:r>
              <a:rPr lang="en-US" dirty="0"/>
              <a:t>Some parts are paid for, and in our case paid for by the school</a:t>
            </a:r>
          </a:p>
          <a:p>
            <a:pPr marL="171450" indent="-171450">
              <a:buFontTx/>
              <a:buChar char="-"/>
            </a:pPr>
            <a:r>
              <a:rPr lang="en-US" dirty="0"/>
              <a:t>They use named </a:t>
            </a:r>
            <a:r>
              <a:rPr lang="en-US" dirty="0" err="1"/>
              <a:t>usesr</a:t>
            </a:r>
            <a:r>
              <a:rPr lang="en-US" dirty="0"/>
              <a:t> licensing, and focus primarily on subscription based platforms</a:t>
            </a:r>
          </a:p>
          <a:p>
            <a:pPr marL="171450" indent="-171450">
              <a:buFontTx/>
              <a:buChar char="-"/>
            </a:pPr>
            <a:r>
              <a:rPr lang="en-US" dirty="0"/>
              <a:t>The entire Adobe Creative cloud is 59.99 a month [11], other plans are around 20 to 25 dollars</a:t>
            </a:r>
          </a:p>
          <a:p>
            <a:pPr marL="171450" indent="-171450">
              <a:buFontTx/>
              <a:buChar char="-"/>
            </a:pPr>
            <a:r>
              <a:rPr lang="en-US" dirty="0"/>
              <a:t>Each time is </a:t>
            </a:r>
            <a:r>
              <a:rPr lang="en-US" dirty="0" err="1"/>
              <a:t>is</a:t>
            </a:r>
            <a:r>
              <a:rPr lang="en-US" dirty="0"/>
              <a:t> bought and installed on a machine, you must agree to the software agreement created by adobe</a:t>
            </a:r>
          </a:p>
          <a:p>
            <a:pPr marL="0" indent="0">
              <a:buFontTx/>
              <a:buNone/>
            </a:pPr>
            <a:endParaRPr lang="en-US" dirty="0"/>
          </a:p>
        </p:txBody>
      </p:sp>
      <p:sp>
        <p:nvSpPr>
          <p:cNvPr id="4" name="Slide Number Placeholder 3">
            <a:extLst>
              <a:ext uri="{FF2B5EF4-FFF2-40B4-BE49-F238E27FC236}">
                <a16:creationId xmlns:a16="http://schemas.microsoft.com/office/drawing/2014/main" id="{200B4CE4-CDB7-E1C4-4CEB-9BF4C7C13566}"/>
              </a:ext>
            </a:extLst>
          </p:cNvPr>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37494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10C8A-6305-064A-1826-578585F2F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B288A-02F1-A4DF-BF20-FE65A2F4C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47A29-8F72-069A-FA89-A2756C53A2C6}"/>
              </a:ext>
            </a:extLst>
          </p:cNvPr>
          <p:cNvSpPr>
            <a:spLocks noGrp="1"/>
          </p:cNvSpPr>
          <p:nvPr>
            <p:ph type="body" idx="1"/>
          </p:nvPr>
        </p:nvSpPr>
        <p:spPr/>
        <p:txBody>
          <a:bodyPr/>
          <a:lstStyle/>
          <a:p>
            <a:pPr marL="171450" indent="-171450">
              <a:buFontTx/>
              <a:buChar char="-"/>
            </a:pPr>
            <a:r>
              <a:rPr lang="en-US" dirty="0"/>
              <a:t>Steam is another popular platform, I would expect in a CS course there are a bunch of users</a:t>
            </a:r>
          </a:p>
          <a:p>
            <a:pPr marL="171450" indent="-171450">
              <a:buFontTx/>
              <a:buChar char="-"/>
            </a:pPr>
            <a:r>
              <a:rPr lang="en-US" dirty="0"/>
              <a:t>As you might know from using steam, they use perpetual software licenses</a:t>
            </a:r>
          </a:p>
          <a:p>
            <a:pPr marL="628650" lvl="1" indent="-171450">
              <a:buFontTx/>
              <a:buChar char="-"/>
            </a:pPr>
            <a:r>
              <a:rPr lang="en-US" dirty="0"/>
              <a:t>You wouldn’t loose it after the purchase unless you’ve generally made a breach in contract</a:t>
            </a:r>
          </a:p>
          <a:p>
            <a:pPr marL="171450" indent="-171450">
              <a:buFontTx/>
              <a:buChar char="-"/>
            </a:pPr>
            <a:r>
              <a:rPr lang="en-US" dirty="0"/>
              <a:t>Breach of either of these two agreements means you lose access, though very rare</a:t>
            </a:r>
          </a:p>
          <a:p>
            <a:pPr marL="171450" indent="-171450">
              <a:buFontTx/>
              <a:buChar char="-"/>
            </a:pPr>
            <a:r>
              <a:rPr lang="en-US" dirty="0"/>
              <a:t>Each time you buy a game of software you must reagree to their most updated EULA</a:t>
            </a:r>
          </a:p>
        </p:txBody>
      </p:sp>
      <p:sp>
        <p:nvSpPr>
          <p:cNvPr id="4" name="Slide Number Placeholder 3">
            <a:extLst>
              <a:ext uri="{FF2B5EF4-FFF2-40B4-BE49-F238E27FC236}">
                <a16:creationId xmlns:a16="http://schemas.microsoft.com/office/drawing/2014/main" id="{AFDD35DC-2C71-7501-7B5A-8806ADA580BD}"/>
              </a:ext>
            </a:extLst>
          </p:cNvPr>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68182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B3250-2681-21AE-5120-A14AC35ED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3BADA-E7BB-AC3F-3A81-1693C5961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B3051-0B3D-3E0C-63FD-290F93F3D9DB}"/>
              </a:ext>
            </a:extLst>
          </p:cNvPr>
          <p:cNvSpPr>
            <a:spLocks noGrp="1"/>
          </p:cNvSpPr>
          <p:nvPr>
            <p:ph type="body" idx="1"/>
          </p:nvPr>
        </p:nvSpPr>
        <p:spPr/>
        <p:txBody>
          <a:bodyPr/>
          <a:lstStyle/>
          <a:p>
            <a:pPr marL="171450" indent="-171450">
              <a:buFontTx/>
              <a:buChar char="-"/>
            </a:pPr>
            <a:r>
              <a:rPr lang="en-US" b="0" i="0" dirty="0">
                <a:solidFill>
                  <a:srgbClr val="1B1B1B"/>
                </a:solidFill>
                <a:effectLst/>
                <a:latin typeface="Inter"/>
              </a:rPr>
              <a:t>However sometimes companies do acts that while legal are poor business practices</a:t>
            </a:r>
          </a:p>
          <a:p>
            <a:pPr marL="171450" indent="-171450">
              <a:buFontTx/>
              <a:buChar char="-"/>
            </a:pPr>
            <a:r>
              <a:rPr lang="en-US" b="0" i="0" dirty="0">
                <a:solidFill>
                  <a:srgbClr val="1B1B1B"/>
                </a:solidFill>
                <a:effectLst/>
                <a:latin typeface="Inter"/>
              </a:rPr>
              <a:t>Adobe’s actions violate the Restore Online Shoppers’ Confidence Act</a:t>
            </a:r>
          </a:p>
          <a:p>
            <a:pPr marL="171450" indent="-171450">
              <a:buFontTx/>
              <a:buChar char="-"/>
            </a:pPr>
            <a:r>
              <a:rPr lang="en-US" b="0" i="0" dirty="0">
                <a:solidFill>
                  <a:srgbClr val="1B1B1B"/>
                </a:solidFill>
                <a:effectLst/>
                <a:latin typeface="Inter"/>
              </a:rPr>
              <a:t>Since adobe sells on the Saas business model and sells online subscription based plans, making fees hard to understand or hiding them deep within a long contract is unfair</a:t>
            </a:r>
          </a:p>
          <a:p>
            <a:pPr marL="171450" indent="-171450">
              <a:buFontTx/>
              <a:buChar char="-"/>
            </a:pPr>
            <a:r>
              <a:rPr lang="en-US" b="0" i="0" dirty="0">
                <a:solidFill>
                  <a:srgbClr val="1B1B1B"/>
                </a:solidFill>
                <a:effectLst/>
                <a:latin typeface="Inter"/>
              </a:rPr>
              <a:t>Users are still responsible for reading adobe’s contracts</a:t>
            </a:r>
          </a:p>
          <a:p>
            <a:pPr marL="171450" indent="-171450">
              <a:buFontTx/>
              <a:buChar char="-"/>
            </a:pPr>
            <a:r>
              <a:rPr lang="en-US" b="0" i="0" dirty="0">
                <a:solidFill>
                  <a:srgbClr val="1B1B1B"/>
                </a:solidFill>
                <a:effectLst/>
                <a:latin typeface="Inter"/>
              </a:rPr>
              <a:t>Still ongoing, but has been transferred to the Department of Justice as of early 2025</a:t>
            </a:r>
            <a:endParaRPr lang="en-US" dirty="0"/>
          </a:p>
        </p:txBody>
      </p:sp>
      <p:sp>
        <p:nvSpPr>
          <p:cNvPr id="4" name="Slide Number Placeholder 3">
            <a:extLst>
              <a:ext uri="{FF2B5EF4-FFF2-40B4-BE49-F238E27FC236}">
                <a16:creationId xmlns:a16="http://schemas.microsoft.com/office/drawing/2014/main" id="{CCF8956D-D0A8-3C14-F99A-80CA0CAD03D8}"/>
              </a:ext>
            </a:extLst>
          </p:cNvPr>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02997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20626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5E0DE-508E-BF31-8541-020268C59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22802-AC83-0C18-6AC3-A10D20762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01ECB-BF86-7F53-0D1D-015E932930B7}"/>
              </a:ext>
            </a:extLst>
          </p:cNvPr>
          <p:cNvSpPr>
            <a:spLocks noGrp="1"/>
          </p:cNvSpPr>
          <p:nvPr>
            <p:ph type="body" idx="1"/>
          </p:nvPr>
        </p:nvSpPr>
        <p:spPr/>
        <p:txBody>
          <a:bodyPr/>
          <a:lstStyle/>
          <a:p>
            <a:pPr marL="171450" indent="-171450" algn="l">
              <a:buFontTx/>
              <a:buChar char="-"/>
            </a:pPr>
            <a:r>
              <a:rPr lang="en-US" b="0" i="0" dirty="0">
                <a:solidFill>
                  <a:srgbClr val="212121"/>
                </a:solidFill>
                <a:effectLst/>
                <a:latin typeface="__sourceSansPro_620139"/>
              </a:rPr>
              <a:t>A new California bill was proposed and passed:</a:t>
            </a:r>
          </a:p>
          <a:p>
            <a:pPr marL="171450" indent="-171450" algn="l">
              <a:buFontTx/>
              <a:buChar char="-"/>
            </a:pPr>
            <a:r>
              <a:rPr lang="en-US" b="0" i="0" dirty="0">
                <a:solidFill>
                  <a:srgbClr val="212121"/>
                </a:solidFill>
                <a:effectLst/>
                <a:latin typeface="__sourceSansPro_620139"/>
              </a:rPr>
              <a:t>AB 2426: Consumer protection: false advertising: digital goods</a:t>
            </a:r>
          </a:p>
          <a:p>
            <a:pPr marL="171450" indent="-171450" algn="l">
              <a:buFontTx/>
              <a:buChar char="-"/>
            </a:pPr>
            <a:r>
              <a:rPr lang="en-US" b="0" i="0" dirty="0">
                <a:solidFill>
                  <a:srgbClr val="212121"/>
                </a:solidFill>
                <a:effectLst/>
                <a:latin typeface="__sourceSansPro_620139"/>
              </a:rPr>
              <a:t>This law forces companies to explicitly state users are buying the rights to access and not the software or game outright</a:t>
            </a:r>
          </a:p>
          <a:p>
            <a:pPr marL="171450" indent="-171450" algn="l">
              <a:buFontTx/>
              <a:buChar char="-"/>
            </a:pPr>
            <a:r>
              <a:rPr lang="en-US" b="0" i="0" dirty="0">
                <a:solidFill>
                  <a:srgbClr val="212121"/>
                </a:solidFill>
                <a:effectLst/>
                <a:latin typeface="__sourceSansPro_620139"/>
              </a:rPr>
              <a:t>Notably the steam EULA changed September 2024, and all new purchases must agree to this updated EULA each time</a:t>
            </a:r>
          </a:p>
        </p:txBody>
      </p:sp>
      <p:sp>
        <p:nvSpPr>
          <p:cNvPr id="4" name="Slide Number Placeholder 3">
            <a:extLst>
              <a:ext uri="{FF2B5EF4-FFF2-40B4-BE49-F238E27FC236}">
                <a16:creationId xmlns:a16="http://schemas.microsoft.com/office/drawing/2014/main" id="{7BD9A213-7735-7358-8D1A-D2791B18992F}"/>
              </a:ext>
            </a:extLst>
          </p:cNvPr>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883360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982E-7385-71EE-8477-D9859CC89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70D5D-E0FD-5974-1588-076E781BB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5821B-D7FE-774D-3EDA-9BEB2D0947F2}"/>
              </a:ext>
            </a:extLst>
          </p:cNvPr>
          <p:cNvSpPr>
            <a:spLocks noGrp="1"/>
          </p:cNvSpPr>
          <p:nvPr>
            <p:ph type="body" idx="1"/>
          </p:nvPr>
        </p:nvSpPr>
        <p:spPr/>
        <p:txBody>
          <a:bodyPr/>
          <a:lstStyle/>
          <a:p>
            <a:r>
              <a:rPr lang="en-US" dirty="0"/>
              <a:t>Users are responsible for what they agree to, but the company is responsible for following fair and reasonable business practices</a:t>
            </a:r>
          </a:p>
          <a:p>
            <a:pPr marL="171450" indent="-171450">
              <a:buFontTx/>
              <a:buChar char="-"/>
            </a:pPr>
            <a:r>
              <a:rPr lang="en-US" dirty="0"/>
              <a:t>No software agreement a company writes can supersede the law</a:t>
            </a:r>
          </a:p>
          <a:p>
            <a:pPr marL="171450" indent="-171450">
              <a:buFontTx/>
              <a:buChar char="-"/>
            </a:pPr>
            <a:r>
              <a:rPr lang="en-US" dirty="0"/>
              <a:t>Companies cannot grandfather in unfair business practices</a:t>
            </a:r>
          </a:p>
        </p:txBody>
      </p:sp>
      <p:sp>
        <p:nvSpPr>
          <p:cNvPr id="4" name="Slide Number Placeholder 3">
            <a:extLst>
              <a:ext uri="{FF2B5EF4-FFF2-40B4-BE49-F238E27FC236}">
                <a16:creationId xmlns:a16="http://schemas.microsoft.com/office/drawing/2014/main" id="{356A61EF-A5E6-C928-A100-DD93E020E35C}"/>
              </a:ext>
            </a:extLst>
          </p:cNvPr>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26364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39</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Used to be full circle. Might have to retire this if no one know what emacs and vi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 (not quite since the Emacs/VIM comic no longer used… may have to retire this as students seem to not be aware of different text editors).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in spreadsheet.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sz="1200" kern="1200" dirty="0">
              <a:solidFill>
                <a:schemeClr val="tx1"/>
              </a:solidFill>
              <a:effectLst/>
              <a:latin typeface="+mn-lt"/>
              <a:ea typeface="+mn-ea"/>
              <a:cs typeface="+mn-cs"/>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br>
              <a:rPr lang="en-US" dirty="0">
                <a:effectLst/>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Gopher protocol for sharing library data, ftp search, precursor to web/http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youtube.com/watch?v=uc6f_2nPSX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xkcd.com/329/"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ecedenceresearch.com/manufacturing-automation-market#:~:text=The%20global%20manufacturing%20automation%20market%20size%20is%20calculated%20at%20USD,due%20to%20rising%20labor%20shortages" TargetMode="External"/><Relationship Id="rId7" Type="http://schemas.openxmlformats.org/officeDocument/2006/relationships/hyperlink" Target="https://blog.airlinehyd.com/automation-isnt-the-biggest-threat-to-us-factory-jobs" TargetMode="External"/><Relationship Id="rId2" Type="http://schemas.openxmlformats.org/officeDocument/2006/relationships/hyperlink" Target="https://www.grandviewresearch.com/industry-analysis/manufacturing-automation-market-report#:~:text=Manufacturing%20Automation%20Market%20Trends,9.7%25%20from%202024%20to%202030" TargetMode="External"/><Relationship Id="rId1" Type="http://schemas.openxmlformats.org/officeDocument/2006/relationships/slideLayout" Target="../slideLayouts/slideLayout2.xml"/><Relationship Id="rId6" Type="http://schemas.openxmlformats.org/officeDocument/2006/relationships/hyperlink" Target="https://www.uti.edu/blog/robotics-and-automation/robotics-in-manufacturing" TargetMode="External"/><Relationship Id="rId5" Type="http://schemas.openxmlformats.org/officeDocument/2006/relationships/hyperlink" Target="https://media.ford.com/content/fordmedia/feu/en/news/2019/09/26/ford-choreographs-robots-to-help-people--and-each-other--on-the-.html#:~:text=Collaborative%20robots%20(cobots)%20work%20together,Paint%20Shop%2C%20Ford%20of%20Europe" TargetMode="External"/><Relationship Id="rId4" Type="http://schemas.openxmlformats.org/officeDocument/2006/relationships/hyperlink" Target="https://www.ibm.com/think/topics/ai-in-manufacturing#:~:text=Benefits%20of%20using%20AI%20in%20manufacturing,-Beyond%20the%20use&amp;text=Cost%20reduction%3A%20Automation%2C%20predictive%20analytics,more%20cost%2Deffective%20production%20environme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ocialimps.com/assignments/referenc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hyperlink" Target="https://socialimps.com/assignments/paper-guideline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economictimes.indiatimes.com/magazines/panache/do-you-say-please-to-chatgpt-sam-altman-reveals-how-much-electricity-your-manners-cost-to-openai/articleshow/120455018.cms?from=mdr" TargetMode="External"/><Relationship Id="rId3" Type="http://schemas.openxmlformats.org/officeDocument/2006/relationships/hyperlink" Target="https://sciencepolicyreview.org/wp-content/uploads/securepdfs/2023/08/MITSPR-v4-191618004018.pdf" TargetMode="External"/><Relationship Id="rId7" Type="http://schemas.openxmlformats.org/officeDocument/2006/relationships/hyperlink" Target="https://modula.us/blog/automation-in-production/" TargetMode="External"/><Relationship Id="rId2" Type="http://schemas.openxmlformats.org/officeDocument/2006/relationships/hyperlink" Target="https://www.weforum.org/stories/2020/10/dont-fear-ai-it-will-lead-to-long-term-job-growth/" TargetMode="External"/><Relationship Id="rId1" Type="http://schemas.openxmlformats.org/officeDocument/2006/relationships/slideLayout" Target="../slideLayouts/slideLayout2.xml"/><Relationship Id="rId6" Type="http://schemas.openxmlformats.org/officeDocument/2006/relationships/hyperlink" Target="https://scholar.harvard.edu/files/aghion/files/what_are_the_labor_and_product_market_effects_of_automation_dec_2021.pdf" TargetMode="External"/><Relationship Id="rId5" Type="http://schemas.openxmlformats.org/officeDocument/2006/relationships/hyperlink" Target="https://doi.org/10.3390/su17041754" TargetMode="External"/><Relationship Id="rId4" Type="http://schemas.openxmlformats.org/officeDocument/2006/relationships/hyperlink" Target="https://media.ford.com/content/fordmedia/fna/us/en/features/game-changer--100th-anniversary-of-the-moving-assembly-line.html" TargetMode="External"/><Relationship Id="rId9" Type="http://schemas.openxmlformats.org/officeDocument/2006/relationships/hyperlink" Target="https://scholar.harvard.edu/files/aghion/files/direct_and_indirect_effects_of_automation.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greenpeace.org/africa/en/blog/57326/lagos-is-drowning-in-nigerias-plastic-and-e-waste-crisi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chartmogul.com/reports/saas-growth-report/" TargetMode="External"/><Relationship Id="rId3" Type="http://schemas.openxmlformats.org/officeDocument/2006/relationships/hyperlink" Target="https://calmatters.digitaldemocracy.org/bills/ca_202320240ab2426" TargetMode="External"/><Relationship Id="rId7" Type="http://schemas.openxmlformats.org/officeDocument/2006/relationships/hyperlink" Target="https://www.demandsage.com/steam-statistics/" TargetMode="External"/><Relationship Id="rId2" Type="http://schemas.openxmlformats.org/officeDocument/2006/relationships/hyperlink" Target="https://www.researchgate.net/publication/316286667_A_Study_of_Enterprise_Software_Licensing_Models" TargetMode="External"/><Relationship Id="rId1" Type="http://schemas.openxmlformats.org/officeDocument/2006/relationships/slideLayout" Target="../slideLayouts/slideLayout2.xml"/><Relationship Id="rId6" Type="http://schemas.openxmlformats.org/officeDocument/2006/relationships/hyperlink" Target="https://store.steampowered.com/subscriber_agreement/" TargetMode="External"/><Relationship Id="rId5" Type="http://schemas.openxmlformats.org/officeDocument/2006/relationships/hyperlink" Target="https://helpx.adobe.com/enterprise/using/licensing.html" TargetMode="External"/><Relationship Id="rId4" Type="http://schemas.openxmlformats.org/officeDocument/2006/relationships/hyperlink" Target="https://techandmedialaw.com/termination-of-software-license-agreement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blog.payproglobal.com/saas-compliance-what-is-the-true-cost" TargetMode="External"/><Relationship Id="rId3" Type="http://schemas.openxmlformats.org/officeDocument/2006/relationships/hyperlink" Target="https://hub.wpi.edu/Software-Library" TargetMode="External"/><Relationship Id="rId7" Type="http://schemas.openxmlformats.org/officeDocument/2006/relationships/hyperlink" Target="https://www.statista.com/outlook/tmo/public-cloud/software-as-a-service/worldwide" TargetMode="External"/><Relationship Id="rId2" Type="http://schemas.openxmlformats.org/officeDocument/2006/relationships/hyperlink" Target="https://www.fortunebusinessinsights.com/software-as-a-service-saas-market-102222" TargetMode="External"/><Relationship Id="rId1" Type="http://schemas.openxmlformats.org/officeDocument/2006/relationships/slideLayout" Target="../slideLayouts/slideLayout2.xml"/><Relationship Id="rId6" Type="http://schemas.openxmlformats.org/officeDocument/2006/relationships/hyperlink" Target="https://www.ftc.gov/news-events/news/press-releases/2024/06/ftc-takes-action-against-adobe-executives-hiding-fees-preventing-consumers-easily-cancelling" TargetMode="External"/><Relationship Id="rId5" Type="http://schemas.openxmlformats.org/officeDocument/2006/relationships/hyperlink" Target="https://www.adobe.com/creativecloud/plans.html" TargetMode="External"/><Relationship Id="rId4" Type="http://schemas.openxmlformats.org/officeDocument/2006/relationships/hyperlink" Target="https://www.macrotrends.net/stocks/charts/ADBE/adobe/revenue#:~:text=Adobe%20revenue%20for%20the%20twelve,a%2010.24%25%20increase%20from%20202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youtube.com/watch?v=7Pq-S557XQU" TargetMode="External"/><Relationship Id="rId7" Type="http://schemas.openxmlformats.org/officeDocument/2006/relationships/hyperlink" Target="https://www.ted.com/talks/david_autor_will_automation_take_away_all_our_jobs/transcript?language=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youtube.com/watch?v=SvM7jFZGAec" TargetMode="External"/><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Livelihood </a:t>
            </a:r>
          </a:p>
        </p:txBody>
      </p:sp>
      <p:pic>
        <p:nvPicPr>
          <p:cNvPr id="5" name="Picture 4" descr="Styx - 'Mr. Roboto' Music Video from 1983 | The '80s Ruled">
            <a:hlinkClick r:id="rId4"/>
            <a:extLst>
              <a:ext uri="{FF2B5EF4-FFF2-40B4-BE49-F238E27FC236}">
                <a16:creationId xmlns:a16="http://schemas.microsoft.com/office/drawing/2014/main" id="{E39C8FB7-116A-8745-99E1-7809484F8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22" y="4428501"/>
            <a:ext cx="914400" cy="5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D522-FCDE-554F-AD66-E97E4E8A0F26}"/>
              </a:ext>
            </a:extLst>
          </p:cNvPr>
          <p:cNvSpPr>
            <a:spLocks noGrp="1"/>
          </p:cNvSpPr>
          <p:nvPr>
            <p:ph type="title"/>
          </p:nvPr>
        </p:nvSpPr>
        <p:spPr/>
        <p:txBody>
          <a:bodyPr/>
          <a:lstStyle/>
          <a:p>
            <a:r>
              <a:rPr lang="en-US" dirty="0"/>
              <a:t>Assignment Reminders</a:t>
            </a:r>
          </a:p>
        </p:txBody>
      </p:sp>
      <p:sp>
        <p:nvSpPr>
          <p:cNvPr id="3" name="Content Placeholder 2">
            <a:extLst>
              <a:ext uri="{FF2B5EF4-FFF2-40B4-BE49-F238E27FC236}">
                <a16:creationId xmlns:a16="http://schemas.microsoft.com/office/drawing/2014/main" id="{2EAA3F04-7A05-8A4B-B9BB-6A46492EA8F4}"/>
              </a:ext>
            </a:extLst>
          </p:cNvPr>
          <p:cNvSpPr>
            <a:spLocks noGrp="1"/>
          </p:cNvSpPr>
          <p:nvPr>
            <p:ph idx="1"/>
          </p:nvPr>
        </p:nvSpPr>
        <p:spPr/>
        <p:txBody>
          <a:bodyPr/>
          <a:lstStyle/>
          <a:p>
            <a:r>
              <a:rPr lang="en-US" dirty="0"/>
              <a:t>Finish all reading</a:t>
            </a:r>
          </a:p>
          <a:p>
            <a:r>
              <a:rPr lang="en-US" dirty="0"/>
              <a:t>Finish Automation Paper</a:t>
            </a:r>
          </a:p>
          <a:p>
            <a:r>
              <a:rPr lang="en-US" dirty="0"/>
              <a:t>Optional Game Paper due last day of class</a:t>
            </a:r>
          </a:p>
          <a:p>
            <a:r>
              <a:rPr lang="en-US" dirty="0"/>
              <a:t>Group Web Sites and Presentations</a:t>
            </a:r>
          </a:p>
          <a:p>
            <a:r>
              <a:rPr lang="en-US" dirty="0"/>
              <a:t>If your group is not presenting next class prepare 3 questions for each group that is presenting by visiting their web sites.</a:t>
            </a:r>
          </a:p>
          <a:p>
            <a:pPr lvl="1"/>
            <a:r>
              <a:rPr lang="en-US" dirty="0"/>
              <a:t>See Group Project Details</a:t>
            </a:r>
          </a:p>
        </p:txBody>
      </p:sp>
      <p:sp>
        <p:nvSpPr>
          <p:cNvPr id="4" name="Footer Placeholder 3">
            <a:extLst>
              <a:ext uri="{FF2B5EF4-FFF2-40B4-BE49-F238E27FC236}">
                <a16:creationId xmlns:a16="http://schemas.microsoft.com/office/drawing/2014/main" id="{94C6FAD6-7012-1E46-A037-23A05903C5CF}"/>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4BD82B7D-C29E-444C-84A4-4922C33AA533}"/>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22569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pic>
        <p:nvPicPr>
          <p:cNvPr id="10" name="Picture 2" descr="Strip-Test-Turing-inverse-(650-final)(english)">
            <a:extLst>
              <a:ext uri="{FF2B5EF4-FFF2-40B4-BE49-F238E27FC236}">
                <a16:creationId xmlns:a16="http://schemas.microsoft.com/office/drawing/2014/main" id="{57E06F7B-870A-9B47-BCD9-0E3BB398F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7" t="4162" r="3033" b="1476"/>
          <a:stretch/>
        </p:blipFill>
        <p:spPr bwMode="auto">
          <a:xfrm>
            <a:off x="3251740" y="318172"/>
            <a:ext cx="3492288" cy="4825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uring Test">
            <a:extLst>
              <a:ext uri="{FF2B5EF4-FFF2-40B4-BE49-F238E27FC236}">
                <a16:creationId xmlns:a16="http://schemas.microsoft.com/office/drawing/2014/main" id="{D9556A98-5C1B-AD4A-8250-A9F6B5010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419" y="963539"/>
            <a:ext cx="2382581" cy="29335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A74ABB9-8E87-384A-85FD-1FA5E9CDFA52}"/>
              </a:ext>
            </a:extLst>
          </p:cNvPr>
          <p:cNvSpPr txBox="1"/>
          <p:nvPr/>
        </p:nvSpPr>
        <p:spPr>
          <a:xfrm rot="5400000">
            <a:off x="7761662" y="2868360"/>
            <a:ext cx="433965" cy="2427139"/>
          </a:xfrm>
          <a:prstGeom prst="rect">
            <a:avLst/>
          </a:prstGeom>
          <a:noFill/>
        </p:spPr>
        <p:txBody>
          <a:bodyPr vert="vert270" wrap="none" rtlCol="0">
            <a:spAutoFit/>
          </a:bodyPr>
          <a:lstStyle/>
          <a:p>
            <a:pPr>
              <a:lnSpc>
                <a:spcPct val="90000"/>
              </a:lnSpc>
            </a:pPr>
            <a:r>
              <a:rPr lang="en-US" dirty="0">
                <a:hlinkClick r:id="rId5"/>
              </a:rPr>
              <a:t>https://xkcd.com/329/</a:t>
            </a:r>
            <a:endParaRPr lang="en-US" u="sng" dirty="0"/>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MANUFACTURING AUTOMATION: IS IT WORTH IT?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Ryan Agge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327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Playing A Role?</a:t>
            </a:r>
          </a:p>
        </p:txBody>
      </p:sp>
      <p:sp>
        <p:nvSpPr>
          <p:cNvPr id="3" name="Content Placeholder 2"/>
          <p:cNvSpPr>
            <a:spLocks noGrp="1"/>
          </p:cNvSpPr>
          <p:nvPr>
            <p:ph sz="half" idx="1"/>
          </p:nvPr>
        </p:nvSpPr>
        <p:spPr>
          <a:xfrm>
            <a:off x="685800" y="1077951"/>
            <a:ext cx="3733800" cy="3627400"/>
          </a:xfrm>
        </p:spPr>
        <p:txBody>
          <a:bodyPr>
            <a:normAutofit fontScale="92500" lnSpcReduction="10000"/>
          </a:bodyPr>
          <a:lstStyle/>
          <a:p>
            <a:r>
              <a:rPr lang="en-US" b="1" dirty="0"/>
              <a:t>Artificial Intelligence</a:t>
            </a:r>
          </a:p>
          <a:p>
            <a:pPr>
              <a:lnSpc>
                <a:spcPct val="100000"/>
              </a:lnSpc>
              <a:buFontTx/>
              <a:buChar char="-"/>
            </a:pPr>
            <a:r>
              <a:rPr lang="en-US" sz="1600" dirty="0"/>
              <a:t>Less waste, useful for large datasets [1,2,3]</a:t>
            </a:r>
          </a:p>
          <a:p>
            <a:pPr>
              <a:lnSpc>
                <a:spcPct val="100000"/>
              </a:lnSpc>
              <a:buFontTx/>
              <a:buChar char="-"/>
            </a:pPr>
            <a:r>
              <a:rPr lang="en-US" sz="1600" dirty="0"/>
              <a:t>Optimizing workflow [1]</a:t>
            </a:r>
          </a:p>
          <a:p>
            <a:pPr>
              <a:lnSpc>
                <a:spcPct val="100000"/>
              </a:lnSpc>
              <a:buFontTx/>
              <a:buChar char="-"/>
            </a:pPr>
            <a:r>
              <a:rPr lang="en-US" sz="1600" dirty="0"/>
              <a:t>Preventing severe system damage [2]</a:t>
            </a:r>
          </a:p>
          <a:p>
            <a:r>
              <a:rPr lang="en-US" b="1" dirty="0"/>
              <a:t>Robotics</a:t>
            </a:r>
            <a:endParaRPr lang="en-US" dirty="0"/>
          </a:p>
          <a:p>
            <a:pPr>
              <a:lnSpc>
                <a:spcPct val="100000"/>
              </a:lnSpc>
              <a:buFontTx/>
              <a:buChar char="-"/>
            </a:pPr>
            <a:r>
              <a:rPr lang="en-US" sz="1600" dirty="0"/>
              <a:t>Completes strenuous work [4]</a:t>
            </a:r>
          </a:p>
          <a:p>
            <a:pPr lvl="1">
              <a:lnSpc>
                <a:spcPct val="100000"/>
              </a:lnSpc>
              <a:buFontTx/>
              <a:buChar char="-"/>
            </a:pPr>
            <a:r>
              <a:rPr lang="en-US" sz="1300" dirty="0"/>
              <a:t>6 robots take 35 seconds to sand car body panels [4]</a:t>
            </a:r>
          </a:p>
          <a:p>
            <a:pPr>
              <a:lnSpc>
                <a:spcPct val="100000"/>
              </a:lnSpc>
              <a:buFontTx/>
              <a:buChar char="-"/>
            </a:pPr>
            <a:r>
              <a:rPr lang="en-US" sz="1600" dirty="0"/>
              <a:t>Safer work environment [5]</a:t>
            </a:r>
          </a:p>
          <a:p>
            <a:pPr>
              <a:lnSpc>
                <a:spcPct val="100000"/>
              </a:lnSpc>
              <a:buFontTx/>
              <a:buChar char="-"/>
            </a:pPr>
            <a:r>
              <a:rPr lang="en-US" sz="1600" dirty="0"/>
              <a:t>Regardless of skill, accidents can happen to any worker!</a:t>
            </a:r>
          </a:p>
          <a:p>
            <a:pPr>
              <a:lnSpc>
                <a:spcPct val="100000"/>
              </a:lnSpc>
              <a:buFontTx/>
              <a:buChar char="-"/>
            </a:pPr>
            <a:endParaRPr lang="en-US" sz="1600"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Ryan Agge</a:t>
            </a:r>
            <a:endParaRPr lang="en-US" sz="1400" dirty="0">
              <a:solidFill>
                <a:schemeClr val="tx1"/>
              </a:solidFill>
              <a:latin typeface="+mj-lt"/>
            </a:endParaRPr>
          </a:p>
        </p:txBody>
      </p:sp>
      <p:sp>
        <p:nvSpPr>
          <p:cNvPr id="11" name="Content Placeholder 10">
            <a:extLst>
              <a:ext uri="{FF2B5EF4-FFF2-40B4-BE49-F238E27FC236}">
                <a16:creationId xmlns:a16="http://schemas.microsoft.com/office/drawing/2014/main" id="{07486858-882C-D5D1-678E-643B3098D6AD}"/>
              </a:ext>
            </a:extLst>
          </p:cNvPr>
          <p:cNvSpPr>
            <a:spLocks noGrp="1"/>
          </p:cNvSpPr>
          <p:nvPr>
            <p:ph sz="half" idx="2"/>
          </p:nvPr>
        </p:nvSpPr>
        <p:spPr>
          <a:xfrm>
            <a:off x="5097780" y="3610161"/>
            <a:ext cx="3733800" cy="329476"/>
          </a:xfrm>
        </p:spPr>
        <p:txBody>
          <a:bodyPr>
            <a:normAutofit fontScale="92500" lnSpcReduction="10000"/>
          </a:bodyPr>
          <a:lstStyle/>
          <a:p>
            <a:pPr marL="0" indent="0">
              <a:buNone/>
            </a:pPr>
            <a:r>
              <a:rPr lang="en-US" sz="1300" dirty="0"/>
              <a:t>Ford Fiesta Assembly Line in Germany [4]</a:t>
            </a:r>
          </a:p>
        </p:txBody>
      </p:sp>
      <p:pic>
        <p:nvPicPr>
          <p:cNvPr id="1030" name="Picture 6">
            <a:extLst>
              <a:ext uri="{FF2B5EF4-FFF2-40B4-BE49-F238E27FC236}">
                <a16:creationId xmlns:a16="http://schemas.microsoft.com/office/drawing/2014/main" id="{D902555B-7780-A493-3644-ECD9C60FE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336" y="1327191"/>
            <a:ext cx="3972739" cy="223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2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A940-EAC5-A578-A957-07072D7A1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F236D-3016-7F09-0C6A-6A5C153169C7}"/>
              </a:ext>
            </a:extLst>
          </p:cNvPr>
          <p:cNvSpPr>
            <a:spLocks noGrp="1"/>
          </p:cNvSpPr>
          <p:nvPr>
            <p:ph type="title"/>
          </p:nvPr>
        </p:nvSpPr>
        <p:spPr/>
        <p:txBody>
          <a:bodyPr/>
          <a:lstStyle/>
          <a:p>
            <a:r>
              <a:rPr lang="en-US" dirty="0"/>
              <a:t>How has the market grown?</a:t>
            </a:r>
          </a:p>
        </p:txBody>
      </p:sp>
      <p:sp>
        <p:nvSpPr>
          <p:cNvPr id="3" name="Content Placeholder 2">
            <a:extLst>
              <a:ext uri="{FF2B5EF4-FFF2-40B4-BE49-F238E27FC236}">
                <a16:creationId xmlns:a16="http://schemas.microsoft.com/office/drawing/2014/main" id="{2F8CC1E1-9742-9126-BD9D-64F5855478B4}"/>
              </a:ext>
            </a:extLst>
          </p:cNvPr>
          <p:cNvSpPr>
            <a:spLocks noGrp="1"/>
          </p:cNvSpPr>
          <p:nvPr>
            <p:ph sz="half" idx="1"/>
          </p:nvPr>
        </p:nvSpPr>
        <p:spPr/>
        <p:txBody>
          <a:bodyPr>
            <a:normAutofit fontScale="92500" lnSpcReduction="10000"/>
          </a:bodyPr>
          <a:lstStyle/>
          <a:p>
            <a:r>
              <a:rPr lang="en-US" dirty="0"/>
              <a:t>Future advancements expected to keep market growing [1]</a:t>
            </a:r>
          </a:p>
          <a:p>
            <a:pPr lvl="1"/>
            <a:r>
              <a:rPr lang="en-US" sz="1400" dirty="0"/>
              <a:t>12.28-billion-dollar estimate in 2023</a:t>
            </a:r>
          </a:p>
          <a:p>
            <a:r>
              <a:rPr lang="en-US" dirty="0"/>
              <a:t>Europe ahead, but North America expected to grow[2]</a:t>
            </a:r>
          </a:p>
          <a:p>
            <a:pPr lvl="1"/>
            <a:r>
              <a:rPr lang="en-US" sz="1400" dirty="0"/>
              <a:t>US expected to have highest CAGR (Compound Annual Growth Rate) from 2024-34 </a:t>
            </a:r>
          </a:p>
          <a:p>
            <a:r>
              <a:rPr lang="en-US" dirty="0"/>
              <a:t>Associated with rising labor costs and scarcity of skilled workers to fill essential roles [1,2]</a:t>
            </a:r>
          </a:p>
          <a:p>
            <a:r>
              <a:rPr lang="en-US" dirty="0"/>
              <a:t>As production costs go down, profit goes up [8]</a:t>
            </a:r>
          </a:p>
        </p:txBody>
      </p:sp>
      <p:sp>
        <p:nvSpPr>
          <p:cNvPr id="5" name="Footer Placeholder 4">
            <a:extLst>
              <a:ext uri="{FF2B5EF4-FFF2-40B4-BE49-F238E27FC236}">
                <a16:creationId xmlns:a16="http://schemas.microsoft.com/office/drawing/2014/main" id="{076139F7-1D87-FFDB-0F4C-317D566B4694}"/>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E6A5E4FF-AF85-95C3-5F7E-41E731A08AB7}"/>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a:extLst>
              <a:ext uri="{FF2B5EF4-FFF2-40B4-BE49-F238E27FC236}">
                <a16:creationId xmlns:a16="http://schemas.microsoft.com/office/drawing/2014/main" id="{24AF9EA2-7865-D12D-2C51-8553BD1B3506}"/>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Ryan Agge</a:t>
            </a:r>
            <a:endParaRPr lang="en-US" sz="1400" dirty="0">
              <a:solidFill>
                <a:schemeClr val="tx1"/>
              </a:solidFill>
              <a:latin typeface="+mj-lt"/>
            </a:endParaRPr>
          </a:p>
        </p:txBody>
      </p:sp>
      <p:pic>
        <p:nvPicPr>
          <p:cNvPr id="1026" name="Picture 2" descr="Manufacturing Automation Market Size by Technology, 2020 - 2030 (USD Billion)">
            <a:extLst>
              <a:ext uri="{FF2B5EF4-FFF2-40B4-BE49-F238E27FC236}">
                <a16:creationId xmlns:a16="http://schemas.microsoft.com/office/drawing/2014/main" id="{27FB59EE-DBC4-05F1-BC74-F28059E17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503" y="955432"/>
            <a:ext cx="3367207" cy="175898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E7626586-BB41-46FB-F602-782F442953B6}"/>
              </a:ext>
            </a:extLst>
          </p:cNvPr>
          <p:cNvSpPr>
            <a:spLocks noGrp="1"/>
          </p:cNvSpPr>
          <p:nvPr>
            <p:ph sz="half" idx="2"/>
          </p:nvPr>
        </p:nvSpPr>
        <p:spPr>
          <a:xfrm>
            <a:off x="5562599" y="2699475"/>
            <a:ext cx="3483797" cy="329476"/>
          </a:xfrm>
        </p:spPr>
        <p:txBody>
          <a:bodyPr>
            <a:normAutofit fontScale="92500" lnSpcReduction="10000"/>
          </a:bodyPr>
          <a:lstStyle/>
          <a:p>
            <a:pPr marL="0" indent="0">
              <a:buNone/>
            </a:pPr>
            <a:r>
              <a:rPr lang="en-US" sz="1300" dirty="0"/>
              <a:t>CAGR estimation from 2024-2030 [1]</a:t>
            </a:r>
          </a:p>
        </p:txBody>
      </p:sp>
      <p:pic>
        <p:nvPicPr>
          <p:cNvPr id="14" name="Picture 13">
            <a:extLst>
              <a:ext uri="{FF2B5EF4-FFF2-40B4-BE49-F238E27FC236}">
                <a16:creationId xmlns:a16="http://schemas.microsoft.com/office/drawing/2014/main" id="{1249A0DC-5BA2-32D9-D229-09117BE694A2}"/>
              </a:ext>
            </a:extLst>
          </p:cNvPr>
          <p:cNvPicPr>
            <a:picLocks noChangeAspect="1"/>
          </p:cNvPicPr>
          <p:nvPr/>
        </p:nvPicPr>
        <p:blipFill>
          <a:blip r:embed="rId4"/>
          <a:stretch>
            <a:fillRect/>
          </a:stretch>
        </p:blipFill>
        <p:spPr>
          <a:xfrm>
            <a:off x="5303503" y="2917551"/>
            <a:ext cx="3367207" cy="1896473"/>
          </a:xfrm>
          <a:prstGeom prst="rect">
            <a:avLst/>
          </a:prstGeom>
        </p:spPr>
      </p:pic>
      <p:sp>
        <p:nvSpPr>
          <p:cNvPr id="15" name="Content Placeholder 10">
            <a:extLst>
              <a:ext uri="{FF2B5EF4-FFF2-40B4-BE49-F238E27FC236}">
                <a16:creationId xmlns:a16="http://schemas.microsoft.com/office/drawing/2014/main" id="{91DE106E-7DCB-55FB-5881-D46D28FD256C}"/>
              </a:ext>
            </a:extLst>
          </p:cNvPr>
          <p:cNvSpPr txBox="1">
            <a:spLocks/>
          </p:cNvSpPr>
          <p:nvPr/>
        </p:nvSpPr>
        <p:spPr>
          <a:xfrm>
            <a:off x="5503190" y="4814024"/>
            <a:ext cx="3352614" cy="329476"/>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buFont typeface="Arial" pitchFamily="34" charset="0"/>
              <a:buNone/>
            </a:pPr>
            <a:r>
              <a:rPr lang="en-US" sz="1300" dirty="0"/>
              <a:t>Market share across continents[2]</a:t>
            </a:r>
          </a:p>
        </p:txBody>
      </p:sp>
    </p:spTree>
    <p:extLst>
      <p:ext uri="{BB962C8B-B14F-4D97-AF65-F5344CB8AC3E}">
        <p14:creationId xmlns:p14="http://schemas.microsoft.com/office/powerpoint/2010/main" val="247693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7A9CB-E6E2-9240-D39D-534ECADFD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9670A-7EBB-E9B5-666D-0096CE8C3027}"/>
              </a:ext>
            </a:extLst>
          </p:cNvPr>
          <p:cNvSpPr>
            <a:spLocks noGrp="1"/>
          </p:cNvSpPr>
          <p:nvPr>
            <p:ph type="title"/>
          </p:nvPr>
        </p:nvSpPr>
        <p:spPr/>
        <p:txBody>
          <a:bodyPr/>
          <a:lstStyle/>
          <a:p>
            <a:r>
              <a:rPr lang="en-US" dirty="0"/>
              <a:t>The impact on jobs</a:t>
            </a:r>
          </a:p>
        </p:txBody>
      </p:sp>
      <p:sp>
        <p:nvSpPr>
          <p:cNvPr id="3" name="Content Placeholder 2">
            <a:extLst>
              <a:ext uri="{FF2B5EF4-FFF2-40B4-BE49-F238E27FC236}">
                <a16:creationId xmlns:a16="http://schemas.microsoft.com/office/drawing/2014/main" id="{0C235DFA-3910-4451-464D-73C017361F1E}"/>
              </a:ext>
            </a:extLst>
          </p:cNvPr>
          <p:cNvSpPr>
            <a:spLocks noGrp="1"/>
          </p:cNvSpPr>
          <p:nvPr>
            <p:ph sz="half" idx="1"/>
          </p:nvPr>
        </p:nvSpPr>
        <p:spPr>
          <a:xfrm>
            <a:off x="693234" y="1033346"/>
            <a:ext cx="3733800" cy="3679439"/>
          </a:xfrm>
        </p:spPr>
        <p:txBody>
          <a:bodyPr>
            <a:normAutofit/>
          </a:bodyPr>
          <a:lstStyle/>
          <a:p>
            <a:r>
              <a:rPr lang="en-US" dirty="0"/>
              <a:t>US jobs have been lost, but not necessarily automation’s fault [6]</a:t>
            </a:r>
          </a:p>
          <a:p>
            <a:pPr lvl="1"/>
            <a:r>
              <a:rPr lang="en-US" dirty="0"/>
              <a:t>NAFTA in the 1900s, 700k jobs left US</a:t>
            </a:r>
          </a:p>
          <a:p>
            <a:r>
              <a:rPr lang="en-US" dirty="0"/>
              <a:t>Automation requires jobs [6]</a:t>
            </a:r>
          </a:p>
          <a:p>
            <a:pPr lvl="1"/>
            <a:r>
              <a:rPr lang="en-US" dirty="0"/>
              <a:t>Increase in automation firm productivity = increase in jobs [14]</a:t>
            </a:r>
          </a:p>
          <a:p>
            <a:r>
              <a:rPr lang="en-US" dirty="0"/>
              <a:t>Predicted loss of 85 million jobs, gain of 97 million jobs [7]</a:t>
            </a:r>
          </a:p>
          <a:p>
            <a:r>
              <a:rPr lang="en-US" dirty="0"/>
              <a:t>Positive relationships form with employees [11]</a:t>
            </a:r>
          </a:p>
          <a:p>
            <a:pPr lvl="1"/>
            <a:r>
              <a:rPr lang="en-US" dirty="0"/>
              <a:t>Automation takes over trivial tasks -&gt; work force is more productive [11]</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861A1C81-5EDF-95A2-C834-D27E2B91CCFE}"/>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062BF6C-8BAA-D2E4-772F-5BBEAED8CAC7}"/>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0A8E8AA2-DD0A-EF67-9D9D-EEDD430A3EF4}"/>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Ryan Agge</a:t>
            </a:r>
            <a:endParaRPr lang="en-US" sz="1400" dirty="0">
              <a:solidFill>
                <a:schemeClr val="tx1"/>
              </a:solidFill>
              <a:latin typeface="+mj-lt"/>
            </a:endParaRPr>
          </a:p>
        </p:txBody>
      </p:sp>
      <p:sp>
        <p:nvSpPr>
          <p:cNvPr id="11" name="Content Placeholder 10">
            <a:extLst>
              <a:ext uri="{FF2B5EF4-FFF2-40B4-BE49-F238E27FC236}">
                <a16:creationId xmlns:a16="http://schemas.microsoft.com/office/drawing/2014/main" id="{CDE73946-D01C-1CD9-1981-FE5C22BB6202}"/>
              </a:ext>
            </a:extLst>
          </p:cNvPr>
          <p:cNvSpPr>
            <a:spLocks noGrp="1"/>
          </p:cNvSpPr>
          <p:nvPr>
            <p:ph sz="half" idx="2"/>
          </p:nvPr>
        </p:nvSpPr>
        <p:spPr>
          <a:xfrm>
            <a:off x="4913854" y="4280077"/>
            <a:ext cx="3733800" cy="329476"/>
          </a:xfrm>
        </p:spPr>
        <p:txBody>
          <a:bodyPr>
            <a:normAutofit/>
          </a:bodyPr>
          <a:lstStyle/>
          <a:p>
            <a:pPr marL="0" indent="0">
              <a:buNone/>
            </a:pPr>
            <a:r>
              <a:rPr lang="en-US" sz="1300" dirty="0"/>
              <a:t>Shift in Job Landscape, estimated by 2025 [7]</a:t>
            </a:r>
          </a:p>
        </p:txBody>
      </p:sp>
      <p:pic>
        <p:nvPicPr>
          <p:cNvPr id="8" name="Picture 7">
            <a:extLst>
              <a:ext uri="{FF2B5EF4-FFF2-40B4-BE49-F238E27FC236}">
                <a16:creationId xmlns:a16="http://schemas.microsoft.com/office/drawing/2014/main" id="{0CDBFA53-AFDF-E9DA-7BFD-C41EAB3F5A28}"/>
              </a:ext>
            </a:extLst>
          </p:cNvPr>
          <p:cNvPicPr>
            <a:picLocks noChangeAspect="1"/>
          </p:cNvPicPr>
          <p:nvPr/>
        </p:nvPicPr>
        <p:blipFill>
          <a:blip r:embed="rId3"/>
          <a:stretch>
            <a:fillRect/>
          </a:stretch>
        </p:blipFill>
        <p:spPr>
          <a:xfrm>
            <a:off x="4670428" y="964525"/>
            <a:ext cx="4161152" cy="3258790"/>
          </a:xfrm>
          <a:prstGeom prst="rect">
            <a:avLst/>
          </a:prstGeom>
        </p:spPr>
      </p:pic>
    </p:spTree>
    <p:extLst>
      <p:ext uri="{BB962C8B-B14F-4D97-AF65-F5344CB8AC3E}">
        <p14:creationId xmlns:p14="http://schemas.microsoft.com/office/powerpoint/2010/main" val="292670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F8E2C-525C-03AF-20EF-02E59B550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A04B8-7BBE-9BC0-680F-141627E2D946}"/>
              </a:ext>
            </a:extLst>
          </p:cNvPr>
          <p:cNvSpPr>
            <a:spLocks noGrp="1"/>
          </p:cNvSpPr>
          <p:nvPr>
            <p:ph type="title"/>
          </p:nvPr>
        </p:nvSpPr>
        <p:spPr/>
        <p:txBody>
          <a:bodyPr/>
          <a:lstStyle/>
          <a:p>
            <a:r>
              <a:rPr lang="en-US" dirty="0"/>
              <a:t>THE impact on THE ENVIRONMENT</a:t>
            </a:r>
          </a:p>
        </p:txBody>
      </p:sp>
      <p:sp>
        <p:nvSpPr>
          <p:cNvPr id="3" name="Content Placeholder 2">
            <a:extLst>
              <a:ext uri="{FF2B5EF4-FFF2-40B4-BE49-F238E27FC236}">
                <a16:creationId xmlns:a16="http://schemas.microsoft.com/office/drawing/2014/main" id="{F22EAFFE-AFE4-0DCD-7D48-65CED91364C3}"/>
              </a:ext>
            </a:extLst>
          </p:cNvPr>
          <p:cNvSpPr>
            <a:spLocks noGrp="1"/>
          </p:cNvSpPr>
          <p:nvPr>
            <p:ph sz="half" idx="1"/>
          </p:nvPr>
        </p:nvSpPr>
        <p:spPr>
          <a:xfrm>
            <a:off x="693234" y="1359985"/>
            <a:ext cx="3733800" cy="3352800"/>
          </a:xfrm>
        </p:spPr>
        <p:txBody>
          <a:bodyPr>
            <a:normAutofit lnSpcReduction="10000"/>
          </a:bodyPr>
          <a:lstStyle/>
          <a:p>
            <a:r>
              <a:rPr lang="en-US" dirty="0"/>
              <a:t>Streamlined production can lead to less emissions, but research  results have varied [8,10]</a:t>
            </a:r>
          </a:p>
          <a:p>
            <a:pPr lvl="1"/>
            <a:r>
              <a:rPr lang="en-US" dirty="0"/>
              <a:t>Lead-acid battery production doubled, yet emissions dropped, 40% attributed to automation</a:t>
            </a:r>
          </a:p>
          <a:p>
            <a:r>
              <a:rPr lang="en-US" dirty="0"/>
              <a:t>Robots are more efficient, but can come at environmental cost [10]</a:t>
            </a:r>
          </a:p>
          <a:p>
            <a:r>
              <a:rPr lang="en-US" dirty="0"/>
              <a:t>Industrial growth offsets gains present in automation [10]</a:t>
            </a:r>
          </a:p>
          <a:p>
            <a:r>
              <a:rPr lang="en-US" dirty="0"/>
              <a:t>AI takes lots of energy (Saying “thank you” to ChatGPT) [13]</a:t>
            </a:r>
          </a:p>
          <a:p>
            <a:endParaRPr lang="en-US" dirty="0"/>
          </a:p>
          <a:p>
            <a:endParaRPr lang="en-US" dirty="0"/>
          </a:p>
        </p:txBody>
      </p:sp>
      <p:sp>
        <p:nvSpPr>
          <p:cNvPr id="5" name="Footer Placeholder 4">
            <a:extLst>
              <a:ext uri="{FF2B5EF4-FFF2-40B4-BE49-F238E27FC236}">
                <a16:creationId xmlns:a16="http://schemas.microsoft.com/office/drawing/2014/main" id="{11D01569-65AF-684D-F072-A0519574D19E}"/>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661C4DDC-FD5F-AD92-2C3D-EEB04BB398BA}"/>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a:extLst>
              <a:ext uri="{FF2B5EF4-FFF2-40B4-BE49-F238E27FC236}">
                <a16:creationId xmlns:a16="http://schemas.microsoft.com/office/drawing/2014/main" id="{EA018591-F56C-6F58-4C89-39796A350094}"/>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Ryan Agge</a:t>
            </a:r>
            <a:endParaRPr lang="en-US" sz="1400" dirty="0">
              <a:solidFill>
                <a:schemeClr val="tx1"/>
              </a:solidFill>
              <a:latin typeface="+mj-lt"/>
            </a:endParaRPr>
          </a:p>
        </p:txBody>
      </p:sp>
      <p:sp>
        <p:nvSpPr>
          <p:cNvPr id="11" name="Content Placeholder 10">
            <a:extLst>
              <a:ext uri="{FF2B5EF4-FFF2-40B4-BE49-F238E27FC236}">
                <a16:creationId xmlns:a16="http://schemas.microsoft.com/office/drawing/2014/main" id="{1FB201F6-9AFF-8670-17FD-DF69AF677DF6}"/>
              </a:ext>
            </a:extLst>
          </p:cNvPr>
          <p:cNvSpPr>
            <a:spLocks noGrp="1"/>
          </p:cNvSpPr>
          <p:nvPr>
            <p:ph sz="half" idx="2"/>
          </p:nvPr>
        </p:nvSpPr>
        <p:spPr>
          <a:xfrm>
            <a:off x="5302916" y="4452074"/>
            <a:ext cx="3733800" cy="329476"/>
          </a:xfrm>
        </p:spPr>
        <p:txBody>
          <a:bodyPr>
            <a:normAutofit lnSpcReduction="10000"/>
          </a:bodyPr>
          <a:lstStyle/>
          <a:p>
            <a:pPr marL="0" indent="0">
              <a:buNone/>
            </a:pPr>
            <a:r>
              <a:rPr lang="en-US" sz="1300" dirty="0"/>
              <a:t>Prevented lead emissions in China [8]</a:t>
            </a:r>
          </a:p>
        </p:txBody>
      </p:sp>
      <p:pic>
        <p:nvPicPr>
          <p:cNvPr id="9" name="Picture 8">
            <a:extLst>
              <a:ext uri="{FF2B5EF4-FFF2-40B4-BE49-F238E27FC236}">
                <a16:creationId xmlns:a16="http://schemas.microsoft.com/office/drawing/2014/main" id="{C488AD84-BBD8-665B-246F-B4ED7E209CC8}"/>
              </a:ext>
            </a:extLst>
          </p:cNvPr>
          <p:cNvPicPr>
            <a:picLocks noChangeAspect="1"/>
          </p:cNvPicPr>
          <p:nvPr/>
        </p:nvPicPr>
        <p:blipFill>
          <a:blip r:embed="rId3"/>
          <a:stretch>
            <a:fillRect/>
          </a:stretch>
        </p:blipFill>
        <p:spPr>
          <a:xfrm>
            <a:off x="4410754" y="1560761"/>
            <a:ext cx="4538120" cy="2786997"/>
          </a:xfrm>
          <a:prstGeom prst="rect">
            <a:avLst/>
          </a:prstGeom>
        </p:spPr>
      </p:pic>
    </p:spTree>
    <p:extLst>
      <p:ext uri="{BB962C8B-B14F-4D97-AF65-F5344CB8AC3E}">
        <p14:creationId xmlns:p14="http://schemas.microsoft.com/office/powerpoint/2010/main" val="156535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05280-42FF-E967-C054-C615DA573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6E1C0-2FA2-88B6-4D81-29341922F08A}"/>
              </a:ext>
            </a:extLst>
          </p:cNvPr>
          <p:cNvSpPr>
            <a:spLocks noGrp="1"/>
          </p:cNvSpPr>
          <p:nvPr>
            <p:ph type="title"/>
          </p:nvPr>
        </p:nvSpPr>
        <p:spPr/>
        <p:txBody>
          <a:bodyPr/>
          <a:lstStyle/>
          <a:p>
            <a:r>
              <a:rPr lang="en-US" dirty="0"/>
              <a:t>What does it mean for MOST consumers?</a:t>
            </a:r>
          </a:p>
        </p:txBody>
      </p:sp>
      <p:sp>
        <p:nvSpPr>
          <p:cNvPr id="3" name="Content Placeholder 2">
            <a:extLst>
              <a:ext uri="{FF2B5EF4-FFF2-40B4-BE49-F238E27FC236}">
                <a16:creationId xmlns:a16="http://schemas.microsoft.com/office/drawing/2014/main" id="{12E9A66F-156E-B6EC-C3A2-2753ECC54E64}"/>
              </a:ext>
            </a:extLst>
          </p:cNvPr>
          <p:cNvSpPr>
            <a:spLocks noGrp="1"/>
          </p:cNvSpPr>
          <p:nvPr>
            <p:ph sz="half" idx="1"/>
          </p:nvPr>
        </p:nvSpPr>
        <p:spPr>
          <a:xfrm>
            <a:off x="693234" y="1359985"/>
            <a:ext cx="3733800" cy="3352800"/>
          </a:xfrm>
        </p:spPr>
        <p:txBody>
          <a:bodyPr>
            <a:normAutofit/>
          </a:bodyPr>
          <a:lstStyle/>
          <a:p>
            <a:r>
              <a:rPr lang="en-US" dirty="0"/>
              <a:t>Cheaper</a:t>
            </a:r>
          </a:p>
          <a:p>
            <a:pPr lvl="1"/>
            <a:r>
              <a:rPr lang="en-US" dirty="0"/>
              <a:t>Benefit seen 100 years ago with Ford Model-T [8]</a:t>
            </a:r>
          </a:p>
          <a:p>
            <a:pPr lvl="1"/>
            <a:r>
              <a:rPr lang="en-US" dirty="0"/>
              <a:t>$600 to $360 from 1912-1916</a:t>
            </a:r>
          </a:p>
          <a:p>
            <a:r>
              <a:rPr lang="en-US" dirty="0"/>
              <a:t>Speedier delivery, supply chain improvements</a:t>
            </a:r>
          </a:p>
          <a:p>
            <a:pPr lvl="1"/>
            <a:r>
              <a:rPr lang="en-US" dirty="0"/>
              <a:t>COVID was example of unprepared supply chain [8]</a:t>
            </a:r>
          </a:p>
          <a:p>
            <a:r>
              <a:rPr lang="en-US" dirty="0"/>
              <a:t>Improved quality control</a:t>
            </a:r>
          </a:p>
          <a:p>
            <a:pPr lvl="1"/>
            <a:r>
              <a:rPr lang="en-US" dirty="0"/>
              <a:t>Medical industry [8]</a:t>
            </a:r>
          </a:p>
        </p:txBody>
      </p:sp>
      <p:sp>
        <p:nvSpPr>
          <p:cNvPr id="5" name="Footer Placeholder 4">
            <a:extLst>
              <a:ext uri="{FF2B5EF4-FFF2-40B4-BE49-F238E27FC236}">
                <a16:creationId xmlns:a16="http://schemas.microsoft.com/office/drawing/2014/main" id="{25E94037-67C4-1D01-559E-30674E67E486}"/>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2161CFF-E9DB-ED62-783B-FC82FBAD9D04}"/>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a:extLst>
              <a:ext uri="{FF2B5EF4-FFF2-40B4-BE49-F238E27FC236}">
                <a16:creationId xmlns:a16="http://schemas.microsoft.com/office/drawing/2014/main" id="{30A7988D-27E6-2E74-25F8-B2B168D91D55}"/>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Ryan Agge</a:t>
            </a:r>
            <a:endParaRPr lang="en-US" sz="1400" dirty="0">
              <a:solidFill>
                <a:schemeClr val="tx1"/>
              </a:solidFill>
              <a:latin typeface="+mj-lt"/>
            </a:endParaRPr>
          </a:p>
        </p:txBody>
      </p:sp>
      <p:sp>
        <p:nvSpPr>
          <p:cNvPr id="11" name="Content Placeholder 10">
            <a:extLst>
              <a:ext uri="{FF2B5EF4-FFF2-40B4-BE49-F238E27FC236}">
                <a16:creationId xmlns:a16="http://schemas.microsoft.com/office/drawing/2014/main" id="{9DC748D9-0BC0-F9B2-0C2A-693DB184B338}"/>
              </a:ext>
            </a:extLst>
          </p:cNvPr>
          <p:cNvSpPr>
            <a:spLocks noGrp="1"/>
          </p:cNvSpPr>
          <p:nvPr>
            <p:ph sz="half" idx="2"/>
          </p:nvPr>
        </p:nvSpPr>
        <p:spPr>
          <a:xfrm>
            <a:off x="5097780" y="3903115"/>
            <a:ext cx="3733800" cy="329476"/>
          </a:xfrm>
        </p:spPr>
        <p:txBody>
          <a:bodyPr>
            <a:normAutofit/>
          </a:bodyPr>
          <a:lstStyle/>
          <a:p>
            <a:pPr marL="0" indent="0">
              <a:buNone/>
            </a:pPr>
            <a:r>
              <a:rPr lang="en-US" sz="1300" dirty="0"/>
              <a:t>Building process of the Ford Model-T [9]</a:t>
            </a:r>
          </a:p>
        </p:txBody>
      </p:sp>
      <p:pic>
        <p:nvPicPr>
          <p:cNvPr id="1026" name="Picture 2" descr="Hero Image">
            <a:extLst>
              <a:ext uri="{FF2B5EF4-FFF2-40B4-BE49-F238E27FC236}">
                <a16:creationId xmlns:a16="http://schemas.microsoft.com/office/drawing/2014/main" id="{892529DE-41FE-2DAC-9523-67774FBB1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225" y="1182029"/>
            <a:ext cx="3592234" cy="269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9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2B65-5C1E-7570-5C95-7EB3097DB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CFFFD-5D61-F566-DA2B-57E1DEFA8CB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266D08-D0DC-228B-34E8-D10728AEC26B}"/>
              </a:ext>
            </a:extLst>
          </p:cNvPr>
          <p:cNvSpPr>
            <a:spLocks noGrp="1"/>
          </p:cNvSpPr>
          <p:nvPr>
            <p:ph sz="half" idx="1"/>
          </p:nvPr>
        </p:nvSpPr>
        <p:spPr>
          <a:xfrm>
            <a:off x="693234" y="1359985"/>
            <a:ext cx="3733800" cy="3352800"/>
          </a:xfrm>
        </p:spPr>
        <p:txBody>
          <a:bodyPr>
            <a:normAutofit lnSpcReduction="10000"/>
          </a:bodyPr>
          <a:lstStyle/>
          <a:p>
            <a:r>
              <a:rPr lang="en-US" dirty="0"/>
              <a:t>Yes, it is worth it.</a:t>
            </a:r>
          </a:p>
          <a:p>
            <a:r>
              <a:rPr lang="en-US" dirty="0"/>
              <a:t>Growth of manufacturing automation has many positives</a:t>
            </a:r>
          </a:p>
          <a:p>
            <a:pPr lvl="1"/>
            <a:r>
              <a:rPr lang="en-US" dirty="0"/>
              <a:t>AI and Robotics pivotal</a:t>
            </a:r>
          </a:p>
          <a:p>
            <a:r>
              <a:rPr lang="en-US" dirty="0"/>
              <a:t>Environmental concerns worth considering</a:t>
            </a:r>
          </a:p>
          <a:p>
            <a:pPr lvl="1"/>
            <a:r>
              <a:rPr lang="en-US" dirty="0"/>
              <a:t>Can be more efficient, but is it worth it? How can the process be improved?</a:t>
            </a:r>
          </a:p>
          <a:p>
            <a:r>
              <a:rPr lang="en-US" dirty="0"/>
              <a:t>Creates job opportunities </a:t>
            </a:r>
          </a:p>
          <a:p>
            <a:pPr lvl="1"/>
            <a:r>
              <a:rPr lang="en-US" dirty="0"/>
              <a:t>Variation in jobs taken vs jobs created</a:t>
            </a:r>
          </a:p>
          <a:p>
            <a:r>
              <a:rPr lang="en-US" dirty="0"/>
              <a:t>Positives for customers</a:t>
            </a:r>
          </a:p>
        </p:txBody>
      </p:sp>
      <p:sp>
        <p:nvSpPr>
          <p:cNvPr id="5" name="Footer Placeholder 4">
            <a:extLst>
              <a:ext uri="{FF2B5EF4-FFF2-40B4-BE49-F238E27FC236}">
                <a16:creationId xmlns:a16="http://schemas.microsoft.com/office/drawing/2014/main" id="{C3C61973-2475-1894-E1C5-1F7F722868BD}"/>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82C9E0BF-4D18-495C-985F-28BB1B4CFBD0}"/>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12CC1AEC-C818-F01B-31C1-7F9CDB4AEF14}"/>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Ryan Agge</a:t>
            </a:r>
            <a:endParaRPr lang="en-US" sz="1400" dirty="0">
              <a:solidFill>
                <a:schemeClr val="tx1"/>
              </a:solidFill>
              <a:latin typeface="+mj-lt"/>
            </a:endParaRPr>
          </a:p>
        </p:txBody>
      </p:sp>
      <p:pic>
        <p:nvPicPr>
          <p:cNvPr id="9" name="Picture 2" descr="How To Automate Manufacturing Processes [2023]">
            <a:extLst>
              <a:ext uri="{FF2B5EF4-FFF2-40B4-BE49-F238E27FC236}">
                <a16:creationId xmlns:a16="http://schemas.microsoft.com/office/drawing/2014/main" id="{7652F46D-D4CF-3834-A3E9-C5B31F8D26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0780" y="1286737"/>
            <a:ext cx="3733800" cy="228176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0">
            <a:extLst>
              <a:ext uri="{FF2B5EF4-FFF2-40B4-BE49-F238E27FC236}">
                <a16:creationId xmlns:a16="http://schemas.microsoft.com/office/drawing/2014/main" id="{9FB37116-D83A-0C25-19C8-FE0CA8A6AF77}"/>
              </a:ext>
            </a:extLst>
          </p:cNvPr>
          <p:cNvSpPr txBox="1">
            <a:spLocks/>
          </p:cNvSpPr>
          <p:nvPr/>
        </p:nvSpPr>
        <p:spPr>
          <a:xfrm>
            <a:off x="4980214" y="3616249"/>
            <a:ext cx="3733800" cy="329476"/>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buFont typeface="Arial" pitchFamily="34" charset="0"/>
              <a:buNone/>
            </a:pPr>
            <a:r>
              <a:rPr lang="en-US" sz="1300" dirty="0"/>
              <a:t>[12]</a:t>
            </a:r>
          </a:p>
        </p:txBody>
      </p:sp>
    </p:spTree>
    <p:extLst>
      <p:ext uri="{BB962C8B-B14F-4D97-AF65-F5344CB8AC3E}">
        <p14:creationId xmlns:p14="http://schemas.microsoft.com/office/powerpoint/2010/main" val="387716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18478"/>
            <a:ext cx="7772400" cy="3704208"/>
          </a:xfrm>
        </p:spPr>
        <p:txBody>
          <a:bodyPr lIns="91440">
            <a:normAutofit fontScale="925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a:t>
            </a:r>
            <a:r>
              <a:rPr lang="en-US" sz="1100" b="0" i="1" dirty="0">
                <a:effectLst/>
              </a:rPr>
              <a:t>Manufacturing Automation Market Size, Share &amp; Trends Analysis Report By Technology, By Component, By Deployment, By End-use, By Industry Vertical, By Application, By Solution, By Enterprise Size, By Region, And Segment Forecasts, 2024 – 2030</a:t>
            </a:r>
            <a:r>
              <a:rPr lang="en-US" sz="1100" b="0" dirty="0">
                <a:effectLst/>
              </a:rPr>
              <a:t> (Grand View Research, n.d.), </a:t>
            </a:r>
            <a:r>
              <a:rPr lang="en-US" sz="1100" b="0" dirty="0">
                <a:effectLst/>
                <a:hlinkClick r:id="rId2"/>
              </a:rPr>
              <a:t>https://www.grandviewresearch.com/industry-analysis/manufacturing-automation-market-report#:~:text=Manufacturing%20Automation%20Market%20Trends,9.7%25%20from%202024%20to%202030</a:t>
            </a:r>
            <a:r>
              <a:rPr lang="en-US" sz="1100" b="0" dirty="0">
                <a:effectLst/>
              </a:rPr>
              <a:t>. (accessed 4/12/2025)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a:t>
            </a:r>
            <a:r>
              <a:rPr lang="en-US" sz="1100" b="0" i="1" dirty="0">
                <a:effectLst/>
              </a:rPr>
              <a:t>Manufacturing Automation Market Size, Share and Trends 2024 to 2034</a:t>
            </a:r>
            <a:r>
              <a:rPr lang="en-US" sz="1100" b="0" dirty="0">
                <a:effectLst/>
              </a:rPr>
              <a:t> (Precedence Research, last updated 11/13/2024), </a:t>
            </a:r>
            <a:r>
              <a:rPr lang="en-US" sz="1100" b="0" dirty="0">
                <a:effectLst/>
                <a:hlinkClick r:id="rId3"/>
              </a:rPr>
              <a:t>https://www.precedenceresearch.com/manufacturing-automation-market#:~:text=The%20global%20manufacturing%20automation%20market%20size%20is%20calculated%20at%20USD,due%20to%20rising%20labor%20shortages</a:t>
            </a:r>
            <a:r>
              <a:rPr lang="en-US" sz="1100" b="0" dirty="0">
                <a:effectLst/>
              </a:rPr>
              <a:t>. (accessed 4/12/2025)</a:t>
            </a:r>
            <a:endParaRPr kumimoji="0" lang="en-US" sz="1100" b="0" i="1" u="none" strike="noStrike" kern="1200" cap="none" spc="0" normalizeH="0" baseline="0" noProof="0" dirty="0">
              <a:ln>
                <a:noFill/>
              </a:ln>
              <a:effectLst/>
              <a:uLnTx/>
              <a:uFillTx/>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a:t>
            </a:r>
            <a:r>
              <a:rPr lang="en-US" sz="1100" b="0" i="1" dirty="0">
                <a:effectLst/>
              </a:rPr>
              <a:t>How is AI being used in manufacturing?</a:t>
            </a:r>
            <a:r>
              <a:rPr lang="en-US" sz="1100" i="1" dirty="0"/>
              <a:t> </a:t>
            </a:r>
            <a:r>
              <a:rPr lang="en-US" sz="1100" dirty="0"/>
              <a:t>(IBM, 11/15/2024),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4"/>
              </a:rPr>
              <a:t>https://www.ibm.com/think/topics/ai-in-manufacturing#:~:text=Benefits%20of%20using%20AI%20in%20manufacturing,-Beyond%20the%20use&amp;text=Cost%20reduction%3A%20Automation%2C%20predictive%20analytics,more%20cost%2Deffective%20production%20environment</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4/12/2025)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a:t>
            </a:r>
            <a:r>
              <a:rPr kumimoji="0" lang="en-US" sz="1100" i="1" u="none" strike="noStrike" kern="1200" cap="none" spc="0" normalizeH="0" baseline="0" noProof="0" dirty="0">
                <a:ln>
                  <a:noFill/>
                </a:ln>
                <a:solidFill>
                  <a:prstClr val="white"/>
                </a:solidFill>
                <a:effectLst/>
                <a:uLnTx/>
                <a:uFillTx/>
                <a:latin typeface="Cambria"/>
                <a:ea typeface="+mn-ea"/>
                <a:cs typeface="+mn-cs"/>
              </a:rPr>
              <a:t>Ford Choreographs Robots to Help People – and Each Other – on the Fiesta Assembly Line</a:t>
            </a:r>
            <a:r>
              <a:rPr lang="en-US" sz="1100" i="1" dirty="0">
                <a:solidFill>
                  <a:prstClr val="white"/>
                </a:solidFill>
                <a:latin typeface="Cambria"/>
              </a:rPr>
              <a:t> </a:t>
            </a:r>
            <a:r>
              <a:rPr lang="en-US" sz="1100" dirty="0">
                <a:solidFill>
                  <a:prstClr val="white"/>
                </a:solidFill>
                <a:latin typeface="Cambria"/>
              </a:rPr>
              <a:t>(Ford Media Center, 09/26/2019),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5"/>
              </a:rPr>
              <a:t>https://media.ford.com/content/fordmedia/feu/en/news/2019/09/26/ford-choreographs-robots-to-help-people--and-each-other--on-the-.html#:~:text=Collaborative%20robots%20(cobots)%20work%20together,Paint%20Shop%2C%20Ford%20of%20Europe</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4/12/2025)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a:t>
            </a:r>
            <a:r>
              <a:rPr lang="en-US" sz="1100" b="0" i="0" dirty="0">
                <a:solidFill>
                  <a:srgbClr val="FFFFFF"/>
                </a:solidFill>
                <a:effectLst/>
              </a:rPr>
              <a:t>Robotics in Manufacturing: Transforming Production(Universal Technical Institute, 1/31/2025)</a:t>
            </a:r>
            <a:r>
              <a:rPr lang="en-US" sz="1100" dirty="0">
                <a:solidFill>
                  <a:srgbClr val="FFFFFF"/>
                </a:solidFill>
              </a:rPr>
              <a:t>,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6"/>
              </a:rPr>
              <a:t>https://www.uti.edu/blog/robotics-and-automation/robotics-in-manufacturing</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4/12/2025)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6] Keith, Elphick, </a:t>
            </a:r>
            <a:r>
              <a:rPr lang="en-US" sz="1100" i="1" dirty="0">
                <a:solidFill>
                  <a:prstClr val="white"/>
                </a:solidFill>
                <a:latin typeface="Cambria"/>
              </a:rPr>
              <a:t>Automation Isn't the Biggest Threat to US Factory Jobs </a:t>
            </a:r>
            <a:r>
              <a:rPr lang="en-US" sz="1100" dirty="0">
                <a:solidFill>
                  <a:prstClr val="white"/>
                </a:solidFill>
                <a:latin typeface="Cambria"/>
              </a:rPr>
              <a:t>(Airline Hydraulics, 3/5/2024) </a:t>
            </a:r>
            <a:r>
              <a:rPr lang="en-US" sz="1100" dirty="0">
                <a:solidFill>
                  <a:prstClr val="white"/>
                </a:solidFill>
                <a:latin typeface="Cambria"/>
                <a:hlinkClick r:id="rId7"/>
              </a:rPr>
              <a:t>https://blog.airlinehyd.com/automation-isnt-the-biggest-threat-to-us-factory-jobs</a:t>
            </a:r>
            <a:r>
              <a:rPr lang="en-US" sz="1100" dirty="0">
                <a:solidFill>
                  <a:prstClr val="white"/>
                </a:solidFill>
                <a:latin typeface="Cambria"/>
              </a:rPr>
              <a:t> (accessed 4/12/2025)</a:t>
            </a:r>
          </a:p>
          <a:p>
            <a:pPr marL="0" indent="0" defTabSz="457200">
              <a:lnSpc>
                <a:spcPct val="100000"/>
              </a:lnSpc>
              <a:spcBef>
                <a:spcPts val="600"/>
              </a:spcBef>
              <a:buClrTx/>
              <a:buSzTx/>
              <a:buNone/>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Agge</a:t>
            </a:r>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2941928" cy="3931620"/>
          </a:xfrm>
        </p:spPr>
        <p:txBody>
          <a:bodyPr>
            <a:normAutofit/>
          </a:bodyPr>
          <a:lstStyle/>
          <a:p>
            <a:r>
              <a:rPr lang="en-US" dirty="0"/>
              <a:t>Bad News: Looks like regression, need 2</a:t>
            </a:r>
            <a:r>
              <a:rPr lang="en-US" baseline="30000" dirty="0"/>
              <a:t>nd</a:t>
            </a:r>
            <a:r>
              <a:rPr lang="en-US" dirty="0"/>
              <a:t> grading pass</a:t>
            </a:r>
          </a:p>
          <a:p>
            <a:r>
              <a:rPr lang="en-US" dirty="0"/>
              <a:t>Good News: Automation Paper will not be due until 48 hours after you get feedback or later</a:t>
            </a:r>
          </a:p>
          <a:p>
            <a:endParaRPr lang="en-US" dirty="0">
              <a:hlinkClick r:id="rId3"/>
            </a:endParaRPr>
          </a:p>
          <a:p>
            <a:r>
              <a:rPr lang="en-US" dirty="0">
                <a:hlinkClick r:id="rId4"/>
              </a:rPr>
              <a:t>https://socialimps.com/assignments/paper-guidelines/</a:t>
            </a:r>
            <a:r>
              <a:rPr lang="en-US" dirty="0"/>
              <a:t>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7" name="Picture 6">
            <a:extLst>
              <a:ext uri="{FF2B5EF4-FFF2-40B4-BE49-F238E27FC236}">
                <a16:creationId xmlns:a16="http://schemas.microsoft.com/office/drawing/2014/main" id="{BDC8F718-6139-36A9-0A8D-8845EFE90D1B}"/>
              </a:ext>
            </a:extLst>
          </p:cNvPr>
          <p:cNvPicPr>
            <a:picLocks noChangeAspect="1"/>
          </p:cNvPicPr>
          <p:nvPr/>
        </p:nvPicPr>
        <p:blipFill>
          <a:blip r:embed="rId5"/>
          <a:stretch>
            <a:fillRect/>
          </a:stretch>
        </p:blipFill>
        <p:spPr>
          <a:xfrm>
            <a:off x="3113034" y="429370"/>
            <a:ext cx="5924615" cy="4507396"/>
          </a:xfrm>
          <a:prstGeom prst="rect">
            <a:avLst/>
          </a:prstGeom>
        </p:spPr>
      </p:pic>
    </p:spTree>
    <p:extLst>
      <p:ext uri="{BB962C8B-B14F-4D97-AF65-F5344CB8AC3E}">
        <p14:creationId xmlns:p14="http://schemas.microsoft.com/office/powerpoint/2010/main" val="133149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E6715-02E2-DC18-3A42-5B3B224D3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20695-7439-3320-C48E-D66C933D34B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5D5A086-50AF-DB6E-0C02-538E38DA4B2E}"/>
              </a:ext>
            </a:extLst>
          </p:cNvPr>
          <p:cNvSpPr>
            <a:spLocks noGrp="1"/>
          </p:cNvSpPr>
          <p:nvPr>
            <p:ph idx="1"/>
          </p:nvPr>
        </p:nvSpPr>
        <p:spPr>
          <a:xfrm>
            <a:off x="685800" y="1018478"/>
            <a:ext cx="7772400" cy="3704208"/>
          </a:xfrm>
        </p:spPr>
        <p:txBody>
          <a:bodyPr lIns="91440">
            <a:normAutofit fontScale="92500" lnSpcReduction="100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[7] </a:t>
            </a:r>
            <a:r>
              <a:rPr kumimoji="0" lang="en-US" sz="1100" b="0" i="1" u="none" strike="noStrike" kern="1200" cap="none" spc="0" normalizeH="0" baseline="0" noProof="0" dirty="0">
                <a:ln>
                  <a:noFill/>
                </a:ln>
                <a:solidFill>
                  <a:prstClr val="white"/>
                </a:solidFill>
                <a:effectLst/>
                <a:uLnTx/>
                <a:uFillTx/>
                <a:latin typeface="Cambria"/>
                <a:ea typeface="+mn-ea"/>
                <a:cs typeface="+mn-cs"/>
              </a:rPr>
              <a:t>Don't fear AI. It will lead to long-term job growth.</a:t>
            </a:r>
            <a:r>
              <a:rPr kumimoji="0" lang="en-US" sz="1100" b="0" u="none" strike="noStrike" kern="1200" cap="none" spc="0" normalizeH="0" baseline="0" noProof="0" dirty="0">
                <a:ln>
                  <a:noFill/>
                </a:ln>
                <a:solidFill>
                  <a:prstClr val="white"/>
                </a:solidFill>
                <a:effectLst/>
                <a:uLnTx/>
                <a:uFillTx/>
                <a:latin typeface="Cambria"/>
                <a:ea typeface="+mn-ea"/>
                <a:cs typeface="+mn-cs"/>
              </a:rPr>
              <a:t>(World Economic Forum, 10/26/2020) </a:t>
            </a:r>
            <a:r>
              <a:rPr kumimoji="0" lang="en-US" sz="1100" b="0" u="none" strike="noStrike" kern="1200" cap="none" spc="0" normalizeH="0" baseline="0" noProof="0" dirty="0">
                <a:ln>
                  <a:noFill/>
                </a:ln>
                <a:solidFill>
                  <a:prstClr val="white"/>
                </a:solidFill>
                <a:effectLst/>
                <a:uLnTx/>
                <a:uFillTx/>
                <a:latin typeface="Cambria"/>
                <a:ea typeface="+mn-ea"/>
                <a:cs typeface="+mn-cs"/>
                <a:hlinkClick r:id="rId2"/>
              </a:rPr>
              <a:t>https://www.weforum.org/stories/2020/10/dont-fear-ai-it-will-lead-to-long-term-job-growth/</a:t>
            </a:r>
            <a:r>
              <a:rPr kumimoji="0" lang="en-US" sz="1100" b="0" u="none" strike="noStrike" kern="1200" cap="none" spc="0" normalizeH="0" baseline="0" noProof="0" dirty="0">
                <a:ln>
                  <a:noFill/>
                </a:ln>
                <a:solidFill>
                  <a:prstClr val="white"/>
                </a:solidFill>
                <a:effectLst/>
                <a:uLnTx/>
                <a:uFillTx/>
                <a:latin typeface="Cambria"/>
                <a:ea typeface="+mn-ea"/>
                <a:cs typeface="+mn-cs"/>
              </a:rPr>
              <a:t> (accessed 4/12/2025)</a:t>
            </a:r>
            <a:endParaRPr kumimoji="0" lang="en-US" sz="1100" b="0" i="1"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lang="en-US" sz="1100" dirty="0">
                <a:solidFill>
                  <a:prstClr val="white"/>
                </a:solidFill>
                <a:latin typeface="Cambria"/>
              </a:rPr>
              <a:t>[8] </a:t>
            </a:r>
            <a:r>
              <a:rPr lang="en-US" sz="1100" dirty="0"/>
              <a:t>Alison Fang, Vickie Chen, Matthew A. McDonald, </a:t>
            </a:r>
            <a:r>
              <a:rPr lang="en-US" sz="1100" i="1" dirty="0"/>
              <a:t>Breaking down the impact of automation in</a:t>
            </a:r>
          </a:p>
          <a:p>
            <a:pPr marL="0" indent="0" defTabSz="457200">
              <a:lnSpc>
                <a:spcPct val="100000"/>
              </a:lnSpc>
              <a:spcBef>
                <a:spcPts val="600"/>
              </a:spcBef>
              <a:buClrTx/>
              <a:buSzTx/>
              <a:buNone/>
              <a:defRPr/>
            </a:pPr>
            <a:r>
              <a:rPr lang="en-US" sz="1100" i="1" dirty="0"/>
              <a:t>manufacturing</a:t>
            </a:r>
            <a:r>
              <a:rPr lang="en-US" sz="1100" dirty="0"/>
              <a:t> (MIT Science Policy Review, 8/31/2023) </a:t>
            </a:r>
            <a:r>
              <a:rPr lang="en-US" sz="1100" dirty="0">
                <a:hlinkClick r:id="rId3"/>
              </a:rPr>
              <a:t>https://sciencepolicyreview.org/wp-content/uploads/securepdfs/2023/08/MITSPR-v4-191618004018.pdf</a:t>
            </a:r>
            <a:r>
              <a:rPr lang="en-US" sz="1100" dirty="0"/>
              <a:t> (accessed 4/15/2025)</a:t>
            </a:r>
            <a:endParaRPr lang="en-US" sz="1100" i="1" dirty="0">
              <a:solidFill>
                <a:prstClr val="white"/>
              </a:solidFill>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[9] </a:t>
            </a:r>
            <a:r>
              <a:rPr kumimoji="0" lang="en-US" sz="1100" b="0" i="1" u="none" strike="noStrike" kern="1200" cap="none" spc="0" normalizeH="0" baseline="0" noProof="0" dirty="0">
                <a:ln>
                  <a:noFill/>
                </a:ln>
                <a:solidFill>
                  <a:prstClr val="white"/>
                </a:solidFill>
                <a:effectLst/>
                <a:uLnTx/>
                <a:uFillTx/>
                <a:latin typeface="Cambria"/>
                <a:ea typeface="+mn-ea"/>
                <a:cs typeface="+mn-cs"/>
              </a:rPr>
              <a:t>Game Changer: 100th Anniversary of the Moving Assembly Line</a:t>
            </a:r>
            <a:r>
              <a:rPr kumimoji="0" lang="en-US" sz="1100" b="0" u="none" strike="noStrike" kern="1200" cap="none" spc="0" normalizeH="0" baseline="0" noProof="0" dirty="0">
                <a:ln>
                  <a:noFill/>
                </a:ln>
                <a:solidFill>
                  <a:prstClr val="white"/>
                </a:solidFill>
                <a:effectLst/>
                <a:uLnTx/>
                <a:uFillTx/>
                <a:latin typeface="Cambria"/>
                <a:ea typeface="+mn-ea"/>
                <a:cs typeface="+mn-cs"/>
              </a:rPr>
              <a:t> (Ford Newsroom, 9/12/2013) </a:t>
            </a:r>
            <a:r>
              <a:rPr kumimoji="0" lang="en-US" sz="1100" b="0" u="none" strike="noStrike" kern="1200" cap="none" spc="0" normalizeH="0" baseline="0" noProof="0" dirty="0">
                <a:ln>
                  <a:noFill/>
                </a:ln>
                <a:solidFill>
                  <a:prstClr val="white"/>
                </a:solidFill>
                <a:effectLst/>
                <a:uLnTx/>
                <a:uFillTx/>
                <a:latin typeface="Cambria"/>
                <a:ea typeface="+mn-ea"/>
                <a:cs typeface="+mn-cs"/>
                <a:hlinkClick r:id="rId4"/>
              </a:rPr>
              <a:t>https://media.ford.com/content/fordmedia/fna/us/en/features/game-changer--100th-anniversary-of-the-moving-assembly-line.html</a:t>
            </a:r>
            <a:r>
              <a:rPr kumimoji="0" lang="en-US" sz="1100" b="0" u="none" strike="noStrike" kern="1200" cap="none" spc="0" normalizeH="0" baseline="0" noProof="0" dirty="0">
                <a:ln>
                  <a:noFill/>
                </a:ln>
                <a:solidFill>
                  <a:prstClr val="white"/>
                </a:solidFill>
                <a:effectLst/>
                <a:uLnTx/>
                <a:uFillTx/>
                <a:latin typeface="Cambria"/>
                <a:ea typeface="+mn-ea"/>
                <a:cs typeface="+mn-cs"/>
              </a:rPr>
              <a:t> (accessed 4/15/2025)</a:t>
            </a:r>
            <a:endParaRPr kumimoji="0" lang="en-US" sz="1100" b="0" i="1"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lang="en-US" sz="1100" dirty="0">
                <a:solidFill>
                  <a:prstClr val="white"/>
                </a:solidFill>
                <a:latin typeface="Cambria"/>
              </a:rPr>
              <a:t>[10] Ahlam </a:t>
            </a:r>
            <a:r>
              <a:rPr lang="en-US" sz="1100" dirty="0" err="1">
                <a:solidFill>
                  <a:prstClr val="white"/>
                </a:solidFill>
                <a:latin typeface="Cambria"/>
              </a:rPr>
              <a:t>Almusharraf</a:t>
            </a:r>
            <a:r>
              <a:rPr lang="en-US" sz="1100" dirty="0">
                <a:solidFill>
                  <a:prstClr val="white"/>
                </a:solidFill>
                <a:latin typeface="Cambria"/>
              </a:rPr>
              <a:t>, </a:t>
            </a:r>
            <a:r>
              <a:rPr lang="en-US" sz="1100" i="1" dirty="0">
                <a:solidFill>
                  <a:prstClr val="white"/>
                </a:solidFill>
                <a:latin typeface="Cambria"/>
              </a:rPr>
              <a:t>Automation and Its Influence on Sustainable Development</a:t>
            </a:r>
            <a:r>
              <a:rPr lang="en-US" sz="1100" dirty="0">
                <a:solidFill>
                  <a:prstClr val="white"/>
                </a:solidFill>
                <a:latin typeface="Cambria"/>
              </a:rPr>
              <a:t>: </a:t>
            </a:r>
            <a:r>
              <a:rPr lang="en-US" sz="1100" i="1" dirty="0">
                <a:solidFill>
                  <a:prstClr val="white"/>
                </a:solidFill>
                <a:latin typeface="Cambria"/>
              </a:rPr>
              <a:t>Economic, Social, and Environmental Dimensions</a:t>
            </a:r>
            <a:r>
              <a:rPr lang="en-US" sz="1100" dirty="0">
                <a:solidFill>
                  <a:prstClr val="white"/>
                </a:solidFill>
                <a:latin typeface="Cambria"/>
              </a:rPr>
              <a:t>. (Sustainability, 1/15/2025) </a:t>
            </a:r>
            <a:r>
              <a:rPr lang="en-US" sz="1100" dirty="0">
                <a:solidFill>
                  <a:prstClr val="white"/>
                </a:solidFill>
                <a:latin typeface="Cambria"/>
                <a:hlinkClick r:id="rId5"/>
              </a:rPr>
              <a:t>https://doi.org/10.3390/su17041754</a:t>
            </a:r>
            <a:r>
              <a:rPr lang="en-US" sz="1100" dirty="0">
                <a:solidFill>
                  <a:prstClr val="white"/>
                </a:solidFill>
                <a:latin typeface="Cambria"/>
              </a:rPr>
              <a:t> (accessed 4/23/2025)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[11] Philippe Aghion, </a:t>
            </a:r>
            <a:r>
              <a:rPr lang="en-US" sz="1100" dirty="0" err="1"/>
              <a:t>C´eline</a:t>
            </a:r>
            <a:r>
              <a:rPr lang="en-US" sz="1100" dirty="0"/>
              <a:t> Antonin, Simon Bunel, Xavier </a:t>
            </a:r>
            <a:r>
              <a:rPr lang="en-US" sz="1100" dirty="0" err="1"/>
              <a:t>Jarave</a:t>
            </a:r>
            <a:r>
              <a:rPr lang="en-US" sz="1100" dirty="0"/>
              <a:t>, </a:t>
            </a:r>
            <a:r>
              <a:rPr lang="en-US" sz="1100" i="1" dirty="0"/>
              <a:t>What Are the Labor and Product Market Effects of Automation? New Evidence from France </a:t>
            </a:r>
            <a:r>
              <a:rPr lang="en-US" sz="1100" dirty="0"/>
              <a:t>(Harvard, 12/2021)</a:t>
            </a:r>
            <a:r>
              <a:rPr lang="en-US" sz="1100" i="1" dirty="0">
                <a:solidFill>
                  <a:prstClr val="white"/>
                </a:solidFill>
                <a:latin typeface="Cambria"/>
              </a:rPr>
              <a:t>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6"/>
              </a:rPr>
              <a:t>https://scholar.harvard.edu/files/aghion/files/what_are_the_labor_and_product_market_effects_of_automation_dec_2021.pdf</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4/23/2025)</a:t>
            </a:r>
          </a:p>
          <a:p>
            <a:pPr marL="0" indent="0" defTabSz="457200">
              <a:lnSpc>
                <a:spcPct val="100000"/>
              </a:lnSpc>
              <a:spcBef>
                <a:spcPts val="600"/>
              </a:spcBef>
              <a:buClrTx/>
              <a:buSzTx/>
              <a:buNone/>
              <a:defRPr/>
            </a:pPr>
            <a:r>
              <a:rPr lang="en-US" sz="1100" dirty="0">
                <a:solidFill>
                  <a:prstClr val="white"/>
                </a:solidFill>
                <a:latin typeface="Cambria"/>
              </a:rPr>
              <a:t>[12] </a:t>
            </a:r>
            <a:r>
              <a:rPr lang="en-US" sz="1100" dirty="0">
                <a:solidFill>
                  <a:prstClr val="white"/>
                </a:solidFill>
                <a:latin typeface="Cambria"/>
                <a:hlinkClick r:id="rId7"/>
              </a:rPr>
              <a:t>https://modula.us/blog/automation-in-production/</a:t>
            </a:r>
            <a:r>
              <a:rPr lang="en-US" sz="1100" dirty="0">
                <a:solidFill>
                  <a:prstClr val="white"/>
                </a:solidFill>
                <a:latin typeface="Cambria"/>
              </a:rPr>
              <a:t> (used for image, accessed 4/25/2025)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[13] Do you say 'Please' to ChatGPT? Sam Altman reveals how much electricity your manners cost to OpenAI(The Economic Times, 4/22/2025)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8"/>
              </a:rPr>
              <a:t>https://economictimes.indiatimes.com/magazines/panache/do-you-say-please-to-chatgpt-sam-altman-reveals-how-much-electricity-your-manners-cost-to-openai/articleshow/120455018.cms?from=mdr</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4/26/2025)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[14] Philippe Aghion, Céline Antonin, Simon Bunel, Xavier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Jarave</a:t>
            </a:r>
            <a:r>
              <a:rPr lang="en-US" sz="1100" dirty="0">
                <a:solidFill>
                  <a:prstClr val="white"/>
                </a:solidFill>
                <a:latin typeface="Cambria"/>
              </a:rPr>
              <a:t>l, </a:t>
            </a:r>
            <a:r>
              <a:rPr lang="en-US" sz="1100" i="1" dirty="0">
                <a:solidFill>
                  <a:prstClr val="white"/>
                </a:solidFill>
                <a:latin typeface="Cambria"/>
              </a:rPr>
              <a:t>The Direct and Indirect Effects of Automation on Employment:</a:t>
            </a:r>
          </a:p>
          <a:p>
            <a:pPr marL="0" indent="0" defTabSz="457200">
              <a:lnSpc>
                <a:spcPct val="100000"/>
              </a:lnSpc>
              <a:spcBef>
                <a:spcPts val="600"/>
              </a:spcBef>
              <a:buClrTx/>
              <a:buSzTx/>
              <a:buNone/>
              <a:defRPr/>
            </a:pPr>
            <a:r>
              <a:rPr lang="en-US" sz="1100" i="1" dirty="0">
                <a:solidFill>
                  <a:prstClr val="white"/>
                </a:solidFill>
                <a:latin typeface="Cambria"/>
              </a:rPr>
              <a:t>A Survey of the Recent Literature</a:t>
            </a:r>
            <a:r>
              <a:rPr kumimoji="0" lang="en-US" sz="1100" b="0" i="1" u="none" strike="noStrike" kern="1200" cap="none" spc="0" normalizeH="0" baseline="0" noProof="0" dirty="0">
                <a:ln>
                  <a:noFill/>
                </a:ln>
                <a:solidFill>
                  <a:prstClr val="white"/>
                </a:solidFill>
                <a:effectLst/>
                <a:uLnTx/>
                <a:uFillTx/>
                <a:latin typeface="Cambria"/>
                <a:ea typeface="+mn-ea"/>
                <a:cs typeface="+mn-cs"/>
              </a:rPr>
              <a:t> </a:t>
            </a:r>
            <a:r>
              <a:rPr kumimoji="0" lang="en-US" sz="1100" b="0" u="none" strike="noStrike" kern="1200" cap="none" spc="0" normalizeH="0" baseline="0" noProof="0" dirty="0">
                <a:ln>
                  <a:noFill/>
                </a:ln>
                <a:solidFill>
                  <a:prstClr val="white"/>
                </a:solidFill>
                <a:effectLst/>
                <a:uLnTx/>
                <a:uFillTx/>
                <a:latin typeface="Cambria"/>
                <a:ea typeface="+mn-ea"/>
                <a:cs typeface="+mn-cs"/>
              </a:rPr>
              <a:t>(Harvard, n.d.)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9"/>
              </a:rPr>
              <a:t>https://scholar.harvard.edu/files/aghion/files/direct_and_indirect_effects_of_automation.pdf</a:t>
            </a:r>
            <a:r>
              <a:rPr kumimoji="0" lang="en-US" sz="1100" b="0" i="0" u="none" strike="noStrike" kern="1200" cap="none" spc="0" normalizeH="0" baseline="0" noProof="0" dirty="0">
                <a:ln>
                  <a:noFill/>
                </a:ln>
                <a:solidFill>
                  <a:prstClr val="white"/>
                </a:solidFill>
                <a:effectLst/>
                <a:uLnTx/>
                <a:uFillTx/>
                <a:latin typeface="Cambria"/>
                <a:ea typeface="+mn-ea"/>
                <a:cs typeface="+mn-cs"/>
              </a:rPr>
              <a:t> (accessed 4/27/2025)</a:t>
            </a:r>
          </a:p>
        </p:txBody>
      </p:sp>
      <p:sp>
        <p:nvSpPr>
          <p:cNvPr id="4" name="Footer Placeholder 3">
            <a:extLst>
              <a:ext uri="{FF2B5EF4-FFF2-40B4-BE49-F238E27FC236}">
                <a16:creationId xmlns:a16="http://schemas.microsoft.com/office/drawing/2014/main" id="{2C2147EA-22A3-94B3-8FF7-014DFFB1B5D3}"/>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F1352EDC-CCCC-8EF8-90B7-053F8C346F8F}"/>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a:extLst>
              <a:ext uri="{FF2B5EF4-FFF2-40B4-BE49-F238E27FC236}">
                <a16:creationId xmlns:a16="http://schemas.microsoft.com/office/drawing/2014/main" id="{BE7A83B0-612B-E020-2317-0E9F01C9492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Agge</a:t>
            </a:r>
          </a:p>
        </p:txBody>
      </p:sp>
    </p:spTree>
    <p:extLst>
      <p:ext uri="{BB962C8B-B14F-4D97-AF65-F5344CB8AC3E}">
        <p14:creationId xmlns:p14="http://schemas.microsoft.com/office/powerpoint/2010/main" val="330011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E-Waste in Nigeria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Tiffany Semexant</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163782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E-waste production needs to be managed and regulated by governments and tech industries alike</a:t>
            </a:r>
          </a:p>
          <a:p>
            <a:pPr lvl="1"/>
            <a:r>
              <a:rPr lang="en-US" dirty="0"/>
              <a:t>Presents problems on global and local scale</a:t>
            </a:r>
          </a:p>
          <a:p>
            <a:pPr lvl="1"/>
            <a:r>
              <a:rPr lang="en-US" dirty="0"/>
              <a:t>Will be focusing on impacts in Nigeria</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Tiffany Semexant</a:t>
            </a:r>
            <a:endParaRPr lang="en-US" sz="1400" dirty="0">
              <a:solidFill>
                <a:schemeClr val="tx1"/>
              </a:solidFill>
              <a:latin typeface="+mj-lt"/>
            </a:endParaRPr>
          </a:p>
        </p:txBody>
      </p:sp>
      <p:pic>
        <p:nvPicPr>
          <p:cNvPr id="8" name="Picture 2">
            <a:extLst>
              <a:ext uri="{FF2B5EF4-FFF2-40B4-BE49-F238E27FC236}">
                <a16:creationId xmlns:a16="http://schemas.microsoft.com/office/drawing/2014/main" id="{14363277-76CB-027C-451A-C219DED47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280" y="1429376"/>
            <a:ext cx="4337218" cy="24396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0F59609-F864-E3C4-793F-D4CC475ECB08}"/>
              </a:ext>
            </a:extLst>
          </p:cNvPr>
          <p:cNvSpPr txBox="1"/>
          <p:nvPr/>
        </p:nvSpPr>
        <p:spPr>
          <a:xfrm>
            <a:off x="5623895" y="3907162"/>
            <a:ext cx="1914307" cy="341632"/>
          </a:xfrm>
          <a:prstGeom prst="rect">
            <a:avLst/>
          </a:prstGeom>
          <a:noFill/>
        </p:spPr>
        <p:txBody>
          <a:bodyPr wrap="none" rtlCol="0">
            <a:spAutoFit/>
          </a:bodyPr>
          <a:lstStyle/>
          <a:p>
            <a:pPr>
              <a:lnSpc>
                <a:spcPct val="90000"/>
              </a:lnSpc>
            </a:pPr>
            <a:r>
              <a:rPr lang="en-US" dirty="0"/>
              <a:t>Lagos, Nigeria [3]</a:t>
            </a:r>
          </a:p>
        </p:txBody>
      </p:sp>
    </p:spTree>
    <p:extLst>
      <p:ext uri="{BB962C8B-B14F-4D97-AF65-F5344CB8AC3E}">
        <p14:creationId xmlns:p14="http://schemas.microsoft.com/office/powerpoint/2010/main" val="1576169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66459-C8FD-BDE5-D2CD-DDE549A01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95A6C-410D-E5F0-6556-8B30C2DEFE8E}"/>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DA0AD43E-1DAA-BAA0-C469-E12CCB2CCE8C}"/>
              </a:ext>
            </a:extLst>
          </p:cNvPr>
          <p:cNvSpPr>
            <a:spLocks noGrp="1"/>
          </p:cNvSpPr>
          <p:nvPr>
            <p:ph sz="half" idx="1"/>
          </p:nvPr>
        </p:nvSpPr>
        <p:spPr>
          <a:xfrm>
            <a:off x="685800" y="1352551"/>
            <a:ext cx="3376157" cy="3352800"/>
          </a:xfrm>
        </p:spPr>
        <p:txBody>
          <a:bodyPr/>
          <a:lstStyle/>
          <a:p>
            <a:r>
              <a:rPr lang="en-US" dirty="0"/>
              <a:t>Higher income countries export waste to lower income countries [2]</a:t>
            </a:r>
          </a:p>
          <a:p>
            <a:pPr lvl="1"/>
            <a:r>
              <a:rPr lang="en-US" dirty="0"/>
              <a:t>Cheaper to process in foreign country</a:t>
            </a:r>
          </a:p>
          <a:p>
            <a:r>
              <a:rPr lang="en-US" dirty="0"/>
              <a:t>~54,431,084 kg of e-waste are imported to Nigeria each year [5]</a:t>
            </a:r>
          </a:p>
        </p:txBody>
      </p:sp>
      <p:sp>
        <p:nvSpPr>
          <p:cNvPr id="5" name="Footer Placeholder 4">
            <a:extLst>
              <a:ext uri="{FF2B5EF4-FFF2-40B4-BE49-F238E27FC236}">
                <a16:creationId xmlns:a16="http://schemas.microsoft.com/office/drawing/2014/main" id="{CAEF8A31-FCEE-3443-C1B0-213BF9A07CD8}"/>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59CD6A1C-FAD5-CA7D-91FB-2C8E277F0CB0}"/>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B6C7A1F3-C13E-0219-6B1D-44EACF086DBA}"/>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Tiffany Semexant</a:t>
            </a:r>
            <a:endParaRPr lang="en-US" sz="1400" dirty="0">
              <a:solidFill>
                <a:schemeClr val="tx1"/>
              </a:solidFill>
              <a:latin typeface="+mj-lt"/>
            </a:endParaRPr>
          </a:p>
        </p:txBody>
      </p:sp>
      <p:sp>
        <p:nvSpPr>
          <p:cNvPr id="8" name="TextBox 7">
            <a:extLst>
              <a:ext uri="{FF2B5EF4-FFF2-40B4-BE49-F238E27FC236}">
                <a16:creationId xmlns:a16="http://schemas.microsoft.com/office/drawing/2014/main" id="{77689C0E-587E-1294-34B2-270209649C2F}"/>
              </a:ext>
            </a:extLst>
          </p:cNvPr>
          <p:cNvSpPr txBox="1"/>
          <p:nvPr/>
        </p:nvSpPr>
        <p:spPr>
          <a:xfrm>
            <a:off x="4147409" y="4145618"/>
            <a:ext cx="4684171" cy="507831"/>
          </a:xfrm>
          <a:prstGeom prst="rect">
            <a:avLst/>
          </a:prstGeom>
          <a:noFill/>
        </p:spPr>
        <p:txBody>
          <a:bodyPr wrap="square" rtlCol="0">
            <a:spAutoFit/>
          </a:bodyPr>
          <a:lstStyle/>
          <a:p>
            <a:pPr>
              <a:lnSpc>
                <a:spcPct val="90000"/>
              </a:lnSpc>
            </a:pPr>
            <a:r>
              <a:rPr lang="en-US" sz="1500" dirty="0"/>
              <a:t>Amount of waste produced by countries that export to Nigeria, compared to Nigeria. (with data from [1])</a:t>
            </a:r>
          </a:p>
        </p:txBody>
      </p:sp>
      <p:pic>
        <p:nvPicPr>
          <p:cNvPr id="1034" name="Picture 10">
            <a:extLst>
              <a:ext uri="{FF2B5EF4-FFF2-40B4-BE49-F238E27FC236}">
                <a16:creationId xmlns:a16="http://schemas.microsoft.com/office/drawing/2014/main" id="{6077EE60-74D9-8DEA-7F32-BDB504E8D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409" y="1173360"/>
            <a:ext cx="4523186" cy="279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9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902B4-B6B4-BF97-6126-5B045EC22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75733-AF85-AC2B-EEA4-ABE71EC07C2E}"/>
              </a:ext>
            </a:extLst>
          </p:cNvPr>
          <p:cNvSpPr>
            <a:spLocks noGrp="1"/>
          </p:cNvSpPr>
          <p:nvPr>
            <p:ph type="title"/>
          </p:nvPr>
        </p:nvSpPr>
        <p:spPr/>
        <p:txBody>
          <a:bodyPr/>
          <a:lstStyle/>
          <a:p>
            <a:r>
              <a:rPr lang="en-US" dirty="0"/>
              <a:t>It hurts more than it helps</a:t>
            </a:r>
          </a:p>
        </p:txBody>
      </p:sp>
      <p:sp>
        <p:nvSpPr>
          <p:cNvPr id="3" name="Content Placeholder 2">
            <a:extLst>
              <a:ext uri="{FF2B5EF4-FFF2-40B4-BE49-F238E27FC236}">
                <a16:creationId xmlns:a16="http://schemas.microsoft.com/office/drawing/2014/main" id="{C5FA1969-1172-D2DA-6414-EA166F4374D2}"/>
              </a:ext>
            </a:extLst>
          </p:cNvPr>
          <p:cNvSpPr>
            <a:spLocks noGrp="1"/>
          </p:cNvSpPr>
          <p:nvPr>
            <p:ph sz="half" idx="1"/>
          </p:nvPr>
        </p:nvSpPr>
        <p:spPr>
          <a:xfrm>
            <a:off x="685800" y="1352550"/>
            <a:ext cx="3733800" cy="3428999"/>
          </a:xfrm>
        </p:spPr>
        <p:txBody>
          <a:bodyPr>
            <a:normAutofit lnSpcReduction="10000"/>
          </a:bodyPr>
          <a:lstStyle/>
          <a:p>
            <a:r>
              <a:rPr lang="en-US" dirty="0"/>
              <a:t>Environmental concerns</a:t>
            </a:r>
          </a:p>
          <a:p>
            <a:pPr lvl="1"/>
            <a:r>
              <a:rPr lang="en-US" dirty="0"/>
              <a:t>Electronics contain metals like Copper, Cadmium, Nickel, Chromium, Lead, and Mercury; these are present in e-waste in Nigeria[2, 4]</a:t>
            </a:r>
          </a:p>
          <a:p>
            <a:pPr lvl="1"/>
            <a:r>
              <a:rPr lang="en-US" dirty="0"/>
              <a:t>Cause pollution and affect both people and environment </a:t>
            </a:r>
          </a:p>
          <a:p>
            <a:r>
              <a:rPr lang="en-US" dirty="0"/>
              <a:t>Health concerns</a:t>
            </a:r>
          </a:p>
          <a:p>
            <a:pPr lvl="1"/>
            <a:r>
              <a:rPr lang="en-US" dirty="0"/>
              <a:t>The levels of theses metals in people cause serious health concerns [8]</a:t>
            </a:r>
          </a:p>
          <a:p>
            <a:pPr lvl="1"/>
            <a:r>
              <a:rPr lang="en-US" dirty="0"/>
              <a:t>Likelihood of developing asthma, rashes, lung cancer, kidney and liver damage, respiratory issues increases because of exposure [8]</a:t>
            </a:r>
          </a:p>
        </p:txBody>
      </p:sp>
      <p:sp>
        <p:nvSpPr>
          <p:cNvPr id="5" name="Footer Placeholder 4">
            <a:extLst>
              <a:ext uri="{FF2B5EF4-FFF2-40B4-BE49-F238E27FC236}">
                <a16:creationId xmlns:a16="http://schemas.microsoft.com/office/drawing/2014/main" id="{AEE66F63-D4CB-BBDF-F005-E9D833FF5E2D}"/>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6728461C-4D48-0775-97E2-C702EFE6CF6E}"/>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a:extLst>
              <a:ext uri="{FF2B5EF4-FFF2-40B4-BE49-F238E27FC236}">
                <a16:creationId xmlns:a16="http://schemas.microsoft.com/office/drawing/2014/main" id="{5E93FA6D-C415-2500-55C0-F658AAC756A0}"/>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Tiffany Semexant</a:t>
            </a:r>
            <a:endParaRPr lang="en-US" sz="1400" dirty="0">
              <a:solidFill>
                <a:schemeClr val="tx1"/>
              </a:solidFill>
              <a:latin typeface="+mj-lt"/>
            </a:endParaRPr>
          </a:p>
        </p:txBody>
      </p:sp>
      <p:sp>
        <p:nvSpPr>
          <p:cNvPr id="4" name="Content Placeholder 2">
            <a:extLst>
              <a:ext uri="{FF2B5EF4-FFF2-40B4-BE49-F238E27FC236}">
                <a16:creationId xmlns:a16="http://schemas.microsoft.com/office/drawing/2014/main" id="{CE48FE5F-3A5A-E140-2BD2-0D6E0AD205B2}"/>
              </a:ext>
            </a:extLst>
          </p:cNvPr>
          <p:cNvSpPr txBox="1">
            <a:spLocks/>
          </p:cNvSpPr>
          <p:nvPr/>
        </p:nvSpPr>
        <p:spPr>
          <a:xfrm>
            <a:off x="4419600" y="1329691"/>
            <a:ext cx="3733800" cy="3428999"/>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Poor payment for workers</a:t>
            </a:r>
          </a:p>
          <a:p>
            <a:pPr lvl="1"/>
            <a:r>
              <a:rPr lang="en-US" dirty="0"/>
              <a:t>Those working in the formal sectors of e-waste management are only paid minimum wage: appx. $50 USD per month [9]</a:t>
            </a:r>
          </a:p>
          <a:p>
            <a:pPr lvl="1"/>
            <a:r>
              <a:rPr lang="en-US" dirty="0"/>
              <a:t>E-waste sector generates appx. $50 million USD– only about .015% of GDP [9]</a:t>
            </a:r>
          </a:p>
          <a:p>
            <a:r>
              <a:rPr lang="en-US" dirty="0"/>
              <a:t>Many still rely on e-waste for their incomes (informally)</a:t>
            </a:r>
          </a:p>
          <a:p>
            <a:pPr lvl="1"/>
            <a:r>
              <a:rPr lang="en-US" dirty="0" err="1"/>
              <a:t>Refurbishers</a:t>
            </a:r>
            <a:r>
              <a:rPr lang="en-US" dirty="0"/>
              <a:t>, scavengers, and recyclers can all make money from e-waste (though not very much) [9]</a:t>
            </a:r>
          </a:p>
        </p:txBody>
      </p:sp>
    </p:spTree>
    <p:extLst>
      <p:ext uri="{BB962C8B-B14F-4D97-AF65-F5344CB8AC3E}">
        <p14:creationId xmlns:p14="http://schemas.microsoft.com/office/powerpoint/2010/main" val="755761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5CEDC-064C-2DBA-BF52-AA0CBD89F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F77BC-1108-5E66-DF14-E3D0A8769773}"/>
              </a:ext>
            </a:extLst>
          </p:cNvPr>
          <p:cNvSpPr>
            <a:spLocks noGrp="1"/>
          </p:cNvSpPr>
          <p:nvPr>
            <p:ph type="title"/>
          </p:nvPr>
        </p:nvSpPr>
        <p:spPr/>
        <p:txBody>
          <a:bodyPr/>
          <a:lstStyle/>
          <a:p>
            <a:r>
              <a:rPr lang="en-US" dirty="0"/>
              <a:t>this impacts you too</a:t>
            </a:r>
          </a:p>
        </p:txBody>
      </p:sp>
      <p:sp>
        <p:nvSpPr>
          <p:cNvPr id="3" name="Content Placeholder 2">
            <a:extLst>
              <a:ext uri="{FF2B5EF4-FFF2-40B4-BE49-F238E27FC236}">
                <a16:creationId xmlns:a16="http://schemas.microsoft.com/office/drawing/2014/main" id="{CC2B2771-CAC4-1491-85B6-422BBFC07D06}"/>
              </a:ext>
            </a:extLst>
          </p:cNvPr>
          <p:cNvSpPr>
            <a:spLocks noGrp="1"/>
          </p:cNvSpPr>
          <p:nvPr>
            <p:ph sz="half" idx="1"/>
          </p:nvPr>
        </p:nvSpPr>
        <p:spPr>
          <a:xfrm>
            <a:off x="685800" y="1352551"/>
            <a:ext cx="3886200" cy="3352800"/>
          </a:xfrm>
        </p:spPr>
        <p:txBody>
          <a:bodyPr/>
          <a:lstStyle/>
          <a:p>
            <a:r>
              <a:rPr lang="en-US" dirty="0"/>
              <a:t>Environmental concerns</a:t>
            </a:r>
          </a:p>
          <a:p>
            <a:r>
              <a:rPr lang="en-US" dirty="0"/>
              <a:t>Environmental injustice</a:t>
            </a:r>
          </a:p>
          <a:p>
            <a:pPr lvl="1"/>
            <a:r>
              <a:rPr lang="en-US" dirty="0"/>
              <a:t>Definition: when hazardous environmental concerns disproportionately impact marginalized or poor groups </a:t>
            </a:r>
          </a:p>
          <a:p>
            <a:r>
              <a:rPr lang="en-US" dirty="0"/>
              <a:t>Your Privacy and Data Security</a:t>
            </a:r>
          </a:p>
          <a:p>
            <a:pPr lvl="1"/>
            <a:r>
              <a:rPr lang="en-US" dirty="0"/>
              <a:t>70% of hard drives found had data on them that was able to be retrieved [6]</a:t>
            </a:r>
          </a:p>
          <a:p>
            <a:pPr lvl="1"/>
            <a:r>
              <a:rPr lang="en-US" dirty="0"/>
              <a:t>70% of retrieved data were emails and documents [6]</a:t>
            </a:r>
          </a:p>
        </p:txBody>
      </p:sp>
      <p:sp>
        <p:nvSpPr>
          <p:cNvPr id="5" name="Footer Placeholder 4">
            <a:extLst>
              <a:ext uri="{FF2B5EF4-FFF2-40B4-BE49-F238E27FC236}">
                <a16:creationId xmlns:a16="http://schemas.microsoft.com/office/drawing/2014/main" id="{A07C19FA-52D7-1BC8-5B14-B603E854DEFB}"/>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DF75E267-4C62-AA03-28F1-9FDAB4CAF17D}"/>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a:extLst>
              <a:ext uri="{FF2B5EF4-FFF2-40B4-BE49-F238E27FC236}">
                <a16:creationId xmlns:a16="http://schemas.microsoft.com/office/drawing/2014/main" id="{70B3D115-D197-8015-98D3-68DF113C16BE}"/>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Tiffany Semexant</a:t>
            </a:r>
            <a:endParaRPr lang="en-US" sz="1400" dirty="0">
              <a:solidFill>
                <a:schemeClr val="tx1"/>
              </a:solidFill>
              <a:latin typeface="+mj-lt"/>
            </a:endParaRPr>
          </a:p>
        </p:txBody>
      </p:sp>
      <p:pic>
        <p:nvPicPr>
          <p:cNvPr id="11" name="Picture 10">
            <a:extLst>
              <a:ext uri="{FF2B5EF4-FFF2-40B4-BE49-F238E27FC236}">
                <a16:creationId xmlns:a16="http://schemas.microsoft.com/office/drawing/2014/main" id="{5308ED27-0F67-E888-CB96-00417941FE83}"/>
              </a:ext>
            </a:extLst>
          </p:cNvPr>
          <p:cNvPicPr>
            <a:picLocks noChangeAspect="1"/>
          </p:cNvPicPr>
          <p:nvPr/>
        </p:nvPicPr>
        <p:blipFill>
          <a:blip r:embed="rId3"/>
          <a:stretch>
            <a:fillRect/>
          </a:stretch>
        </p:blipFill>
        <p:spPr>
          <a:xfrm>
            <a:off x="4596705" y="1680038"/>
            <a:ext cx="4234875" cy="1971794"/>
          </a:xfrm>
          <a:prstGeom prst="rect">
            <a:avLst/>
          </a:prstGeom>
        </p:spPr>
      </p:pic>
      <p:sp>
        <p:nvSpPr>
          <p:cNvPr id="12" name="TextBox 11">
            <a:extLst>
              <a:ext uri="{FF2B5EF4-FFF2-40B4-BE49-F238E27FC236}">
                <a16:creationId xmlns:a16="http://schemas.microsoft.com/office/drawing/2014/main" id="{89232470-4EB7-0942-BE07-34F6D8BD5565}"/>
              </a:ext>
            </a:extLst>
          </p:cNvPr>
          <p:cNvSpPr txBox="1"/>
          <p:nvPr/>
        </p:nvSpPr>
        <p:spPr>
          <a:xfrm>
            <a:off x="6460707" y="3686188"/>
            <a:ext cx="506870" cy="369332"/>
          </a:xfrm>
          <a:prstGeom prst="rect">
            <a:avLst/>
          </a:prstGeom>
          <a:noFill/>
        </p:spPr>
        <p:txBody>
          <a:bodyPr wrap="none" rtlCol="0">
            <a:spAutoFit/>
          </a:bodyPr>
          <a:lstStyle/>
          <a:p>
            <a:pPr>
              <a:lnSpc>
                <a:spcPct val="90000"/>
              </a:lnSpc>
            </a:pPr>
            <a:r>
              <a:rPr lang="en-US" sz="2000" dirty="0"/>
              <a:t>[6]</a:t>
            </a:r>
          </a:p>
        </p:txBody>
      </p:sp>
    </p:spTree>
    <p:extLst>
      <p:ext uri="{BB962C8B-B14F-4D97-AF65-F5344CB8AC3E}">
        <p14:creationId xmlns:p14="http://schemas.microsoft.com/office/powerpoint/2010/main" val="2905378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89491-F1FF-0B9D-BE7E-C5A1C0D47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AA174-B4E2-9ABC-E6D7-65CF13C73A88}"/>
              </a:ext>
            </a:extLst>
          </p:cNvPr>
          <p:cNvSpPr>
            <a:spLocks noGrp="1"/>
          </p:cNvSpPr>
          <p:nvPr>
            <p:ph type="title"/>
          </p:nvPr>
        </p:nvSpPr>
        <p:spPr/>
        <p:txBody>
          <a:bodyPr/>
          <a:lstStyle/>
          <a:p>
            <a:r>
              <a:rPr lang="en-US" dirty="0"/>
              <a:t>How This can be fixed</a:t>
            </a:r>
          </a:p>
        </p:txBody>
      </p:sp>
      <p:sp>
        <p:nvSpPr>
          <p:cNvPr id="3" name="Content Placeholder 2">
            <a:extLst>
              <a:ext uri="{FF2B5EF4-FFF2-40B4-BE49-F238E27FC236}">
                <a16:creationId xmlns:a16="http://schemas.microsoft.com/office/drawing/2014/main" id="{82C8B6D3-3963-0AB2-4C5A-E0199F29DA53}"/>
              </a:ext>
            </a:extLst>
          </p:cNvPr>
          <p:cNvSpPr>
            <a:spLocks noGrp="1"/>
          </p:cNvSpPr>
          <p:nvPr>
            <p:ph sz="half" idx="1"/>
          </p:nvPr>
        </p:nvSpPr>
        <p:spPr/>
        <p:txBody>
          <a:bodyPr/>
          <a:lstStyle/>
          <a:p>
            <a:r>
              <a:rPr lang="en-US" dirty="0"/>
              <a:t>Privacy Concerns</a:t>
            </a:r>
          </a:p>
          <a:p>
            <a:pPr lvl="1"/>
            <a:r>
              <a:rPr lang="en-US" dirty="0"/>
              <a:t>Consumers can take proper precautions to wipe data from their drives</a:t>
            </a:r>
          </a:p>
          <a:p>
            <a:pPr lvl="1"/>
            <a:r>
              <a:rPr lang="en-US" dirty="0"/>
              <a:t>Business can do the same as well, and can be held that standard lawfully by governments</a:t>
            </a:r>
          </a:p>
          <a:p>
            <a:pPr lvl="1"/>
            <a:r>
              <a:rPr lang="en-US" dirty="0"/>
              <a:t>Reduce consumption of tech products that are cheaply made, easily disposable, and may have vulnerabilities</a:t>
            </a:r>
          </a:p>
          <a:p>
            <a:pPr marL="205768" lvl="1" indent="0">
              <a:buNone/>
            </a:pPr>
            <a:endParaRPr lang="en-US" dirty="0"/>
          </a:p>
        </p:txBody>
      </p:sp>
      <p:sp>
        <p:nvSpPr>
          <p:cNvPr id="5" name="Footer Placeholder 4">
            <a:extLst>
              <a:ext uri="{FF2B5EF4-FFF2-40B4-BE49-F238E27FC236}">
                <a16:creationId xmlns:a16="http://schemas.microsoft.com/office/drawing/2014/main" id="{99BF47F9-E63D-E3F4-D527-DE94D489991D}"/>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8B231C9C-D394-C063-669F-C4895B093227}"/>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a:extLst>
              <a:ext uri="{FF2B5EF4-FFF2-40B4-BE49-F238E27FC236}">
                <a16:creationId xmlns:a16="http://schemas.microsoft.com/office/drawing/2014/main" id="{EE55737E-3F32-45E7-28C8-7E0230D49963}"/>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Tiffany Semexant</a:t>
            </a:r>
            <a:endParaRPr lang="en-US" sz="1400" dirty="0">
              <a:solidFill>
                <a:schemeClr val="tx1"/>
              </a:solidFill>
              <a:latin typeface="+mj-lt"/>
            </a:endParaRPr>
          </a:p>
        </p:txBody>
      </p:sp>
      <p:sp>
        <p:nvSpPr>
          <p:cNvPr id="10" name="Content Placeholder 2">
            <a:extLst>
              <a:ext uri="{FF2B5EF4-FFF2-40B4-BE49-F238E27FC236}">
                <a16:creationId xmlns:a16="http://schemas.microsoft.com/office/drawing/2014/main" id="{D08B7614-C317-EE47-3B11-09F2D9F5A918}"/>
              </a:ext>
            </a:extLst>
          </p:cNvPr>
          <p:cNvSpPr txBox="1">
            <a:spLocks/>
          </p:cNvSpPr>
          <p:nvPr/>
        </p:nvSpPr>
        <p:spPr>
          <a:xfrm>
            <a:off x="45720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Environmental/Health Concerns</a:t>
            </a:r>
          </a:p>
          <a:p>
            <a:pPr lvl="1"/>
            <a:r>
              <a:rPr lang="en-US" dirty="0"/>
              <a:t>Consumers can lower their consumption of tech products</a:t>
            </a:r>
          </a:p>
          <a:p>
            <a:pPr lvl="1"/>
            <a:r>
              <a:rPr lang="en-US" dirty="0"/>
              <a:t>Local governments can better regulate e-waste management and restrict  amount of e-waste imported</a:t>
            </a:r>
          </a:p>
          <a:p>
            <a:pPr lvl="1"/>
            <a:r>
              <a:rPr lang="en-US" dirty="0"/>
              <a:t>Governments worldwide can crack down on illegal exporting of e-waste and find better solutions to managing own waste</a:t>
            </a:r>
          </a:p>
        </p:txBody>
      </p:sp>
    </p:spTree>
    <p:extLst>
      <p:ext uri="{BB962C8B-B14F-4D97-AF65-F5344CB8AC3E}">
        <p14:creationId xmlns:p14="http://schemas.microsoft.com/office/powerpoint/2010/main" val="179262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60705"/>
            <a:ext cx="8214360" cy="3936491"/>
          </a:xfrm>
        </p:spPr>
        <p:txBody>
          <a:bodyPr lIns="91440">
            <a:noAutofit/>
          </a:bodyPr>
          <a:lstStyle/>
          <a:p>
            <a:pPr marL="0" indent="0">
              <a:spcBef>
                <a:spcPts val="600"/>
              </a:spcBef>
              <a:buNone/>
            </a:pPr>
            <a:r>
              <a:rPr lang="en-US" sz="1000" dirty="0"/>
              <a:t>[1] Cornelis P. Baldé, Ruediger </a:t>
            </a:r>
            <a:r>
              <a:rPr lang="en-US" sz="1000" dirty="0" err="1"/>
              <a:t>Kuehr</a:t>
            </a:r>
            <a:r>
              <a:rPr lang="en-US" sz="1000" dirty="0"/>
              <a:t>, Tales Yamamoto, Rosie McDonald, Elena D’Angelo, Shahana </a:t>
            </a:r>
            <a:r>
              <a:rPr lang="en-US" sz="1000" dirty="0" err="1"/>
              <a:t>Althaf</a:t>
            </a:r>
            <a:r>
              <a:rPr lang="en-US" sz="1000" dirty="0"/>
              <a:t>, Garam Bel, Otmar </a:t>
            </a:r>
            <a:r>
              <a:rPr lang="en-US" sz="1000" dirty="0" err="1"/>
              <a:t>Deubzer</a:t>
            </a:r>
            <a:r>
              <a:rPr lang="en-US" sz="1000" dirty="0"/>
              <a:t>, Elena Fernandez-Cubillo, Vanessa Forti, Vanessa Gray, Sunil Herat, Shunichi Honda, Giulia </a:t>
            </a:r>
            <a:r>
              <a:rPr lang="en-US" sz="1000" dirty="0" err="1"/>
              <a:t>Iattoni</a:t>
            </a:r>
            <a:r>
              <a:rPr lang="en-US" sz="1000" dirty="0"/>
              <a:t>, Deepali S. </a:t>
            </a:r>
            <a:r>
              <a:rPr lang="en-US" sz="1000" dirty="0" err="1"/>
              <a:t>Khetriwal</a:t>
            </a:r>
            <a:r>
              <a:rPr lang="en-US" sz="1000" dirty="0"/>
              <a:t>, Vittoria Luda di </a:t>
            </a:r>
            <a:r>
              <a:rPr lang="en-US" sz="1000" dirty="0" err="1"/>
              <a:t>Cortemiglia</a:t>
            </a:r>
            <a:r>
              <a:rPr lang="en-US" sz="1000" dirty="0"/>
              <a:t>, Yuliya </a:t>
            </a:r>
            <a:r>
              <a:rPr lang="en-US" sz="1000" dirty="0" err="1"/>
              <a:t>Lobuntsova</a:t>
            </a:r>
            <a:r>
              <a:rPr lang="en-US" sz="1000" dirty="0"/>
              <a:t>, Innocent </a:t>
            </a:r>
            <a:r>
              <a:rPr lang="en-US" sz="1000" dirty="0" err="1"/>
              <a:t>Nnorom</a:t>
            </a:r>
            <a:r>
              <a:rPr lang="en-US" sz="1000" dirty="0"/>
              <a:t>, Noémie </a:t>
            </a:r>
            <a:r>
              <a:rPr lang="en-US" sz="1000" dirty="0" err="1"/>
              <a:t>Pralat</a:t>
            </a:r>
            <a:r>
              <a:rPr lang="en-US" sz="1000" dirty="0"/>
              <a:t>, Michelle Wagner; </a:t>
            </a:r>
            <a:r>
              <a:rPr lang="en-US" sz="1000" i="1" dirty="0"/>
              <a:t>THE GLOBAL E-WASTE MONITOR 2024</a:t>
            </a:r>
            <a:r>
              <a:rPr lang="en-US" sz="1000" dirty="0"/>
              <a:t>; (International Telecommunication Union (ITU) and United Nations Institute for Training and Research (UNITAR); 2024</a:t>
            </a:r>
          </a:p>
          <a:p>
            <a:pPr marL="0" indent="0">
              <a:spcBef>
                <a:spcPts val="600"/>
              </a:spcBef>
              <a:buNone/>
            </a:pPr>
            <a:r>
              <a:rPr lang="en-US" sz="1000" dirty="0"/>
              <a:t>[2] Bo Jiang, Adedoyin Adebayo, Jianli Jia, Yi Xing, </a:t>
            </a:r>
            <a:r>
              <a:rPr lang="en-US" sz="1000" dirty="0" err="1"/>
              <a:t>Songqiang</a:t>
            </a:r>
            <a:r>
              <a:rPr lang="en-US" sz="1000" dirty="0"/>
              <a:t> Deng, Limin Guo, Yuting Liang, Dayi Zhang; </a:t>
            </a:r>
            <a:r>
              <a:rPr lang="en-US" sz="1000" i="1" dirty="0"/>
              <a:t>Impacts of heavy metals and soil properties at a Nigerian e-waste site on soil microbial community</a:t>
            </a:r>
            <a:r>
              <a:rPr lang="en-US" sz="1000" dirty="0"/>
              <a:t>; Elsevier: Journal of Hazardous Materials; 2019</a:t>
            </a:r>
          </a:p>
          <a:p>
            <a:pPr marL="0" indent="0">
              <a:spcBef>
                <a:spcPts val="600"/>
              </a:spcBef>
              <a:buNone/>
            </a:pPr>
            <a:r>
              <a:rPr lang="en-US" sz="1000" dirty="0"/>
              <a:t>[3] </a:t>
            </a:r>
            <a:r>
              <a:rPr lang="en-US" sz="1000" i="0" dirty="0" err="1">
                <a:effectLst/>
              </a:rPr>
              <a:t>Fayefunmi</a:t>
            </a:r>
            <a:r>
              <a:rPr lang="en-US" sz="1000" i="0" dirty="0">
                <a:effectLst/>
              </a:rPr>
              <a:t> Oluwanifemi</a:t>
            </a:r>
            <a:r>
              <a:rPr lang="en-US" sz="1000" i="1" dirty="0">
                <a:effectLst/>
              </a:rPr>
              <a:t>; Lagos is drowning in Nigeria’s plastic and e-waste crisis</a:t>
            </a:r>
            <a:r>
              <a:rPr lang="en-US" sz="1000" i="0" dirty="0">
                <a:effectLst/>
              </a:rPr>
              <a:t>; Greenpeace; 22 April 2025; </a:t>
            </a:r>
          </a:p>
          <a:p>
            <a:pPr marL="0" indent="0">
              <a:spcBef>
                <a:spcPts val="600"/>
              </a:spcBef>
              <a:buNone/>
            </a:pPr>
            <a:r>
              <a:rPr lang="en-US" sz="1000" dirty="0"/>
              <a:t> </a:t>
            </a:r>
            <a:r>
              <a:rPr lang="en-US" sz="1000" b="0" i="0" u="sng" strike="noStrike" dirty="0">
                <a:solidFill>
                  <a:srgbClr val="DDA859"/>
                </a:solidFill>
                <a:effectLst/>
                <a:hlinkClick r:id="rId3">
                  <a:extLst>
                    <a:ext uri="{A12FA001-AC4F-418D-AE19-62706E023703}">
                      <ahyp:hlinkClr xmlns:ahyp="http://schemas.microsoft.com/office/drawing/2018/hyperlinkcolor" val="tx"/>
                    </a:ext>
                  </a:extLst>
                </a:hlinkClick>
              </a:rPr>
              <a:t>https://www.greenpeace.org/africa/en/blog/57326/lagos-is-drowning-in-nigerias-plastic-and-e-waste-crisis</a:t>
            </a:r>
            <a:r>
              <a:rPr lang="en-US" sz="1000" b="0" i="0" u="sng" strike="noStrike" dirty="0">
                <a:effectLst/>
                <a:hlinkClick r:id="rId3">
                  <a:extLst>
                    <a:ext uri="{A12FA001-AC4F-418D-AE19-62706E023703}">
                      <ahyp:hlinkClr xmlns:ahyp="http://schemas.microsoft.com/office/drawing/2018/hyperlinkcolor" val="tx"/>
                    </a:ext>
                  </a:extLst>
                </a:hlinkClick>
              </a:rPr>
              <a:t>/</a:t>
            </a:r>
            <a:r>
              <a:rPr lang="en-US" sz="1000" b="0" i="0" u="sng" strike="noStrike" dirty="0">
                <a:effectLst/>
              </a:rPr>
              <a:t> </a:t>
            </a:r>
            <a:r>
              <a:rPr lang="en-US" sz="1000" b="0" i="0" strike="noStrike" dirty="0">
                <a:effectLst/>
              </a:rPr>
              <a:t> ; 27 April 2025</a:t>
            </a:r>
            <a:endParaRPr lang="en-US" sz="1000" dirty="0"/>
          </a:p>
          <a:p>
            <a:pPr marL="0" indent="0">
              <a:spcBef>
                <a:spcPts val="600"/>
              </a:spcBef>
              <a:buNone/>
            </a:pPr>
            <a:r>
              <a:rPr lang="en-US" sz="1000" dirty="0"/>
              <a:t>[4] Emmanuel Sunday Okeke, Adebisi </a:t>
            </a:r>
            <a:r>
              <a:rPr lang="en-US" sz="1000" dirty="0" err="1"/>
              <a:t>Enochoghene</a:t>
            </a:r>
            <a:r>
              <a:rPr lang="en-US" sz="1000" dirty="0"/>
              <a:t>, Brendan Chukwuemeka </a:t>
            </a:r>
            <a:r>
              <a:rPr lang="en-US" sz="1000" dirty="0" err="1"/>
              <a:t>Ezeudoka</a:t>
            </a:r>
            <a:r>
              <a:rPr lang="en-US" sz="1000" dirty="0"/>
              <a:t>, Steve Dokpo Kaka, Yao Chen, Guanghua Mao, Chukwuebuka </a:t>
            </a:r>
            <a:r>
              <a:rPr lang="en-US" sz="1000" dirty="0" err="1"/>
              <a:t>ThankGod</a:t>
            </a:r>
            <a:r>
              <a:rPr lang="en-US" sz="1000" dirty="0"/>
              <a:t> Eze, Weiwei Feng, Xiangyang Wu; </a:t>
            </a:r>
            <a:r>
              <a:rPr lang="en-US" sz="1000" i="1" dirty="0"/>
              <a:t>A review of heavy metal risks around e-waste sites and comparable municipal dumpsites in major African cities: Recommendations and future perspectives; </a:t>
            </a:r>
            <a:r>
              <a:rPr lang="en-US" sz="1000" dirty="0"/>
              <a:t>Elsevier: Toxicology; 2023 </a:t>
            </a:r>
          </a:p>
          <a:p>
            <a:pPr marL="0" indent="0">
              <a:spcBef>
                <a:spcPts val="600"/>
              </a:spcBef>
              <a:buNone/>
            </a:pPr>
            <a:r>
              <a:rPr lang="en-US" sz="1000" dirty="0"/>
              <a:t>[5] A.O. </a:t>
            </a:r>
            <a:r>
              <a:rPr lang="en-US" sz="1000" dirty="0" err="1"/>
              <a:t>Odeyingbo</a:t>
            </a:r>
            <a:r>
              <a:rPr lang="en-US" sz="1000" dirty="0"/>
              <a:t>, I.C. </a:t>
            </a:r>
            <a:r>
              <a:rPr lang="en-US" sz="1000" dirty="0" err="1"/>
              <a:t>Nnorom</a:t>
            </a:r>
            <a:r>
              <a:rPr lang="en-US" sz="1000" dirty="0"/>
              <a:t>, O.K. </a:t>
            </a:r>
            <a:r>
              <a:rPr lang="en-US" sz="1000" dirty="0" err="1"/>
              <a:t>Deubzer</a:t>
            </a:r>
            <a:r>
              <a:rPr lang="en-US" sz="1000" dirty="0"/>
              <a:t>; </a:t>
            </a:r>
            <a:r>
              <a:rPr lang="en-US" sz="1000" i="1" dirty="0"/>
              <a:t>Used and waste electronics flows into Nigeria: Assessment of the quantities, types, sources, and functionality status, Science of The Total Environment</a:t>
            </a:r>
            <a:r>
              <a:rPr lang="en-US" sz="1000" dirty="0"/>
              <a:t>; Elsevier: Science of the Total Environment; 2019 </a:t>
            </a:r>
          </a:p>
          <a:p>
            <a:pPr marL="0" indent="0">
              <a:spcBef>
                <a:spcPts val="600"/>
              </a:spcBef>
              <a:buNone/>
            </a:pPr>
            <a:r>
              <a:rPr lang="en-US" sz="1000" dirty="0"/>
              <a:t>[6] Godfrey Oise; </a:t>
            </a:r>
            <a:r>
              <a:rPr lang="en-US" sz="1000" i="1" dirty="0"/>
              <a:t>A Framework on E-Waste Management and Data Security System; </a:t>
            </a:r>
            <a:r>
              <a:rPr lang="en-US" sz="1000" dirty="0"/>
              <a:t>International Journal on Transdisciplinary Research and Emerging Technology; 2023</a:t>
            </a:r>
          </a:p>
          <a:p>
            <a:pPr marL="0" indent="0">
              <a:spcBef>
                <a:spcPts val="600"/>
              </a:spcBef>
              <a:buNone/>
            </a:pPr>
            <a:r>
              <a:rPr lang="en-US" sz="1000" dirty="0"/>
              <a:t>[7] Stefan Schiffner, Jetzabel Serna, Demosthenes </a:t>
            </a:r>
            <a:r>
              <a:rPr lang="en-US" sz="1000" dirty="0" err="1"/>
              <a:t>Ikonomou</a:t>
            </a:r>
            <a:r>
              <a:rPr lang="en-US" sz="1000" dirty="0"/>
              <a:t>, Kai </a:t>
            </a:r>
            <a:r>
              <a:rPr lang="en-US" sz="1000" dirty="0" err="1"/>
              <a:t>Rannenberg</a:t>
            </a:r>
            <a:r>
              <a:rPr lang="en-US" sz="1000" dirty="0"/>
              <a:t>; </a:t>
            </a:r>
            <a:r>
              <a:rPr lang="en-US" sz="1000" i="1" dirty="0"/>
              <a:t>Privacy Technologies and Policy 4th Annual Privacy Forum</a:t>
            </a:r>
            <a:r>
              <a:rPr lang="en-US" sz="1000" dirty="0"/>
              <a:t>; Springer; 2019; pg. 48 – 68; </a:t>
            </a:r>
          </a:p>
          <a:p>
            <a:pPr marL="0" indent="0">
              <a:spcBef>
                <a:spcPts val="600"/>
              </a:spcBef>
              <a:buNone/>
            </a:pPr>
            <a:r>
              <a:rPr lang="en-US" sz="1000" dirty="0"/>
              <a:t>[8] </a:t>
            </a:r>
            <a:r>
              <a:rPr lang="en-US" sz="1000" i="1" dirty="0"/>
              <a:t>Children and digital dumpsites: e-waste exposure and child health;</a:t>
            </a:r>
            <a:r>
              <a:rPr lang="en-US" sz="1000" dirty="0"/>
              <a:t> Geneva World Health Organization; 2021</a:t>
            </a:r>
          </a:p>
          <a:p>
            <a:pPr marL="0" indent="0">
              <a:spcBef>
                <a:spcPts val="600"/>
              </a:spcBef>
              <a:buNone/>
            </a:pPr>
            <a:r>
              <a:rPr lang="en-US" sz="1000" b="0" i="0" u="none" strike="noStrike" dirty="0">
                <a:effectLst/>
              </a:rPr>
              <a:t>[9]</a:t>
            </a:r>
            <a:r>
              <a:rPr lang="en-US" sz="1000" dirty="0"/>
              <a:t> </a:t>
            </a:r>
            <a:r>
              <a:rPr lang="en-US" sz="1000" i="1" dirty="0"/>
              <a:t>From waste to jobs: Decent work challenges and opportunities in the management of e-waste in Nigeria</a:t>
            </a:r>
            <a:r>
              <a:rPr lang="en-US" sz="1000" dirty="0"/>
              <a:t>; International </a:t>
            </a:r>
            <a:r>
              <a:rPr lang="en-US" sz="1000" dirty="0" err="1"/>
              <a:t>Labour</a:t>
            </a:r>
            <a:r>
              <a:rPr lang="en-US" sz="1000" dirty="0"/>
              <a:t> Office, Sectoral Policies Department (Geneva); 2019.</a:t>
            </a:r>
            <a:r>
              <a:rPr lang="en-US" sz="1000" b="0" i="0" u="none" strike="noStrike" dirty="0">
                <a:effectLst/>
              </a:rPr>
              <a:t> </a:t>
            </a:r>
          </a:p>
          <a:p>
            <a:pPr marL="0" indent="0">
              <a:spcBef>
                <a:spcPts val="600"/>
              </a:spcBef>
              <a:buNone/>
            </a:pPr>
            <a:r>
              <a:rPr lang="en-US" sz="1000" b="0" i="0" u="none" strike="noStrike" dirty="0">
                <a:effectLst/>
              </a:rPr>
              <a:t>[10] Ayokunle </a:t>
            </a:r>
            <a:r>
              <a:rPr lang="en-US" sz="1000" b="0" i="0" u="none" strike="noStrike" dirty="0" err="1">
                <a:effectLst/>
              </a:rPr>
              <a:t>Omobowale</a:t>
            </a:r>
            <a:r>
              <a:rPr lang="en-US" sz="1000" b="0" i="0" u="none" strike="noStrike" dirty="0">
                <a:effectLst/>
              </a:rPr>
              <a:t>; </a:t>
            </a:r>
            <a:r>
              <a:rPr lang="en-US" sz="1000" b="0" i="1" u="none" strike="noStrike" dirty="0">
                <a:effectLst/>
              </a:rPr>
              <a:t>Global E-Waste Management and Second-Hand Consumption in the Third World: Substandard Context and Tokunbo Phenomenon in Nigeria</a:t>
            </a:r>
            <a:r>
              <a:rPr lang="en-US" sz="1000" b="0" i="0" u="none" strike="noStrike" dirty="0">
                <a:effectLst/>
              </a:rPr>
              <a:t>; The Nigerian Journal of Sociology and Anthropology; 2012</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Tiffany Semexant</a:t>
            </a:r>
          </a:p>
        </p:txBody>
      </p:sp>
    </p:spTree>
    <p:extLst>
      <p:ext uri="{BB962C8B-B14F-4D97-AF65-F5344CB8AC3E}">
        <p14:creationId xmlns:p14="http://schemas.microsoft.com/office/powerpoint/2010/main" val="3580889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Digital Licensing and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Alex Knox</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4257488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own less than you think</a:t>
            </a:r>
          </a:p>
        </p:txBody>
      </p:sp>
      <p:sp>
        <p:nvSpPr>
          <p:cNvPr id="3" name="Content Placeholder 2"/>
          <p:cNvSpPr>
            <a:spLocks noGrp="1"/>
          </p:cNvSpPr>
          <p:nvPr>
            <p:ph sz="half" idx="1"/>
          </p:nvPr>
        </p:nvSpPr>
        <p:spPr/>
        <p:txBody>
          <a:bodyPr>
            <a:normAutofit/>
          </a:bodyPr>
          <a:lstStyle/>
          <a:p>
            <a:r>
              <a:rPr lang="en-US" dirty="0"/>
              <a:t>Software as a Service is the predominant business model after the 1990s</a:t>
            </a:r>
          </a:p>
          <a:p>
            <a:pPr lvl="1"/>
            <a:r>
              <a:rPr lang="en-US" dirty="0"/>
              <a:t>$328.22 billion USD Global Market in 2024</a:t>
            </a:r>
          </a:p>
          <a:p>
            <a:pPr lvl="1"/>
            <a:r>
              <a:rPr lang="en-US" dirty="0"/>
              <a:t>Yearly growth rate around 17.6 percent</a:t>
            </a:r>
          </a:p>
          <a:p>
            <a:r>
              <a:rPr lang="en-US" dirty="0"/>
              <a:t>Makes subscription-based models easy to sell and adjust to market costs [1]</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pic>
        <p:nvPicPr>
          <p:cNvPr id="9" name="Picture 8">
            <a:extLst>
              <a:ext uri="{FF2B5EF4-FFF2-40B4-BE49-F238E27FC236}">
                <a16:creationId xmlns:a16="http://schemas.microsoft.com/office/drawing/2014/main" id="{F1FCC257-BE68-E77D-32AF-305F251ED9B6}"/>
              </a:ext>
            </a:extLst>
          </p:cNvPr>
          <p:cNvPicPr>
            <a:picLocks noChangeAspect="1"/>
          </p:cNvPicPr>
          <p:nvPr/>
        </p:nvPicPr>
        <p:blipFill>
          <a:blip r:embed="rId3"/>
          <a:srcRect r="15959"/>
          <a:stretch/>
        </p:blipFill>
        <p:spPr>
          <a:xfrm>
            <a:off x="4370943" y="1060706"/>
            <a:ext cx="4556903" cy="3233231"/>
          </a:xfrm>
          <a:prstGeom prst="rect">
            <a:avLst/>
          </a:prstGeom>
        </p:spPr>
      </p:pic>
      <p:sp>
        <p:nvSpPr>
          <p:cNvPr id="12" name="Content Placeholder 10">
            <a:extLst>
              <a:ext uri="{FF2B5EF4-FFF2-40B4-BE49-F238E27FC236}">
                <a16:creationId xmlns:a16="http://schemas.microsoft.com/office/drawing/2014/main" id="{5837D96C-23A5-8049-C84C-AABCBB92A815}"/>
              </a:ext>
            </a:extLst>
          </p:cNvPr>
          <p:cNvSpPr>
            <a:spLocks noGrp="1"/>
          </p:cNvSpPr>
          <p:nvPr>
            <p:ph sz="half" idx="2"/>
          </p:nvPr>
        </p:nvSpPr>
        <p:spPr>
          <a:xfrm>
            <a:off x="4646805" y="4293936"/>
            <a:ext cx="4005178" cy="636337"/>
          </a:xfrm>
        </p:spPr>
        <p:txBody>
          <a:bodyPr>
            <a:normAutofit/>
          </a:bodyPr>
          <a:lstStyle/>
          <a:p>
            <a:pPr marL="0" indent="0" algn="ctr">
              <a:buNone/>
            </a:pPr>
            <a:r>
              <a:rPr lang="en-US" dirty="0"/>
              <a:t>Saas Global Market and Prediction [13]</a:t>
            </a:r>
          </a:p>
        </p:txBody>
      </p:sp>
    </p:spTree>
    <p:extLst>
      <p:ext uri="{BB962C8B-B14F-4D97-AF65-F5344CB8AC3E}">
        <p14:creationId xmlns:p14="http://schemas.microsoft.com/office/powerpoint/2010/main" val="142650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0" y="1352551"/>
            <a:ext cx="3004512" cy="3352800"/>
          </a:xfrm>
        </p:spPr>
        <p:txBody>
          <a:bodyPr/>
          <a:lstStyle/>
          <a:p>
            <a:pPr marL="0" indent="0">
              <a:buNone/>
            </a:pPr>
            <a:r>
              <a:rPr lang="en-US" dirty="0"/>
              <a:t>44 Max Possible</a:t>
            </a:r>
          </a:p>
          <a:p>
            <a:pPr marL="0" indent="0">
              <a:buNone/>
            </a:pPr>
            <a:r>
              <a:rPr lang="en-US" dirty="0"/>
              <a:t>- Discussion 1-10</a:t>
            </a:r>
            <a:br>
              <a:rPr lang="en-US" dirty="0"/>
            </a:br>
            <a:r>
              <a:rPr lang="en-US" dirty="0"/>
              <a:t>- Papers 1-3</a:t>
            </a:r>
            <a:br>
              <a:rPr lang="en-US" dirty="0"/>
            </a:br>
            <a:r>
              <a:rPr lang="en-US" dirty="0"/>
              <a:t>- Includes Facial </a:t>
            </a:r>
            <a:r>
              <a:rPr lang="en-US" dirty="0" err="1"/>
              <a:t>Recog</a:t>
            </a:r>
            <a:r>
              <a:rPr lang="en-US" dirty="0"/>
              <a:t>.</a:t>
            </a:r>
          </a:p>
          <a:p>
            <a:pPr marL="0" indent="0">
              <a:buNone/>
            </a:pPr>
            <a:r>
              <a:rPr lang="en-US" dirty="0"/>
              <a:t>Subject to change after 2</a:t>
            </a:r>
            <a:r>
              <a:rPr lang="en-US" baseline="30000" dirty="0"/>
              <a:t>nd</a:t>
            </a:r>
            <a:r>
              <a:rPr lang="en-US" dirty="0"/>
              <a:t> grading pass of paper 3</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4" name="Picture 3">
            <a:extLst>
              <a:ext uri="{FF2B5EF4-FFF2-40B4-BE49-F238E27FC236}">
                <a16:creationId xmlns:a16="http://schemas.microsoft.com/office/drawing/2014/main" id="{7E5D5A67-0BE8-9145-C524-07ADFF5CD85F}"/>
              </a:ext>
            </a:extLst>
          </p:cNvPr>
          <p:cNvPicPr>
            <a:picLocks noChangeAspect="1"/>
          </p:cNvPicPr>
          <p:nvPr/>
        </p:nvPicPr>
        <p:blipFill>
          <a:blip r:embed="rId3"/>
          <a:stretch>
            <a:fillRect/>
          </a:stretch>
        </p:blipFill>
        <p:spPr>
          <a:xfrm>
            <a:off x="2844602" y="361950"/>
            <a:ext cx="5674558" cy="4781550"/>
          </a:xfrm>
          <a:prstGeom prst="rect">
            <a:avLst/>
          </a:prstGeom>
        </p:spPr>
      </p:pic>
    </p:spTree>
    <p:extLst>
      <p:ext uri="{BB962C8B-B14F-4D97-AF65-F5344CB8AC3E}">
        <p14:creationId xmlns:p14="http://schemas.microsoft.com/office/powerpoint/2010/main" val="77033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63690-AF06-997B-F7AA-EE86CA737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1EA1D-519E-1452-09F5-BBCE7A8D1077}"/>
              </a:ext>
            </a:extLst>
          </p:cNvPr>
          <p:cNvSpPr>
            <a:spLocks noGrp="1"/>
          </p:cNvSpPr>
          <p:nvPr>
            <p:ph type="title"/>
          </p:nvPr>
        </p:nvSpPr>
        <p:spPr/>
        <p:txBody>
          <a:bodyPr/>
          <a:lstStyle/>
          <a:p>
            <a:r>
              <a:rPr lang="en-US" dirty="0"/>
              <a:t>Licenses through </a:t>
            </a:r>
            <a:r>
              <a:rPr lang="en-US" dirty="0" err="1"/>
              <a:t>wpi</a:t>
            </a:r>
            <a:endParaRPr lang="en-US" dirty="0"/>
          </a:p>
        </p:txBody>
      </p:sp>
      <p:sp>
        <p:nvSpPr>
          <p:cNvPr id="3" name="Content Placeholder 2">
            <a:extLst>
              <a:ext uri="{FF2B5EF4-FFF2-40B4-BE49-F238E27FC236}">
                <a16:creationId xmlns:a16="http://schemas.microsoft.com/office/drawing/2014/main" id="{FB813B42-DF83-F4AF-51FC-EBC971C30B07}"/>
              </a:ext>
            </a:extLst>
          </p:cNvPr>
          <p:cNvSpPr>
            <a:spLocks noGrp="1"/>
          </p:cNvSpPr>
          <p:nvPr>
            <p:ph sz="half" idx="1"/>
          </p:nvPr>
        </p:nvSpPr>
        <p:spPr/>
        <p:txBody>
          <a:bodyPr/>
          <a:lstStyle/>
          <a:p>
            <a:r>
              <a:rPr lang="en-US" dirty="0"/>
              <a:t>WPI offers access to 177 different software programs</a:t>
            </a:r>
          </a:p>
          <a:p>
            <a:r>
              <a:rPr lang="en-US" dirty="0"/>
              <a:t>“Free” and paid by tuition or student life fee</a:t>
            </a:r>
          </a:p>
          <a:p>
            <a:r>
              <a:rPr lang="en-US" dirty="0"/>
              <a:t>Common ones</a:t>
            </a:r>
          </a:p>
          <a:p>
            <a:pPr lvl="1"/>
            <a:r>
              <a:rPr lang="en-US" dirty="0" err="1"/>
              <a:t>Solidworks</a:t>
            </a:r>
            <a:endParaRPr lang="en-US" dirty="0"/>
          </a:p>
          <a:p>
            <a:pPr lvl="1"/>
            <a:r>
              <a:rPr lang="en-US" dirty="0"/>
              <a:t>Microsoft Suite</a:t>
            </a:r>
          </a:p>
          <a:p>
            <a:pPr lvl="1"/>
            <a:r>
              <a:rPr lang="en-US" dirty="0"/>
              <a:t>Fusion 360</a:t>
            </a:r>
          </a:p>
          <a:p>
            <a:pPr lvl="1"/>
            <a:r>
              <a:rPr lang="en-US" dirty="0"/>
              <a:t>Adobe Suite [9]</a:t>
            </a:r>
          </a:p>
          <a:p>
            <a:pPr marL="205768" lvl="1" indent="0">
              <a:buNone/>
            </a:pPr>
            <a:endParaRPr lang="en-US" dirty="0"/>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5F144184-3F59-5BB1-A2D5-93D436551E86}"/>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6B168080-3E5E-7ADA-07B6-F4E326B98DCF}"/>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a:extLst>
              <a:ext uri="{FF2B5EF4-FFF2-40B4-BE49-F238E27FC236}">
                <a16:creationId xmlns:a16="http://schemas.microsoft.com/office/drawing/2014/main" id="{0634FE1F-20B0-3B26-3ED4-904AFDC34A6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pic>
        <p:nvPicPr>
          <p:cNvPr id="11" name="Picture 10">
            <a:extLst>
              <a:ext uri="{FF2B5EF4-FFF2-40B4-BE49-F238E27FC236}">
                <a16:creationId xmlns:a16="http://schemas.microsoft.com/office/drawing/2014/main" id="{A59332C3-1F48-943D-E925-0442E0A5278F}"/>
              </a:ext>
            </a:extLst>
          </p:cNvPr>
          <p:cNvPicPr>
            <a:picLocks noChangeAspect="1"/>
          </p:cNvPicPr>
          <p:nvPr/>
        </p:nvPicPr>
        <p:blipFill>
          <a:blip r:embed="rId3"/>
          <a:stretch>
            <a:fillRect/>
          </a:stretch>
        </p:blipFill>
        <p:spPr>
          <a:xfrm>
            <a:off x="3919542" y="1854998"/>
            <a:ext cx="4982900" cy="2563550"/>
          </a:xfrm>
          <a:prstGeom prst="rect">
            <a:avLst/>
          </a:prstGeom>
        </p:spPr>
      </p:pic>
      <p:sp>
        <p:nvSpPr>
          <p:cNvPr id="12" name="Content Placeholder 10">
            <a:extLst>
              <a:ext uri="{FF2B5EF4-FFF2-40B4-BE49-F238E27FC236}">
                <a16:creationId xmlns:a16="http://schemas.microsoft.com/office/drawing/2014/main" id="{D638C3B7-B1D9-5C4D-17B5-0A92B8E2B00C}"/>
              </a:ext>
            </a:extLst>
          </p:cNvPr>
          <p:cNvSpPr>
            <a:spLocks noGrp="1"/>
          </p:cNvSpPr>
          <p:nvPr>
            <p:ph sz="half" idx="2"/>
          </p:nvPr>
        </p:nvSpPr>
        <p:spPr>
          <a:xfrm>
            <a:off x="4162453" y="4418962"/>
            <a:ext cx="4497078" cy="582862"/>
          </a:xfrm>
        </p:spPr>
        <p:txBody>
          <a:bodyPr>
            <a:normAutofit/>
          </a:bodyPr>
          <a:lstStyle/>
          <a:p>
            <a:pPr marL="0" indent="0" algn="ctr">
              <a:buNone/>
            </a:pPr>
            <a:r>
              <a:rPr lang="en-US" dirty="0"/>
              <a:t>Search bar from WPI’s software library [9]</a:t>
            </a:r>
          </a:p>
        </p:txBody>
      </p:sp>
    </p:spTree>
    <p:extLst>
      <p:ext uri="{BB962C8B-B14F-4D97-AF65-F5344CB8AC3E}">
        <p14:creationId xmlns:p14="http://schemas.microsoft.com/office/powerpoint/2010/main" val="1984598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8B973-A92F-CCCC-DFBD-E78EA9EE6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58C86-925E-6F78-7251-58E81B8A7A76}"/>
              </a:ext>
            </a:extLst>
          </p:cNvPr>
          <p:cNvSpPr>
            <a:spLocks noGrp="1"/>
          </p:cNvSpPr>
          <p:nvPr>
            <p:ph type="title"/>
          </p:nvPr>
        </p:nvSpPr>
        <p:spPr/>
        <p:txBody>
          <a:bodyPr/>
          <a:lstStyle/>
          <a:p>
            <a:r>
              <a:rPr lang="en-US" dirty="0"/>
              <a:t>ADOBE LICENSES</a:t>
            </a:r>
          </a:p>
        </p:txBody>
      </p:sp>
      <p:sp>
        <p:nvSpPr>
          <p:cNvPr id="3" name="Content Placeholder 2">
            <a:extLst>
              <a:ext uri="{FF2B5EF4-FFF2-40B4-BE49-F238E27FC236}">
                <a16:creationId xmlns:a16="http://schemas.microsoft.com/office/drawing/2014/main" id="{01E81ECE-05E3-C404-2880-F7ACF99D2CF0}"/>
              </a:ext>
            </a:extLst>
          </p:cNvPr>
          <p:cNvSpPr>
            <a:spLocks noGrp="1"/>
          </p:cNvSpPr>
          <p:nvPr>
            <p:ph sz="half" idx="1"/>
          </p:nvPr>
        </p:nvSpPr>
        <p:spPr/>
        <p:txBody>
          <a:bodyPr/>
          <a:lstStyle/>
          <a:p>
            <a:r>
              <a:rPr lang="en-US" dirty="0"/>
              <a:t>Named user licensing</a:t>
            </a:r>
          </a:p>
          <a:p>
            <a:r>
              <a:rPr lang="en-US" dirty="0"/>
              <a:t>Multiple purchases, sets the price for a given time period</a:t>
            </a:r>
          </a:p>
          <a:p>
            <a:pPr lvl="1"/>
            <a:r>
              <a:rPr lang="en-US" dirty="0"/>
              <a:t>Some Adobe software has since been retired</a:t>
            </a:r>
          </a:p>
          <a:p>
            <a:r>
              <a:rPr lang="en-US" dirty="0"/>
              <a:t>Renewing software agreements each time the license is bought [4]</a:t>
            </a:r>
          </a:p>
        </p:txBody>
      </p:sp>
      <p:sp>
        <p:nvSpPr>
          <p:cNvPr id="5" name="Footer Placeholder 4">
            <a:extLst>
              <a:ext uri="{FF2B5EF4-FFF2-40B4-BE49-F238E27FC236}">
                <a16:creationId xmlns:a16="http://schemas.microsoft.com/office/drawing/2014/main" id="{E8C94C0C-32E9-5F1F-4188-228A121E1054}"/>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E0E2165-9411-8ADE-D802-2FEA38691184}"/>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a:extLst>
              <a:ext uri="{FF2B5EF4-FFF2-40B4-BE49-F238E27FC236}">
                <a16:creationId xmlns:a16="http://schemas.microsoft.com/office/drawing/2014/main" id="{4E435318-DCF8-9017-F643-0A3DC7A3FB8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sp>
        <p:nvSpPr>
          <p:cNvPr id="10" name="Content Placeholder 10">
            <a:extLst>
              <a:ext uri="{FF2B5EF4-FFF2-40B4-BE49-F238E27FC236}">
                <a16:creationId xmlns:a16="http://schemas.microsoft.com/office/drawing/2014/main" id="{B50B7EC1-8801-AA25-9BF2-C46087A8003C}"/>
              </a:ext>
            </a:extLst>
          </p:cNvPr>
          <p:cNvSpPr>
            <a:spLocks noGrp="1"/>
          </p:cNvSpPr>
          <p:nvPr>
            <p:ph sz="half" idx="2"/>
          </p:nvPr>
        </p:nvSpPr>
        <p:spPr>
          <a:xfrm>
            <a:off x="4980214" y="4288971"/>
            <a:ext cx="3733800" cy="416380"/>
          </a:xfrm>
        </p:spPr>
        <p:txBody>
          <a:bodyPr/>
          <a:lstStyle/>
          <a:p>
            <a:pPr marL="0" indent="0" algn="ctr">
              <a:buNone/>
            </a:pPr>
            <a:r>
              <a:rPr lang="en-US" dirty="0"/>
              <a:t>Adobe revenue [10]</a:t>
            </a:r>
          </a:p>
        </p:txBody>
      </p:sp>
      <p:pic>
        <p:nvPicPr>
          <p:cNvPr id="12" name="Picture 11">
            <a:extLst>
              <a:ext uri="{FF2B5EF4-FFF2-40B4-BE49-F238E27FC236}">
                <a16:creationId xmlns:a16="http://schemas.microsoft.com/office/drawing/2014/main" id="{2D7677D9-4B50-DE55-BD93-16F21CD9E0B0}"/>
              </a:ext>
            </a:extLst>
          </p:cNvPr>
          <p:cNvPicPr>
            <a:picLocks noChangeAspect="1"/>
          </p:cNvPicPr>
          <p:nvPr/>
        </p:nvPicPr>
        <p:blipFill>
          <a:blip r:embed="rId3"/>
          <a:stretch>
            <a:fillRect/>
          </a:stretch>
        </p:blipFill>
        <p:spPr>
          <a:xfrm>
            <a:off x="4506687" y="968171"/>
            <a:ext cx="4426814" cy="3281949"/>
          </a:xfrm>
          <a:prstGeom prst="rect">
            <a:avLst/>
          </a:prstGeom>
        </p:spPr>
      </p:pic>
    </p:spTree>
    <p:extLst>
      <p:ext uri="{BB962C8B-B14F-4D97-AF65-F5344CB8AC3E}">
        <p14:creationId xmlns:p14="http://schemas.microsoft.com/office/powerpoint/2010/main" val="3188287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A9CC2-F41A-E5B4-9A14-C313229B4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465C3-67E8-E6C5-49B7-EDD8277C6E6A}"/>
              </a:ext>
            </a:extLst>
          </p:cNvPr>
          <p:cNvSpPr>
            <a:spLocks noGrp="1"/>
          </p:cNvSpPr>
          <p:nvPr>
            <p:ph type="title"/>
          </p:nvPr>
        </p:nvSpPr>
        <p:spPr/>
        <p:txBody>
          <a:bodyPr/>
          <a:lstStyle/>
          <a:p>
            <a:r>
              <a:rPr lang="en-US" dirty="0"/>
              <a:t>STEAM LICENSES</a:t>
            </a:r>
          </a:p>
        </p:txBody>
      </p:sp>
      <p:sp>
        <p:nvSpPr>
          <p:cNvPr id="3" name="Content Placeholder 2">
            <a:extLst>
              <a:ext uri="{FF2B5EF4-FFF2-40B4-BE49-F238E27FC236}">
                <a16:creationId xmlns:a16="http://schemas.microsoft.com/office/drawing/2014/main" id="{25726988-FAC5-23E0-C598-6795C042329A}"/>
              </a:ext>
            </a:extLst>
          </p:cNvPr>
          <p:cNvSpPr>
            <a:spLocks noGrp="1"/>
          </p:cNvSpPr>
          <p:nvPr>
            <p:ph sz="half" idx="1"/>
          </p:nvPr>
        </p:nvSpPr>
        <p:spPr/>
        <p:txBody>
          <a:bodyPr/>
          <a:lstStyle/>
          <a:p>
            <a:r>
              <a:rPr lang="en-US" dirty="0"/>
              <a:t>Perpetual Software Licenses</a:t>
            </a:r>
          </a:p>
          <a:p>
            <a:r>
              <a:rPr lang="en-US" dirty="0"/>
              <a:t>One time purchase unless voided as listed in the Steam Subscriber Agreement [3]</a:t>
            </a:r>
          </a:p>
          <a:p>
            <a:r>
              <a:rPr lang="en-US" dirty="0"/>
              <a:t>Regular user completes two main agreements</a:t>
            </a:r>
          </a:p>
          <a:p>
            <a:pPr lvl="1"/>
            <a:r>
              <a:rPr lang="en-US" dirty="0"/>
              <a:t>Access as allowed through a Steam account (Valve Corporation)</a:t>
            </a:r>
          </a:p>
          <a:p>
            <a:pPr lvl="1"/>
            <a:r>
              <a:rPr lang="en-US" dirty="0"/>
              <a:t>End User License Agreement each time a game is purchased [5]</a:t>
            </a:r>
          </a:p>
        </p:txBody>
      </p:sp>
      <p:sp>
        <p:nvSpPr>
          <p:cNvPr id="5" name="Footer Placeholder 4">
            <a:extLst>
              <a:ext uri="{FF2B5EF4-FFF2-40B4-BE49-F238E27FC236}">
                <a16:creationId xmlns:a16="http://schemas.microsoft.com/office/drawing/2014/main" id="{C4CE0CCF-43B9-CCEE-8F85-4A85009AFA00}"/>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FECBD79-2EC3-93C0-9244-971AF17DB510}"/>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a:extLst>
              <a:ext uri="{FF2B5EF4-FFF2-40B4-BE49-F238E27FC236}">
                <a16:creationId xmlns:a16="http://schemas.microsoft.com/office/drawing/2014/main" id="{F2B4AA14-54A9-4AAB-A984-6EAD1EEF77E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pic>
        <p:nvPicPr>
          <p:cNvPr id="1028" name="Picture 4" descr="Steam Revenue By Year">
            <a:extLst>
              <a:ext uri="{FF2B5EF4-FFF2-40B4-BE49-F238E27FC236}">
                <a16:creationId xmlns:a16="http://schemas.microsoft.com/office/drawing/2014/main" id="{A3979C98-4A4D-C9D3-E0ED-3628F8452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640" y="1475014"/>
            <a:ext cx="4647507" cy="2866163"/>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0">
            <a:extLst>
              <a:ext uri="{FF2B5EF4-FFF2-40B4-BE49-F238E27FC236}">
                <a16:creationId xmlns:a16="http://schemas.microsoft.com/office/drawing/2014/main" id="{8CB7F58A-56C6-80D5-9465-8B4D920B3687}"/>
              </a:ext>
            </a:extLst>
          </p:cNvPr>
          <p:cNvSpPr>
            <a:spLocks noGrp="1"/>
          </p:cNvSpPr>
          <p:nvPr>
            <p:ph sz="half" idx="2"/>
          </p:nvPr>
        </p:nvSpPr>
        <p:spPr>
          <a:xfrm>
            <a:off x="4724400" y="4288971"/>
            <a:ext cx="3733800" cy="416380"/>
          </a:xfrm>
        </p:spPr>
        <p:txBody>
          <a:bodyPr/>
          <a:lstStyle/>
          <a:p>
            <a:pPr marL="0" indent="0" algn="ctr">
              <a:buNone/>
            </a:pPr>
            <a:r>
              <a:rPr lang="en-US" dirty="0"/>
              <a:t>Steam revenue [6]</a:t>
            </a:r>
          </a:p>
        </p:txBody>
      </p:sp>
    </p:spTree>
    <p:extLst>
      <p:ext uri="{BB962C8B-B14F-4D97-AF65-F5344CB8AC3E}">
        <p14:creationId xmlns:p14="http://schemas.microsoft.com/office/powerpoint/2010/main" val="1808750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B7FFA-1938-95B0-A0DC-82680B5A6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C8E40-DA4C-70B2-DC5C-64E1347C8DD1}"/>
              </a:ext>
            </a:extLst>
          </p:cNvPr>
          <p:cNvSpPr>
            <a:spLocks noGrp="1"/>
          </p:cNvSpPr>
          <p:nvPr>
            <p:ph type="title"/>
          </p:nvPr>
        </p:nvSpPr>
        <p:spPr/>
        <p:txBody>
          <a:bodyPr/>
          <a:lstStyle/>
          <a:p>
            <a:r>
              <a:rPr lang="en-US" dirty="0"/>
              <a:t>poor business practices</a:t>
            </a:r>
          </a:p>
        </p:txBody>
      </p:sp>
      <p:sp>
        <p:nvSpPr>
          <p:cNvPr id="3" name="Content Placeholder 2">
            <a:extLst>
              <a:ext uri="{FF2B5EF4-FFF2-40B4-BE49-F238E27FC236}">
                <a16:creationId xmlns:a16="http://schemas.microsoft.com/office/drawing/2014/main" id="{A4AEF50C-A042-35F3-D4C9-FB4D399D51B0}"/>
              </a:ext>
            </a:extLst>
          </p:cNvPr>
          <p:cNvSpPr>
            <a:spLocks noGrp="1"/>
          </p:cNvSpPr>
          <p:nvPr>
            <p:ph sz="half" idx="1"/>
          </p:nvPr>
        </p:nvSpPr>
        <p:spPr/>
        <p:txBody>
          <a:bodyPr/>
          <a:lstStyle/>
          <a:p>
            <a:r>
              <a:rPr lang="en-US" dirty="0"/>
              <a:t>Fee hiding  and preventing software cancellations</a:t>
            </a:r>
          </a:p>
          <a:p>
            <a:r>
              <a:rPr lang="en-US" dirty="0"/>
              <a:t>Federal Trade Commission working through official complaint</a:t>
            </a:r>
          </a:p>
          <a:p>
            <a:r>
              <a:rPr lang="en-US" dirty="0"/>
              <a:t>Complaint made against Adobe</a:t>
            </a:r>
          </a:p>
          <a:p>
            <a:pPr lvl="1"/>
            <a:r>
              <a:rPr lang="en-US" dirty="0"/>
              <a:t>Hiding early cancellation fees within long license agreements</a:t>
            </a:r>
          </a:p>
          <a:p>
            <a:pPr lvl="1"/>
            <a:r>
              <a:rPr lang="en-US" dirty="0"/>
              <a:t>Forcing longer purchases than initially intended [12]</a:t>
            </a:r>
          </a:p>
        </p:txBody>
      </p:sp>
      <p:sp>
        <p:nvSpPr>
          <p:cNvPr id="5" name="Footer Placeholder 4">
            <a:extLst>
              <a:ext uri="{FF2B5EF4-FFF2-40B4-BE49-F238E27FC236}">
                <a16:creationId xmlns:a16="http://schemas.microsoft.com/office/drawing/2014/main" id="{914A6214-343B-DE1E-2B6D-9DCF4BE0E3E2}"/>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24D4EB2-29C7-6D12-D75F-B23CA5899D6C}"/>
              </a:ext>
            </a:extLst>
          </p:cNvPr>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a:extLst>
              <a:ext uri="{FF2B5EF4-FFF2-40B4-BE49-F238E27FC236}">
                <a16:creationId xmlns:a16="http://schemas.microsoft.com/office/drawing/2014/main" id="{C99DA09D-7DA7-44BD-BDD1-5886B316C24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pic>
        <p:nvPicPr>
          <p:cNvPr id="2050" name="Picture 2" descr="Adobe Creative Cloud">
            <a:extLst>
              <a:ext uri="{FF2B5EF4-FFF2-40B4-BE49-F238E27FC236}">
                <a16:creationId xmlns:a16="http://schemas.microsoft.com/office/drawing/2014/main" id="{81355456-7E1C-6D33-5134-2F36FD3AF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363" y="2419350"/>
            <a:ext cx="2496637" cy="249663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Federal Trade Commission - Wikipedia">
            <a:extLst>
              <a:ext uri="{FF2B5EF4-FFF2-40B4-BE49-F238E27FC236}">
                <a16:creationId xmlns:a16="http://schemas.microsoft.com/office/drawing/2014/main" id="{257F527F-B673-21D7-09F4-3618C42F2C5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phic 9">
            <a:extLst>
              <a:ext uri="{FF2B5EF4-FFF2-40B4-BE49-F238E27FC236}">
                <a16:creationId xmlns:a16="http://schemas.microsoft.com/office/drawing/2014/main" id="{28598BC1-A2D8-6A74-E412-712861F880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3613" y="992561"/>
            <a:ext cx="2724150" cy="2724150"/>
          </a:xfrm>
          <a:prstGeom prst="rect">
            <a:avLst/>
          </a:prstGeom>
        </p:spPr>
      </p:pic>
    </p:spTree>
    <p:extLst>
      <p:ext uri="{BB962C8B-B14F-4D97-AF65-F5344CB8AC3E}">
        <p14:creationId xmlns:p14="http://schemas.microsoft.com/office/powerpoint/2010/main" val="3386234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DC4A-C1DF-9DBA-4A18-392783E8B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4E0F1-5898-1EDE-0CCE-233C59091DDF}"/>
              </a:ext>
            </a:extLst>
          </p:cNvPr>
          <p:cNvSpPr>
            <a:spLocks noGrp="1"/>
          </p:cNvSpPr>
          <p:nvPr>
            <p:ph type="title"/>
          </p:nvPr>
        </p:nvSpPr>
        <p:spPr/>
        <p:txBody>
          <a:bodyPr/>
          <a:lstStyle/>
          <a:p>
            <a:r>
              <a:rPr lang="en-US" dirty="0"/>
              <a:t>Poor business practices… again</a:t>
            </a:r>
          </a:p>
        </p:txBody>
      </p:sp>
      <p:sp>
        <p:nvSpPr>
          <p:cNvPr id="3" name="Content Placeholder 2">
            <a:extLst>
              <a:ext uri="{FF2B5EF4-FFF2-40B4-BE49-F238E27FC236}">
                <a16:creationId xmlns:a16="http://schemas.microsoft.com/office/drawing/2014/main" id="{45B36B31-58BE-D80A-BDC7-01C5C26F6E5F}"/>
              </a:ext>
            </a:extLst>
          </p:cNvPr>
          <p:cNvSpPr>
            <a:spLocks noGrp="1"/>
          </p:cNvSpPr>
          <p:nvPr>
            <p:ph sz="half" idx="1"/>
          </p:nvPr>
        </p:nvSpPr>
        <p:spPr/>
        <p:txBody>
          <a:bodyPr/>
          <a:lstStyle/>
          <a:p>
            <a:r>
              <a:rPr lang="en-US" dirty="0"/>
              <a:t>Implying outright purchase of the game/software, and not purchasing a license</a:t>
            </a:r>
          </a:p>
          <a:p>
            <a:pPr lvl="1"/>
            <a:r>
              <a:rPr lang="en-US" dirty="0"/>
              <a:t>Changes how a user can access the purchase</a:t>
            </a:r>
          </a:p>
          <a:p>
            <a:r>
              <a:rPr lang="en-US" dirty="0"/>
              <a:t>New California bill passed to force greater transparency</a:t>
            </a:r>
          </a:p>
          <a:p>
            <a:pPr lvl="1"/>
            <a:r>
              <a:rPr lang="en-US" dirty="0"/>
              <a:t>AB 2426 [2]</a:t>
            </a:r>
          </a:p>
          <a:p>
            <a:r>
              <a:rPr lang="en-US" dirty="0"/>
              <a:t>Notable impact was on Steam and changing their EULA [5]</a:t>
            </a:r>
          </a:p>
          <a:p>
            <a:pPr lvl="1"/>
            <a:endParaRPr lang="en-US" dirty="0"/>
          </a:p>
        </p:txBody>
      </p:sp>
      <p:sp>
        <p:nvSpPr>
          <p:cNvPr id="5" name="Footer Placeholder 4">
            <a:extLst>
              <a:ext uri="{FF2B5EF4-FFF2-40B4-BE49-F238E27FC236}">
                <a16:creationId xmlns:a16="http://schemas.microsoft.com/office/drawing/2014/main" id="{844E7941-9D40-45F1-07B3-E4977FFC6204}"/>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8016470F-120D-374A-386D-300FD8A270BD}"/>
              </a:ext>
            </a:extLst>
          </p:cNvPr>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a:extLst>
              <a:ext uri="{FF2B5EF4-FFF2-40B4-BE49-F238E27FC236}">
                <a16:creationId xmlns:a16="http://schemas.microsoft.com/office/drawing/2014/main" id="{B6EA6C8B-EC04-1A7C-F980-F482605AD08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pic>
        <p:nvPicPr>
          <p:cNvPr id="15" name="Picture 14" descr="A white logo with two circles&#10;&#10;AI-generated content may be incorrect.">
            <a:extLst>
              <a:ext uri="{FF2B5EF4-FFF2-40B4-BE49-F238E27FC236}">
                <a16:creationId xmlns:a16="http://schemas.microsoft.com/office/drawing/2014/main" id="{BCA42742-44D5-9FD6-0EF3-FE9CB854D992}"/>
              </a:ext>
            </a:extLst>
          </p:cNvPr>
          <p:cNvPicPr>
            <a:picLocks noChangeAspect="1"/>
          </p:cNvPicPr>
          <p:nvPr/>
        </p:nvPicPr>
        <p:blipFill>
          <a:blip r:embed="rId3"/>
          <a:stretch>
            <a:fillRect/>
          </a:stretch>
        </p:blipFill>
        <p:spPr>
          <a:xfrm>
            <a:off x="4491037" y="1188831"/>
            <a:ext cx="2444958" cy="2444958"/>
          </a:xfrm>
          <a:prstGeom prst="rect">
            <a:avLst/>
          </a:prstGeom>
        </p:spPr>
      </p:pic>
      <p:pic>
        <p:nvPicPr>
          <p:cNvPr id="11" name="Picture 10" descr="A seal of california with a bear and a person&#10;&#10;AI-generated content may be incorrect.">
            <a:extLst>
              <a:ext uri="{FF2B5EF4-FFF2-40B4-BE49-F238E27FC236}">
                <a16:creationId xmlns:a16="http://schemas.microsoft.com/office/drawing/2014/main" id="{C5B0C102-D3ED-C842-FC4D-33ADC5184DFA}"/>
              </a:ext>
            </a:extLst>
          </p:cNvPr>
          <p:cNvPicPr>
            <a:picLocks noChangeAspect="1"/>
          </p:cNvPicPr>
          <p:nvPr/>
        </p:nvPicPr>
        <p:blipFill>
          <a:blip r:embed="rId4"/>
          <a:stretch>
            <a:fillRect/>
          </a:stretch>
        </p:blipFill>
        <p:spPr>
          <a:xfrm>
            <a:off x="6267116" y="2228115"/>
            <a:ext cx="2623159" cy="2623159"/>
          </a:xfrm>
          <a:prstGeom prst="rect">
            <a:avLst/>
          </a:prstGeom>
        </p:spPr>
      </p:pic>
    </p:spTree>
    <p:extLst>
      <p:ext uri="{BB962C8B-B14F-4D97-AF65-F5344CB8AC3E}">
        <p14:creationId xmlns:p14="http://schemas.microsoft.com/office/powerpoint/2010/main" val="91933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48D46-FD77-7EDF-68E0-6B1A2D7BA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A73BB-97F9-8676-8F90-EB8AAE6D883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548B073-3BE3-F184-C5BA-ECB754EA9C15}"/>
              </a:ext>
            </a:extLst>
          </p:cNvPr>
          <p:cNvSpPr>
            <a:spLocks noGrp="1"/>
          </p:cNvSpPr>
          <p:nvPr>
            <p:ph sz="half" idx="1"/>
          </p:nvPr>
        </p:nvSpPr>
        <p:spPr/>
        <p:txBody>
          <a:bodyPr/>
          <a:lstStyle/>
          <a:p>
            <a:r>
              <a:rPr lang="en-US" dirty="0"/>
              <a:t>Companies have significantly more resources than users when going through software agreements</a:t>
            </a:r>
          </a:p>
          <a:p>
            <a:r>
              <a:rPr lang="en-US" dirty="0"/>
              <a:t>Legislation can and does change to support users’ rights</a:t>
            </a:r>
          </a:p>
          <a:p>
            <a:r>
              <a:rPr lang="en-US" dirty="0"/>
              <a:t>No software license agreement is above the law even when both parties are in agreement</a:t>
            </a:r>
          </a:p>
        </p:txBody>
      </p:sp>
      <p:sp>
        <p:nvSpPr>
          <p:cNvPr id="5" name="Footer Placeholder 4">
            <a:extLst>
              <a:ext uri="{FF2B5EF4-FFF2-40B4-BE49-F238E27FC236}">
                <a16:creationId xmlns:a16="http://schemas.microsoft.com/office/drawing/2014/main" id="{076E459D-F965-9F4C-0562-B0CC5D51044A}"/>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B3BE1AA1-B0DD-90C6-C447-344097D01A85}"/>
              </a:ext>
            </a:extLst>
          </p:cNvPr>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a:extLst>
              <a:ext uri="{FF2B5EF4-FFF2-40B4-BE49-F238E27FC236}">
                <a16:creationId xmlns:a16="http://schemas.microsoft.com/office/drawing/2014/main" id="{20E55583-8E6C-C665-B75D-0D3C3121DC8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pic>
        <p:nvPicPr>
          <p:cNvPr id="12" name="Picture 11" descr="A close-up of a white board&#10;&#10;AI-generated content may be incorrect.">
            <a:extLst>
              <a:ext uri="{FF2B5EF4-FFF2-40B4-BE49-F238E27FC236}">
                <a16:creationId xmlns:a16="http://schemas.microsoft.com/office/drawing/2014/main" id="{BD609D0E-C97D-BC68-3425-8FB74AA750E9}"/>
              </a:ext>
            </a:extLst>
          </p:cNvPr>
          <p:cNvPicPr>
            <a:picLocks noChangeAspect="1"/>
          </p:cNvPicPr>
          <p:nvPr/>
        </p:nvPicPr>
        <p:blipFill>
          <a:blip r:embed="rId3"/>
          <a:stretch>
            <a:fillRect/>
          </a:stretch>
        </p:blipFill>
        <p:spPr>
          <a:xfrm>
            <a:off x="4419600" y="1334236"/>
            <a:ext cx="4419598" cy="2300612"/>
          </a:xfrm>
          <a:prstGeom prst="rect">
            <a:avLst/>
          </a:prstGeom>
        </p:spPr>
      </p:pic>
      <p:sp>
        <p:nvSpPr>
          <p:cNvPr id="13" name="Content Placeholder 10">
            <a:extLst>
              <a:ext uri="{FF2B5EF4-FFF2-40B4-BE49-F238E27FC236}">
                <a16:creationId xmlns:a16="http://schemas.microsoft.com/office/drawing/2014/main" id="{EC9ACF58-0908-9E86-207F-8E6A6BEE7D11}"/>
              </a:ext>
            </a:extLst>
          </p:cNvPr>
          <p:cNvSpPr>
            <a:spLocks noGrp="1"/>
          </p:cNvSpPr>
          <p:nvPr>
            <p:ph sz="half" idx="2"/>
          </p:nvPr>
        </p:nvSpPr>
        <p:spPr>
          <a:xfrm>
            <a:off x="4762499" y="3691452"/>
            <a:ext cx="3733800" cy="416380"/>
          </a:xfrm>
        </p:spPr>
        <p:txBody>
          <a:bodyPr/>
          <a:lstStyle/>
          <a:p>
            <a:pPr marL="0" indent="0" algn="ctr">
              <a:buNone/>
            </a:pPr>
            <a:r>
              <a:rPr lang="en-US" dirty="0"/>
              <a:t>Saas compliance graphic [10]</a:t>
            </a:r>
          </a:p>
        </p:txBody>
      </p:sp>
    </p:spTree>
    <p:extLst>
      <p:ext uri="{BB962C8B-B14F-4D97-AF65-F5344CB8AC3E}">
        <p14:creationId xmlns:p14="http://schemas.microsoft.com/office/powerpoint/2010/main" val="3805103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Author, Title, (Publisher, Date), URL (Access Date)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Li, Cheng, Duan, Yang, A Study of Enterprise Software Licensing Models, (Journal of Management Information Systems, January 2017)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2"/>
              </a:rPr>
              <a:t>https://www.researchgate.net/publication/316286667_A_Study_of_Enterprise_Software_Licensing_Models</a:t>
            </a:r>
            <a:r>
              <a:rPr kumimoji="0" lang="en-US" sz="1100" b="0" i="0" u="none" strike="noStrike" kern="1200" cap="none" spc="0" normalizeH="0" baseline="0" noProof="0" dirty="0">
                <a:ln>
                  <a:noFill/>
                </a:ln>
                <a:solidFill>
                  <a:prstClr val="white"/>
                </a:solidFill>
                <a:effectLst/>
                <a:uLnTx/>
                <a:uFillTx/>
                <a:latin typeface="Cambria"/>
                <a:ea typeface="+mn-ea"/>
                <a:cs typeface="+mn-cs"/>
              </a:rPr>
              <a:t> (April 27)</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California House Assembly, AB 2426: Consumer protection: false advertising: digital goods.,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CalMatters</a:t>
            </a:r>
            <a:r>
              <a:rPr kumimoji="0" lang="en-US" sz="1100" b="0" i="0" u="none" strike="noStrike" kern="1200" cap="none" spc="0" normalizeH="0" baseline="0" noProof="0" dirty="0">
                <a:ln>
                  <a:noFill/>
                </a:ln>
                <a:solidFill>
                  <a:prstClr val="white"/>
                </a:solidFill>
                <a:effectLst/>
                <a:uLnTx/>
                <a:uFillTx/>
                <a:latin typeface="Cambria"/>
                <a:ea typeface="+mn-ea"/>
                <a:cs typeface="+mn-cs"/>
              </a:rPr>
              <a:t>, September 9 2024),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3"/>
              </a:rPr>
              <a:t>https://calmatters.digitaldemocracy.org/bills/ca_202320240ab2426</a:t>
            </a:r>
            <a:r>
              <a:rPr kumimoji="0" lang="en-US" sz="1100" b="0" i="0" u="none" strike="noStrike" kern="1200" cap="none" spc="0" normalizeH="0" baseline="0" noProof="0" dirty="0">
                <a:ln>
                  <a:noFill/>
                </a:ln>
                <a:solidFill>
                  <a:prstClr val="white"/>
                </a:solidFill>
                <a:effectLst/>
                <a:uLnTx/>
                <a:uFillTx/>
                <a:latin typeface="Cambria"/>
                <a:ea typeface="+mn-ea"/>
                <a:cs typeface="+mn-cs"/>
              </a:rPr>
              <a:t> (April 28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L.A. Tech and Media Law, Termination of Software License Agreements for Technology Companies and Startups, (David N. Sharifi, Esq)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4"/>
              </a:rPr>
              <a:t>https://techandmedialaw.com/termination-of-software-license-agreements/</a:t>
            </a:r>
            <a:r>
              <a:rPr kumimoji="0" lang="en-US" sz="1100" b="0" i="0" u="none" strike="noStrike" kern="1200" cap="none" spc="0" normalizeH="0" baseline="0" noProof="0" dirty="0">
                <a:ln>
                  <a:noFill/>
                </a:ln>
                <a:solidFill>
                  <a:prstClr val="white"/>
                </a:solidFill>
                <a:effectLst/>
                <a:uLnTx/>
                <a:uFillTx/>
                <a:latin typeface="Cambria"/>
                <a:ea typeface="+mn-ea"/>
                <a:cs typeface="+mn-cs"/>
              </a:rPr>
              <a:t> (April 27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Adobe, User Guide Licensing overview, (Adobe, March 4 2025)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5"/>
              </a:rPr>
              <a:t>https://helpx.adobe.com/enterprise/using/licensing.html</a:t>
            </a:r>
            <a:r>
              <a:rPr kumimoji="0" lang="en-US" sz="1100" b="0" i="0" u="none" strike="noStrike" kern="1200" cap="none" spc="0" normalizeH="0" baseline="0" noProof="0" dirty="0">
                <a:ln>
                  <a:noFill/>
                </a:ln>
                <a:solidFill>
                  <a:prstClr val="white"/>
                </a:solidFill>
                <a:effectLst/>
                <a:uLnTx/>
                <a:uFillTx/>
                <a:latin typeface="Cambria"/>
                <a:ea typeface="+mn-ea"/>
                <a:cs typeface="+mn-cs"/>
              </a:rPr>
              <a:t>, (April 29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Steam, Steam Subscriber Agreement, (Valve, September 26 2024),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6"/>
              </a:rPr>
              <a:t>https://store.steampowered.com/subscriber_agreement/</a:t>
            </a:r>
            <a:r>
              <a:rPr kumimoji="0" lang="en-US" sz="1100" b="0" i="0" u="none" strike="noStrike" kern="1200" cap="none" spc="0" normalizeH="0" baseline="0" noProof="0" dirty="0">
                <a:ln>
                  <a:noFill/>
                </a:ln>
                <a:solidFill>
                  <a:prstClr val="white"/>
                </a:solidFill>
                <a:effectLst/>
                <a:uLnTx/>
                <a:uFillTx/>
                <a:latin typeface="Cambria"/>
                <a:ea typeface="+mn-ea"/>
                <a:cs typeface="+mn-cs"/>
              </a:rPr>
              <a:t> (April 27 2025)</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[6] Naveen Kumar, Steam Statistics 2025 – Users, Revenue, &amp; Market Share, (</a:t>
            </a:r>
            <a:r>
              <a:rPr lang="en-US" sz="1100" dirty="0" err="1">
                <a:solidFill>
                  <a:prstClr val="white"/>
                </a:solidFill>
                <a:latin typeface="Cambria"/>
              </a:rPr>
              <a:t>DemandSage</a:t>
            </a:r>
            <a:r>
              <a:rPr lang="en-US" sz="1100" dirty="0">
                <a:solidFill>
                  <a:prstClr val="white"/>
                </a:solidFill>
                <a:latin typeface="Cambria"/>
              </a:rPr>
              <a:t>, January 30 2025) </a:t>
            </a:r>
            <a:r>
              <a:rPr lang="en-US" sz="1100" dirty="0">
                <a:solidFill>
                  <a:prstClr val="white"/>
                </a:solidFill>
                <a:latin typeface="Cambria"/>
                <a:hlinkClick r:id="rId7"/>
              </a:rPr>
              <a:t>https://www.demandsage.com/steam-statistics/</a:t>
            </a:r>
            <a:r>
              <a:rPr lang="en-US" sz="1100" dirty="0">
                <a:solidFill>
                  <a:prstClr val="white"/>
                </a:solidFill>
                <a:latin typeface="Cambria"/>
              </a:rPr>
              <a:t> (April 27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[7] Sid Jain, SaaS Growth Report,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ChartMogul</a:t>
            </a:r>
            <a:r>
              <a:rPr lang="en-US" sz="1100" dirty="0">
                <a:solidFill>
                  <a:prstClr val="white"/>
                </a:solidFill>
                <a:latin typeface="Cambria"/>
              </a:rPr>
              <a:t>, 2024</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8"/>
              </a:rPr>
              <a:t> https://chartmogul.com/reports/saas-growth-report/</a:t>
            </a:r>
            <a:r>
              <a:rPr kumimoji="0" lang="en-US" sz="1100" b="0" i="0" u="none" strike="noStrike" kern="1200" cap="none" spc="0" normalizeH="0" baseline="0" noProof="0" dirty="0">
                <a:ln>
                  <a:noFill/>
                </a:ln>
                <a:solidFill>
                  <a:prstClr val="white"/>
                </a:solidFill>
                <a:effectLst/>
                <a:uLnTx/>
                <a:uFillTx/>
                <a:latin typeface="Cambria"/>
                <a:ea typeface="+mn-ea"/>
                <a:cs typeface="+mn-cs"/>
              </a:rPr>
              <a:t>, (April 28 2025)</a:t>
            </a:r>
            <a:endParaRPr lang="en-US" sz="1100" dirty="0">
              <a:solidFill>
                <a:prstClr val="white"/>
              </a:solidFill>
              <a:latin typeface="Cambria"/>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spTree>
    <p:extLst>
      <p:ext uri="{BB962C8B-B14F-4D97-AF65-F5344CB8AC3E}">
        <p14:creationId xmlns:p14="http://schemas.microsoft.com/office/powerpoint/2010/main" val="2249175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6F7FC-042D-FF41-5A0C-2B13ABE74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BB61C-BE33-C157-2FD3-B787A19B5B5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D9F41E2-D075-2CFB-2AC7-BC62DB69F9EC}"/>
              </a:ext>
            </a:extLst>
          </p:cNvPr>
          <p:cNvSpPr>
            <a:spLocks noGrp="1"/>
          </p:cNvSpPr>
          <p:nvPr>
            <p:ph idx="1"/>
          </p:nvPr>
        </p:nvSpPr>
        <p:spPr>
          <a:xfrm>
            <a:off x="685800" y="1369886"/>
            <a:ext cx="7772400" cy="3352800"/>
          </a:xfrm>
        </p:spPr>
        <p:txBody>
          <a:bodyPr lIns="91440">
            <a:normAutofit lnSpcReduction="100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Author, Title, (Publisher, Date), URL (Access Date)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[8] Business Fortune Insights, Software as a Service (SaaS) Market Size, Share &amp; Industry Analysis, (Business Fortune Insights, April 14 2025)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2"/>
              </a:rPr>
              <a:t>https://www.fortunebusinessinsights.com/software-as-a-service-saas-market-102222</a:t>
            </a:r>
            <a:r>
              <a:rPr kumimoji="0" lang="en-US" sz="1100" b="0" i="0" u="none" strike="noStrike" kern="1200" cap="none" spc="0" normalizeH="0" baseline="0" noProof="0" dirty="0">
                <a:ln>
                  <a:noFill/>
                </a:ln>
                <a:solidFill>
                  <a:prstClr val="white"/>
                </a:solidFill>
                <a:effectLst/>
                <a:uLnTx/>
                <a:uFillTx/>
                <a:latin typeface="Cambria"/>
                <a:ea typeface="+mn-ea"/>
                <a:cs typeface="+mn-cs"/>
              </a:rPr>
              <a:t> (April 27 2025)</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[9] WPI, Software Library, (WPI, 2025), </a:t>
            </a:r>
            <a:r>
              <a:rPr lang="en-US" sz="1100" dirty="0">
                <a:solidFill>
                  <a:prstClr val="white"/>
                </a:solidFill>
                <a:latin typeface="Cambria"/>
                <a:hlinkClick r:id="rId3"/>
              </a:rPr>
              <a:t>https://hub.wpi.edu/Software-Library</a:t>
            </a:r>
            <a:r>
              <a:rPr lang="en-US" sz="1100" dirty="0">
                <a:solidFill>
                  <a:prstClr val="white"/>
                </a:solidFill>
                <a:latin typeface="Cambria"/>
              </a:rPr>
              <a:t> (April 29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[10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MacroTrends</a:t>
            </a:r>
            <a:r>
              <a:rPr lang="en-US" sz="1100" dirty="0">
                <a:solidFill>
                  <a:prstClr val="white"/>
                </a:solidFill>
                <a:latin typeface="Cambria"/>
              </a:rPr>
              <a:t>, Adobe Revenue 2010-2025 | ADBE, (</a:t>
            </a:r>
            <a:r>
              <a:rPr lang="en-US" sz="1100" dirty="0" err="1">
                <a:solidFill>
                  <a:prstClr val="white"/>
                </a:solidFill>
                <a:latin typeface="Cambria"/>
              </a:rPr>
              <a:t>MacroTrends</a:t>
            </a:r>
            <a:r>
              <a:rPr lang="en-US" sz="1100" dirty="0">
                <a:solidFill>
                  <a:prstClr val="white"/>
                </a:solidFill>
                <a:latin typeface="Cambria"/>
              </a:rPr>
              <a:t>, 2025)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4"/>
              </a:rPr>
              <a:t>https://www.macrotrends.net/stocks/charts/ADBE/adobe/revenue#:~:text=Adobe%20revenue%20for%20the%20twelve,a%2010.24%25%20increase%20from%202022</a:t>
            </a:r>
            <a:r>
              <a:rPr lang="en-US" sz="1100" dirty="0">
                <a:solidFill>
                  <a:prstClr val="white"/>
                </a:solidFill>
                <a:latin typeface="Cambria"/>
              </a:rPr>
              <a:t> (April 28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[11] Adobe, Plans and pricing for Creative Cloud apps and more, (Adobe, 2025)  </a:t>
            </a:r>
            <a:r>
              <a:rPr lang="en-US" sz="1100" dirty="0">
                <a:solidFill>
                  <a:prstClr val="white"/>
                </a:solidFill>
                <a:latin typeface="Cambria"/>
                <a:hlinkClick r:id="rId5"/>
              </a:rPr>
              <a:t>https://www.adobe.com/creativecloud/plans.html</a:t>
            </a:r>
            <a:r>
              <a:rPr lang="en-US" sz="1100" dirty="0">
                <a:solidFill>
                  <a:prstClr val="white"/>
                </a:solidFill>
                <a:latin typeface="Cambria"/>
              </a:rPr>
              <a:t> (April 28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[12] Federal Trade Commission, FTC Takes Action Against Adobe and Executives for Hiding Fees, Preventing Consumers from Easily Cancelling Software Subscriptions, (Federal Trade Commission, June 17 2024),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6"/>
              </a:rPr>
              <a:t>https://www.ftc.gov/news-events/news/press-releases/2024/06/ftc-takes-action-against-adobe-executives-hiding-fees-preventing-consumers-easily-cancelling</a:t>
            </a:r>
            <a:r>
              <a:rPr kumimoji="0" lang="en-US" sz="1100" b="0" i="0" u="none" strike="noStrike" kern="1200" cap="none" spc="0" normalizeH="0" baseline="0" noProof="0" dirty="0">
                <a:ln>
                  <a:noFill/>
                </a:ln>
                <a:solidFill>
                  <a:prstClr val="white"/>
                </a:solidFill>
                <a:effectLst/>
                <a:uLnTx/>
                <a:uFillTx/>
                <a:latin typeface="Cambria"/>
                <a:ea typeface="+mn-ea"/>
                <a:cs typeface="+mn-cs"/>
              </a:rPr>
              <a:t> (April 28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[13] Statista, Software as a Service, (Statista, Jan 2025),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7"/>
              </a:rPr>
              <a:t>https://www.statista.com/outlook/tmo/public-cloud/software-as-a-service/worldwide</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latin typeface="Cambria"/>
              </a:rPr>
              <a:t>A</a:t>
            </a:r>
            <a:r>
              <a:rPr kumimoji="0" lang="en-US" sz="1100" b="0" i="0" u="none" strike="noStrike" kern="1200" cap="none" spc="0" normalizeH="0" baseline="0" noProof="0" dirty="0" err="1">
                <a:ln>
                  <a:noFill/>
                </a:ln>
                <a:solidFill>
                  <a:prstClr val="white"/>
                </a:solidFill>
                <a:effectLst/>
                <a:uLnTx/>
                <a:uFillTx/>
                <a:latin typeface="Cambria"/>
                <a:ea typeface="+mn-ea"/>
                <a:cs typeface="+mn-cs"/>
              </a:rPr>
              <a:t>pril</a:t>
            </a:r>
            <a:r>
              <a:rPr kumimoji="0" lang="en-US" sz="1100" b="0" i="0" u="none" strike="noStrike" kern="1200" cap="none" spc="0" normalizeH="0" baseline="0" noProof="0" dirty="0">
                <a:ln>
                  <a:noFill/>
                </a:ln>
                <a:solidFill>
                  <a:prstClr val="white"/>
                </a:solidFill>
                <a:effectLst/>
                <a:uLnTx/>
                <a:uFillTx/>
                <a:latin typeface="Cambria"/>
                <a:ea typeface="+mn-ea"/>
                <a:cs typeface="+mn-cs"/>
              </a:rPr>
              <a:t> 29 2025)</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[14] Grigorescu, SaaS Compliance: What is the True Cost?, (</a:t>
            </a:r>
            <a:r>
              <a:rPr lang="en-US" sz="1100" dirty="0" err="1">
                <a:solidFill>
                  <a:prstClr val="white"/>
                </a:solidFill>
                <a:latin typeface="Cambria"/>
              </a:rPr>
              <a:t>ParyPro</a:t>
            </a:r>
            <a:r>
              <a:rPr lang="en-US" sz="1100" dirty="0">
                <a:solidFill>
                  <a:prstClr val="white"/>
                </a:solidFill>
                <a:latin typeface="Cambria"/>
              </a:rPr>
              <a:t> Global, August 23 2022)  </a:t>
            </a:r>
            <a:r>
              <a:rPr lang="en-US" sz="1100" dirty="0">
                <a:solidFill>
                  <a:prstClr val="white"/>
                </a:solidFill>
                <a:latin typeface="Cambria"/>
                <a:hlinkClick r:id="rId8"/>
              </a:rPr>
              <a:t>https://blog.payproglobal.com/saas-compliance-what-is-the-true-cost</a:t>
            </a:r>
            <a:r>
              <a:rPr lang="en-US" sz="1100" dirty="0">
                <a:solidFill>
                  <a:prstClr val="white"/>
                </a:solidFill>
                <a:latin typeface="Cambria"/>
              </a:rPr>
              <a:t> (April 29,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a:extLst>
              <a:ext uri="{FF2B5EF4-FFF2-40B4-BE49-F238E27FC236}">
                <a16:creationId xmlns:a16="http://schemas.microsoft.com/office/drawing/2014/main" id="{92F4399C-E8BD-B4E3-2B1E-68EE55C0CE4D}"/>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4942A8B7-B529-4B8A-50C7-AEC01DAC057A}"/>
              </a:ext>
            </a:extLst>
          </p:cNvPr>
          <p:cNvSpPr>
            <a:spLocks noGrp="1"/>
          </p:cNvSpPr>
          <p:nvPr>
            <p:ph type="sldNum" sz="quarter" idx="12"/>
          </p:nvPr>
        </p:nvSpPr>
        <p:spPr/>
        <p:txBody>
          <a:bodyPr/>
          <a:lstStyle/>
          <a:p>
            <a:fld id="{A2A17EAB-8B51-5C40-8776-6683E51FA7A0}" type="slidenum">
              <a:rPr lang="en-US" smtClean="0"/>
              <a:t>37</a:t>
            </a:fld>
            <a:endParaRPr lang="en-US"/>
          </a:p>
        </p:txBody>
      </p:sp>
      <p:sp>
        <p:nvSpPr>
          <p:cNvPr id="6" name="TextBox 5">
            <a:extLst>
              <a:ext uri="{FF2B5EF4-FFF2-40B4-BE49-F238E27FC236}">
                <a16:creationId xmlns:a16="http://schemas.microsoft.com/office/drawing/2014/main" id="{7723CFCA-8CC4-4AA5-63BE-13E9C73B48F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 Knox</a:t>
            </a:r>
          </a:p>
        </p:txBody>
      </p:sp>
    </p:spTree>
    <p:extLst>
      <p:ext uri="{BB962C8B-B14F-4D97-AF65-F5344CB8AC3E}">
        <p14:creationId xmlns:p14="http://schemas.microsoft.com/office/powerpoint/2010/main" val="266454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a turn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294397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5B35D-0684-B84C-A85D-B70691D3908C}"/>
              </a:ext>
            </a:extLst>
          </p:cNvPr>
          <p:cNvSpPr>
            <a:spLocks noGrp="1"/>
          </p:cNvSpPr>
          <p:nvPr>
            <p:ph type="title"/>
          </p:nvPr>
        </p:nvSpPr>
        <p:spPr>
          <a:xfrm>
            <a:off x="622934" y="3737499"/>
            <a:ext cx="7896226" cy="1294368"/>
          </a:xfrm>
        </p:spPr>
        <p:txBody>
          <a:bodyPr anchor="t"/>
          <a:lstStyle/>
          <a:p>
            <a:r>
              <a:rPr lang="en-US" dirty="0"/>
              <a:t>Let’s Look At One way to handle a Decrease In Jobs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pic>
        <p:nvPicPr>
          <p:cNvPr id="7" name="Picture 6">
            <a:extLst>
              <a:ext uri="{FF2B5EF4-FFF2-40B4-BE49-F238E27FC236}">
                <a16:creationId xmlns:a16="http://schemas.microsoft.com/office/drawing/2014/main" id="{AD58D30F-2DA0-8B45-8218-FCEB84A8FD5B}"/>
              </a:ext>
            </a:extLst>
          </p:cNvPr>
          <p:cNvPicPr>
            <a:picLocks noChangeAspect="1"/>
          </p:cNvPicPr>
          <p:nvPr/>
        </p:nvPicPr>
        <p:blipFill>
          <a:blip r:embed="rId3"/>
          <a:stretch>
            <a:fillRect/>
          </a:stretch>
        </p:blipFill>
        <p:spPr>
          <a:xfrm>
            <a:off x="623888" y="598864"/>
            <a:ext cx="7896225" cy="2455232"/>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244366" y="1016876"/>
            <a:ext cx="4175234" cy="3980319"/>
          </a:xfrm>
        </p:spPr>
        <p:txBody>
          <a:bodyPr lIns="91440">
            <a:normAutofit fontScale="77500" lnSpcReduction="20000"/>
          </a:bodyPr>
          <a:lstStyle/>
          <a:p>
            <a:pPr>
              <a:lnSpc>
                <a:spcPct val="120000"/>
              </a:lnSpc>
              <a:spcBef>
                <a:spcPts val="0"/>
              </a:spcBef>
            </a:pPr>
            <a:r>
              <a:rPr lang="en-US" sz="1200" dirty="0"/>
              <a:t>p. 457 “Mr.” </a:t>
            </a:r>
            <a:r>
              <a:rPr lang="en-US" sz="1200" dirty="0">
                <a:sym typeface="Wingdings" pitchFamily="2" charset="2"/>
              </a:rPr>
              <a:t> “Ms.” </a:t>
            </a:r>
            <a:endParaRPr lang="en-US" sz="1200" dirty="0"/>
          </a:p>
          <a:p>
            <a:pPr>
              <a:lnSpc>
                <a:spcPct val="120000"/>
              </a:lnSpc>
              <a:spcBef>
                <a:spcPts val="0"/>
              </a:spcBef>
            </a:pPr>
            <a:r>
              <a:rPr lang="en-US" sz="1200" dirty="0"/>
              <a:t>p. 458 Asimov “Three Laws of Robotics” not guarantee as his stories show… absolutes “never” difficult to prove.</a:t>
            </a:r>
          </a:p>
          <a:p>
            <a:pPr>
              <a:lnSpc>
                <a:spcPct val="120000"/>
              </a:lnSpc>
              <a:spcBef>
                <a:spcPts val="0"/>
              </a:spcBef>
            </a:pPr>
            <a:r>
              <a:rPr lang="en-US" sz="1200" dirty="0"/>
              <a:t>p. 459 Tesla and other newer car manufacturers similar to 15 person hours per car? 2003, 2008 sources update?</a:t>
            </a:r>
          </a:p>
          <a:p>
            <a:pPr>
              <a:lnSpc>
                <a:spcPct val="120000"/>
              </a:lnSpc>
              <a:spcBef>
                <a:spcPts val="0"/>
              </a:spcBef>
            </a:pPr>
            <a:r>
              <a:rPr lang="en-US" sz="1200" dirty="0"/>
              <a:t>p. 460 “all time… work time” 1998 source, newer corroborate?</a:t>
            </a:r>
          </a:p>
          <a:p>
            <a:pPr>
              <a:lnSpc>
                <a:spcPct val="120000"/>
              </a:lnSpc>
              <a:spcBef>
                <a:spcPts val="0"/>
              </a:spcBef>
            </a:pPr>
            <a:r>
              <a:rPr lang="en-US" sz="1200" dirty="0"/>
              <a:t>p. 461 securities industry employment rise source 2005.</a:t>
            </a:r>
          </a:p>
          <a:p>
            <a:pPr>
              <a:lnSpc>
                <a:spcPct val="120000"/>
              </a:lnSpc>
              <a:spcBef>
                <a:spcPts val="0"/>
              </a:spcBef>
            </a:pPr>
            <a:r>
              <a:rPr lang="en-US" sz="1200" dirty="0"/>
              <a:t>p. 462 “Working less, making more” 2001 source, now? “stone-age” source 1991, now?</a:t>
            </a:r>
          </a:p>
          <a:p>
            <a:pPr>
              <a:lnSpc>
                <a:spcPct val="120000"/>
              </a:lnSpc>
              <a:spcBef>
                <a:spcPts val="0"/>
              </a:spcBef>
            </a:pPr>
            <a:r>
              <a:rPr lang="en-US" sz="1200" dirty="0"/>
              <a:t>p. 463 Cost of AC, screens, etc. much lower. 2022 home size source 2001? Cancelled vacation not computing, sounds likely, just in computing fields? Kantian, Stuart treated himself as a means to an end, see Virtue p. 464</a:t>
            </a:r>
          </a:p>
          <a:p>
            <a:pPr>
              <a:lnSpc>
                <a:spcPct val="120000"/>
              </a:lnSpc>
              <a:spcBef>
                <a:spcPts val="0"/>
              </a:spcBef>
            </a:pPr>
            <a:r>
              <a:rPr lang="en-US" sz="1200" dirty="0"/>
              <a:t>p. 465 Multiple citing Wikipedia </a:t>
            </a:r>
            <a:r>
              <a:rPr lang="en-US" sz="1200" dirty="0">
                <a:sym typeface="Wingdings" pitchFamily="2" charset="2"/>
              </a:rPr>
              <a:t></a:t>
            </a:r>
          </a:p>
          <a:p>
            <a:pPr>
              <a:lnSpc>
                <a:spcPct val="120000"/>
              </a:lnSpc>
              <a:spcBef>
                <a:spcPts val="0"/>
              </a:spcBef>
            </a:pPr>
            <a:r>
              <a:rPr lang="en-US" sz="1200" dirty="0"/>
              <a:t>p. 468 ChatGPT Plus (et al) </a:t>
            </a:r>
            <a:r>
              <a:rPr lang="en-US" sz="1200" dirty="0">
                <a:sym typeface="Wingdings" pitchFamily="2" charset="2"/>
              </a:rPr>
              <a:t> more Digital Divide?</a:t>
            </a:r>
          </a:p>
          <a:p>
            <a:pPr>
              <a:lnSpc>
                <a:spcPct val="120000"/>
              </a:lnSpc>
              <a:spcBef>
                <a:spcPts val="0"/>
              </a:spcBef>
            </a:pPr>
            <a:r>
              <a:rPr lang="en-US" sz="1200" dirty="0">
                <a:sym typeface="Wingdings" pitchFamily="2" charset="2"/>
              </a:rPr>
              <a:t>p. 473 Hawking, appeal to authority fallacy? AI needs us like we need plants, we’ve done great keeping plants safe…</a:t>
            </a:r>
          </a:p>
          <a:p>
            <a:pPr>
              <a:lnSpc>
                <a:spcPct val="120000"/>
              </a:lnSpc>
              <a:spcBef>
                <a:spcPts val="0"/>
              </a:spcBef>
            </a:pPr>
            <a:r>
              <a:rPr lang="en-US" sz="1200" dirty="0">
                <a:sym typeface="Wingdings" pitchFamily="2" charset="2"/>
              </a:rPr>
              <a:t>p. 475 Generative AI transparency difficult with text. Brake efficiently, rear end collision most common accident p. 379, 2017, diff. now?</a:t>
            </a:r>
          </a:p>
          <a:p>
            <a:pPr>
              <a:lnSpc>
                <a:spcPct val="120000"/>
              </a:lnSpc>
              <a:spcBef>
                <a:spcPts val="0"/>
              </a:spcBef>
            </a:pPr>
            <a:r>
              <a:rPr lang="en-US" sz="1200" dirty="0">
                <a:sym typeface="Wingdings" pitchFamily="2" charset="2"/>
              </a:rPr>
              <a:t>p. 476 Trolly, most, many, quantify.</a:t>
            </a:r>
          </a:p>
          <a:p>
            <a:pPr>
              <a:lnSpc>
                <a:spcPct val="120000"/>
              </a:lnSpc>
              <a:spcBef>
                <a:spcPts val="0"/>
              </a:spcBef>
            </a:pPr>
            <a:r>
              <a:rPr lang="en-US" sz="1200" dirty="0"/>
              <a:t>p. 479 Amazon, Slack, source title Intel. </a:t>
            </a:r>
          </a:p>
          <a:p>
            <a:pPr>
              <a:lnSpc>
                <a:spcPct val="120000"/>
              </a:lnSpc>
              <a:spcBef>
                <a:spcPts val="0"/>
              </a:spcBef>
            </a:pPr>
            <a:r>
              <a:rPr lang="en-US" sz="1200" dirty="0"/>
              <a:t>p. 481 Uber/Lyft lawsuit sources 2015, outcome? Monitoring data needs update, 2008 newest. Security and IP seem more likely primary purpose, 2002 source. Many people only regular Internet access was at work. More schools using cameras source 2003, need newer for claim.</a:t>
            </a:r>
          </a:p>
        </p:txBody>
      </p:sp>
      <p:sp>
        <p:nvSpPr>
          <p:cNvPr id="11" name="Content Placeholder 10"/>
          <p:cNvSpPr>
            <a:spLocks noGrp="1"/>
          </p:cNvSpPr>
          <p:nvPr>
            <p:ph sz="half" idx="2"/>
          </p:nvPr>
        </p:nvSpPr>
        <p:spPr>
          <a:xfrm>
            <a:off x="4724400" y="1016876"/>
            <a:ext cx="4175234" cy="3980319"/>
          </a:xfrm>
        </p:spPr>
        <p:txBody>
          <a:bodyPr lIns="91440">
            <a:normAutofit fontScale="77500" lnSpcReduction="20000"/>
          </a:bodyPr>
          <a:lstStyle/>
          <a:p>
            <a:pPr>
              <a:lnSpc>
                <a:spcPct val="120000"/>
              </a:lnSpc>
              <a:spcBef>
                <a:spcPts val="0"/>
              </a:spcBef>
            </a:pPr>
            <a:r>
              <a:rPr lang="en-US" sz="1200" dirty="0"/>
              <a:t>p. 482 Multinational Team Patents need sources. India salary info from 2003. Jobs moving out of US 2008 source.</a:t>
            </a:r>
          </a:p>
          <a:p>
            <a:pPr>
              <a:lnSpc>
                <a:spcPct val="120000"/>
              </a:lnSpc>
              <a:spcBef>
                <a:spcPts val="0"/>
              </a:spcBef>
            </a:pPr>
            <a:r>
              <a:rPr lang="en-US" sz="1200" dirty="0"/>
              <a:t>p. 483 3. Arg statement, 1999, still holding?</a:t>
            </a:r>
          </a:p>
          <a:p>
            <a:pPr>
              <a:lnSpc>
                <a:spcPct val="120000"/>
              </a:lnSpc>
              <a:spcBef>
                <a:spcPts val="0"/>
              </a:spcBef>
            </a:pPr>
            <a:r>
              <a:rPr lang="en-US" sz="1200" dirty="0"/>
              <a:t>p. 484 WTO seems implementation complaint, not globalization. Corn, wheat example from 2012. Are the subsidies more the problem than globalization?</a:t>
            </a:r>
          </a:p>
          <a:p>
            <a:pPr>
              <a:lnSpc>
                <a:spcPct val="120000"/>
              </a:lnSpc>
              <a:spcBef>
                <a:spcPts val="0"/>
              </a:spcBef>
            </a:pPr>
            <a:r>
              <a:rPr lang="en-US" sz="1200" dirty="0"/>
              <a:t>p. 485 Gates quote, what about new grads without experience? </a:t>
            </a:r>
          </a:p>
          <a:p>
            <a:pPr>
              <a:lnSpc>
                <a:spcPct val="120000"/>
              </a:lnSpc>
              <a:spcBef>
                <a:spcPts val="0"/>
              </a:spcBef>
            </a:pPr>
            <a:r>
              <a:rPr lang="en-US" sz="1200" dirty="0"/>
              <a:t>p. 486 90% computers made in China 2014 source. 2015 example of Chinese university accomplishment.</a:t>
            </a:r>
          </a:p>
          <a:p>
            <a:pPr>
              <a:lnSpc>
                <a:spcPct val="120000"/>
              </a:lnSpc>
              <a:spcBef>
                <a:spcPts val="0"/>
              </a:spcBef>
            </a:pPr>
            <a:r>
              <a:rPr lang="en-US" sz="1200" dirty="0"/>
              <a:t>p. 489 No other reasons for North Korea? No newspaper, radio, TV claim from 2001. Secondary school 2003. DVD player may be more relevant example than VCR.</a:t>
            </a:r>
          </a:p>
          <a:p>
            <a:pPr>
              <a:lnSpc>
                <a:spcPct val="120000"/>
              </a:lnSpc>
              <a:spcBef>
                <a:spcPts val="0"/>
              </a:spcBef>
            </a:pPr>
            <a:r>
              <a:rPr lang="en-US" sz="1200" dirty="0"/>
              <a:t>p. 491 Online courses synchronous or asynchronous? </a:t>
            </a:r>
          </a:p>
          <a:p>
            <a:pPr>
              <a:lnSpc>
                <a:spcPct val="120000"/>
              </a:lnSpc>
              <a:spcBef>
                <a:spcPts val="0"/>
              </a:spcBef>
            </a:pPr>
            <a:r>
              <a:rPr lang="en-US" sz="1200" dirty="0"/>
              <a:t>p. 492 DSL still relevant? </a:t>
            </a:r>
          </a:p>
          <a:p>
            <a:pPr>
              <a:lnSpc>
                <a:spcPct val="120000"/>
              </a:lnSpc>
              <a:spcBef>
                <a:spcPts val="0"/>
              </a:spcBef>
            </a:pPr>
            <a:r>
              <a:rPr lang="en-US" sz="1200" dirty="0"/>
              <a:t>p. 493 More Wikipedia citing </a:t>
            </a:r>
            <a:r>
              <a:rPr lang="en-US" sz="1200" dirty="0">
                <a:sym typeface="Wingdings" pitchFamily="2" charset="2"/>
              </a:rPr>
              <a:t></a:t>
            </a:r>
            <a:endParaRPr lang="en-US" sz="1200" dirty="0"/>
          </a:p>
          <a:p>
            <a:pPr>
              <a:lnSpc>
                <a:spcPct val="120000"/>
              </a:lnSpc>
              <a:spcBef>
                <a:spcPts val="0"/>
              </a:spcBef>
            </a:pPr>
            <a:r>
              <a:rPr lang="en-US" sz="1200" dirty="0"/>
              <a:t>p. 494 2022 CEO salary source 2003? Still true more people know Windows than Mac? Is US still dominant economic power?</a:t>
            </a:r>
          </a:p>
          <a:p>
            <a:pPr>
              <a:lnSpc>
                <a:spcPct val="120000"/>
              </a:lnSpc>
              <a:spcBef>
                <a:spcPts val="0"/>
              </a:spcBef>
            </a:pPr>
            <a:r>
              <a:rPr lang="en-US" sz="1200" dirty="0"/>
              <a:t>p. Rec Center gives students advantage, but who really pays?</a:t>
            </a:r>
          </a:p>
          <a:p>
            <a:pPr>
              <a:lnSpc>
                <a:spcPct val="120000"/>
              </a:lnSpc>
              <a:spcBef>
                <a:spcPts val="0"/>
              </a:spcBef>
            </a:pPr>
            <a:r>
              <a:rPr lang="en-US" sz="1200" dirty="0"/>
              <a:t>p. 496 Blue laws limiting store hours computing?</a:t>
            </a:r>
          </a:p>
          <a:p>
            <a:pPr>
              <a:lnSpc>
                <a:spcPct val="120000"/>
              </a:lnSpc>
              <a:spcBef>
                <a:spcPts val="0"/>
              </a:spcBef>
            </a:pPr>
            <a:r>
              <a:rPr lang="en-US" sz="1200" dirty="0"/>
              <a:t>p. 498 “bus” </a:t>
            </a:r>
            <a:r>
              <a:rPr lang="en-US" sz="1200" dirty="0">
                <a:sym typeface="Wingdings" pitchFamily="2" charset="2"/>
              </a:rPr>
              <a:t> “bust”</a:t>
            </a:r>
            <a:endParaRPr lang="en-US" sz="1200" dirty="0"/>
          </a:p>
          <a:p>
            <a:pPr>
              <a:lnSpc>
                <a:spcPct val="120000"/>
              </a:lnSpc>
              <a:spcBef>
                <a:spcPts val="0"/>
              </a:spcBef>
            </a:pPr>
            <a:r>
              <a:rPr lang="en-US" sz="1200" dirty="0"/>
              <a:t>p. 501 21. I think Blaise doesn’t watch movies.</a:t>
            </a:r>
          </a:p>
          <a:p>
            <a:pPr>
              <a:lnSpc>
                <a:spcPct val="120000"/>
              </a:lnSpc>
              <a:spcBef>
                <a:spcPts val="0"/>
              </a:spcBef>
            </a:pPr>
            <a:r>
              <a:rPr lang="en-US" sz="1200" dirty="0"/>
              <a:t>p. 502 29. Ignores cost of living differences.</a:t>
            </a:r>
          </a:p>
          <a:p>
            <a:pPr>
              <a:lnSpc>
                <a:spcPct val="120000"/>
              </a:lnSpc>
              <a:spcBef>
                <a:spcPts val="0"/>
              </a:spcBef>
            </a:pPr>
            <a:r>
              <a:rPr lang="en-US" sz="1200" dirty="0"/>
              <a:t>Questions I liked: 15, 16, 17, 22, 23, 24, 25, 26, 27, 32, 33</a:t>
            </a: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934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pic>
        <p:nvPicPr>
          <p:cNvPr id="12" name="Picture 8" descr="Image result for humans need not apply">
            <a:hlinkClick r:id="rId3"/>
            <a:extLst>
              <a:ext uri="{FF2B5EF4-FFF2-40B4-BE49-F238E27FC236}">
                <a16:creationId xmlns:a16="http://schemas.microsoft.com/office/drawing/2014/main" id="{2A730DEA-7C43-0A4A-B258-3F8288B07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822" y="884810"/>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 3D printed house for the developing world starts at $4,000">
            <a:hlinkClick r:id="rId5"/>
            <a:extLst>
              <a:ext uri="{FF2B5EF4-FFF2-40B4-BE49-F238E27FC236}">
                <a16:creationId xmlns:a16="http://schemas.microsoft.com/office/drawing/2014/main" id="{9F136C0A-D46F-1E43-9349-252D015EB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846304"/>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vid Autor: Will automation take away all our jobs? | TED Talk">
            <a:hlinkClick r:id="rId7"/>
            <a:extLst>
              <a:ext uri="{FF2B5EF4-FFF2-40B4-BE49-F238E27FC236}">
                <a16:creationId xmlns:a16="http://schemas.microsoft.com/office/drawing/2014/main" id="{C5C3995B-272E-2648-B51C-EEE456EC98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341" y="837439"/>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732177E-1C5E-0C4D-8F2E-F8A781879E0A}"/>
              </a:ext>
            </a:extLst>
          </p:cNvPr>
          <p:cNvPicPr>
            <a:picLocks noChangeAspect="1"/>
          </p:cNvPicPr>
          <p:nvPr/>
        </p:nvPicPr>
        <p:blipFill>
          <a:blip r:embed="rId9"/>
          <a:stretch>
            <a:fillRect/>
          </a:stretch>
        </p:blipFill>
        <p:spPr>
          <a:xfrm>
            <a:off x="1858656" y="2826807"/>
            <a:ext cx="7038474" cy="2286000"/>
          </a:xfrm>
          <a:prstGeom prst="rect">
            <a:avLst/>
          </a:prstGeom>
        </p:spPr>
      </p:pic>
      <p:sp>
        <p:nvSpPr>
          <p:cNvPr id="20" name="TextBox 19">
            <a:extLst>
              <a:ext uri="{FF2B5EF4-FFF2-40B4-BE49-F238E27FC236}">
                <a16:creationId xmlns:a16="http://schemas.microsoft.com/office/drawing/2014/main" id="{302FD515-D1D3-0C41-8A10-7FEC033A81CF}"/>
              </a:ext>
            </a:extLst>
          </p:cNvPr>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57976</TotalTime>
  <Words>8378</Words>
  <Application>Microsoft Macintosh PowerPoint</Application>
  <PresentationFormat>On-screen Show (16:9)</PresentationFormat>
  <Paragraphs>584</Paragraphs>
  <Slides>39</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ＭＳ Ｐゴシック</vt:lpstr>
      <vt:lpstr>__sourceSansPro_620139</vt:lpstr>
      <vt:lpstr>Arial</vt:lpstr>
      <vt:lpstr>Calibri</vt:lpstr>
      <vt:lpstr>Cambria</vt:lpstr>
      <vt:lpstr>Consolas</vt:lpstr>
      <vt:lpstr>Google Sans</vt:lpstr>
      <vt:lpstr>Inter</vt:lpstr>
      <vt:lpstr>Wingdings</vt:lpstr>
      <vt:lpstr>Red Radial 16x9</vt:lpstr>
      <vt:lpstr>Class 11 Livelihood </vt:lpstr>
      <vt:lpstr>Papers</vt:lpstr>
      <vt:lpstr>Grades To Date</vt:lpstr>
      <vt:lpstr>Overview</vt:lpstr>
      <vt:lpstr>Overview</vt:lpstr>
      <vt:lpstr>Let’s Look At One way to handle a Decrease In Jobs</vt:lpstr>
      <vt:lpstr>My Reading Notes</vt:lpstr>
      <vt:lpstr>Group Quiz</vt:lpstr>
      <vt:lpstr>Overview</vt:lpstr>
      <vt:lpstr>Assignment Reminders</vt:lpstr>
      <vt:lpstr>Overview</vt:lpstr>
      <vt:lpstr>MANUFACTURING AUTOMATION: IS IT WORTH IT?</vt:lpstr>
      <vt:lpstr>What Is Playing A Role?</vt:lpstr>
      <vt:lpstr>How has the market grown?</vt:lpstr>
      <vt:lpstr>The impact on jobs</vt:lpstr>
      <vt:lpstr>THE impact on THE ENVIRONMENT</vt:lpstr>
      <vt:lpstr>What does it mean for MOST consumers?</vt:lpstr>
      <vt:lpstr>SUMMARY</vt:lpstr>
      <vt:lpstr>References</vt:lpstr>
      <vt:lpstr>References</vt:lpstr>
      <vt:lpstr>E-Waste in Nigeria</vt:lpstr>
      <vt:lpstr>Conclusion</vt:lpstr>
      <vt:lpstr>Context</vt:lpstr>
      <vt:lpstr>It hurts more than it helps</vt:lpstr>
      <vt:lpstr>this impacts you too</vt:lpstr>
      <vt:lpstr>How This can be fixed</vt:lpstr>
      <vt:lpstr>References</vt:lpstr>
      <vt:lpstr>Digital Licensing and You</vt:lpstr>
      <vt:lpstr>You own less than you think</vt:lpstr>
      <vt:lpstr>Licenses through wpi</vt:lpstr>
      <vt:lpstr>ADOBE LICENSES</vt:lpstr>
      <vt:lpstr>STEAM LICENSES</vt:lpstr>
      <vt:lpstr>poor business practices</vt:lpstr>
      <vt:lpstr>Poor business practices… again</vt:lpstr>
      <vt:lpstr>Conclusion</vt:lpstr>
      <vt:lpstr>References</vt:lpstr>
      <vt:lpstr>References</vt:lpstr>
      <vt:lpstr>Class 11 The End</vt:lpstr>
      <vt:lpstr>Remote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631</cp:revision>
  <dcterms:created xsi:type="dcterms:W3CDTF">2014-08-25T02:19:16Z</dcterms:created>
  <dcterms:modified xsi:type="dcterms:W3CDTF">2025-04-29T22:27:07Z</dcterms:modified>
</cp:coreProperties>
</file>