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6"/>
  </p:notesMasterIdLst>
  <p:handoutMasterIdLst>
    <p:handoutMasterId r:id="rId37"/>
  </p:handoutMasterIdLst>
  <p:sldIdLst>
    <p:sldId id="256" r:id="rId2"/>
    <p:sldId id="259" r:id="rId3"/>
    <p:sldId id="277" r:id="rId4"/>
    <p:sldId id="261" r:id="rId5"/>
    <p:sldId id="410" r:id="rId6"/>
    <p:sldId id="267" r:id="rId7"/>
    <p:sldId id="286" r:id="rId8"/>
    <p:sldId id="660" r:id="rId9"/>
    <p:sldId id="661" r:id="rId10"/>
    <p:sldId id="662" r:id="rId11"/>
    <p:sldId id="663" r:id="rId12"/>
    <p:sldId id="664" r:id="rId13"/>
    <p:sldId id="665" r:id="rId14"/>
    <p:sldId id="666" r:id="rId15"/>
    <p:sldId id="667" r:id="rId16"/>
    <p:sldId id="652" r:id="rId17"/>
    <p:sldId id="268" r:id="rId18"/>
    <p:sldId id="271" r:id="rId19"/>
    <p:sldId id="276" r:id="rId20"/>
    <p:sldId id="270" r:id="rId21"/>
    <p:sldId id="273" r:id="rId22"/>
    <p:sldId id="278" r:id="rId23"/>
    <p:sldId id="274" r:id="rId24"/>
    <p:sldId id="275" r:id="rId25"/>
    <p:sldId id="653" r:id="rId26"/>
    <p:sldId id="654" r:id="rId27"/>
    <p:sldId id="668" r:id="rId28"/>
    <p:sldId id="669" r:id="rId29"/>
    <p:sldId id="670" r:id="rId30"/>
    <p:sldId id="671" r:id="rId31"/>
    <p:sldId id="272" r:id="rId32"/>
    <p:sldId id="672" r:id="rId33"/>
    <p:sldId id="269" r:id="rId34"/>
    <p:sldId id="640"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259"/>
            <p14:sldId id="277"/>
            <p14:sldId id="261"/>
            <p14:sldId id="410"/>
            <p14:sldId id="267"/>
            <p14:sldId id="286"/>
          </p14:sldIdLst>
        </p14:section>
        <p14:section name="Students" id="{898E5266-0460-F748-B516-56DCB661738D}">
          <p14:sldIdLst>
            <p14:sldId id="660"/>
            <p14:sldId id="661"/>
            <p14:sldId id="662"/>
            <p14:sldId id="663"/>
            <p14:sldId id="664"/>
            <p14:sldId id="665"/>
            <p14:sldId id="666"/>
            <p14:sldId id="667"/>
            <p14:sldId id="652"/>
            <p14:sldId id="268"/>
            <p14:sldId id="271"/>
            <p14:sldId id="276"/>
            <p14:sldId id="270"/>
            <p14:sldId id="273"/>
            <p14:sldId id="278"/>
            <p14:sldId id="274"/>
            <p14:sldId id="275"/>
            <p14:sldId id="653"/>
            <p14:sldId id="654"/>
            <p14:sldId id="668"/>
            <p14:sldId id="669"/>
            <p14:sldId id="670"/>
            <p14:sldId id="671"/>
            <p14:sldId id="272"/>
            <p14:sldId id="672"/>
          </p14:sldIdLst>
        </p14:section>
        <p14:section name="Common" id="{92FBE87E-32C6-2846-BF25-B5F0CEFF09B7}">
          <p14:sldIdLst>
            <p14:sldId id="269"/>
            <p14:sldId id="64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0" autoAdjust="0"/>
    <p:restoredTop sz="74766" autoAdjust="0"/>
  </p:normalViewPr>
  <p:slideViewPr>
    <p:cSldViewPr snapToGrid="0" snapToObjects="1">
      <p:cViewPr varScale="1">
        <p:scale>
          <a:sx n="148" d="100"/>
          <a:sy n="148" d="100"/>
        </p:scale>
        <p:origin x="1632" y="176"/>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4/21/25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4-21T19:11:47.759"/>
    </inkml:context>
    <inkml:brush xml:id="br0">
      <inkml:brushProperty name="width" value="0.1" units="cm"/>
      <inkml:brushProperty name="height" value="0.1" units="cm"/>
    </inkml:brush>
  </inkml:definitions>
  <inkml:trace contextRef="#ctx0" brushRef="#br0">15531 2037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4/21/25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268BC-30DC-B332-3DDD-3A465DB4D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FD273-FE37-AAB7-B35C-890A73907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F6904-DBE1-D599-16DB-4DF5F5045970}"/>
              </a:ext>
            </a:extLst>
          </p:cNvPr>
          <p:cNvSpPr>
            <a:spLocks noGrp="1"/>
          </p:cNvSpPr>
          <p:nvPr>
            <p:ph type="body" idx="1"/>
          </p:nvPr>
        </p:nvSpPr>
        <p:spPr/>
        <p:txBody>
          <a:bodyPr/>
          <a:lstStyle/>
          <a:p>
            <a:pPr>
              <a:buNone/>
            </a:pPr>
            <a:r>
              <a:rPr lang="en-US" dirty="0"/>
              <a:t>- Many companies promote ethical AI, but the push to dominate the market often overrides long-term responsibility.</a:t>
            </a:r>
          </a:p>
          <a:p>
            <a:pPr>
              <a:buNone/>
            </a:pPr>
            <a:r>
              <a:rPr lang="en-US" dirty="0"/>
              <a:t>- Profit plays a big role. OpenAI and Google support broad "fair use" to train on copyrighted content without paying for it.</a:t>
            </a:r>
          </a:p>
          <a:p>
            <a:pPr>
              <a:buNone/>
            </a:pPr>
            <a:r>
              <a:rPr lang="en-US" dirty="0"/>
              <a:t>- They argue that too much regulation would slow innovation, but it often comes at the cost of artists and creators losing control of their work.</a:t>
            </a:r>
          </a:p>
          <a:p>
            <a:pPr>
              <a:buNone/>
            </a:pPr>
            <a:r>
              <a:rPr lang="en-US" dirty="0"/>
              <a:t>- There’s little transparency around how models are trained. Most people don’t know if their content was used.</a:t>
            </a:r>
          </a:p>
          <a:p>
            <a:pPr>
              <a:buNone/>
            </a:pPr>
            <a:r>
              <a:rPr lang="en-US" dirty="0"/>
              <a:t>- Attribution is lacking. Even when AI mimics someone’s work, the original source is rarely credited.</a:t>
            </a:r>
          </a:p>
          <a:p>
            <a:pPr>
              <a:buNone/>
            </a:pPr>
            <a:r>
              <a:rPr lang="en-US" dirty="0"/>
              <a:t>- Accountability is also weak. Laws aren’t clear, and enforcement is difficult and expensive.</a:t>
            </a:r>
          </a:p>
          <a:p>
            <a:pPr>
              <a:buNone/>
            </a:pPr>
            <a:r>
              <a:rPr lang="en-US" dirty="0"/>
              <a:t>- Lawsuits like the New York Times case against OpenAI are starting to push back, but the legal system is still catching up.</a:t>
            </a:r>
          </a:p>
          <a:p>
            <a:r>
              <a:rPr lang="en-US" dirty="0"/>
              <a:t>- Overall, this shows that </a:t>
            </a:r>
            <a:r>
              <a:rPr lang="en-US" b="0" dirty="0"/>
              <a:t>voluntary self-regulation often fails</a:t>
            </a:r>
            <a:r>
              <a:rPr lang="en-US" dirty="0"/>
              <a:t>, especially when ethical goals and business goals don’t align.</a:t>
            </a:r>
          </a:p>
        </p:txBody>
      </p:sp>
      <p:sp>
        <p:nvSpPr>
          <p:cNvPr id="4" name="Slide Number Placeholder 3">
            <a:extLst>
              <a:ext uri="{FF2B5EF4-FFF2-40B4-BE49-F238E27FC236}">
                <a16:creationId xmlns:a16="http://schemas.microsoft.com/office/drawing/2014/main" id="{7A87C4F8-7273-55ED-7053-666D7330C3DC}"/>
              </a:ext>
            </a:extLst>
          </p:cNvPr>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530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1F83-568C-7ED1-4DAE-C78DB3A81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D718E-39EB-467C-EB0C-FAB198BD8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B34EC-E518-FCC3-B65B-1B7987C930DD}"/>
              </a:ext>
            </a:extLst>
          </p:cNvPr>
          <p:cNvSpPr>
            <a:spLocks noGrp="1"/>
          </p:cNvSpPr>
          <p:nvPr>
            <p:ph type="body" idx="1"/>
          </p:nvPr>
        </p:nvSpPr>
        <p:spPr/>
        <p:txBody>
          <a:bodyPr/>
          <a:lstStyle/>
          <a:p>
            <a:r>
              <a:rPr lang="en-US" dirty="0"/>
              <a:t>-   Microsoft publicly promotes a strong Responsible AI framework, highlighted in a 25-page document outlining its standards for safety, transparency, fairness, and data security.</a:t>
            </a:r>
          </a:p>
          <a:p>
            <a:pPr marL="171450" indent="-171450">
              <a:buFontTx/>
              <a:buChar char="-"/>
            </a:pPr>
            <a:r>
              <a:rPr lang="en-US" dirty="0"/>
              <a:t>The company actively monitors 10 types of AI vulnerabilities and employs multi-team governance.</a:t>
            </a:r>
          </a:p>
          <a:p>
            <a:pPr marL="0" indent="0">
              <a:buFontTx/>
              <a:buNone/>
            </a:pPr>
            <a:r>
              <a:rPr lang="en-US" dirty="0"/>
              <a:t>-   In 2023, Microsoft laid off its entire AI Ethics and Society team. The very group tasked with integrating these values into product development.</a:t>
            </a:r>
          </a:p>
          <a:p>
            <a:pPr marL="171450" indent="-171450">
              <a:buFontTx/>
              <a:buChar char="-"/>
            </a:pPr>
            <a:r>
              <a:rPr lang="en-US" dirty="0"/>
              <a:t>This decision casts doubt on their commitment to ethical AI enforcement, especially given their growing investments in AI-driven products.</a:t>
            </a:r>
          </a:p>
          <a:p>
            <a:pPr marL="171450" indent="-171450">
              <a:buFontTx/>
              <a:buChar char="-"/>
            </a:pPr>
            <a:r>
              <a:rPr lang="en-US" dirty="0"/>
              <a:t>Internal dissent has grown around Microsoft's collaboration with OpenAI. Some employees on that ethics team voiced concerns about risks, but leadership allegedly prioritized competitiveness over caution.</a:t>
            </a:r>
          </a:p>
          <a:p>
            <a:pPr marL="171450" indent="-171450">
              <a:buFontTx/>
              <a:buChar char="-"/>
            </a:pPr>
            <a:r>
              <a:rPr lang="en-US" dirty="0"/>
              <a:t>More recently, Microsoft faced backlash for supplying AI tools to the Israeli military during the Gaza conflict, with critics, including former employees, accusing the company of fueling harm through its technology</a:t>
            </a:r>
          </a:p>
          <a:p>
            <a:pPr marL="171450" indent="-171450">
              <a:buFontTx/>
              <a:buChar char="-"/>
            </a:pPr>
            <a:r>
              <a:rPr lang="en-US" dirty="0"/>
              <a:t>These examples suggest that even with a polished Responsible AI framework, real-world decisions may still be driven by business interests, not ethical ones.</a:t>
            </a:r>
          </a:p>
        </p:txBody>
      </p:sp>
      <p:sp>
        <p:nvSpPr>
          <p:cNvPr id="4" name="Slide Number Placeholder 3">
            <a:extLst>
              <a:ext uri="{FF2B5EF4-FFF2-40B4-BE49-F238E27FC236}">
                <a16:creationId xmlns:a16="http://schemas.microsoft.com/office/drawing/2014/main" id="{24E9B46D-8808-B2D7-AB7C-02030EEBB6BE}"/>
              </a:ext>
            </a:extLst>
          </p:cNvPr>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26932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1F6C2-8091-76F9-00AD-07C09E2B6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1B364-3243-250E-79E6-D0F37F91F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6B631-6F06-4631-74BD-A4363507B768}"/>
              </a:ext>
            </a:extLst>
          </p:cNvPr>
          <p:cNvSpPr>
            <a:spLocks noGrp="1"/>
          </p:cNvSpPr>
          <p:nvPr>
            <p:ph type="body" idx="1"/>
          </p:nvPr>
        </p:nvSpPr>
        <p:spPr/>
        <p:txBody>
          <a:bodyPr/>
          <a:lstStyle/>
          <a:p>
            <a:pPr marL="171450" indent="-171450">
              <a:buFontTx/>
              <a:buChar char="-"/>
            </a:pPr>
            <a:r>
              <a:rPr lang="en-US" dirty="0"/>
              <a:t>OpenAI has led the charge in AI development with its GPT models, advancing rapidly in just a few years</a:t>
            </a:r>
          </a:p>
          <a:p>
            <a:pPr marL="171450" indent="-171450">
              <a:buFontTx/>
              <a:buChar char="-"/>
            </a:pPr>
            <a:r>
              <a:rPr lang="en-US" dirty="0"/>
              <a:t>.But it’s now facing lawsuits, including one from The New York Times, for using copyrighted content without permission to train its models</a:t>
            </a:r>
          </a:p>
          <a:p>
            <a:pPr marL="171450" indent="-171450">
              <a:buFontTx/>
              <a:buChar char="-"/>
            </a:pPr>
            <a:r>
              <a:rPr lang="en-US" dirty="0"/>
              <a:t>These legal challenges highlight a bigger issue: OpenAI’s growing need for massive data outweighs ethical concerns around consent and ownership.</a:t>
            </a:r>
          </a:p>
          <a:p>
            <a:pPr marL="171450" indent="-171450">
              <a:buFontTx/>
              <a:buChar char="-"/>
            </a:pPr>
            <a:r>
              <a:rPr lang="en-US" dirty="0"/>
              <a:t>Originally a nonprofit, OpenAI became a for-profit company in 2019, taking on major investors like Microsoft.</a:t>
            </a:r>
          </a:p>
          <a:p>
            <a:pPr marL="171450" indent="-171450">
              <a:buFontTx/>
              <a:buChar char="-"/>
            </a:pPr>
            <a:r>
              <a:rPr lang="en-US" dirty="0"/>
              <a:t>That shift has increased pressure to grow quickly and collect more data, sometimes at the expense of ethics.</a:t>
            </a:r>
          </a:p>
          <a:p>
            <a:pPr marL="0" indent="0">
              <a:buFontTx/>
              <a:buNone/>
            </a:pPr>
            <a:r>
              <a:rPr lang="en-US" dirty="0"/>
              <a:t>-   This is another case in which a company struggles to self-regulate when financial incentives conflict with ethical goals.</a:t>
            </a:r>
          </a:p>
        </p:txBody>
      </p:sp>
      <p:sp>
        <p:nvSpPr>
          <p:cNvPr id="4" name="Slide Number Placeholder 3">
            <a:extLst>
              <a:ext uri="{FF2B5EF4-FFF2-40B4-BE49-F238E27FC236}">
                <a16:creationId xmlns:a16="http://schemas.microsoft.com/office/drawing/2014/main" id="{393C3EA6-A6DA-6AE2-7CC9-0E5477FA4509}"/>
              </a:ext>
            </a:extLst>
          </p:cNvPr>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819888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EA73-4F6D-A04B-F37E-94C777340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69D3B7-A3D3-31E9-338B-EB7F168DF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B9866-43A0-85F1-8256-AD5E455EFB13}"/>
              </a:ext>
            </a:extLst>
          </p:cNvPr>
          <p:cNvSpPr>
            <a:spLocks noGrp="1"/>
          </p:cNvSpPr>
          <p:nvPr>
            <p:ph type="body" idx="1"/>
          </p:nvPr>
        </p:nvSpPr>
        <p:spPr/>
        <p:txBody>
          <a:bodyPr/>
          <a:lstStyle/>
          <a:p>
            <a:r>
              <a:rPr lang="en-US" dirty="0"/>
              <a:t>- One major approach to AI oversight is government regulation, like the European Union’s AI Act. </a:t>
            </a:r>
          </a:p>
          <a:p>
            <a:r>
              <a:rPr lang="en-US" dirty="0"/>
              <a:t>- It sorts AI systems into categories based on risk and applies stricter rules to the ones that could affect things like jobs, safety, or rights.</a:t>
            </a:r>
          </a:p>
          <a:p>
            <a:r>
              <a:rPr lang="en-US" dirty="0"/>
              <a:t>- The EU Act also requires transparency, like telling people when they’re interacting with AI, and it sets up independent watchdogs to enforce the rules.</a:t>
            </a:r>
          </a:p>
          <a:p>
            <a:r>
              <a:rPr lang="en-US" dirty="0"/>
              <a:t>- But government policy can be slow to keep up. That’s where the Dynamic Governance Model comes in. This model brings together tech companies, government agencies, and experts to create shared rules and standards.</a:t>
            </a:r>
          </a:p>
          <a:p>
            <a:r>
              <a:rPr lang="en-US" dirty="0"/>
              <a:t>- It relies on independent audits, outside reviewers who check that companies are building safe and fair AI.</a:t>
            </a:r>
          </a:p>
          <a:p>
            <a:r>
              <a:rPr lang="en-US" dirty="0"/>
              <a:t>- And it’s designed to adapt over time, so the rules can change as the technology evolves.</a:t>
            </a:r>
          </a:p>
          <a:p>
            <a:pPr marL="171450" indent="-171450">
              <a:buFontTx/>
              <a:buChar char="-"/>
            </a:pPr>
            <a:r>
              <a:rPr lang="en-US" dirty="0"/>
              <a:t>Both models show that self-regulation isn’t enough. We need outside accountability, whether from governments, independent auditors, or a mix of both, to make sure AI is safe, fair, and trustworthy.</a:t>
            </a:r>
          </a:p>
          <a:p>
            <a:pPr marL="171450" indent="-171450">
              <a:buFontTx/>
              <a:buChar char="-"/>
            </a:pPr>
            <a:endParaRPr lang="en-US" dirty="0"/>
          </a:p>
          <a:p>
            <a:pPr marL="171450" indent="-171450">
              <a:buFontTx/>
              <a:buChar char="-"/>
            </a:pPr>
            <a:endParaRPr lang="en-US" dirty="0"/>
          </a:p>
          <a:p>
            <a:pPr marL="0" indent="0">
              <a:buFontTx/>
              <a:buNone/>
            </a:pPr>
            <a:r>
              <a:rPr lang="en-US" dirty="0"/>
              <a:t>EU AI Act risk examples:</a:t>
            </a:r>
          </a:p>
          <a:p>
            <a:pPr marL="0" indent="0">
              <a:buFontTx/>
              <a:buNone/>
            </a:pPr>
            <a:r>
              <a:rPr lang="en-US" dirty="0"/>
              <a:t>Unacceptable: Social scoring, emotional evaluation in school/work</a:t>
            </a:r>
          </a:p>
          <a:p>
            <a:pPr marL="0" indent="0">
              <a:buFontTx/>
              <a:buNone/>
            </a:pPr>
            <a:r>
              <a:rPr lang="en-US" dirty="0"/>
              <a:t>High: CV-Sorting job applications, AI in judicial settings</a:t>
            </a:r>
          </a:p>
          <a:p>
            <a:pPr marL="0" indent="0">
              <a:buFontTx/>
              <a:buNone/>
            </a:pPr>
            <a:r>
              <a:rPr lang="en-US" dirty="0"/>
              <a:t>Limited: Chatbots, deepfakes</a:t>
            </a:r>
          </a:p>
          <a:p>
            <a:pPr marL="0" indent="0">
              <a:buFontTx/>
              <a:buNone/>
            </a:pPr>
            <a:r>
              <a:rPr lang="en-US" dirty="0"/>
              <a:t>Minimal/None: Spam Filters, AI in videogames</a:t>
            </a:r>
          </a:p>
        </p:txBody>
      </p:sp>
      <p:sp>
        <p:nvSpPr>
          <p:cNvPr id="4" name="Slide Number Placeholder 3">
            <a:extLst>
              <a:ext uri="{FF2B5EF4-FFF2-40B4-BE49-F238E27FC236}">
                <a16:creationId xmlns:a16="http://schemas.microsoft.com/office/drawing/2014/main" id="{2066B9EF-621D-75C1-ABC4-30DF5280B30B}"/>
              </a:ext>
            </a:extLst>
          </p:cNvPr>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5389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Why do we create robots?</a:t>
            </a:r>
          </a:p>
          <a:p>
            <a:pPr marL="171450" indent="-171450">
              <a:buFont typeface="Calibri"/>
              <a:buChar char="-"/>
            </a:pPr>
            <a:r>
              <a:rPr lang="en-US"/>
              <a:t>They are simple machines that perform tasks</a:t>
            </a:r>
            <a:endParaRPr lang="en-US">
              <a:ea typeface="Calibri"/>
              <a:cs typeface="Calibri"/>
            </a:endParaRPr>
          </a:p>
          <a:p>
            <a:pPr marL="171450" indent="-171450">
              <a:buFont typeface="Calibri"/>
              <a:buChar char="-"/>
            </a:pPr>
            <a:r>
              <a:rPr lang="en-US" dirty="0"/>
              <a:t>“Dirty, Dull, Dangerous” - Professor Kenneth Stafford, Retired, RBE</a:t>
            </a:r>
            <a:endParaRPr lang="en-US" dirty="0">
              <a:ea typeface="Calibri"/>
              <a:cs typeface="Calibri"/>
            </a:endParaRPr>
          </a:p>
          <a:p>
            <a:pPr marL="171450" indent="-171450">
              <a:buFont typeface="Calibri"/>
              <a:buChar char="-"/>
            </a:pPr>
            <a:r>
              <a:rPr lang="en-US" dirty="0">
                <a:ea typeface="Calibri"/>
                <a:cs typeface="Calibri"/>
              </a:rPr>
              <a:t>Chart by Fed Reserve Bank of St. Louis</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F4838-9AAA-CED5-8BF2-A379DCD07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7FF29-708B-2C50-51F6-7442EE0969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CB3D2-BC7B-C21D-C5D8-C340D9F0E549}"/>
              </a:ext>
            </a:extLst>
          </p:cNvPr>
          <p:cNvSpPr>
            <a:spLocks noGrp="1"/>
          </p:cNvSpPr>
          <p:nvPr>
            <p:ph type="body" idx="1"/>
          </p:nvPr>
        </p:nvSpPr>
        <p:spPr/>
        <p:txBody>
          <a:bodyPr/>
          <a:lstStyle/>
          <a:p>
            <a:r>
              <a:rPr lang="en-US" dirty="0"/>
              <a:t>Slide 2: As software evolves, new tasks/roles will be taken up by robots</a:t>
            </a:r>
          </a:p>
          <a:p>
            <a:pPr marL="171450" indent="-171450">
              <a:buFont typeface="Aptos"/>
              <a:buChar char="•"/>
            </a:pPr>
            <a:r>
              <a:rPr lang="en-US" dirty="0"/>
              <a:t>Automation has already started to dominate in</a:t>
            </a:r>
            <a:endParaRPr lang="en-US" dirty="0">
              <a:ea typeface="Calibri"/>
              <a:cs typeface="Calibri"/>
            </a:endParaRPr>
          </a:p>
          <a:p>
            <a:pPr marL="628650" lvl="1" indent="-171450">
              <a:buFont typeface="Courier New"/>
              <a:buChar char="○"/>
            </a:pPr>
            <a:r>
              <a:rPr lang="en-US" dirty="0"/>
              <a:t>Law</a:t>
            </a:r>
            <a:endParaRPr lang="en-US" dirty="0">
              <a:ea typeface="Calibri"/>
              <a:cs typeface="Calibri"/>
            </a:endParaRPr>
          </a:p>
          <a:p>
            <a:pPr marL="628650" lvl="1" indent="-171450">
              <a:buFont typeface="Courier New"/>
              <a:buChar char="○"/>
            </a:pPr>
            <a:r>
              <a:rPr lang="en-US" dirty="0"/>
              <a:t>Office/Management</a:t>
            </a:r>
            <a:endParaRPr lang="en-US" dirty="0">
              <a:ea typeface="Calibri"/>
              <a:cs typeface="Calibri"/>
            </a:endParaRPr>
          </a:p>
          <a:p>
            <a:pPr marL="628650" lvl="1" indent="-171450">
              <a:buFont typeface="Courier New"/>
              <a:buChar char="○"/>
            </a:pPr>
            <a:r>
              <a:rPr lang="en-US" dirty="0"/>
              <a:t>Data Science/Analysis</a:t>
            </a:r>
            <a:endParaRPr lang="en-US" dirty="0">
              <a:ea typeface="Calibri"/>
              <a:cs typeface="Calibri"/>
            </a:endParaRPr>
          </a:p>
          <a:p>
            <a:pPr marL="628650" lvl="1" indent="-171450">
              <a:buFont typeface="Courier New"/>
              <a:buChar char="○"/>
            </a:pPr>
            <a:r>
              <a:rPr lang="en-US" dirty="0"/>
              <a:t>Business</a:t>
            </a:r>
            <a:endParaRPr lang="en-US" dirty="0">
              <a:ea typeface="Calibri"/>
              <a:cs typeface="Calibri"/>
            </a:endParaRPr>
          </a:p>
          <a:p>
            <a:pPr marL="628650" lvl="1" indent="-171450">
              <a:buFont typeface="Courier New"/>
              <a:buChar char="○"/>
            </a:pPr>
            <a:r>
              <a:rPr lang="en-US" dirty="0"/>
              <a:t>Healthcare</a:t>
            </a:r>
            <a:endParaRPr lang="en-US" dirty="0">
              <a:ea typeface="Calibri"/>
              <a:cs typeface="Calibri"/>
            </a:endParaRPr>
          </a:p>
          <a:p>
            <a:pPr marL="171450" indent="-171450">
              <a:buFont typeface="Aptos"/>
              <a:buChar char="•"/>
            </a:pPr>
            <a:r>
              <a:rPr lang="en-US" dirty="0"/>
              <a:t>Humans will dominate in Emotional Services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670791F2-E80F-F2E8-7055-CD6D0C014122}"/>
              </a:ext>
            </a:extLst>
          </p:cNvPr>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60282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AA355-0BFC-4294-E0A3-C25A5560C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49096-8D65-799E-C0CB-E57CAC5C3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3E07BD-FF73-3102-ED26-9CF7C3CDED48}"/>
              </a:ext>
            </a:extLst>
          </p:cNvPr>
          <p:cNvSpPr>
            <a:spLocks noGrp="1"/>
          </p:cNvSpPr>
          <p:nvPr>
            <p:ph type="body" idx="1"/>
          </p:nvPr>
        </p:nvSpPr>
        <p:spPr/>
        <p:txBody>
          <a:bodyPr/>
          <a:lstStyle/>
          <a:p>
            <a:r>
              <a:rPr lang="en-US" dirty="0"/>
              <a:t>Slide 3: Emotional Services</a:t>
            </a:r>
          </a:p>
          <a:p>
            <a:pPr marL="171450" indent="-171450">
              <a:buFont typeface="Aptos"/>
              <a:buChar char="•"/>
            </a:pPr>
            <a:r>
              <a:rPr lang="en-US" dirty="0"/>
              <a:t>Nurse Practitioners</a:t>
            </a:r>
            <a:endParaRPr lang="en-US" dirty="0">
              <a:ea typeface="Calibri"/>
              <a:cs typeface="Calibri"/>
            </a:endParaRPr>
          </a:p>
          <a:p>
            <a:pPr marL="171450" indent="-171450">
              <a:buFont typeface="Aptos"/>
              <a:buChar char="•"/>
            </a:pPr>
            <a:r>
              <a:rPr lang="en-US" dirty="0"/>
              <a:t>Choreographers</a:t>
            </a:r>
            <a:endParaRPr lang="en-US" dirty="0">
              <a:ea typeface="Calibri"/>
              <a:cs typeface="Calibri"/>
            </a:endParaRPr>
          </a:p>
          <a:p>
            <a:pPr marL="171450" indent="-171450">
              <a:buFont typeface="Aptos"/>
              <a:buChar char="•"/>
            </a:pPr>
            <a:r>
              <a:rPr lang="en-US" dirty="0"/>
              <a:t>Coaches and Scouts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15288980-3307-E4C5-1F95-495D33E18AFE}"/>
              </a:ext>
            </a:extLst>
          </p:cNvPr>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70527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5DD2C-0DC8-66F4-7362-A4592E017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34EBD-7E36-6DD0-DE7E-F4991560E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3264B-0DCA-6FB1-8AC5-1E2D656DB3E6}"/>
              </a:ext>
            </a:extLst>
          </p:cNvPr>
          <p:cNvSpPr>
            <a:spLocks noGrp="1"/>
          </p:cNvSpPr>
          <p:nvPr>
            <p:ph type="body" idx="1"/>
          </p:nvPr>
        </p:nvSpPr>
        <p:spPr/>
        <p:txBody>
          <a:bodyPr/>
          <a:lstStyle/>
          <a:p>
            <a:r>
              <a:rPr lang="en-US" dirty="0"/>
              <a:t>Slide 4: So why do these fields stand out?</a:t>
            </a:r>
          </a:p>
          <a:p>
            <a:pPr marL="171450" indent="-171450">
              <a:buFont typeface="Aptos"/>
              <a:buChar char="•"/>
            </a:pPr>
            <a:r>
              <a:rPr lang="en-US" dirty="0"/>
              <a:t>Humanity in artistic/emotional expression</a:t>
            </a:r>
            <a:endParaRPr lang="en-US" dirty="0">
              <a:ea typeface="Calibri"/>
              <a:cs typeface="Calibri"/>
            </a:endParaRPr>
          </a:p>
          <a:p>
            <a:pPr marL="171450" indent="-171450">
              <a:buFont typeface="Aptos"/>
              <a:buChar char="•"/>
            </a:pPr>
            <a:r>
              <a:rPr lang="en-US" dirty="0"/>
              <a:t>Robots currently are just algorithms and machines</a:t>
            </a:r>
            <a:endParaRPr lang="en-US" dirty="0">
              <a:ea typeface="Calibri"/>
              <a:cs typeface="Calibri"/>
            </a:endParaRPr>
          </a:p>
          <a:p>
            <a:pPr marL="171450" indent="-171450">
              <a:buFont typeface="Aptos"/>
              <a:buChar char="•"/>
            </a:pPr>
            <a:r>
              <a:rPr lang="en-US" dirty="0"/>
              <a:t>Integrations with Generative AI and LLMs</a:t>
            </a:r>
            <a:endParaRPr lang="en-US" dirty="0">
              <a:ea typeface="Calibri"/>
              <a:cs typeface="Calibri"/>
            </a:endParaRPr>
          </a:p>
          <a:p>
            <a:pPr marL="171450" indent="-171450">
              <a:buFont typeface="Aptos"/>
              <a:buChar char="•"/>
            </a:pPr>
            <a:r>
              <a:rPr lang="en-US" dirty="0"/>
              <a:t>None of us would consider LLMs to be remotely human. Why?</a:t>
            </a:r>
            <a:endParaRPr lang="en-US" dirty="0">
              <a:ea typeface="Calibri"/>
              <a:cs typeface="Calibri"/>
            </a:endParaRPr>
          </a:p>
          <a:p>
            <a:pPr marL="171450" indent="-171450">
              <a:buFont typeface="Aptos"/>
              <a:buChar char="•"/>
            </a:pPr>
            <a:r>
              <a:rPr lang="en-US" dirty="0"/>
              <a:t>Because AI currently lacks consciousness and sentience</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47924265-F5EE-B305-7053-A0699591F3F0}"/>
              </a:ext>
            </a:extLst>
          </p:cNvPr>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16900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5C05-79BA-7AF8-7150-6A21FB86D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BD697-A075-8C97-268C-7BA705C40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BB578-53F1-56A1-EA83-F04EF51663E6}"/>
              </a:ext>
            </a:extLst>
          </p:cNvPr>
          <p:cNvSpPr>
            <a:spLocks noGrp="1"/>
          </p:cNvSpPr>
          <p:nvPr>
            <p:ph type="body" idx="1"/>
          </p:nvPr>
        </p:nvSpPr>
        <p:spPr/>
        <p:txBody>
          <a:bodyPr/>
          <a:lstStyle/>
          <a:p>
            <a:r>
              <a:rPr lang="en-US" dirty="0"/>
              <a:t>Slide 5: Its not totally impossible</a:t>
            </a:r>
          </a:p>
          <a:p>
            <a:pPr marL="171450" indent="-171450">
              <a:buFont typeface="Aptos"/>
              <a:buChar char="•"/>
            </a:pPr>
            <a:r>
              <a:rPr lang="en-US" dirty="0"/>
              <a:t>Definitions</a:t>
            </a:r>
            <a:endParaRPr lang="en-US" dirty="0">
              <a:ea typeface="Calibri"/>
              <a:cs typeface="Calibri"/>
            </a:endParaRPr>
          </a:p>
          <a:p>
            <a:pPr marL="628650" lvl="1" indent="-171450">
              <a:buFont typeface="Courier New"/>
              <a:buChar char="○"/>
            </a:pPr>
            <a:r>
              <a:rPr lang="en-US" dirty="0"/>
              <a:t>Sentience is part of consciousness</a:t>
            </a:r>
            <a:endParaRPr lang="en-US" dirty="0">
              <a:ea typeface="Calibri"/>
              <a:cs typeface="Calibri"/>
            </a:endParaRPr>
          </a:p>
          <a:p>
            <a:pPr marL="628650" lvl="1" indent="-171450">
              <a:buFont typeface="Courier New"/>
              <a:buChar char="○"/>
            </a:pPr>
            <a:r>
              <a:rPr lang="en-US" dirty="0"/>
              <a:t>Consciousness has 3 parts</a:t>
            </a:r>
            <a:endParaRPr lang="en-US" dirty="0">
              <a:ea typeface="Calibri"/>
              <a:cs typeface="Calibri"/>
            </a:endParaRPr>
          </a:p>
          <a:p>
            <a:pPr marL="1085850" lvl="2" indent="-171450">
              <a:buFont typeface="Wingdings"/>
              <a:buChar char="▪"/>
            </a:pPr>
            <a:r>
              <a:rPr lang="en-US" dirty="0"/>
              <a:t>Self-awareness</a:t>
            </a:r>
            <a:endParaRPr lang="en-US" dirty="0">
              <a:ea typeface="Calibri"/>
              <a:cs typeface="Calibri"/>
            </a:endParaRPr>
          </a:p>
          <a:p>
            <a:pPr marL="1085850" lvl="2" indent="-171450">
              <a:buFont typeface="Wingdings"/>
              <a:buChar char="▪"/>
            </a:pPr>
            <a:r>
              <a:rPr lang="en-US" dirty="0"/>
              <a:t>Having emotions and feelings</a:t>
            </a:r>
            <a:endParaRPr lang="en-US" dirty="0">
              <a:ea typeface="Calibri"/>
              <a:cs typeface="Calibri"/>
            </a:endParaRPr>
          </a:p>
          <a:p>
            <a:pPr marL="1085850" lvl="2" indent="-171450">
              <a:buFont typeface="Wingdings"/>
              <a:buChar char="▪"/>
            </a:pPr>
            <a:r>
              <a:rPr lang="en-US" dirty="0"/>
              <a:t>Understanding one’s thoughts</a:t>
            </a:r>
            <a:endParaRPr lang="en-US" dirty="0">
              <a:ea typeface="Calibri"/>
              <a:cs typeface="Calibri"/>
            </a:endParaRPr>
          </a:p>
          <a:p>
            <a:pPr marL="628650" lvl="1" indent="-171450">
              <a:buFont typeface="Courier New"/>
              <a:buChar char="○"/>
            </a:pPr>
            <a:r>
              <a:rPr lang="en-US" dirty="0"/>
              <a:t>I think it is entirely possible to use algorithms to emulate all these behaviors</a:t>
            </a:r>
            <a:endParaRPr lang="en-US" dirty="0">
              <a:ea typeface="Calibri"/>
              <a:cs typeface="Calibri"/>
            </a:endParaRPr>
          </a:p>
          <a:p>
            <a:pPr marL="628650" lvl="1" indent="-171450">
              <a:buFont typeface="Courier New"/>
              <a:buChar char="○"/>
            </a:pPr>
            <a:r>
              <a:rPr lang="en-US" dirty="0"/>
              <a:t>Emulation is close enough, because we cannot perceive the consciousness of others</a:t>
            </a:r>
            <a:endParaRPr lang="en-US" dirty="0">
              <a:ea typeface="Calibri"/>
              <a:cs typeface="Calibri"/>
            </a:endParaRPr>
          </a:p>
          <a:p>
            <a:pPr marL="628650" lvl="1" indent="-171450">
              <a:buFont typeface="Courier New"/>
              <a:buChar char="○"/>
            </a:pPr>
            <a:r>
              <a:rPr lang="en-US" dirty="0"/>
              <a:t>We project our own consciousness onto others</a:t>
            </a: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8E24E8BC-655B-4DD5-929B-434AAEFDF546}"/>
              </a:ext>
            </a:extLst>
          </p:cNvPr>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43378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E92E-D027-0DE0-56A0-2114D045C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5D619-D34F-3A0F-25EE-CD575AA7A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F73A4-B285-05D2-DBCC-31348FBD0435}"/>
              </a:ext>
            </a:extLst>
          </p:cNvPr>
          <p:cNvSpPr>
            <a:spLocks noGrp="1"/>
          </p:cNvSpPr>
          <p:nvPr>
            <p:ph type="body" idx="1"/>
          </p:nvPr>
        </p:nvSpPr>
        <p:spPr/>
        <p:txBody>
          <a:bodyPr/>
          <a:lstStyle/>
          <a:p>
            <a:r>
              <a:rPr lang="en-US" dirty="0"/>
              <a:t>Slide 6: Social Robots</a:t>
            </a:r>
          </a:p>
          <a:p>
            <a:pPr marL="171450" indent="-171450">
              <a:buFont typeface="Calibri"/>
              <a:buChar char="-"/>
            </a:pPr>
            <a:r>
              <a:rPr lang="en-US" dirty="0">
                <a:ea typeface="Calibri"/>
                <a:cs typeface="Calibri"/>
              </a:rPr>
              <a:t>NAO (pronounced as "NOW")</a:t>
            </a:r>
          </a:p>
          <a:p>
            <a:pPr marL="171450" indent="-171450">
              <a:buFont typeface="Calibri"/>
              <a:buChar char="-"/>
            </a:pPr>
            <a:r>
              <a:rPr lang="en-US"/>
              <a:t>Because social robots emulate personality, we tend to indirectly form relationships and project our consciousness onto them.</a:t>
            </a:r>
            <a:endParaRPr lang="en-US">
              <a:ea typeface="Calibri"/>
              <a:cs typeface="Calibri"/>
            </a:endParaRPr>
          </a:p>
          <a:p>
            <a:pPr marL="171450" indent="-171450">
              <a:buFont typeface="Calibri"/>
              <a:buChar char="-"/>
            </a:pPr>
            <a:r>
              <a:rPr lang="en-US"/>
              <a:t>Fun fact: Sophia was granted Saudi Arabian citizenship in 2017</a:t>
            </a:r>
            <a:endParaRPr lang="en-US">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F3EDDAEF-0680-43C5-26F8-55DFB387B01A}"/>
              </a:ext>
            </a:extLst>
          </p:cNvPr>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95760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E33C9-D327-10AC-AC85-D5593AD0E6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643ED-AA2C-1FDB-B0A2-8C40319A6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AFC08-2255-B5B8-7645-28C2C1115C0D}"/>
              </a:ext>
            </a:extLst>
          </p:cNvPr>
          <p:cNvSpPr>
            <a:spLocks noGrp="1"/>
          </p:cNvSpPr>
          <p:nvPr>
            <p:ph type="body" idx="1"/>
          </p:nvPr>
        </p:nvSpPr>
        <p:spPr/>
        <p:txBody>
          <a:bodyPr/>
          <a:lstStyle/>
          <a:p>
            <a:r>
              <a:rPr lang="en-US" dirty="0"/>
              <a:t>&lt;speaker notes&gt;</a:t>
            </a:r>
          </a:p>
        </p:txBody>
      </p:sp>
      <p:sp>
        <p:nvSpPr>
          <p:cNvPr id="4" name="Slide Number Placeholder 3">
            <a:extLst>
              <a:ext uri="{FF2B5EF4-FFF2-40B4-BE49-F238E27FC236}">
                <a16:creationId xmlns:a16="http://schemas.microsoft.com/office/drawing/2014/main" id="{3B62E4D3-CE13-15E0-041D-36A588A97ADB}"/>
              </a:ext>
            </a:extLst>
          </p:cNvPr>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02909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85CC-1512-2B3E-3DD5-A0CD6905B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CD68A2-A4A1-9F11-469E-8E5FDD561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C7BC60-9861-EAB5-C6A5-9E22CB564E8F}"/>
              </a:ext>
            </a:extLst>
          </p:cNvPr>
          <p:cNvSpPr>
            <a:spLocks noGrp="1"/>
          </p:cNvSpPr>
          <p:nvPr>
            <p:ph type="body" idx="1"/>
          </p:nvPr>
        </p:nvSpPr>
        <p:spPr/>
        <p:txBody>
          <a:bodyPr/>
          <a:lstStyle/>
          <a:p>
            <a:r>
              <a:rPr lang="en-US" dirty="0"/>
              <a:t>&lt;speaker notes&gt;</a:t>
            </a:r>
          </a:p>
        </p:txBody>
      </p:sp>
      <p:sp>
        <p:nvSpPr>
          <p:cNvPr id="4" name="Slide Number Placeholder 3">
            <a:extLst>
              <a:ext uri="{FF2B5EF4-FFF2-40B4-BE49-F238E27FC236}">
                <a16:creationId xmlns:a16="http://schemas.microsoft.com/office/drawing/2014/main" id="{5E7D51C0-A440-05F9-F005-91C561D4BBDF}"/>
              </a:ext>
            </a:extLst>
          </p:cNvPr>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335706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presentation, keep short and sweet or intro with Walgreens ad story and pose question: </a:t>
            </a:r>
            <a:br>
              <a:rPr lang="en-US" dirty="0"/>
            </a:br>
            <a:br>
              <a:rPr lang="en-US" dirty="0"/>
            </a:br>
            <a:r>
              <a:rPr lang="en-US" dirty="0"/>
              <a:t>is it safe to use facial recognition based advertising?</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744050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department of homeland security considers facial recognition only in the context of security, describing it as “</a:t>
            </a:r>
            <a:r>
              <a:rPr lang="en-US" b="0" i="0" u="none" strike="noStrike" dirty="0">
                <a:solidFill>
                  <a:srgbClr val="080808"/>
                </a:solidFill>
                <a:effectLst/>
                <a:latin typeface="Source Sans Pro Web"/>
              </a:rPr>
              <a:t>a contemporary security solution that automatically identifies and verifies the identity of an individual from a digital image or video frame.”. While defined under security, facial recognition can be found in many places.</a:t>
            </a:r>
          </a:p>
          <a:p>
            <a:pPr marL="171450" indent="-171450">
              <a:buFontTx/>
              <a:buChar char="-"/>
            </a:pPr>
            <a:endParaRPr lang="en-US" b="0" i="0" u="none" strike="noStrike" dirty="0">
              <a:solidFill>
                <a:srgbClr val="080808"/>
              </a:solidFill>
              <a:effectLst/>
              <a:latin typeface="Source Sans Pro Web"/>
            </a:endParaRPr>
          </a:p>
          <a:p>
            <a:pPr marL="171450" indent="-171450">
              <a:buFontTx/>
              <a:buChar char="-"/>
            </a:pPr>
            <a:r>
              <a:rPr lang="en-US" dirty="0"/>
              <a:t>Some uses are face ID on phones and other devices to protect accounts, TSA uses facial recognition to verify a traveler’s identity , Hotels like the Marriott began testing a facial recognition-based check-in system to streamline the check-in process.</a:t>
            </a:r>
          </a:p>
          <a:p>
            <a:pPr marL="171450" indent="-171450">
              <a:buFontTx/>
              <a:buChar char="-"/>
            </a:pPr>
            <a:endParaRPr lang="en-US" dirty="0"/>
          </a:p>
          <a:p>
            <a:pPr marL="171450" indent="-171450">
              <a:buFontTx/>
              <a:buChar char="-"/>
            </a:pPr>
            <a:r>
              <a:rPr lang="en-US" dirty="0"/>
              <a:t>The facial recognition industry is expanding at an exponential rate, which raises the question, why is so much money going into the technology? Most security uses are ”nice to have” add </a:t>
            </a:r>
            <a:r>
              <a:rPr lang="en-US" dirty="0" err="1"/>
              <a:t>ons</a:t>
            </a:r>
            <a:r>
              <a:rPr lang="en-US" dirty="0"/>
              <a:t> to a product or service. Is there a use of facial recognition that generates income by itself? Mention advertising</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4B862-709F-1F89-D1F8-653A5B4104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C3258-FF5D-0A20-0587-97F9092FD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8039D-BB75-15BC-2173-F89C08F1DF07}"/>
              </a:ext>
            </a:extLst>
          </p:cNvPr>
          <p:cNvSpPr>
            <a:spLocks noGrp="1"/>
          </p:cNvSpPr>
          <p:nvPr>
            <p:ph type="body" idx="1"/>
          </p:nvPr>
        </p:nvSpPr>
        <p:spPr/>
        <p:txBody>
          <a:bodyPr/>
          <a:lstStyle/>
          <a:p>
            <a:r>
              <a:rPr lang="en-US" dirty="0"/>
              <a:t>According to business News Daily, facial recognition advertising is “</a:t>
            </a:r>
            <a:r>
              <a:rPr lang="en-US" b="0" i="0" u="none" strike="noStrike" dirty="0">
                <a:solidFill>
                  <a:srgbClr val="2A2A2A"/>
                </a:solidFill>
                <a:effectLst/>
                <a:latin typeface="avertaRegular"/>
              </a:rPr>
              <a:t>the use of sensors that recognize a customer’s face and change how an ad appears to them in real time.”  </a:t>
            </a:r>
          </a:p>
          <a:p>
            <a:endParaRPr lang="en-US" b="0" i="0" u="none" strike="noStrike" dirty="0">
              <a:solidFill>
                <a:srgbClr val="2A2A2A"/>
              </a:solidFill>
              <a:effectLst/>
              <a:latin typeface="avertaRegular"/>
            </a:endParaRPr>
          </a:p>
          <a:p>
            <a:r>
              <a:rPr lang="en-US" b="0" i="0" u="none" strike="noStrike" dirty="0">
                <a:solidFill>
                  <a:srgbClr val="2A2A2A"/>
                </a:solidFill>
                <a:effectLst/>
                <a:latin typeface="avertaRegular"/>
              </a:rPr>
              <a:t>What this means is that ads can be targeted based on the demographics of the viewer. This already happens through online mediums by collecting user data and feeding targeted advertising to increase the yield rate of the advertisement. Even without any biometric aspects, there is still moral concern that is raised by collecting user’s data and using it to target ads. The line between what is private and public on the internet is blurry and often disputed. This in turn raises questions about the efficacy of doing the same with facial recognition.</a:t>
            </a:r>
          </a:p>
          <a:p>
            <a:endParaRPr lang="en-US" b="0" i="0" u="none" strike="noStrike" dirty="0">
              <a:solidFill>
                <a:srgbClr val="2A2A2A"/>
              </a:solidFill>
              <a:effectLst/>
              <a:latin typeface="avertaRegular"/>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2A2A2A"/>
                </a:solidFill>
                <a:effectLst/>
                <a:latin typeface="avertaRegular"/>
              </a:rPr>
              <a:t>This “adaptive advertisement” style can be implemented by using facial technology to scan for age, outdoor conditions, and even emotion, a specialized algorithm can determine what advertisement to display on a close by screen. While this technology seems cutting edge, companies like Walgreens are already implementing it today, using it to deliver targeted ads within their stores. With </a:t>
            </a:r>
            <a:endParaRPr lang="en-US" dirty="0"/>
          </a:p>
        </p:txBody>
      </p:sp>
      <p:sp>
        <p:nvSpPr>
          <p:cNvPr id="4" name="Slide Number Placeholder 3">
            <a:extLst>
              <a:ext uri="{FF2B5EF4-FFF2-40B4-BE49-F238E27FC236}">
                <a16:creationId xmlns:a16="http://schemas.microsoft.com/office/drawing/2014/main" id="{DCC9C988-16EC-95BD-4956-3BA8EE510743}"/>
              </a:ext>
            </a:extLst>
          </p:cNvPr>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23129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1371F-065F-E7B5-F7EA-2C0821657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C7C1F-4993-E180-F79C-02BBA5400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05B8C-3202-7774-D82A-860EFCA286A8}"/>
              </a:ext>
            </a:extLst>
          </p:cNvPr>
          <p:cNvSpPr>
            <a:spLocks noGrp="1"/>
          </p:cNvSpPr>
          <p:nvPr>
            <p:ph type="body" idx="1"/>
          </p:nvPr>
        </p:nvSpPr>
        <p:spPr/>
        <p:txBody>
          <a:bodyPr/>
          <a:lstStyle/>
          <a:p>
            <a:r>
              <a:rPr lang="en-US" dirty="0"/>
              <a:t>With the introduction of any automated system, there are going to be errors that arise. One of the main issues with facial recognition advertising comes from the fact it draws from people’s looks to determine potential products they would purchase. While it can determine demographics and find products that are statistically likely to appeal to the viewer, it will not be perfect. If a woman walks up to a Walgreens refrigerator screen, it is likely to show a low-calorie frozen meal over something like a Red bull, which could be what she is looking for. While the viewer will likely not be harmed or affected by these misrepresentations, bias can show through the system and reinforce societal norms even if they are incorrect. </a:t>
            </a:r>
            <a:br>
              <a:rPr lang="en-US" dirty="0"/>
            </a:br>
            <a:br>
              <a:rPr lang="en-US" dirty="0"/>
            </a:br>
            <a:r>
              <a:rPr lang="en-US" dirty="0"/>
              <a:t>With any camera system, it is also impossible to remain anonymous. While the company who made the screens claims to not retain any data, it is still processed within the system, meaning those with mal intent could potentially gain access to the system. </a:t>
            </a:r>
            <a:br>
              <a:rPr lang="en-US" dirty="0"/>
            </a:br>
            <a:r>
              <a:rPr lang="en-US" dirty="0"/>
              <a:t>Critical thinking is often important when determining who will want to buy what. If an AI model is tuned on data, who’s to say the data will be accurate? Does the lack of person to person interaction negatively affect the system’s ability to read what a person wants? Without a traditional salesperson running the advertisements, the effectiveness of the ads are left to the data fed into the neural network. What this also means however is the system can pick up on signs that may not be apparent to the common person. </a:t>
            </a:r>
            <a:br>
              <a:rPr lang="en-US" dirty="0"/>
            </a:br>
            <a:r>
              <a:rPr lang="en-US" dirty="0"/>
              <a:t>The facial recognition software is able to read emotion as well as demographics. Based on the exact conditions produces an ad whose effectiveness is a product of the data the AI was trained on.</a:t>
            </a:r>
          </a:p>
        </p:txBody>
      </p:sp>
      <p:sp>
        <p:nvSpPr>
          <p:cNvPr id="4" name="Slide Number Placeholder 3">
            <a:extLst>
              <a:ext uri="{FF2B5EF4-FFF2-40B4-BE49-F238E27FC236}">
                <a16:creationId xmlns:a16="http://schemas.microsoft.com/office/drawing/2014/main" id="{C0B39BBA-AC78-5D5B-A0D8-3C7BA584AAFA}"/>
              </a:ext>
            </a:extLst>
          </p:cNvPr>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844439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D41D-3698-F2F6-C39D-9819406C0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F9B52-62B6-272B-7171-E64A384E58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4CBCE-CA85-4D0C-0784-253F1D35C9BF}"/>
              </a:ext>
            </a:extLst>
          </p:cNvPr>
          <p:cNvSpPr>
            <a:spLocks noGrp="1"/>
          </p:cNvSpPr>
          <p:nvPr>
            <p:ph type="body" idx="1"/>
          </p:nvPr>
        </p:nvSpPr>
        <p:spPr/>
        <p:txBody>
          <a:bodyPr/>
          <a:lstStyle/>
          <a:p>
            <a:pPr algn="l">
              <a:buNone/>
            </a:pPr>
            <a:r>
              <a:rPr lang="en-US" b="0" i="0" u="none" strike="noStrike" dirty="0">
                <a:solidFill>
                  <a:srgbClr val="000000"/>
                </a:solidFill>
                <a:effectLst/>
              </a:rPr>
              <a:t>Before we wrap up, I want to leave you with a serious consideration: security. In 2023 alone, 72.7% of organizations experienced ransomware attacks. That’s not just data breaches that’s full-scale lockouts, with sensitive information held hostage.</a:t>
            </a:r>
          </a:p>
          <a:p>
            <a:pPr algn="l">
              <a:buNone/>
            </a:pPr>
            <a:r>
              <a:rPr lang="en-US" b="0" i="0" u="none" strike="noStrike" dirty="0">
                <a:solidFill>
                  <a:srgbClr val="000000"/>
                </a:solidFill>
                <a:effectLst/>
              </a:rPr>
              <a:t>Now imagine facial recognition systems embedded in advertising, collecting biometric data like your face, iris patterns, even emotional reactions, all sitting in public spaces, constantly connected to the internet.</a:t>
            </a:r>
          </a:p>
          <a:p>
            <a:pPr algn="l">
              <a:buNone/>
            </a:pPr>
            <a:r>
              <a:rPr lang="en-US" b="0" i="0" u="none" strike="noStrike" dirty="0">
                <a:solidFill>
                  <a:srgbClr val="000000"/>
                </a:solidFill>
                <a:effectLst/>
              </a:rPr>
              <a:t>If those systems are breached and the odds say they will be, that data is gone. And unlike a credit card, you can't change your face.</a:t>
            </a:r>
          </a:p>
          <a:p>
            <a:pPr algn="l">
              <a:buNone/>
            </a:pPr>
            <a:r>
              <a:rPr lang="en-US" b="0" i="0" u="none" strike="noStrike" dirty="0">
                <a:solidFill>
                  <a:srgbClr val="000000"/>
                </a:solidFill>
                <a:effectLst/>
              </a:rPr>
              <a:t>These systems, by nature, are public-facing and automated. That makes them not just a convenience, but an easy target. A digital billboard could become an entry point into a corporate network or worse, into your identity.</a:t>
            </a:r>
          </a:p>
          <a:p>
            <a:pPr algn="l"/>
            <a:r>
              <a:rPr lang="en-US" b="0" i="0" u="none" strike="noStrike" dirty="0">
                <a:solidFill>
                  <a:srgbClr val="000000"/>
                </a:solidFill>
                <a:effectLst/>
              </a:rPr>
              <a:t>So while facial recognition advertising might seem cutting-edge, we have to ask: is it worth the risk? The cost of innovation shouldn't be our privacy or our security.</a:t>
            </a:r>
          </a:p>
        </p:txBody>
      </p:sp>
      <p:sp>
        <p:nvSpPr>
          <p:cNvPr id="4" name="Slide Number Placeholder 3">
            <a:extLst>
              <a:ext uri="{FF2B5EF4-FFF2-40B4-BE49-F238E27FC236}">
                <a16:creationId xmlns:a16="http://schemas.microsoft.com/office/drawing/2014/main" id="{160779E4-3C4E-50C7-3287-077EDAF0FE25}"/>
              </a:ext>
            </a:extLst>
          </p:cNvPr>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086851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465623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TODO: Add Snowden interview video link and thumbnail</a:t>
            </a:r>
          </a:p>
          <a:p>
            <a:pPr eaLnBrk="1" hangingPunct="1"/>
            <a:endParaRPr lang="en-US" b="1" dirty="0"/>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43264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we (the company) produce the game?</a:t>
            </a:r>
          </a:p>
          <a:p>
            <a:endParaRPr lang="en-US" dirty="0"/>
          </a:p>
          <a:p>
            <a:r>
              <a:rPr lang="en-US" dirty="0"/>
              <a:t>Use the SWE Code Of Ethics as the basis for your argument.</a:t>
            </a:r>
          </a:p>
          <a:p>
            <a:endParaRPr lang="en-US" dirty="0"/>
          </a:p>
          <a:p>
            <a:r>
              <a:rPr lang="en-US" dirty="0"/>
              <a:t>If Remote: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 “(YES)” or “(NO)” to the end of your name in Zoom to show your side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AI self-regulation involves companies voluntarily setting and following their own ethical and safety standards for AI development and deployment, without external enforcement.</a:t>
            </a:r>
          </a:p>
          <a:p>
            <a:pPr marL="171450" indent="-171450">
              <a:buFontTx/>
              <a:buChar char="-"/>
            </a:pPr>
            <a:r>
              <a:rPr lang="en-US" dirty="0"/>
              <a:t>Regulation matters because AI technologies influence critical aspects of society, including employment, healthcare, and information dissemination. Without proper oversight, there's a risk of harm, bias, and erosion of public trust.</a:t>
            </a:r>
          </a:p>
          <a:p>
            <a:pPr marL="171450" indent="-171450">
              <a:buFontTx/>
              <a:buChar char="-"/>
            </a:pPr>
            <a:r>
              <a:rPr lang="en-US" dirty="0"/>
              <a:t>Companies developing AI cannot be solely trusted to self-regulate. External oversight is necessary to ensure ethical and safe AI practices.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E5873-4F5C-0D7E-02AC-B3A66FCAB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2CA12-F523-D5EB-F254-0908E036B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CBBE5-5A8B-FA98-F42B-23CD26FFC8DC}"/>
              </a:ext>
            </a:extLst>
          </p:cNvPr>
          <p:cNvSpPr>
            <a:spLocks noGrp="1"/>
          </p:cNvSpPr>
          <p:nvPr>
            <p:ph type="body" idx="1"/>
          </p:nvPr>
        </p:nvSpPr>
        <p:spPr/>
        <p:txBody>
          <a:bodyPr/>
          <a:lstStyle/>
          <a:p>
            <a:pPr>
              <a:buNone/>
            </a:pPr>
            <a:r>
              <a:rPr lang="en-US" dirty="0"/>
              <a:t>- Self-regulation allows companies to innovate rapidly, as they are not hindered by the often slow pace of governmental regulatory processes.​</a:t>
            </a:r>
          </a:p>
          <a:p>
            <a:pPr>
              <a:buNone/>
            </a:pPr>
            <a:r>
              <a:rPr lang="en-US" dirty="0"/>
              <a:t>- By setting their own ethical standards, organizations can ensure that their AI solutions are both effective and aligned with their specific operational contexts.​</a:t>
            </a:r>
          </a:p>
          <a:p>
            <a:pPr marL="0" indent="0">
              <a:buFontTx/>
              <a:buNone/>
            </a:pPr>
            <a:r>
              <a:rPr lang="en-US" dirty="0"/>
              <a:t>- This flexibility can be crucial in the evolving AI landscape, where the ability to adapt quickly can be a significant competitive advantage.</a:t>
            </a:r>
          </a:p>
          <a:p>
            <a:pPr>
              <a:buNone/>
            </a:pPr>
            <a:r>
              <a:rPr lang="en-US" dirty="0"/>
              <a:t>- Companies developing AI technologies are best positioned to understand the potential risks and ethical considerations associated with their use.​</a:t>
            </a:r>
          </a:p>
          <a:p>
            <a:pPr>
              <a:buNone/>
            </a:pPr>
            <a:r>
              <a:rPr lang="en-US" dirty="0"/>
              <a:t>- Their deep technical knowledge enables them to create and implement policies that are both practical and effective in mitigating risks.​</a:t>
            </a:r>
          </a:p>
          <a:p>
            <a:r>
              <a:rPr lang="en-US" dirty="0"/>
              <a:t>- This expertise also facilitates continuous monitoring and improvement of AI systems, ensuring they remain aligned with ethical standards over time.</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51A388CF-434C-BEB0-816F-3BB6A4F9EA9F}"/>
              </a:ext>
            </a:extLst>
          </p:cNvPr>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88712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redmondmag.com/Articles/2024/02/08/Microsoft-Trustworthy-AI-Assurances.aspx%20April%2021" TargetMode="External"/><Relationship Id="rId13" Type="http://schemas.openxmlformats.org/officeDocument/2006/relationships/hyperlink" Target="https://digital-strategy.ec.europa.eu/en/policies/regulatory-framework-ai%20April%2021" TargetMode="External"/><Relationship Id="rId3" Type="http://schemas.openxmlformats.org/officeDocument/2006/relationships/hyperlink" Target="https://www.forbes.com/councils/forbescommunicationscouncil/2023/07/20/seize-the-opportunity-embrace-self-regulation-to-harness-the-full-potential-of-ai/" TargetMode="External"/><Relationship Id="rId7" Type="http://schemas.openxmlformats.org/officeDocument/2006/relationships/hyperlink" Target="https://www.pewresearch.org/wp-content/uploads/sites/20/2025/04/pi_2025.04.03_us-public-and-ai-experts_report.pdf" TargetMode="External"/><Relationship Id="rId12" Type="http://schemas.openxmlformats.org/officeDocument/2006/relationships/hyperlink" Target="https://medium.com/a-i-society/ai-top-of-mind-for-10-14-24-openais-revenue-projections-33cbd2b12f89%20April%2021" TargetMode="External"/><Relationship Id="rId2" Type="http://schemas.openxmlformats.org/officeDocument/2006/relationships/hyperlink" Target="https://explodingtopics.com/blog/ai-market-size-stats%20April%2021" TargetMode="External"/><Relationship Id="rId1" Type="http://schemas.openxmlformats.org/officeDocument/2006/relationships/slideLayout" Target="../slideLayouts/slideLayout2.xml"/><Relationship Id="rId6" Type="http://schemas.openxmlformats.org/officeDocument/2006/relationships/hyperlink" Target="https://www.forbes.com/sites/virginieberger/2025/03/15/the-ai-copyright-battle-why-openai-and-google-are-pushing-for-fair-use%20April%2021" TargetMode="External"/><Relationship Id="rId11" Type="http://schemas.openxmlformats.org/officeDocument/2006/relationships/hyperlink" Target="https://apnews.com/article/openai-dolores-huerta-artificial-intelligence-nonprofit-5be2ce2185fb382a45e940426cd936d3%20April%2021" TargetMode="External"/><Relationship Id="rId5" Type="http://schemas.openxmlformats.org/officeDocument/2006/relationships/hyperlink" Target="https://www.kdnuggets.com/2023/05/deep-dive-gpt-models.html%20April%2021" TargetMode="External"/><Relationship Id="rId10" Type="http://schemas.openxmlformats.org/officeDocument/2006/relationships/hyperlink" Target="https://apnews.com/article/openai-dolores-huerta-artificial-intelligence-nonprofit-5be2ce2185fb382a45e940426cd936d3" TargetMode="External"/><Relationship Id="rId4" Type="http://schemas.openxmlformats.org/officeDocument/2006/relationships/hyperlink" Target="https://www.nutanix.com/theforecastbynutanix/news/why-self-regulation-is-important-to-ethical-enterprise-ai%20April%2021" TargetMode="External"/><Relationship Id="rId9" Type="http://schemas.openxmlformats.org/officeDocument/2006/relationships/hyperlink" Target="https://www.theguardian.com/world/2025/jan/23/israeli-military-gaza-war-microsoft%20April%2021" TargetMode="External"/><Relationship Id="rId14" Type="http://schemas.openxmlformats.org/officeDocument/2006/relationships/hyperlink" Target="https://www.lawfaremedia.org/article/a-dynamic-governance-model-for-ai%20April%202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visualcapitalist.com/sp/ranking-industries-by-their-potential-for-ai-automation/" TargetMode="External"/><Relationship Id="rId3" Type="http://schemas.openxmlformats.org/officeDocument/2006/relationships/hyperlink" Target="https://www.pewresearch.org/social-trends/2023/07/26/which-u-s-workers-are-more-exposed-to-ai-on-their-jobs/" TargetMode="External"/><Relationship Id="rId7" Type="http://schemas.openxmlformats.org/officeDocument/2006/relationships/hyperlink" Target="https://www.economist.com/graphic-detail/2018/04/24/a-study-finds-nearly-half-of-jobs-are-vulnerable-to-automation" TargetMode="External"/><Relationship Id="rId2" Type="http://schemas.openxmlformats.org/officeDocument/2006/relationships/hyperlink" Target="https://www.stlouisfed.org/on-the-economy/2019/november/robots-affecting-local-labor-markets" TargetMode="External"/><Relationship Id="rId1" Type="http://schemas.openxmlformats.org/officeDocument/2006/relationships/slideLayout" Target="../slideLayouts/slideLayout2.xml"/><Relationship Id="rId6" Type="http://schemas.openxmlformats.org/officeDocument/2006/relationships/hyperlink" Target="https://philosophynow.org/issues/125/Could_a_Robot_be_Conscious" TargetMode="External"/><Relationship Id="rId5" Type="http://schemas.openxmlformats.org/officeDocument/2006/relationships/hyperlink" Target="https://www.frontiersin.org/journals/psychology/articles/10.3389/fpsyg.2019.01535/full" TargetMode="External"/><Relationship Id="rId4" Type="http://schemas.openxmlformats.org/officeDocument/2006/relationships/hyperlink" Target="https://www.uscareerinstitute.edu/blog/65-jobs-with-the-lowest-risk-of-automation-by-ai-and-robot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cobalt.io/blog/cybersecurity-statistics-2024" TargetMode="External"/><Relationship Id="rId3" Type="http://schemas.openxmlformats.org/officeDocument/2006/relationships/hyperlink" Target="https://www.dhs.gov/publication/facial-recognition-technology" TargetMode="External"/><Relationship Id="rId7" Type="http://schemas.openxmlformats.org/officeDocument/2006/relationships/hyperlink" Target="https://www.businessnewsdaily.com/15213-walgreens-facial-recognitio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incode.com/blog/model-training-for-face-recognition-and-how-we-improve-over-time-how-it-works/" TargetMode="External"/><Relationship Id="rId5" Type="http://schemas.openxmlformats.org/officeDocument/2006/relationships/hyperlink" Target="https://www.tsa.gov/news/press/factsheets/facial-recognition-technology#:~:text=The%20facial%20recognition%20technology%20TSA,identification%20document%20(ID)%20credential." TargetMode="External"/><Relationship Id="rId4" Type="http://schemas.openxmlformats.org/officeDocument/2006/relationships/hyperlink" Target="https://www.thalesgroup.com/en/markets/digital-identity-and-security/government/inspired/where-facial-recognition-use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ncase.me/trus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C4F9B-20CF-1023-D9A4-FCF07FE62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087F8-80B4-93C7-E905-C2511C7AD7E4}"/>
              </a:ext>
            </a:extLst>
          </p:cNvPr>
          <p:cNvSpPr>
            <a:spLocks noGrp="1"/>
          </p:cNvSpPr>
          <p:nvPr>
            <p:ph type="title"/>
          </p:nvPr>
        </p:nvSpPr>
        <p:spPr/>
        <p:txBody>
          <a:bodyPr/>
          <a:lstStyle/>
          <a:p>
            <a:r>
              <a:rPr lang="en-US" dirty="0"/>
              <a:t>Argument for self regulation</a:t>
            </a:r>
          </a:p>
        </p:txBody>
      </p:sp>
      <p:sp>
        <p:nvSpPr>
          <p:cNvPr id="3" name="Content Placeholder 2">
            <a:extLst>
              <a:ext uri="{FF2B5EF4-FFF2-40B4-BE49-F238E27FC236}">
                <a16:creationId xmlns:a16="http://schemas.microsoft.com/office/drawing/2014/main" id="{FDD58A59-E357-3384-1CA4-E4A788F7F857}"/>
              </a:ext>
            </a:extLst>
          </p:cNvPr>
          <p:cNvSpPr>
            <a:spLocks noGrp="1"/>
          </p:cNvSpPr>
          <p:nvPr>
            <p:ph sz="half" idx="1"/>
          </p:nvPr>
        </p:nvSpPr>
        <p:spPr/>
        <p:txBody>
          <a:bodyPr>
            <a:normAutofit/>
          </a:bodyPr>
          <a:lstStyle/>
          <a:p>
            <a:r>
              <a:rPr lang="en-US" dirty="0"/>
              <a:t>Rapid innovation and adaptation [2]</a:t>
            </a:r>
          </a:p>
          <a:p>
            <a:pPr lvl="1"/>
            <a:r>
              <a:rPr lang="en-US" dirty="0"/>
              <a:t>Accelerated development</a:t>
            </a:r>
          </a:p>
          <a:p>
            <a:pPr lvl="1"/>
            <a:r>
              <a:rPr lang="en-US" dirty="0"/>
              <a:t>Flexible standards</a:t>
            </a:r>
          </a:p>
          <a:p>
            <a:pPr lvl="1"/>
            <a:r>
              <a:rPr lang="en-US" dirty="0"/>
              <a:t>Market responsiveness</a:t>
            </a:r>
          </a:p>
          <a:p>
            <a:r>
              <a:rPr lang="en-US" dirty="0"/>
              <a:t>Companies posses deep technical knowledge [3]</a:t>
            </a:r>
          </a:p>
          <a:p>
            <a:pPr lvl="1"/>
            <a:r>
              <a:rPr lang="en-US" dirty="0"/>
              <a:t>Expertise driven policy</a:t>
            </a:r>
          </a:p>
          <a:p>
            <a:pPr lvl="1"/>
            <a:r>
              <a:rPr lang="en-US" dirty="0"/>
              <a:t>Proactive risk management</a:t>
            </a:r>
          </a:p>
          <a:p>
            <a:pPr lvl="1"/>
            <a:r>
              <a:rPr lang="en-US" dirty="0"/>
              <a:t>Continuous improvement</a:t>
            </a:r>
          </a:p>
          <a:p>
            <a:r>
              <a:rPr lang="en-US" dirty="0"/>
              <a:t>[4]</a:t>
            </a:r>
          </a:p>
        </p:txBody>
      </p:sp>
      <p:sp>
        <p:nvSpPr>
          <p:cNvPr id="5" name="Footer Placeholder 4">
            <a:extLst>
              <a:ext uri="{FF2B5EF4-FFF2-40B4-BE49-F238E27FC236}">
                <a16:creationId xmlns:a16="http://schemas.microsoft.com/office/drawing/2014/main" id="{957D9B85-9EC2-7158-ED8C-3B3B51BBD4C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9D0E96F3-6979-C68B-D09E-2EA36AE1ECD6}"/>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a:extLst>
              <a:ext uri="{FF2B5EF4-FFF2-40B4-BE49-F238E27FC236}">
                <a16:creationId xmlns:a16="http://schemas.microsoft.com/office/drawing/2014/main" id="{6D7CEA84-41AD-F1E4-9DED-753473CB6C7F}"/>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DiPietro</a:t>
            </a:r>
          </a:p>
        </p:txBody>
      </p:sp>
      <p:pic>
        <p:nvPicPr>
          <p:cNvPr id="2050" name="Picture 2" descr="A Deep Dive into GPT Models">
            <a:extLst>
              <a:ext uri="{FF2B5EF4-FFF2-40B4-BE49-F238E27FC236}">
                <a16:creationId xmlns:a16="http://schemas.microsoft.com/office/drawing/2014/main" id="{0825D14D-3C0E-2EB9-587B-9822B0F26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670" y="1276350"/>
            <a:ext cx="4758655" cy="316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6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E40C-198D-175D-F4C3-1FC662920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39BAF-3F1D-FB4B-B1C2-1AC11135073F}"/>
              </a:ext>
            </a:extLst>
          </p:cNvPr>
          <p:cNvSpPr>
            <a:spLocks noGrp="1"/>
          </p:cNvSpPr>
          <p:nvPr>
            <p:ph type="title"/>
          </p:nvPr>
        </p:nvSpPr>
        <p:spPr/>
        <p:txBody>
          <a:bodyPr/>
          <a:lstStyle/>
          <a:p>
            <a:r>
              <a:rPr lang="en-US" dirty="0"/>
              <a:t>shortcomings</a:t>
            </a:r>
          </a:p>
        </p:txBody>
      </p:sp>
      <p:sp>
        <p:nvSpPr>
          <p:cNvPr id="3" name="Content Placeholder 2">
            <a:extLst>
              <a:ext uri="{FF2B5EF4-FFF2-40B4-BE49-F238E27FC236}">
                <a16:creationId xmlns:a16="http://schemas.microsoft.com/office/drawing/2014/main" id="{F6288DCE-99E8-0CC9-879E-A2706CC0C069}"/>
              </a:ext>
            </a:extLst>
          </p:cNvPr>
          <p:cNvSpPr>
            <a:spLocks noGrp="1"/>
          </p:cNvSpPr>
          <p:nvPr>
            <p:ph sz="half" idx="1"/>
          </p:nvPr>
        </p:nvSpPr>
        <p:spPr/>
        <p:txBody>
          <a:bodyPr>
            <a:normAutofit lnSpcReduction="10000"/>
          </a:bodyPr>
          <a:lstStyle/>
          <a:p>
            <a:r>
              <a:rPr lang="en-US" dirty="0"/>
              <a:t>Profit motivation may overshadow ethics</a:t>
            </a:r>
          </a:p>
          <a:p>
            <a:pPr lvl="1"/>
            <a:r>
              <a:rPr lang="en-US" dirty="0"/>
              <a:t>Aggressive fair use lobbying</a:t>
            </a:r>
          </a:p>
          <a:p>
            <a:pPr lvl="1"/>
            <a:r>
              <a:rPr lang="en-US" dirty="0"/>
              <a:t>Innovation over creator rights</a:t>
            </a:r>
          </a:p>
          <a:p>
            <a:r>
              <a:rPr lang="en-US" dirty="0"/>
              <a:t>Lack of transparency</a:t>
            </a:r>
          </a:p>
          <a:p>
            <a:pPr lvl="1"/>
            <a:r>
              <a:rPr lang="en-US" dirty="0"/>
              <a:t>Opaque data usage</a:t>
            </a:r>
          </a:p>
          <a:p>
            <a:pPr lvl="1"/>
            <a:r>
              <a:rPr lang="en-US" dirty="0"/>
              <a:t>Insufficient attribution</a:t>
            </a:r>
          </a:p>
          <a:p>
            <a:r>
              <a:rPr lang="en-US" dirty="0"/>
              <a:t>Limited accountability [5]</a:t>
            </a:r>
          </a:p>
          <a:p>
            <a:pPr lvl="1"/>
            <a:r>
              <a:rPr lang="en-US" dirty="0"/>
              <a:t>Absence of legal frameworks</a:t>
            </a:r>
          </a:p>
          <a:p>
            <a:pPr lvl="1"/>
            <a:r>
              <a:rPr lang="en-US" dirty="0"/>
              <a:t>Challenges in enforcement</a:t>
            </a:r>
          </a:p>
          <a:p>
            <a:r>
              <a:rPr lang="en-US" dirty="0"/>
              <a:t>[6]</a:t>
            </a:r>
          </a:p>
        </p:txBody>
      </p:sp>
      <p:sp>
        <p:nvSpPr>
          <p:cNvPr id="5" name="Footer Placeholder 4">
            <a:extLst>
              <a:ext uri="{FF2B5EF4-FFF2-40B4-BE49-F238E27FC236}">
                <a16:creationId xmlns:a16="http://schemas.microsoft.com/office/drawing/2014/main" id="{64FC44AC-BFBF-A549-344E-D0E36D89774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A20E2288-7C3C-F343-3B89-2D158C41B793}"/>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a:extLst>
              <a:ext uri="{FF2B5EF4-FFF2-40B4-BE49-F238E27FC236}">
                <a16:creationId xmlns:a16="http://schemas.microsoft.com/office/drawing/2014/main" id="{A2A7D952-8FA7-1C77-7CD6-CD32E131ED0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DiPietro</a:t>
            </a:r>
          </a:p>
        </p:txBody>
      </p:sp>
      <p:pic>
        <p:nvPicPr>
          <p:cNvPr id="9" name="Picture 8">
            <a:extLst>
              <a:ext uri="{FF2B5EF4-FFF2-40B4-BE49-F238E27FC236}">
                <a16:creationId xmlns:a16="http://schemas.microsoft.com/office/drawing/2014/main" id="{04B2DEC0-B21C-57B3-CF50-CB153DB44EC0}"/>
              </a:ext>
            </a:extLst>
          </p:cNvPr>
          <p:cNvPicPr>
            <a:picLocks noChangeAspect="1"/>
          </p:cNvPicPr>
          <p:nvPr/>
        </p:nvPicPr>
        <p:blipFill>
          <a:blip r:embed="rId3"/>
          <a:stretch>
            <a:fillRect/>
          </a:stretch>
        </p:blipFill>
        <p:spPr>
          <a:xfrm>
            <a:off x="4454796" y="1677899"/>
            <a:ext cx="4572000" cy="2406094"/>
          </a:xfrm>
          <a:prstGeom prst="rect">
            <a:avLst/>
          </a:prstGeom>
        </p:spPr>
      </p:pic>
    </p:spTree>
    <p:extLst>
      <p:ext uri="{BB962C8B-B14F-4D97-AF65-F5344CB8AC3E}">
        <p14:creationId xmlns:p14="http://schemas.microsoft.com/office/powerpoint/2010/main" val="244597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2F25-AD7C-87A1-B813-5298058249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D6B21-CDEE-4E2C-D213-498D391C13C5}"/>
              </a:ext>
            </a:extLst>
          </p:cNvPr>
          <p:cNvSpPr>
            <a:spLocks noGrp="1"/>
          </p:cNvSpPr>
          <p:nvPr>
            <p:ph type="title"/>
          </p:nvPr>
        </p:nvSpPr>
        <p:spPr/>
        <p:txBody>
          <a:bodyPr/>
          <a:lstStyle/>
          <a:p>
            <a:r>
              <a:rPr lang="en-US" dirty="0"/>
              <a:t>Example: Microsoft</a:t>
            </a:r>
          </a:p>
        </p:txBody>
      </p:sp>
      <p:sp>
        <p:nvSpPr>
          <p:cNvPr id="3" name="Content Placeholder 2">
            <a:extLst>
              <a:ext uri="{FF2B5EF4-FFF2-40B4-BE49-F238E27FC236}">
                <a16:creationId xmlns:a16="http://schemas.microsoft.com/office/drawing/2014/main" id="{82E4E6CA-62C6-F293-16A9-70F3238D3B95}"/>
              </a:ext>
            </a:extLst>
          </p:cNvPr>
          <p:cNvSpPr>
            <a:spLocks noGrp="1"/>
          </p:cNvSpPr>
          <p:nvPr>
            <p:ph sz="half" idx="1"/>
          </p:nvPr>
        </p:nvSpPr>
        <p:spPr>
          <a:xfrm>
            <a:off x="685800" y="1352551"/>
            <a:ext cx="3963256" cy="3352800"/>
          </a:xfrm>
        </p:spPr>
        <p:txBody>
          <a:bodyPr>
            <a:normAutofit/>
          </a:bodyPr>
          <a:lstStyle/>
          <a:p>
            <a:r>
              <a:rPr lang="en-US" dirty="0"/>
              <a:t>Responsible AI Framework [7]</a:t>
            </a:r>
          </a:p>
          <a:p>
            <a:pPr lvl="1"/>
            <a:r>
              <a:rPr lang="en-US" dirty="0"/>
              <a:t>Vulnerability assessment</a:t>
            </a:r>
          </a:p>
          <a:p>
            <a:pPr lvl="1"/>
            <a:r>
              <a:rPr lang="en-US" dirty="0"/>
              <a:t>Multi-team oversight</a:t>
            </a:r>
          </a:p>
          <a:p>
            <a:pPr lvl="1"/>
            <a:r>
              <a:rPr lang="en-US" dirty="0"/>
              <a:t>Data security</a:t>
            </a:r>
          </a:p>
          <a:p>
            <a:r>
              <a:rPr lang="en-US" dirty="0"/>
              <a:t>Laid off important AI ethics team [8]</a:t>
            </a:r>
          </a:p>
          <a:p>
            <a:pPr lvl="1"/>
            <a:r>
              <a:rPr lang="en-US" dirty="0"/>
              <a:t>Ethics framework enforcement</a:t>
            </a:r>
          </a:p>
          <a:p>
            <a:pPr lvl="1"/>
            <a:r>
              <a:rPr lang="en-US" dirty="0"/>
              <a:t>Detailed risks of OpenAI collaboration</a:t>
            </a:r>
          </a:p>
          <a:p>
            <a:r>
              <a:rPr lang="en-US" dirty="0"/>
              <a:t>Controversial military contracts [9]</a:t>
            </a:r>
          </a:p>
        </p:txBody>
      </p:sp>
      <p:sp>
        <p:nvSpPr>
          <p:cNvPr id="5" name="Footer Placeholder 4">
            <a:extLst>
              <a:ext uri="{FF2B5EF4-FFF2-40B4-BE49-F238E27FC236}">
                <a16:creationId xmlns:a16="http://schemas.microsoft.com/office/drawing/2014/main" id="{E160EA23-2489-1E86-5755-6D193AF4D887}"/>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7224CEAA-BBAD-3340-7467-BBBC738CEFB1}"/>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CC2BD2EE-B199-06F0-05F7-8634746EF86A}"/>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DiPietro</a:t>
            </a:r>
          </a:p>
        </p:txBody>
      </p:sp>
      <p:pic>
        <p:nvPicPr>
          <p:cNvPr id="2050" name="Picture 2" descr="Microsoft announces new Azure capabilities around cloud-native apps, data  analytics and hybrid cloud operations - SiliconANGLE">
            <a:extLst>
              <a:ext uri="{FF2B5EF4-FFF2-40B4-BE49-F238E27FC236}">
                <a16:creationId xmlns:a16="http://schemas.microsoft.com/office/drawing/2014/main" id="{35FBE1B3-E9D1-AE5F-AD4F-6DAB430F5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111" y="1286737"/>
            <a:ext cx="4200525"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86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24F7D-6B73-54D2-1A69-425F48565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96B2A-266B-78E0-6EEF-518ED0744CDD}"/>
              </a:ext>
            </a:extLst>
          </p:cNvPr>
          <p:cNvSpPr>
            <a:spLocks noGrp="1"/>
          </p:cNvSpPr>
          <p:nvPr>
            <p:ph type="title"/>
          </p:nvPr>
        </p:nvSpPr>
        <p:spPr/>
        <p:txBody>
          <a:bodyPr/>
          <a:lstStyle/>
          <a:p>
            <a:r>
              <a:rPr lang="en-US" dirty="0"/>
              <a:t>Example: OpenAI</a:t>
            </a:r>
          </a:p>
        </p:txBody>
      </p:sp>
      <p:sp>
        <p:nvSpPr>
          <p:cNvPr id="3" name="Content Placeholder 2">
            <a:extLst>
              <a:ext uri="{FF2B5EF4-FFF2-40B4-BE49-F238E27FC236}">
                <a16:creationId xmlns:a16="http://schemas.microsoft.com/office/drawing/2014/main" id="{998C84F2-227F-BA0A-FB6C-1374A5A517E0}"/>
              </a:ext>
            </a:extLst>
          </p:cNvPr>
          <p:cNvSpPr>
            <a:spLocks noGrp="1"/>
          </p:cNvSpPr>
          <p:nvPr>
            <p:ph sz="half" idx="1"/>
          </p:nvPr>
        </p:nvSpPr>
        <p:spPr/>
        <p:txBody>
          <a:bodyPr>
            <a:normAutofit fontScale="92500" lnSpcReduction="10000"/>
          </a:bodyPr>
          <a:lstStyle/>
          <a:p>
            <a:r>
              <a:rPr lang="en-US" dirty="0"/>
              <a:t>Rapid innovation and development of GPT</a:t>
            </a:r>
          </a:p>
          <a:p>
            <a:r>
              <a:rPr lang="en-US" dirty="0"/>
              <a:t>Training on copyrighted material without explicit consent [10]</a:t>
            </a:r>
          </a:p>
          <a:p>
            <a:pPr lvl="1"/>
            <a:r>
              <a:rPr lang="en-US" dirty="0"/>
              <a:t>Facing lawsuits from authors and the NYT</a:t>
            </a:r>
          </a:p>
          <a:p>
            <a:pPr lvl="1"/>
            <a:r>
              <a:rPr lang="en-US" dirty="0"/>
              <a:t>Data hunger outweighing ethical concern</a:t>
            </a:r>
          </a:p>
          <a:p>
            <a:r>
              <a:rPr lang="en-US" dirty="0"/>
              <a:t>Now a for-profit company [11]</a:t>
            </a:r>
          </a:p>
          <a:p>
            <a:pPr lvl="1"/>
            <a:r>
              <a:rPr lang="en-US" dirty="0"/>
              <a:t>Founded as a non-profit to benefit humanity</a:t>
            </a:r>
          </a:p>
          <a:p>
            <a:pPr lvl="1"/>
            <a:r>
              <a:rPr lang="en-US" dirty="0"/>
              <a:t>Profit drives data collection</a:t>
            </a:r>
          </a:p>
          <a:p>
            <a:r>
              <a:rPr lang="en-US" dirty="0"/>
              <a:t>[12]</a:t>
            </a:r>
          </a:p>
        </p:txBody>
      </p:sp>
      <p:sp>
        <p:nvSpPr>
          <p:cNvPr id="4" name="Content Placeholder 3">
            <a:extLst>
              <a:ext uri="{FF2B5EF4-FFF2-40B4-BE49-F238E27FC236}">
                <a16:creationId xmlns:a16="http://schemas.microsoft.com/office/drawing/2014/main" id="{CB105443-CF9A-C577-7FC6-637FCE9FEF6D}"/>
              </a:ext>
            </a:extLst>
          </p:cNvPr>
          <p:cNvSpPr>
            <a:spLocks noGrp="1"/>
          </p:cNvSpPr>
          <p:nvPr>
            <p:ph sz="half" idx="2"/>
          </p:nvPr>
        </p:nvSpPr>
        <p:spPr>
          <a:xfrm>
            <a:off x="6557600" y="1813361"/>
            <a:ext cx="1803788" cy="1934814"/>
          </a:xfrm>
          <a:ln>
            <a:solidFill>
              <a:schemeClr val="bg1"/>
            </a:solidFill>
          </a:ln>
        </p:spPr>
        <p:txBody>
          <a:bodyPr anchor="ctr">
            <a:normAutofit fontScale="92500" lnSpcReduction="10000"/>
          </a:bodyPr>
          <a:lstStyle/>
          <a:p>
            <a:pPr marL="0" indent="0" algn="ctr">
              <a:buNone/>
            </a:pPr>
            <a:r>
              <a:rPr lang="en-US" dirty="0"/>
              <a:t>&lt;Graphic as big as will fit&gt;</a:t>
            </a:r>
          </a:p>
        </p:txBody>
      </p:sp>
      <p:sp>
        <p:nvSpPr>
          <p:cNvPr id="5" name="Footer Placeholder 4">
            <a:extLst>
              <a:ext uri="{FF2B5EF4-FFF2-40B4-BE49-F238E27FC236}">
                <a16:creationId xmlns:a16="http://schemas.microsoft.com/office/drawing/2014/main" id="{8D19EE43-C6B3-EA85-00DB-54B6BA6A304F}"/>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B1F34946-B131-E55C-7CEA-78EF5CF08F7B}"/>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a:extLst>
              <a:ext uri="{FF2B5EF4-FFF2-40B4-BE49-F238E27FC236}">
                <a16:creationId xmlns:a16="http://schemas.microsoft.com/office/drawing/2014/main" id="{399FAE7D-C2EA-BB38-53E2-D3980408491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DiPietro</a:t>
            </a:r>
          </a:p>
        </p:txBody>
      </p:sp>
      <p:pic>
        <p:nvPicPr>
          <p:cNvPr id="1026" name="Picture 2">
            <a:extLst>
              <a:ext uri="{FF2B5EF4-FFF2-40B4-BE49-F238E27FC236}">
                <a16:creationId xmlns:a16="http://schemas.microsoft.com/office/drawing/2014/main" id="{3B010138-EAC3-2215-930D-E12571214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925" y="1276350"/>
            <a:ext cx="4696871" cy="296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81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51ACB-93D1-3863-09AA-18F82E530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9AA22-2BAA-8B3F-0F2F-F15B7B999110}"/>
              </a:ext>
            </a:extLst>
          </p:cNvPr>
          <p:cNvSpPr>
            <a:spLocks noGrp="1"/>
          </p:cNvSpPr>
          <p:nvPr>
            <p:ph type="title"/>
          </p:nvPr>
        </p:nvSpPr>
        <p:spPr/>
        <p:txBody>
          <a:bodyPr/>
          <a:lstStyle/>
          <a:p>
            <a:r>
              <a:rPr lang="en-US" dirty="0"/>
              <a:t>Alternative regulation propositions</a:t>
            </a:r>
          </a:p>
        </p:txBody>
      </p:sp>
      <p:sp>
        <p:nvSpPr>
          <p:cNvPr id="3" name="Content Placeholder 2">
            <a:extLst>
              <a:ext uri="{FF2B5EF4-FFF2-40B4-BE49-F238E27FC236}">
                <a16:creationId xmlns:a16="http://schemas.microsoft.com/office/drawing/2014/main" id="{3367A8CA-6A1E-DFD5-CED3-0BD3424A0AF4}"/>
              </a:ext>
            </a:extLst>
          </p:cNvPr>
          <p:cNvSpPr>
            <a:spLocks noGrp="1"/>
          </p:cNvSpPr>
          <p:nvPr>
            <p:ph sz="half" idx="1"/>
          </p:nvPr>
        </p:nvSpPr>
        <p:spPr>
          <a:xfrm>
            <a:off x="685799" y="1352551"/>
            <a:ext cx="4153329" cy="3352800"/>
          </a:xfrm>
        </p:spPr>
        <p:txBody>
          <a:bodyPr>
            <a:normAutofit fontScale="92500" lnSpcReduction="10000"/>
          </a:bodyPr>
          <a:lstStyle/>
          <a:p>
            <a:r>
              <a:rPr lang="en-US" dirty="0"/>
              <a:t>Governmental regulation: The EU AI Act [13]</a:t>
            </a:r>
          </a:p>
          <a:p>
            <a:pPr lvl="1"/>
            <a:r>
              <a:rPr lang="en-US" dirty="0"/>
              <a:t>Risk based assessment of AI applications</a:t>
            </a:r>
          </a:p>
          <a:p>
            <a:pPr lvl="1"/>
            <a:r>
              <a:rPr lang="en-US" dirty="0"/>
              <a:t>Transparency about AI interaction</a:t>
            </a:r>
          </a:p>
          <a:p>
            <a:pPr lvl="1"/>
            <a:r>
              <a:rPr lang="en-US" dirty="0"/>
              <a:t>Accountability, especially for high-risk applications</a:t>
            </a:r>
          </a:p>
          <a:p>
            <a:r>
              <a:rPr lang="en-US" dirty="0"/>
              <a:t>Dynamic Governance Model: Hybrid Approach [14]</a:t>
            </a:r>
          </a:p>
          <a:p>
            <a:pPr lvl="1"/>
            <a:r>
              <a:rPr lang="en-US" dirty="0"/>
              <a:t>Public and private collaboration</a:t>
            </a:r>
          </a:p>
          <a:p>
            <a:pPr lvl="1"/>
            <a:r>
              <a:rPr lang="en-US" dirty="0"/>
              <a:t>Independent audits</a:t>
            </a:r>
          </a:p>
          <a:p>
            <a:pPr lvl="1"/>
            <a:r>
              <a:rPr lang="en-US" dirty="0"/>
              <a:t>Flexible Oversight</a:t>
            </a:r>
          </a:p>
          <a:p>
            <a:pPr lvl="1"/>
            <a:r>
              <a:rPr lang="en-US" dirty="0"/>
              <a:t>Shared responsibility</a:t>
            </a:r>
          </a:p>
          <a:p>
            <a:r>
              <a:rPr lang="en-US" dirty="0"/>
              <a:t>[13]</a:t>
            </a:r>
          </a:p>
        </p:txBody>
      </p:sp>
      <p:sp>
        <p:nvSpPr>
          <p:cNvPr id="5" name="Footer Placeholder 4">
            <a:extLst>
              <a:ext uri="{FF2B5EF4-FFF2-40B4-BE49-F238E27FC236}">
                <a16:creationId xmlns:a16="http://schemas.microsoft.com/office/drawing/2014/main" id="{C6C96DA0-8BEE-53B8-C2B3-5131D91224A9}"/>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6307665-30E0-B23F-BA0A-1C09F538D152}"/>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a:extLst>
              <a:ext uri="{FF2B5EF4-FFF2-40B4-BE49-F238E27FC236}">
                <a16:creationId xmlns:a16="http://schemas.microsoft.com/office/drawing/2014/main" id="{6F84DC5C-B1C7-68BB-FCD9-0247A870752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DiPietro</a:t>
            </a:r>
          </a:p>
        </p:txBody>
      </p:sp>
      <p:pic>
        <p:nvPicPr>
          <p:cNvPr id="1026" name="Picture 2" descr="pyramid showing the four levels of risk: Unacceptable risk; High-risk; limited risk, minimal or no risk">
            <a:extLst>
              <a:ext uri="{FF2B5EF4-FFF2-40B4-BE49-F238E27FC236}">
                <a16:creationId xmlns:a16="http://schemas.microsoft.com/office/drawing/2014/main" id="{0D2E34FB-E886-D69E-CA57-A306CB66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094" y="1562971"/>
            <a:ext cx="4296656" cy="268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4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31292" y="1291119"/>
            <a:ext cx="8281416" cy="3627310"/>
          </a:xfrm>
        </p:spPr>
        <p:txBody>
          <a:bodyPr lIns="91440">
            <a:normAutofit fontScale="70000" lnSpcReduction="200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Fabio Duarte, AI Market Size Statistics (Exploding Topics, November 7, 2024), </a:t>
            </a:r>
            <a:r>
              <a:rPr lang="en-US" sz="1000" dirty="0">
                <a:hlinkClick r:id="rId2"/>
              </a:rPr>
              <a:t>https://explodingtopics.com/blog/ai-market-size-stats </a:t>
            </a:r>
            <a:r>
              <a:rPr lang="en-US" sz="1000" dirty="0"/>
              <a:t>April 21,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George Schoenstein, Seize the Opportunity: Embrace Self-Regulation To Harness the Full Potential of AI (Forbes, July 20, 2023), </a:t>
            </a:r>
            <a:r>
              <a:rPr lang="en-US" sz="900" dirty="0">
                <a:hlinkClick r:id="rId3"/>
              </a:rPr>
              <a:t>https://www.forbes.com/councils/forbescommunicationscouncil/2023/07/20/seize-the-opportunity-embrace-self-regulation-to-harness-the-full-potential-of-ai/</a:t>
            </a:r>
            <a:r>
              <a:rPr lang="en-US" sz="900" dirty="0"/>
              <a:t> April 21,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Adam Stone, Self-Regulation is Key to Future of Ethical Enterprise AI (Nutanix, February 24, 2025), </a:t>
            </a:r>
            <a:r>
              <a:rPr lang="en-US" sz="900" dirty="0">
                <a:hlinkClick r:id="rId4"/>
              </a:rPr>
              <a:t>https://www.nutanix.com/theforecastbynutanix/news/why-self-regulation-is-important-to-ethical-enterprise-ai </a:t>
            </a:r>
            <a:r>
              <a:rPr lang="en-US" sz="900" dirty="0"/>
              <a:t>April 21,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[4] Ankit Mehra, A Deep Dive into GPT Models: Evolution &amp; Performance Comparison (KD Nuggets, May 25, 2023), </a:t>
            </a:r>
            <a:r>
              <a:rPr lang="en-US" sz="1000" dirty="0">
                <a:hlinkClick r:id="rId5"/>
              </a:rPr>
              <a:t>https://www.kdnuggets.com/2023/05/deep-dive-gpt-models.html </a:t>
            </a:r>
            <a:r>
              <a:rPr lang="en-US" sz="1000" dirty="0"/>
              <a:t>April 21, 2025</a:t>
            </a: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[5] Virginie Berger, The AI Copyright Battle: Why OpenAI and Google are Pushing for Fair Use (Forbes, March 15, 2025), </a:t>
            </a:r>
            <a:r>
              <a:rPr lang="en-US" sz="1000" dirty="0">
                <a:hlinkClick r:id="rId6"/>
              </a:rPr>
              <a:t>https://www.forbes.com/sites/virginieberger/2025/03/15/the-ai-copyright-battle-why-openai-and-google-are-pushing-for-fair-use/ </a:t>
            </a:r>
            <a:r>
              <a:rPr lang="en-US" sz="1000" dirty="0"/>
              <a:t>April 21, 2025</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[6] Colleen McClain, Brian Kennedy, Jeffrey Gottfried, Monica Anderson and Giancarlo</a:t>
            </a: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Pasquini, How the U.S. Public and AI Experts View Artificial Intelligence (Pew Research Center, April 3, 2025), </a:t>
            </a:r>
            <a:r>
              <a:rPr lang="en-US" sz="1000" dirty="0">
                <a:hlinkClick r:id="rId7"/>
              </a:rPr>
              <a:t>https://www.pewresearch.org/wp-content/uploads/sites/20/2025/04/pi_2025.04.03_us-public-and-ai-experts_report.pdf</a:t>
            </a:r>
            <a:r>
              <a:rPr lang="en-US" sz="1000" dirty="0"/>
              <a:t> April 21,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[7] Gladys Rama, Microsoft Offers Assurances in ‘Trustworthy AI’ Manifesto (Redmond, February 8, 2024),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8"/>
              </a:rPr>
              <a:t>https://redmondmag.com/Articles/2024/02/08/Microsoft-Trustworthy-AI-Assurances.aspx </a:t>
            </a:r>
            <a:r>
              <a:rPr kumimoji="0" lang="en-US" sz="1100" b="0" i="0" u="none" strike="noStrike" kern="1200" cap="none" spc="0" normalizeH="0" baseline="0" noProof="0" dirty="0">
                <a:ln>
                  <a:noFill/>
                </a:ln>
                <a:solidFill>
                  <a:prstClr val="white"/>
                </a:solidFill>
                <a:effectLst/>
                <a:uLnTx/>
                <a:uFillTx/>
                <a:latin typeface="Cambria"/>
                <a:ea typeface="+mn-ea"/>
                <a:cs typeface="+mn-cs"/>
              </a:rPr>
              <a:t>April 21, 2025</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[8] Zoe Schiffer, Casey Newton, Microsoft lays off team that taught employees how to make AI tools responsibly (The Verge, March 13, 2023), https://www.theverge.com/2023/3/13/23638823/microsoft-ethics-society-team-responsible-ai-layoffs April 21,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[9] Harry Davies, Yuval Abraham, Microsoft deepened ties with Israeli military to provide tech support during Gaza war (The Guardian, January 23, 2025),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9"/>
              </a:rPr>
              <a:t>https://www.theguardian.com/world/2025/jan/23/israeli-military-gaza-war-microsoft </a:t>
            </a:r>
            <a:r>
              <a:rPr kumimoji="0" lang="en-US" sz="1100" b="0" i="0" u="none" strike="noStrike" kern="1200" cap="none" spc="0" normalizeH="0" baseline="0" noProof="0" dirty="0">
                <a:ln>
                  <a:noFill/>
                </a:ln>
                <a:solidFill>
                  <a:prstClr val="white"/>
                </a:solidFill>
                <a:effectLst/>
                <a:uLnTx/>
                <a:uFillTx/>
                <a:latin typeface="Cambria"/>
                <a:ea typeface="+mn-ea"/>
                <a:cs typeface="+mn-cs"/>
              </a:rPr>
              <a:t>April 21,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[10] Blake Brittain, OpenAI copyright lawsuits from authors, New York Times consolidated in Manhattan (Reuters, April 3, 2025), https://www.reuters.com/legal/litigation/openai-copyright-lawsuits-authors-new-york-times-consolidated-manhattan-2025-04-03/ April 21,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[11] Matt O</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0"/>
              </a:rPr>
              <a:t>’</a:t>
            </a:r>
            <a:r>
              <a:rPr kumimoji="0" lang="en-US" sz="1100" b="0" i="0" u="none" strike="noStrike" kern="1200" cap="none" spc="0" normalizeH="0" baseline="0" noProof="0" dirty="0">
                <a:ln>
                  <a:noFill/>
                </a:ln>
                <a:solidFill>
                  <a:prstClr val="white"/>
                </a:solidFill>
                <a:effectLst/>
                <a:uLnTx/>
                <a:uFillTx/>
                <a:latin typeface="Cambria"/>
                <a:ea typeface="+mn-ea"/>
                <a:cs typeface="+mn-cs"/>
              </a:rPr>
              <a:t>Brien, OpenAI picks labor icon Dolores Huerta and other philanthropy advisers as it moves toward for-profit (AP News, April 16, 2025),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0"/>
              </a:rPr>
              <a:t>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1"/>
              </a:rPr>
              <a:t>https://apnews.com/article/openai-dolores-huerta-artificial-intelligence-nonprofit-5be2ce2185fb382a45e940426cd936d3 </a:t>
            </a:r>
            <a:r>
              <a:rPr kumimoji="0" lang="en-US" sz="1100" b="0" i="0" u="none" strike="noStrike" kern="1200" cap="none" spc="0" normalizeH="0" baseline="0" noProof="0" dirty="0">
                <a:ln>
                  <a:noFill/>
                </a:ln>
                <a:solidFill>
                  <a:prstClr val="white"/>
                </a:solidFill>
                <a:effectLst/>
                <a:uLnTx/>
                <a:uFillTx/>
                <a:latin typeface="Cambria"/>
                <a:ea typeface="+mn-ea"/>
                <a:cs typeface="+mn-cs"/>
              </a:rPr>
              <a:t>April 21,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[12] Dave Ginsburg, AI Top-of-Mind for 10.14.24 — OpenAI’s Revenue Projections (Medium, October 14, 2024)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2"/>
              </a:rPr>
              <a:t>https://medium.com/a-i-society/ai-top-of-mind-for-10-14-24-openais-revenue-projections-33cbd2b12f89 </a:t>
            </a:r>
            <a:r>
              <a:rPr kumimoji="0" lang="en-US" sz="1100" b="0" i="0" u="none" strike="noStrike" kern="1200" cap="none" spc="0" normalizeH="0" baseline="0" noProof="0" dirty="0">
                <a:ln>
                  <a:noFill/>
                </a:ln>
                <a:solidFill>
                  <a:prstClr val="white"/>
                </a:solidFill>
                <a:effectLst/>
                <a:uLnTx/>
                <a:uFillTx/>
                <a:latin typeface="Cambria"/>
                <a:ea typeface="+mn-ea"/>
                <a:cs typeface="+mn-cs"/>
              </a:rPr>
              <a:t>April 21, 2025</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[13] AI Act (European Commission, February 18, 2025), </a:t>
            </a:r>
            <a:r>
              <a:rPr kumimoji="0" lang="en-US" sz="1100" b="0" i="0" u="none" strike="noStrike" kern="1200" cap="none" spc="0" normalizeH="0" baseline="0" noProof="0" dirty="0">
                <a:ln>
                  <a:noFill/>
                </a:ln>
                <a:solidFill>
                  <a:prstClr val="white"/>
                </a:solidFill>
                <a:effectLst/>
                <a:uLnTx/>
                <a:uFillTx/>
                <a:latin typeface="Cambria"/>
                <a:ea typeface="+mn-ea"/>
                <a:cs typeface="+mn-cs"/>
                <a:hlinkClick r:id="rId13"/>
              </a:rPr>
              <a:t>https://digital-strategy.ec.europa.eu/en/policies/regulatory-framework-ai </a:t>
            </a:r>
            <a:r>
              <a:rPr kumimoji="0" lang="en-US" sz="1100" b="0" i="0" u="none" strike="noStrike" kern="1200" cap="none" spc="0" normalizeH="0" baseline="0" noProof="0" dirty="0">
                <a:ln>
                  <a:noFill/>
                </a:ln>
                <a:solidFill>
                  <a:prstClr val="white"/>
                </a:solidFill>
                <a:effectLst/>
                <a:uLnTx/>
                <a:uFillTx/>
                <a:latin typeface="Cambria"/>
                <a:ea typeface="+mn-ea"/>
                <a:cs typeface="+mn-cs"/>
              </a:rPr>
              <a:t>April 21, 2025</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100" dirty="0">
                <a:solidFill>
                  <a:prstClr val="white"/>
                </a:solidFill>
                <a:latin typeface="Cambria"/>
              </a:rPr>
              <a:t>[14] </a:t>
            </a:r>
            <a:r>
              <a:rPr lang="pt-BR" sz="1100" dirty="0">
                <a:solidFill>
                  <a:prstClr val="white"/>
                </a:solidFill>
                <a:latin typeface="Cambria"/>
              </a:rPr>
              <a:t>Paulo Carvão, Yam Atir, Salvina Ancheva, A Dynamic Governance Model for AI (Lawfare, March 13, 2025), </a:t>
            </a:r>
            <a:r>
              <a:rPr lang="en-US" sz="1100" dirty="0">
                <a:solidFill>
                  <a:prstClr val="white"/>
                </a:solidFill>
                <a:latin typeface="Cambria"/>
                <a:hlinkClick r:id="rId14"/>
              </a:rPr>
              <a:t>https://www.lawfaremedia.org/article/a-dynamic-governance-model-for-ai </a:t>
            </a:r>
            <a:r>
              <a:rPr lang="en-US" sz="1100" dirty="0">
                <a:solidFill>
                  <a:prstClr val="white"/>
                </a:solidFill>
                <a:latin typeface="Cambria"/>
              </a:rPr>
              <a:t>April 21, 2025</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a:ea typeface="+mn-ea"/>
              <a:cs typeface="+mn-cs"/>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Joseph DiPietro</a:t>
            </a:r>
          </a:p>
        </p:txBody>
      </p:sp>
    </p:spTree>
    <p:extLst>
      <p:ext uri="{BB962C8B-B14F-4D97-AF65-F5344CB8AC3E}">
        <p14:creationId xmlns:p14="http://schemas.microsoft.com/office/powerpoint/2010/main" val="65892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future of Ai and robotics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Adrian Cervera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6327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create robots?</a:t>
            </a:r>
          </a:p>
        </p:txBody>
      </p:sp>
      <p:sp>
        <p:nvSpPr>
          <p:cNvPr id="3" name="Content Placeholder 2"/>
          <p:cNvSpPr>
            <a:spLocks noGrp="1"/>
          </p:cNvSpPr>
          <p:nvPr>
            <p:ph sz="half" idx="1"/>
          </p:nvPr>
        </p:nvSpPr>
        <p:spPr/>
        <p:txBody>
          <a:bodyPr vert="horz" lIns="91436" tIns="45718" rIns="91436" bIns="45718" rtlCol="0" anchor="t">
            <a:normAutofit lnSpcReduction="10000"/>
          </a:bodyPr>
          <a:lstStyle/>
          <a:p>
            <a:pPr marL="205740" indent="-205740"/>
            <a:r>
              <a:rPr lang="en-US"/>
              <a:t>"*Dull, Dirty, Dangerous"</a:t>
            </a:r>
          </a:p>
          <a:p>
            <a:pPr marL="205740" indent="-205740"/>
            <a:r>
              <a:rPr lang="en-US" dirty="0"/>
              <a:t>For the last few decades, automation has become dominant in</a:t>
            </a:r>
            <a:endParaRPr lang="en-US" dirty="0">
              <a:ea typeface="Cambria"/>
            </a:endParaRPr>
          </a:p>
          <a:p>
            <a:pPr marL="411480" lvl="1" indent="-205740">
              <a:buFont typeface="Courier New" pitchFamily="34" charset="0"/>
              <a:buChar char="o"/>
            </a:pPr>
            <a:r>
              <a:rPr lang="en-US" dirty="0">
                <a:ea typeface="Cambria"/>
              </a:rPr>
              <a:t>Manufacturing</a:t>
            </a:r>
          </a:p>
          <a:p>
            <a:pPr marL="411480" lvl="1" indent="-205740">
              <a:buFont typeface="Courier New" pitchFamily="34" charset="0"/>
              <a:buChar char="o"/>
            </a:pPr>
            <a:r>
              <a:rPr lang="en-US" dirty="0">
                <a:ea typeface="Cambria"/>
              </a:rPr>
              <a:t>Retail/Service</a:t>
            </a:r>
          </a:p>
          <a:p>
            <a:pPr marL="411480" lvl="1" indent="-205740">
              <a:buFont typeface="Courier New" pitchFamily="34" charset="0"/>
              <a:buChar char="o"/>
            </a:pPr>
            <a:r>
              <a:rPr lang="en-US" dirty="0">
                <a:ea typeface="Cambria"/>
              </a:rPr>
              <a:t>IT &amp; Software development</a:t>
            </a:r>
          </a:p>
          <a:p>
            <a:pPr marL="411480" lvl="1" indent="-205740">
              <a:buFont typeface="Courier New" pitchFamily="34" charset="0"/>
              <a:buChar char="o"/>
            </a:pPr>
            <a:endParaRPr lang="en-US" dirty="0">
              <a:ea typeface="Cambria"/>
            </a:endParaRPr>
          </a:p>
          <a:p>
            <a:pPr marL="205740" indent="-205740"/>
            <a:r>
              <a:rPr lang="en-US" dirty="0">
                <a:ea typeface="Cambria"/>
              </a:rPr>
              <a:t>Drones &amp; Surveillance in Combat Zones</a:t>
            </a:r>
          </a:p>
          <a:p>
            <a:pPr marL="205740" indent="-205740"/>
            <a:r>
              <a:rPr lang="en-US" dirty="0">
                <a:ea typeface="Cambria"/>
              </a:rPr>
              <a:t>Space &amp; Underwater Exploration</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Adrian Cervera</a:t>
            </a:r>
            <a:endParaRPr lang="en-US" dirty="0"/>
          </a:p>
        </p:txBody>
      </p:sp>
      <p:pic>
        <p:nvPicPr>
          <p:cNvPr id="4" name="Picture 3" descr="A graph of a number of robots&#10;&#10;AI-generated content may be incorrect.">
            <a:extLst>
              <a:ext uri="{FF2B5EF4-FFF2-40B4-BE49-F238E27FC236}">
                <a16:creationId xmlns:a16="http://schemas.microsoft.com/office/drawing/2014/main" id="{5185B05F-7E5F-DE6E-BB9A-470E613CEF50}"/>
              </a:ext>
            </a:extLst>
          </p:cNvPr>
          <p:cNvPicPr>
            <a:picLocks noChangeAspect="1"/>
          </p:cNvPicPr>
          <p:nvPr/>
        </p:nvPicPr>
        <p:blipFill>
          <a:blip r:embed="rId3"/>
          <a:stretch>
            <a:fillRect/>
          </a:stretch>
        </p:blipFill>
        <p:spPr>
          <a:xfrm>
            <a:off x="4570371" y="1274884"/>
            <a:ext cx="4399414" cy="3194539"/>
          </a:xfrm>
          <a:prstGeom prst="rect">
            <a:avLst/>
          </a:prstGeom>
        </p:spPr>
      </p:pic>
      <p:sp>
        <p:nvSpPr>
          <p:cNvPr id="9" name="TextBox 8">
            <a:extLst>
              <a:ext uri="{FF2B5EF4-FFF2-40B4-BE49-F238E27FC236}">
                <a16:creationId xmlns:a16="http://schemas.microsoft.com/office/drawing/2014/main" id="{A044AD6C-941D-0841-AD8D-A4EC011C9155}"/>
              </a:ext>
            </a:extLst>
          </p:cNvPr>
          <p:cNvSpPr txBox="1"/>
          <p:nvPr/>
        </p:nvSpPr>
        <p:spPr>
          <a:xfrm>
            <a:off x="4669004" y="4478502"/>
            <a:ext cx="54393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pPr>
            <a:r>
              <a:rPr lang="en-US" sz="1000" dirty="0">
                <a:ea typeface="Cambria"/>
              </a:rPr>
              <a:t>[1]</a:t>
            </a:r>
          </a:p>
        </p:txBody>
      </p:sp>
    </p:spTree>
    <p:extLst>
      <p:ext uri="{BB962C8B-B14F-4D97-AF65-F5344CB8AC3E}">
        <p14:creationId xmlns:p14="http://schemas.microsoft.com/office/powerpoint/2010/main" val="207572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8D07-6631-9091-B33D-1602883BA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A2E80-0E8C-83ED-D45C-4F0A546449BF}"/>
              </a:ext>
            </a:extLst>
          </p:cNvPr>
          <p:cNvSpPr>
            <a:spLocks noGrp="1"/>
          </p:cNvSpPr>
          <p:nvPr>
            <p:ph type="title"/>
          </p:nvPr>
        </p:nvSpPr>
        <p:spPr/>
        <p:txBody>
          <a:bodyPr/>
          <a:lstStyle/>
          <a:p>
            <a:r>
              <a:rPr lang="en-US" dirty="0"/>
              <a:t>Robots will evolve with software</a:t>
            </a:r>
            <a:endParaRPr lang="en-US" dirty="0">
              <a:ea typeface="Cambria"/>
            </a:endParaRPr>
          </a:p>
        </p:txBody>
      </p:sp>
      <p:sp>
        <p:nvSpPr>
          <p:cNvPr id="3" name="Content Placeholder 2">
            <a:extLst>
              <a:ext uri="{FF2B5EF4-FFF2-40B4-BE49-F238E27FC236}">
                <a16:creationId xmlns:a16="http://schemas.microsoft.com/office/drawing/2014/main" id="{613029DF-DE80-F35F-09F6-C72AB3C6FDD0}"/>
              </a:ext>
            </a:extLst>
          </p:cNvPr>
          <p:cNvSpPr>
            <a:spLocks noGrp="1"/>
          </p:cNvSpPr>
          <p:nvPr>
            <p:ph sz="half" idx="1"/>
          </p:nvPr>
        </p:nvSpPr>
        <p:spPr/>
        <p:txBody>
          <a:bodyPr vert="horz" lIns="91436" tIns="45718" rIns="91436" bIns="45718" rtlCol="0" anchor="t">
            <a:normAutofit/>
          </a:bodyPr>
          <a:lstStyle/>
          <a:p>
            <a:pPr marL="205740" indent="-205740"/>
            <a:r>
              <a:rPr lang="en-US" dirty="0"/>
              <a:t>Automation through AI will dominate</a:t>
            </a:r>
          </a:p>
          <a:p>
            <a:pPr marL="411480" lvl="1" indent="-205740">
              <a:buFont typeface="Courier New" pitchFamily="34" charset="0"/>
              <a:buChar char="o"/>
            </a:pPr>
            <a:r>
              <a:rPr lang="en-US" dirty="0">
                <a:ea typeface="Cambria"/>
              </a:rPr>
              <a:t>Law</a:t>
            </a:r>
          </a:p>
          <a:p>
            <a:pPr marL="411480" lvl="1" indent="-205740">
              <a:buFont typeface="Courier New" pitchFamily="34" charset="0"/>
              <a:buChar char="o"/>
            </a:pPr>
            <a:r>
              <a:rPr lang="en-US" dirty="0">
                <a:ea typeface="Cambria"/>
              </a:rPr>
              <a:t>Office and Management</a:t>
            </a:r>
          </a:p>
          <a:p>
            <a:pPr marL="411480" lvl="1" indent="-205740">
              <a:buFont typeface="Courier New" pitchFamily="34" charset="0"/>
              <a:buChar char="o"/>
            </a:pPr>
            <a:r>
              <a:rPr lang="en-US" dirty="0">
                <a:ea typeface="Cambria"/>
              </a:rPr>
              <a:t>Data Science and Analysis</a:t>
            </a:r>
          </a:p>
          <a:p>
            <a:pPr marL="411480" lvl="1" indent="-205740">
              <a:buFont typeface="Courier New" pitchFamily="34" charset="0"/>
              <a:buChar char="o"/>
            </a:pPr>
            <a:r>
              <a:rPr lang="en-US" dirty="0">
                <a:ea typeface="Cambria"/>
              </a:rPr>
              <a:t>Business</a:t>
            </a:r>
          </a:p>
          <a:p>
            <a:pPr marL="411480" lvl="1" indent="-205740">
              <a:buFont typeface="Courier New" pitchFamily="34" charset="0"/>
              <a:buChar char="o"/>
            </a:pPr>
            <a:r>
              <a:rPr lang="en-US" dirty="0">
                <a:ea typeface="Cambria"/>
              </a:rPr>
              <a:t>Healthcare</a:t>
            </a:r>
          </a:p>
          <a:p>
            <a:pPr marL="205740" indent="-205740"/>
            <a:endParaRPr lang="en-US" dirty="0">
              <a:ea typeface="Cambria"/>
            </a:endParaRPr>
          </a:p>
          <a:p>
            <a:pPr marL="205740" indent="-205740"/>
            <a:r>
              <a:rPr lang="en-US" dirty="0">
                <a:ea typeface="Cambria"/>
              </a:rPr>
              <a:t>However, some argue that there is a field where humans will always dominate: </a:t>
            </a:r>
            <a:r>
              <a:rPr lang="en-US" b="1" dirty="0">
                <a:ea typeface="Cambria"/>
              </a:rPr>
              <a:t>Emotional Services</a:t>
            </a:r>
          </a:p>
        </p:txBody>
      </p:sp>
      <p:sp>
        <p:nvSpPr>
          <p:cNvPr id="5" name="Footer Placeholder 4">
            <a:extLst>
              <a:ext uri="{FF2B5EF4-FFF2-40B4-BE49-F238E27FC236}">
                <a16:creationId xmlns:a16="http://schemas.microsoft.com/office/drawing/2014/main" id="{907786C8-2565-9A42-C759-8E1D510B2AA5}"/>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F93C5E4C-7A9A-EDA0-43F2-14397DC72B3B}"/>
              </a:ext>
            </a:extLst>
          </p:cNvPr>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a:extLst>
              <a:ext uri="{FF2B5EF4-FFF2-40B4-BE49-F238E27FC236}">
                <a16:creationId xmlns:a16="http://schemas.microsoft.com/office/drawing/2014/main" id="{A7BDBE1D-2DAD-AAD0-D5C3-935CFDD195FE}"/>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Adrian Cervera</a:t>
            </a:r>
            <a:endParaRPr lang="en-US" dirty="0"/>
          </a:p>
        </p:txBody>
      </p:sp>
      <p:pic>
        <p:nvPicPr>
          <p:cNvPr id="8" name="Picture 7" descr="A graphic showing Jobs in U.S. that are likely to have high exposure to AI, such as budget analysts and data entry keyers, medium exposure, such as chief executives, or low exposure, such as barbers or child care workers">
            <a:extLst>
              <a:ext uri="{FF2B5EF4-FFF2-40B4-BE49-F238E27FC236}">
                <a16:creationId xmlns:a16="http://schemas.microsoft.com/office/drawing/2014/main" id="{1C293E31-5834-9E38-A8D3-A4A367C18756}"/>
              </a:ext>
            </a:extLst>
          </p:cNvPr>
          <p:cNvPicPr>
            <a:picLocks noChangeAspect="1"/>
          </p:cNvPicPr>
          <p:nvPr/>
        </p:nvPicPr>
        <p:blipFill>
          <a:blip r:embed="rId3"/>
          <a:stretch>
            <a:fillRect/>
          </a:stretch>
        </p:blipFill>
        <p:spPr>
          <a:xfrm>
            <a:off x="7210274" y="1093898"/>
            <a:ext cx="1533155" cy="3905519"/>
          </a:xfrm>
          <a:prstGeom prst="rect">
            <a:avLst/>
          </a:prstGeom>
        </p:spPr>
      </p:pic>
      <p:pic>
        <p:nvPicPr>
          <p:cNvPr id="11" name="Picture 10" descr="A table showing jobs with high exposure to AI that employ the most men and women">
            <a:extLst>
              <a:ext uri="{FF2B5EF4-FFF2-40B4-BE49-F238E27FC236}">
                <a16:creationId xmlns:a16="http://schemas.microsoft.com/office/drawing/2014/main" id="{5B498D0F-96DB-45B5-4FD8-E312D6061715}"/>
              </a:ext>
            </a:extLst>
          </p:cNvPr>
          <p:cNvPicPr>
            <a:picLocks noChangeAspect="1"/>
          </p:cNvPicPr>
          <p:nvPr/>
        </p:nvPicPr>
        <p:blipFill>
          <a:blip r:embed="rId4"/>
          <a:stretch>
            <a:fillRect/>
          </a:stretch>
        </p:blipFill>
        <p:spPr>
          <a:xfrm>
            <a:off x="4879483" y="1093899"/>
            <a:ext cx="1960809" cy="3905519"/>
          </a:xfrm>
          <a:prstGeom prst="rect">
            <a:avLst/>
          </a:prstGeom>
        </p:spPr>
      </p:pic>
      <p:sp>
        <p:nvSpPr>
          <p:cNvPr id="13" name="TextBox 12">
            <a:extLst>
              <a:ext uri="{FF2B5EF4-FFF2-40B4-BE49-F238E27FC236}">
                <a16:creationId xmlns:a16="http://schemas.microsoft.com/office/drawing/2014/main" id="{0BA4ABDC-49E0-390C-FAB4-B159DA6BE4A6}"/>
              </a:ext>
            </a:extLst>
          </p:cNvPr>
          <p:cNvSpPr txBox="1"/>
          <p:nvPr/>
        </p:nvSpPr>
        <p:spPr>
          <a:xfrm>
            <a:off x="4508018" y="1121946"/>
            <a:ext cx="54393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pPr>
            <a:r>
              <a:rPr lang="en-US" sz="1000" dirty="0">
                <a:ea typeface="Cambria"/>
              </a:rPr>
              <a:t>[2]</a:t>
            </a:r>
          </a:p>
        </p:txBody>
      </p:sp>
    </p:spTree>
    <p:extLst>
      <p:ext uri="{BB962C8B-B14F-4D97-AF65-F5344CB8AC3E}">
        <p14:creationId xmlns:p14="http://schemas.microsoft.com/office/powerpoint/2010/main" val="2757335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59638-6FB7-FF20-4D86-A865D0ED92A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FE59A-8A23-7362-427C-8EA3E39108D5}"/>
              </a:ext>
            </a:extLst>
          </p:cNvPr>
          <p:cNvSpPr>
            <a:spLocks noGrp="1"/>
          </p:cNvSpPr>
          <p:nvPr>
            <p:ph sz="half" idx="1"/>
          </p:nvPr>
        </p:nvSpPr>
        <p:spPr>
          <a:xfrm>
            <a:off x="418605" y="528700"/>
            <a:ext cx="4535384" cy="1697676"/>
          </a:xfrm>
        </p:spPr>
        <p:txBody>
          <a:bodyPr vert="horz" lIns="91436" tIns="45718" rIns="91436" bIns="45718" rtlCol="0" anchor="t">
            <a:normAutofit/>
          </a:bodyPr>
          <a:lstStyle/>
          <a:p>
            <a:pPr marL="0" indent="0">
              <a:buNone/>
            </a:pPr>
            <a:endParaRPr lang="en-US" dirty="0">
              <a:ea typeface="Cambria"/>
            </a:endParaRPr>
          </a:p>
          <a:p>
            <a:pPr marL="205740" indent="-205740"/>
            <a:r>
              <a:rPr lang="en-US" dirty="0">
                <a:ea typeface="Cambria"/>
              </a:rPr>
              <a:t>However, some argue that there is a field where humans will always dominate: </a:t>
            </a:r>
            <a:r>
              <a:rPr lang="en-US" b="1" dirty="0">
                <a:ea typeface="Cambria"/>
              </a:rPr>
              <a:t>Emotional Services</a:t>
            </a:r>
          </a:p>
        </p:txBody>
      </p:sp>
      <p:sp>
        <p:nvSpPr>
          <p:cNvPr id="5" name="Footer Placeholder 4">
            <a:extLst>
              <a:ext uri="{FF2B5EF4-FFF2-40B4-BE49-F238E27FC236}">
                <a16:creationId xmlns:a16="http://schemas.microsoft.com/office/drawing/2014/main" id="{74666814-2E87-F842-F36A-E95DD7C335CA}"/>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3607B675-88B5-02B6-6A6F-018DFB07B278}"/>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a:extLst>
              <a:ext uri="{FF2B5EF4-FFF2-40B4-BE49-F238E27FC236}">
                <a16:creationId xmlns:a16="http://schemas.microsoft.com/office/drawing/2014/main" id="{A30AD0E7-11DE-0D26-B89E-3749E7681C5C}"/>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Adrian Cervera</a:t>
            </a:r>
            <a:endParaRPr lang="en-US" dirty="0"/>
          </a:p>
        </p:txBody>
      </p:sp>
      <p:pic>
        <p:nvPicPr>
          <p:cNvPr id="12" name="Picture 11" descr="A black background with white text&#10;&#10;AI-generated content may be incorrect.">
            <a:extLst>
              <a:ext uri="{FF2B5EF4-FFF2-40B4-BE49-F238E27FC236}">
                <a16:creationId xmlns:a16="http://schemas.microsoft.com/office/drawing/2014/main" id="{6562387F-CF75-0734-DA51-538E0C81494E}"/>
              </a:ext>
            </a:extLst>
          </p:cNvPr>
          <p:cNvPicPr>
            <a:picLocks noChangeAspect="1"/>
          </p:cNvPicPr>
          <p:nvPr/>
        </p:nvPicPr>
        <p:blipFill>
          <a:blip r:embed="rId3"/>
          <a:stretch>
            <a:fillRect/>
          </a:stretch>
        </p:blipFill>
        <p:spPr>
          <a:xfrm>
            <a:off x="3028140" y="1885626"/>
            <a:ext cx="5640215" cy="3116156"/>
          </a:xfrm>
          <a:prstGeom prst="rect">
            <a:avLst/>
          </a:prstGeom>
        </p:spPr>
      </p:pic>
      <p:sp>
        <p:nvSpPr>
          <p:cNvPr id="17" name="TextBox 16">
            <a:extLst>
              <a:ext uri="{FF2B5EF4-FFF2-40B4-BE49-F238E27FC236}">
                <a16:creationId xmlns:a16="http://schemas.microsoft.com/office/drawing/2014/main" id="{E0F8C67C-C489-C6FF-D10C-6A6628292C81}"/>
              </a:ext>
            </a:extLst>
          </p:cNvPr>
          <p:cNvSpPr txBox="1"/>
          <p:nvPr/>
        </p:nvSpPr>
        <p:spPr>
          <a:xfrm>
            <a:off x="2509666" y="4665458"/>
            <a:ext cx="543934" cy="2446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90000"/>
              </a:lnSpc>
            </a:pPr>
            <a:r>
              <a:rPr lang="en-US" sz="1100" dirty="0">
                <a:ea typeface="Cambria"/>
              </a:rPr>
              <a:t>[3]</a:t>
            </a:r>
          </a:p>
        </p:txBody>
      </p:sp>
    </p:spTree>
    <p:extLst>
      <p:ext uri="{BB962C8B-B14F-4D97-AF65-F5344CB8AC3E}">
        <p14:creationId xmlns:p14="http://schemas.microsoft.com/office/powerpoint/2010/main" val="321591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6FB32-1F94-4450-D812-DC1824097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7CE6A-F74A-302E-ABD9-1166D7746921}"/>
              </a:ext>
            </a:extLst>
          </p:cNvPr>
          <p:cNvSpPr>
            <a:spLocks noGrp="1"/>
          </p:cNvSpPr>
          <p:nvPr>
            <p:ph type="title"/>
          </p:nvPr>
        </p:nvSpPr>
        <p:spPr/>
        <p:txBody>
          <a:bodyPr/>
          <a:lstStyle/>
          <a:p>
            <a:r>
              <a:rPr lang="en-US" dirty="0"/>
              <a:t>But will that always be the case?</a:t>
            </a:r>
          </a:p>
        </p:txBody>
      </p:sp>
      <p:sp>
        <p:nvSpPr>
          <p:cNvPr id="3" name="Content Placeholder 2">
            <a:extLst>
              <a:ext uri="{FF2B5EF4-FFF2-40B4-BE49-F238E27FC236}">
                <a16:creationId xmlns:a16="http://schemas.microsoft.com/office/drawing/2014/main" id="{935979E3-D3A4-C29D-BFB3-549A67AF96AE}"/>
              </a:ext>
            </a:extLst>
          </p:cNvPr>
          <p:cNvSpPr>
            <a:spLocks noGrp="1"/>
          </p:cNvSpPr>
          <p:nvPr>
            <p:ph sz="half" idx="1"/>
          </p:nvPr>
        </p:nvSpPr>
        <p:spPr>
          <a:xfrm>
            <a:off x="685800" y="1352551"/>
            <a:ext cx="7830890" cy="3352800"/>
          </a:xfrm>
        </p:spPr>
        <p:txBody>
          <a:bodyPr vert="horz" lIns="91436" tIns="45718" rIns="91436" bIns="45718" rtlCol="0" anchor="t">
            <a:normAutofit/>
          </a:bodyPr>
          <a:lstStyle/>
          <a:p>
            <a:pPr marL="205740" indent="-205740"/>
            <a:r>
              <a:rPr lang="en-US" dirty="0"/>
              <a:t>Most people recognize the element of humanity in artistic/emotional expression</a:t>
            </a:r>
            <a:endParaRPr lang="en-US" dirty="0">
              <a:ea typeface="Cambria"/>
            </a:endParaRPr>
          </a:p>
          <a:p>
            <a:pPr marL="205740" indent="-205740"/>
            <a:r>
              <a:rPr lang="en-US" dirty="0">
                <a:ea typeface="Cambria"/>
              </a:rPr>
              <a:t>We treat robots differently because we see them as algorithms and machines.</a:t>
            </a:r>
          </a:p>
          <a:p>
            <a:pPr marL="205740" indent="-205740"/>
            <a:r>
              <a:rPr lang="en-US" dirty="0">
                <a:ea typeface="Cambria"/>
              </a:rPr>
              <a:t>There is an increase in the potential for robots to be used as companions to humans</a:t>
            </a:r>
          </a:p>
          <a:p>
            <a:pPr marL="205740" indent="-205740"/>
            <a:r>
              <a:rPr lang="en-US" dirty="0">
                <a:ea typeface="Cambria"/>
              </a:rPr>
              <a:t>What separates us from robots? </a:t>
            </a:r>
          </a:p>
          <a:p>
            <a:pPr marL="205740" indent="-205740"/>
            <a:r>
              <a:rPr lang="en-US" dirty="0">
                <a:ea typeface="Cambria"/>
              </a:rPr>
              <a:t>*Consciousness and Sentience</a:t>
            </a:r>
            <a:endParaRPr lang="en-US"/>
          </a:p>
        </p:txBody>
      </p:sp>
      <p:sp>
        <p:nvSpPr>
          <p:cNvPr id="5" name="Footer Placeholder 4">
            <a:extLst>
              <a:ext uri="{FF2B5EF4-FFF2-40B4-BE49-F238E27FC236}">
                <a16:creationId xmlns:a16="http://schemas.microsoft.com/office/drawing/2014/main" id="{799C5196-C7BD-21EE-BCB0-1208E6F25443}"/>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0AF14268-1A4A-3632-5950-7ABB7CA8CD48}"/>
              </a:ext>
            </a:extLst>
          </p:cNvPr>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a:extLst>
              <a:ext uri="{FF2B5EF4-FFF2-40B4-BE49-F238E27FC236}">
                <a16:creationId xmlns:a16="http://schemas.microsoft.com/office/drawing/2014/main" id="{F4F1A11C-73A5-B2FA-5B0D-48DF1BE0A676}"/>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Adrian Cervera</a:t>
            </a:r>
            <a:endParaRPr lang="en-US" dirty="0"/>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B79B3B27-C0EA-C6DD-7895-8C35BCA325A3}"/>
                  </a:ext>
                </a:extLst>
              </p14:cNvPr>
              <p14:cNvContentPartPr/>
              <p14:nvPr/>
            </p14:nvContentPartPr>
            <p14:xfrm>
              <a:off x="2696513" y="193182"/>
              <a:ext cx="8049" cy="8049"/>
            </p14:xfrm>
          </p:contentPart>
        </mc:Choice>
        <mc:Fallback xmlns="">
          <p:pic>
            <p:nvPicPr>
              <p:cNvPr id="11" name="Ink 10">
                <a:extLst>
                  <a:ext uri="{FF2B5EF4-FFF2-40B4-BE49-F238E27FC236}">
                    <a16:creationId xmlns:a16="http://schemas.microsoft.com/office/drawing/2014/main" id="{B79B3B27-C0EA-C6DD-7895-8C35BCA325A3}"/>
                  </a:ext>
                </a:extLst>
              </p:cNvPr>
              <p:cNvPicPr/>
              <p:nvPr/>
            </p:nvPicPr>
            <p:blipFill>
              <a:blip r:embed="rId4"/>
              <a:stretch>
                <a:fillRect/>
              </a:stretch>
            </p:blipFill>
            <p:spPr>
              <a:xfrm>
                <a:off x="2294063" y="-209268"/>
                <a:ext cx="804900" cy="804900"/>
              </a:xfrm>
              <a:prstGeom prst="rect">
                <a:avLst/>
              </a:prstGeom>
            </p:spPr>
          </p:pic>
        </mc:Fallback>
      </mc:AlternateContent>
    </p:spTree>
    <p:extLst>
      <p:ext uri="{BB962C8B-B14F-4D97-AF65-F5344CB8AC3E}">
        <p14:creationId xmlns:p14="http://schemas.microsoft.com/office/powerpoint/2010/main" val="11169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BC91A-469D-CE21-CE0D-644C4E3B1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D9F8D-43F0-76AF-EEFE-5D17D5F215C0}"/>
              </a:ext>
            </a:extLst>
          </p:cNvPr>
          <p:cNvSpPr>
            <a:spLocks noGrp="1"/>
          </p:cNvSpPr>
          <p:nvPr>
            <p:ph type="title"/>
          </p:nvPr>
        </p:nvSpPr>
        <p:spPr/>
        <p:txBody>
          <a:bodyPr/>
          <a:lstStyle/>
          <a:p>
            <a:r>
              <a:rPr lang="en-US" dirty="0"/>
              <a:t>But what if robots had these </a:t>
            </a:r>
            <a:r>
              <a:rPr lang="en-US"/>
              <a:t>characteristics?</a:t>
            </a:r>
          </a:p>
        </p:txBody>
      </p:sp>
      <p:sp>
        <p:nvSpPr>
          <p:cNvPr id="3" name="Content Placeholder 2">
            <a:extLst>
              <a:ext uri="{FF2B5EF4-FFF2-40B4-BE49-F238E27FC236}">
                <a16:creationId xmlns:a16="http://schemas.microsoft.com/office/drawing/2014/main" id="{2D8FBD2A-7001-FC1A-A312-BD5102BBE79C}"/>
              </a:ext>
            </a:extLst>
          </p:cNvPr>
          <p:cNvSpPr>
            <a:spLocks noGrp="1"/>
          </p:cNvSpPr>
          <p:nvPr>
            <p:ph sz="half" idx="1"/>
          </p:nvPr>
        </p:nvSpPr>
        <p:spPr>
          <a:xfrm>
            <a:off x="685800" y="1309419"/>
            <a:ext cx="7766649" cy="3395932"/>
          </a:xfrm>
        </p:spPr>
        <p:txBody>
          <a:bodyPr vert="horz" lIns="91436" tIns="45718" rIns="91436" bIns="45718" rtlCol="0" anchor="t">
            <a:normAutofit/>
          </a:bodyPr>
          <a:lstStyle/>
          <a:p>
            <a:pPr marL="205740" indent="-205740"/>
            <a:r>
              <a:rPr lang="en-US" dirty="0">
                <a:ea typeface="Cambria"/>
              </a:rPr>
              <a:t>We can break down consciousness into 3 aspects [4]:</a:t>
            </a:r>
          </a:p>
          <a:p>
            <a:pPr marL="205740" indent="-205740"/>
            <a:r>
              <a:rPr lang="en-US" dirty="0">
                <a:ea typeface="Cambria"/>
              </a:rPr>
              <a:t>Self-awareness</a:t>
            </a:r>
          </a:p>
          <a:p>
            <a:pPr marL="205740" indent="-205740"/>
            <a:r>
              <a:rPr lang="en-US" dirty="0">
                <a:ea typeface="Cambria"/>
              </a:rPr>
              <a:t>Having emotions and feelings</a:t>
            </a:r>
          </a:p>
          <a:p>
            <a:pPr marL="205740" indent="-205740"/>
            <a:r>
              <a:rPr lang="en-US" dirty="0">
                <a:ea typeface="Cambria"/>
              </a:rPr>
              <a:t>Think consciously (understand its arguments and thoughts)</a:t>
            </a:r>
          </a:p>
          <a:p>
            <a:pPr marL="205740" indent="-205740"/>
            <a:endParaRPr lang="en-US" dirty="0">
              <a:ea typeface="Cambria"/>
            </a:endParaRPr>
          </a:p>
          <a:p>
            <a:pPr marL="0" indent="0">
              <a:buNone/>
            </a:pPr>
            <a:r>
              <a:rPr lang="en-US" dirty="0">
                <a:ea typeface="Cambria"/>
              </a:rPr>
              <a:t>We might never truly know.  We ascribe consciousness to other people because we are like them. We take our OWN conscious and apply it onto others. To an extent, we do the same with animals</a:t>
            </a:r>
            <a:endParaRPr lang="en-US" dirty="0"/>
          </a:p>
        </p:txBody>
      </p:sp>
      <p:sp>
        <p:nvSpPr>
          <p:cNvPr id="5" name="Footer Placeholder 4">
            <a:extLst>
              <a:ext uri="{FF2B5EF4-FFF2-40B4-BE49-F238E27FC236}">
                <a16:creationId xmlns:a16="http://schemas.microsoft.com/office/drawing/2014/main" id="{9648387A-AF61-41C9-CD5C-5EBF321EA05D}"/>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EAC717CE-CC73-A386-B70A-FD83B0877E89}"/>
              </a:ext>
            </a:extLst>
          </p:cNvPr>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a:extLst>
              <a:ext uri="{FF2B5EF4-FFF2-40B4-BE49-F238E27FC236}">
                <a16:creationId xmlns:a16="http://schemas.microsoft.com/office/drawing/2014/main" id="{0805A504-C4A8-9626-F2B9-4CD7954C1D85}"/>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Adrian Cervera</a:t>
            </a:r>
            <a:endParaRPr lang="en-US" dirty="0"/>
          </a:p>
        </p:txBody>
      </p:sp>
    </p:spTree>
    <p:extLst>
      <p:ext uri="{BB962C8B-B14F-4D97-AF65-F5344CB8AC3E}">
        <p14:creationId xmlns:p14="http://schemas.microsoft.com/office/powerpoint/2010/main" val="1702507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t lying on a chair&#10;&#10;AI-generated content may be incorrect.">
            <a:extLst>
              <a:ext uri="{FF2B5EF4-FFF2-40B4-BE49-F238E27FC236}">
                <a16:creationId xmlns:a16="http://schemas.microsoft.com/office/drawing/2014/main" id="{D11A2C27-DD43-F7E3-D9B9-77DE6962B180}"/>
              </a:ext>
            </a:extLst>
          </p:cNvPr>
          <p:cNvPicPr>
            <a:picLocks noChangeAspect="1"/>
          </p:cNvPicPr>
          <p:nvPr/>
        </p:nvPicPr>
        <p:blipFill>
          <a:blip r:embed="rId2"/>
          <a:stretch>
            <a:fillRect/>
          </a:stretch>
        </p:blipFill>
        <p:spPr>
          <a:xfrm>
            <a:off x="1421203" y="797404"/>
            <a:ext cx="6301595" cy="3548690"/>
          </a:xfrm>
          <a:prstGeom prst="rect">
            <a:avLst/>
          </a:prstGeom>
        </p:spPr>
      </p:pic>
    </p:spTree>
    <p:extLst>
      <p:ext uri="{BB962C8B-B14F-4D97-AF65-F5344CB8AC3E}">
        <p14:creationId xmlns:p14="http://schemas.microsoft.com/office/powerpoint/2010/main" val="250643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5F3F4-AB97-7A01-50B0-AB7ED660B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5AA93-EBE8-A2EA-760A-C23441165C70}"/>
              </a:ext>
            </a:extLst>
          </p:cNvPr>
          <p:cNvSpPr>
            <a:spLocks noGrp="1"/>
          </p:cNvSpPr>
          <p:nvPr>
            <p:ph type="title"/>
          </p:nvPr>
        </p:nvSpPr>
        <p:spPr/>
        <p:txBody>
          <a:bodyPr/>
          <a:lstStyle/>
          <a:p>
            <a:r>
              <a:rPr lang="en-US"/>
              <a:t>Can we apply ethics onto non-humans?</a:t>
            </a:r>
          </a:p>
        </p:txBody>
      </p:sp>
      <p:sp>
        <p:nvSpPr>
          <p:cNvPr id="3" name="Content Placeholder 2">
            <a:extLst>
              <a:ext uri="{FF2B5EF4-FFF2-40B4-BE49-F238E27FC236}">
                <a16:creationId xmlns:a16="http://schemas.microsoft.com/office/drawing/2014/main" id="{9D33FE00-B1AC-8E18-F4FF-0A2D17F75A32}"/>
              </a:ext>
            </a:extLst>
          </p:cNvPr>
          <p:cNvSpPr>
            <a:spLocks noGrp="1"/>
          </p:cNvSpPr>
          <p:nvPr>
            <p:ph sz="half" idx="1"/>
          </p:nvPr>
        </p:nvSpPr>
        <p:spPr>
          <a:xfrm>
            <a:off x="685800" y="1309419"/>
            <a:ext cx="7766649" cy="3395932"/>
          </a:xfrm>
        </p:spPr>
        <p:txBody>
          <a:bodyPr vert="horz" lIns="91436" tIns="45718" rIns="91436" bIns="45718" rtlCol="0" anchor="t">
            <a:normAutofit fontScale="92500" lnSpcReduction="20000"/>
          </a:bodyPr>
          <a:lstStyle/>
          <a:p>
            <a:pPr marL="205740" indent="-205740">
              <a:buFont typeface="Calibri" pitchFamily="34" charset="0"/>
              <a:buChar char="-"/>
            </a:pPr>
            <a:r>
              <a:rPr lang="en-US" dirty="0">
                <a:ea typeface="Cambria"/>
              </a:rPr>
              <a:t>Yes. We've done it before. That's why animal cruelty laws exist.</a:t>
            </a:r>
            <a:endParaRPr lang="en-US" dirty="0"/>
          </a:p>
          <a:p>
            <a:pPr marL="205740" indent="-205740">
              <a:buFont typeface="Calibri" pitchFamily="34" charset="0"/>
              <a:buChar char="-"/>
            </a:pPr>
            <a:r>
              <a:rPr lang="en-US" dirty="0">
                <a:ea typeface="Cambria"/>
              </a:rPr>
              <a:t>Social Robots: "Physically Embodied, autonomous agent that communicates and interacts with humans on a social level [5]"</a:t>
            </a:r>
          </a:p>
          <a:p>
            <a:pPr marL="411480" lvl="1" indent="-205740">
              <a:buFont typeface="Courier New" pitchFamily="34" charset="0"/>
              <a:buChar char="o"/>
            </a:pPr>
            <a:r>
              <a:rPr lang="en-US" dirty="0">
                <a:ea typeface="Cambria"/>
              </a:rPr>
              <a:t>Kismet (MIT)</a:t>
            </a:r>
          </a:p>
          <a:p>
            <a:pPr marL="411480" lvl="1" indent="-205740">
              <a:buFont typeface="Courier New" pitchFamily="34" charset="0"/>
              <a:buChar char="o"/>
            </a:pPr>
            <a:r>
              <a:rPr lang="en-US" dirty="0">
                <a:ea typeface="Cambria"/>
              </a:rPr>
              <a:t>NAO (Aldebaran) [Right]</a:t>
            </a:r>
          </a:p>
          <a:p>
            <a:pPr marL="411480" lvl="1" indent="-205740">
              <a:buFont typeface="Courier New" pitchFamily="34" charset="0"/>
              <a:buChar char="o"/>
            </a:pPr>
            <a:r>
              <a:rPr lang="en-US" dirty="0">
                <a:ea typeface="Cambria"/>
              </a:rPr>
              <a:t>Sophia (Hanson Robotics) [Left]</a:t>
            </a:r>
          </a:p>
          <a:p>
            <a:pPr marL="205740" indent="-205740">
              <a:buFont typeface="Calibri" pitchFamily="34" charset="0"/>
              <a:buChar char="-"/>
            </a:pPr>
            <a:endParaRPr lang="en-US" dirty="0">
              <a:ea typeface="Cambria"/>
            </a:endParaRPr>
          </a:p>
          <a:p>
            <a:pPr marL="0" indent="0">
              <a:buNone/>
            </a:pPr>
            <a:r>
              <a:rPr lang="en-US" dirty="0">
                <a:ea typeface="Cambria"/>
              </a:rPr>
              <a:t>These robots are capable of</a:t>
            </a:r>
          </a:p>
          <a:p>
            <a:pPr marL="0" indent="0">
              <a:buNone/>
            </a:pPr>
            <a:r>
              <a:rPr lang="en-US" dirty="0">
                <a:ea typeface="Cambria"/>
              </a:rPr>
              <a:t>Learning, decision making, </a:t>
            </a:r>
          </a:p>
          <a:p>
            <a:pPr marL="0" indent="0">
              <a:buNone/>
            </a:pPr>
            <a:r>
              <a:rPr lang="en-US" dirty="0">
                <a:ea typeface="Cambria"/>
              </a:rPr>
              <a:t>exhibiting behavior, and</a:t>
            </a:r>
          </a:p>
          <a:p>
            <a:pPr marL="0" indent="0">
              <a:buNone/>
            </a:pPr>
            <a:r>
              <a:rPr lang="en-US" dirty="0">
                <a:ea typeface="Cambria"/>
              </a:rPr>
              <a:t>interacting with humans.</a:t>
            </a:r>
          </a:p>
        </p:txBody>
      </p:sp>
      <p:sp>
        <p:nvSpPr>
          <p:cNvPr id="5" name="Footer Placeholder 4">
            <a:extLst>
              <a:ext uri="{FF2B5EF4-FFF2-40B4-BE49-F238E27FC236}">
                <a16:creationId xmlns:a16="http://schemas.microsoft.com/office/drawing/2014/main" id="{713ABBBF-2B97-D73F-3EA1-A92DF52AFF30}"/>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E0F79FA8-EF40-89FF-DA5A-0A49C357BEB8}"/>
              </a:ext>
            </a:extLst>
          </p:cNvPr>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a:extLst>
              <a:ext uri="{FF2B5EF4-FFF2-40B4-BE49-F238E27FC236}">
                <a16:creationId xmlns:a16="http://schemas.microsoft.com/office/drawing/2014/main" id="{2A7F97B7-36F0-2FC7-4767-EF18491ABF1D}"/>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Adrian Cervera</a:t>
            </a:r>
            <a:endParaRPr lang="en-US" dirty="0"/>
          </a:p>
        </p:txBody>
      </p:sp>
      <p:pic>
        <p:nvPicPr>
          <p:cNvPr id="4" name="Picture 3" descr="A robot on a table&#10;&#10;AI-generated content may be incorrect.">
            <a:extLst>
              <a:ext uri="{FF2B5EF4-FFF2-40B4-BE49-F238E27FC236}">
                <a16:creationId xmlns:a16="http://schemas.microsoft.com/office/drawing/2014/main" id="{3B6D3A67-2BAE-97C6-B1B3-920A590D711D}"/>
              </a:ext>
            </a:extLst>
          </p:cNvPr>
          <p:cNvPicPr>
            <a:picLocks noChangeAspect="1"/>
          </p:cNvPicPr>
          <p:nvPr/>
        </p:nvPicPr>
        <p:blipFill>
          <a:blip r:embed="rId3"/>
          <a:stretch>
            <a:fillRect/>
          </a:stretch>
        </p:blipFill>
        <p:spPr>
          <a:xfrm>
            <a:off x="6636369" y="2136851"/>
            <a:ext cx="2122914" cy="2863076"/>
          </a:xfrm>
          <a:prstGeom prst="rect">
            <a:avLst/>
          </a:prstGeom>
        </p:spPr>
      </p:pic>
      <p:pic>
        <p:nvPicPr>
          <p:cNvPr id="10" name="Picture 9" descr="Sophia - Hanson Robotics">
            <a:extLst>
              <a:ext uri="{FF2B5EF4-FFF2-40B4-BE49-F238E27FC236}">
                <a16:creationId xmlns:a16="http://schemas.microsoft.com/office/drawing/2014/main" id="{02BC5D35-10C6-6F7B-AF87-BD6E20ECC38D}"/>
              </a:ext>
            </a:extLst>
          </p:cNvPr>
          <p:cNvPicPr>
            <a:picLocks noChangeAspect="1"/>
          </p:cNvPicPr>
          <p:nvPr/>
        </p:nvPicPr>
        <p:blipFill>
          <a:blip r:embed="rId4"/>
          <a:stretch>
            <a:fillRect/>
          </a:stretch>
        </p:blipFill>
        <p:spPr>
          <a:xfrm>
            <a:off x="3967046" y="2573144"/>
            <a:ext cx="2338969" cy="2359877"/>
          </a:xfrm>
          <a:prstGeom prst="rect">
            <a:avLst/>
          </a:prstGeom>
        </p:spPr>
      </p:pic>
    </p:spTree>
    <p:extLst>
      <p:ext uri="{BB962C8B-B14F-4D97-AF65-F5344CB8AC3E}">
        <p14:creationId xmlns:p14="http://schemas.microsoft.com/office/powerpoint/2010/main" val="138975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EAFE1-CD2A-22D2-C695-B8A60F64D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7159C-5A85-955D-9E4D-C6CA384D3C14}"/>
              </a:ext>
            </a:extLst>
          </p:cNvPr>
          <p:cNvSpPr>
            <a:spLocks noGrp="1"/>
          </p:cNvSpPr>
          <p:nvPr>
            <p:ph type="title"/>
          </p:nvPr>
        </p:nvSpPr>
        <p:spPr/>
        <p:txBody>
          <a:bodyPr/>
          <a:lstStyle/>
          <a:p>
            <a:r>
              <a:rPr lang="en-US" dirty="0">
                <a:ea typeface="Cambria"/>
              </a:rPr>
              <a:t>How should we treat social robots?</a:t>
            </a:r>
            <a:endParaRPr lang="en-US" dirty="0"/>
          </a:p>
        </p:txBody>
      </p:sp>
      <p:sp>
        <p:nvSpPr>
          <p:cNvPr id="3" name="Content Placeholder 2">
            <a:extLst>
              <a:ext uri="{FF2B5EF4-FFF2-40B4-BE49-F238E27FC236}">
                <a16:creationId xmlns:a16="http://schemas.microsoft.com/office/drawing/2014/main" id="{8ADA0EEA-B5EB-B508-AEDF-37CDC058B189}"/>
              </a:ext>
            </a:extLst>
          </p:cNvPr>
          <p:cNvSpPr>
            <a:spLocks noGrp="1"/>
          </p:cNvSpPr>
          <p:nvPr>
            <p:ph sz="half" idx="1"/>
          </p:nvPr>
        </p:nvSpPr>
        <p:spPr>
          <a:xfrm>
            <a:off x="685800" y="1287853"/>
            <a:ext cx="7172823" cy="3417498"/>
          </a:xfrm>
        </p:spPr>
        <p:txBody>
          <a:bodyPr vert="horz" lIns="91436" tIns="45718" rIns="91436" bIns="45718" rtlCol="0" anchor="t">
            <a:normAutofit/>
          </a:bodyPr>
          <a:lstStyle/>
          <a:p>
            <a:pPr marL="205740" indent="-205740"/>
            <a:r>
              <a:rPr lang="en-US" dirty="0">
                <a:ea typeface="Cambria"/>
              </a:rPr>
              <a:t>Some argue that robots have differing roles in society and we should treat each one according to its roles. [5]</a:t>
            </a:r>
          </a:p>
          <a:p>
            <a:pPr marL="205740" indent="-205740"/>
            <a:r>
              <a:rPr lang="en-US" dirty="0">
                <a:ea typeface="Cambria"/>
              </a:rPr>
              <a:t>However, this approach is not consistent with how we treat humans</a:t>
            </a:r>
          </a:p>
          <a:p>
            <a:pPr marL="205740" indent="-205740"/>
            <a:r>
              <a:rPr lang="en-US" dirty="0">
                <a:ea typeface="Cambria"/>
              </a:rPr>
              <a:t>The "social roles" approach works because we all agree that current robots do not have the characteristics of consciousness</a:t>
            </a:r>
          </a:p>
          <a:p>
            <a:pPr marL="205740" indent="-205740"/>
            <a:endParaRPr lang="en-US" dirty="0">
              <a:ea typeface="Cambria"/>
            </a:endParaRPr>
          </a:p>
          <a:p>
            <a:pPr marL="205740" indent="-205740"/>
            <a:r>
              <a:rPr lang="en-US" dirty="0">
                <a:ea typeface="Cambria"/>
              </a:rPr>
              <a:t>But that could change.</a:t>
            </a:r>
          </a:p>
          <a:p>
            <a:pPr marL="205740" indent="-205740"/>
            <a:r>
              <a:rPr lang="en-US" dirty="0">
                <a:ea typeface="Cambria"/>
              </a:rPr>
              <a:t>Could we ever reach a point where we have to define/separate real and artificial consciousness?</a:t>
            </a:r>
          </a:p>
        </p:txBody>
      </p:sp>
      <p:sp>
        <p:nvSpPr>
          <p:cNvPr id="5" name="Footer Placeholder 4">
            <a:extLst>
              <a:ext uri="{FF2B5EF4-FFF2-40B4-BE49-F238E27FC236}">
                <a16:creationId xmlns:a16="http://schemas.microsoft.com/office/drawing/2014/main" id="{6DFB56AD-837B-C9E8-9266-9FB65B99C1A2}"/>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7F55D72A-53BB-09FB-335E-94FCB23DEF51}"/>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a:extLst>
              <a:ext uri="{FF2B5EF4-FFF2-40B4-BE49-F238E27FC236}">
                <a16:creationId xmlns:a16="http://schemas.microsoft.com/office/drawing/2014/main" id="{A53B95B8-9AA6-AC62-F250-C48745D8B5B2}"/>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Adrian Cervera</a:t>
            </a:r>
            <a:endParaRPr lang="en-US" dirty="0"/>
          </a:p>
        </p:txBody>
      </p:sp>
    </p:spTree>
    <p:extLst>
      <p:ext uri="{BB962C8B-B14F-4D97-AF65-F5344CB8AC3E}">
        <p14:creationId xmlns:p14="http://schemas.microsoft.com/office/powerpoint/2010/main" val="1747476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AB09A-A45F-E875-C31E-B1F1FFE62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DF167-D29C-7E3B-FB26-FA05D1A5C612}"/>
              </a:ext>
            </a:extLst>
          </p:cNvPr>
          <p:cNvSpPr>
            <a:spLocks noGrp="1"/>
          </p:cNvSpPr>
          <p:nvPr>
            <p:ph type="title"/>
          </p:nvPr>
        </p:nvSpPr>
        <p:spPr/>
        <p:txBody>
          <a:bodyPr/>
          <a:lstStyle/>
          <a:p>
            <a:r>
              <a:rPr lang="en-US" dirty="0">
                <a:ea typeface="Cambria"/>
              </a:rPr>
              <a:t>My opinions</a:t>
            </a:r>
          </a:p>
        </p:txBody>
      </p:sp>
      <p:sp>
        <p:nvSpPr>
          <p:cNvPr id="3" name="Content Placeholder 2">
            <a:extLst>
              <a:ext uri="{FF2B5EF4-FFF2-40B4-BE49-F238E27FC236}">
                <a16:creationId xmlns:a16="http://schemas.microsoft.com/office/drawing/2014/main" id="{F35B13D9-63CA-DF6B-A83D-80C2EAAD13A6}"/>
              </a:ext>
            </a:extLst>
          </p:cNvPr>
          <p:cNvSpPr>
            <a:spLocks noGrp="1"/>
          </p:cNvSpPr>
          <p:nvPr>
            <p:ph sz="half" idx="1"/>
          </p:nvPr>
        </p:nvSpPr>
        <p:spPr>
          <a:xfrm>
            <a:off x="685800" y="1287853"/>
            <a:ext cx="7172823" cy="3417498"/>
          </a:xfrm>
        </p:spPr>
        <p:txBody>
          <a:bodyPr vert="horz" lIns="91436" tIns="45718" rIns="91436" bIns="45718" rtlCol="0" anchor="t">
            <a:normAutofit/>
          </a:bodyPr>
          <a:lstStyle/>
          <a:p>
            <a:pPr marL="205740" indent="-205740"/>
            <a:r>
              <a:rPr lang="en-US">
                <a:ea typeface="Cambria"/>
              </a:rPr>
              <a:t>We shouldn't even have this discussion in the first place. Its an entirely avoidable ethical dilemma.</a:t>
            </a:r>
            <a:endParaRPr lang="en-US" dirty="0">
              <a:ea typeface="Cambria"/>
            </a:endParaRPr>
          </a:p>
          <a:p>
            <a:pPr marL="205740" indent="-205740"/>
            <a:r>
              <a:rPr lang="en-US">
                <a:ea typeface="Cambria"/>
              </a:rPr>
              <a:t>According to the "3Ds" principle, engineering consciousness into robots serves </a:t>
            </a:r>
            <a:r>
              <a:rPr lang="en-US" dirty="0">
                <a:ea typeface="Cambria"/>
              </a:rPr>
              <a:t>no purpose</a:t>
            </a:r>
          </a:p>
          <a:p>
            <a:pPr marL="205740" indent="-205740"/>
            <a:r>
              <a:rPr lang="en-US">
                <a:ea typeface="Cambria"/>
              </a:rPr>
              <a:t>There should never be a substitute for genuine human interaction, and trying to do may worsen already existing mental health problems.</a:t>
            </a:r>
            <a:endParaRPr lang="en-US" dirty="0">
              <a:ea typeface="Cambria"/>
            </a:endParaRPr>
          </a:p>
          <a:p>
            <a:pPr marL="205740" indent="-205740"/>
            <a:endParaRPr lang="en-US" dirty="0">
              <a:ea typeface="Cambria"/>
            </a:endParaRPr>
          </a:p>
        </p:txBody>
      </p:sp>
      <p:sp>
        <p:nvSpPr>
          <p:cNvPr id="5" name="Footer Placeholder 4">
            <a:extLst>
              <a:ext uri="{FF2B5EF4-FFF2-40B4-BE49-F238E27FC236}">
                <a16:creationId xmlns:a16="http://schemas.microsoft.com/office/drawing/2014/main" id="{637ABEEB-7473-9C84-BFE3-A10A588C59B7}"/>
              </a:ext>
            </a:extLst>
          </p:cNvPr>
          <p:cNvSpPr>
            <a:spLocks noGrp="1"/>
          </p:cNvSpPr>
          <p:nvPr>
            <p:ph type="ftr" sz="quarter" idx="11"/>
          </p:nvPr>
        </p:nvSpPr>
        <p:spPr/>
        <p:txBody>
          <a:bodyPr/>
          <a:lstStyle/>
          <a:p>
            <a:r>
              <a:rPr lang="sk-SK"/>
              <a:t>© 2025 Keith A. Pray</a:t>
            </a:r>
            <a:endParaRPr lang="en-US" dirty="0"/>
          </a:p>
        </p:txBody>
      </p:sp>
      <p:sp>
        <p:nvSpPr>
          <p:cNvPr id="6" name="Slide Number Placeholder 5">
            <a:extLst>
              <a:ext uri="{FF2B5EF4-FFF2-40B4-BE49-F238E27FC236}">
                <a16:creationId xmlns:a16="http://schemas.microsoft.com/office/drawing/2014/main" id="{E14C36F2-0775-D25A-1060-9E5FB9662C1A}"/>
              </a:ext>
            </a:extLst>
          </p:cNvPr>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a:extLst>
              <a:ext uri="{FF2B5EF4-FFF2-40B4-BE49-F238E27FC236}">
                <a16:creationId xmlns:a16="http://schemas.microsoft.com/office/drawing/2014/main" id="{E4B6F9CD-9C91-836C-AAFD-069C28FCC6DF}"/>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dirty="0">
                <a:latin typeface="+mj-lt"/>
              </a:rPr>
              <a:t>Adrian Cervera</a:t>
            </a:r>
            <a:endParaRPr lang="en-US" dirty="0"/>
          </a:p>
        </p:txBody>
      </p:sp>
    </p:spTree>
    <p:extLst>
      <p:ext uri="{BB962C8B-B14F-4D97-AF65-F5344CB8AC3E}">
        <p14:creationId xmlns:p14="http://schemas.microsoft.com/office/powerpoint/2010/main" val="2206019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69886"/>
            <a:ext cx="7772400" cy="3352800"/>
          </a:xfrm>
        </p:spPr>
        <p:txBody>
          <a:bodyPr vert="horz" lIns="91440" tIns="45718" rIns="91436" bIns="45718" rtlCol="0" anchor="t">
            <a:normAutofit lnSpcReduction="10000"/>
          </a:bodyPr>
          <a:lstStyle/>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[1] </a:t>
            </a:r>
            <a:r>
              <a:rPr lang="en-US" sz="1100" dirty="0">
                <a:solidFill>
                  <a:prstClr val="white"/>
                </a:solidFill>
                <a:latin typeface="Cambria"/>
              </a:rPr>
              <a:t>Maximiliano A. Dvorkin, Asha Bharadwaj, "Which Countries and Industries Use the Most Robots?" (Federal Reserve Bank of St. Louis, November 7th, 2019) </a:t>
            </a:r>
            <a:r>
              <a:rPr lang="en-US" sz="1100" dirty="0">
                <a:solidFill>
                  <a:prstClr val="white"/>
                </a:solidFill>
                <a:ea typeface="+mn-lt"/>
                <a:cs typeface="+mn-lt"/>
                <a:hlinkClick r:id="rId2">
                  <a:extLst>
                    <a:ext uri="{A12FA001-AC4F-418D-AE19-62706E023703}">
                      <ahyp:hlinkClr xmlns:ahyp="http://schemas.microsoft.com/office/drawing/2018/hyperlinkcolor" val="tx"/>
                    </a:ext>
                  </a:extLst>
                </a:hlinkClick>
              </a:rPr>
              <a:t>https://www.stlouisfed.org/on-the-economy/2019/november/robots-affecting-local-labor-markets</a:t>
            </a:r>
            <a:r>
              <a:rPr lang="en-US" sz="1100" dirty="0">
                <a:solidFill>
                  <a:prstClr val="white"/>
                </a:solidFill>
                <a:ea typeface="+mn-lt"/>
                <a:cs typeface="+mn-lt"/>
              </a:rPr>
              <a:t> (April 20th, 2025)</a:t>
            </a:r>
            <a:endParaRPr lang="en-US" dirty="0">
              <a:solidFill>
                <a:prstClr val="white"/>
              </a:solidFill>
              <a:ea typeface="+mn-lt"/>
              <a:cs typeface="+mn-lt"/>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[2] </a:t>
            </a:r>
            <a:r>
              <a:rPr lang="en-US" sz="1100" dirty="0">
                <a:solidFill>
                  <a:prstClr val="white"/>
                </a:solidFill>
                <a:latin typeface="Cambria"/>
              </a:rPr>
              <a:t>Rakesh Kochhar, "Which U.S. Workers are More Exposed to AI on Their Jobs?" (Pew Research Center, July 26th, 2023) </a:t>
            </a:r>
            <a:r>
              <a:rPr lang="en-US" sz="1100" dirty="0">
                <a:solidFill>
                  <a:prstClr val="white"/>
                </a:solidFill>
                <a:ea typeface="+mn-lt"/>
                <a:cs typeface="+mn-lt"/>
                <a:hlinkClick r:id="rId3">
                  <a:extLst>
                    <a:ext uri="{A12FA001-AC4F-418D-AE19-62706E023703}">
                      <ahyp:hlinkClr xmlns:ahyp="http://schemas.microsoft.com/office/drawing/2018/hyperlinkcolor" val="tx"/>
                    </a:ext>
                  </a:extLst>
                </a:hlinkClick>
              </a:rPr>
              <a:t>https://www.pewresearch.org/social-trends/2023/07/26/which-u-s-workers-are-more-exposed-to-ai-on-their-jobs/</a:t>
            </a:r>
            <a:r>
              <a:rPr lang="en-US" sz="1100" dirty="0">
                <a:solidFill>
                  <a:prstClr val="white"/>
                </a:solidFill>
                <a:ea typeface="+mn-lt"/>
                <a:cs typeface="+mn-lt"/>
              </a:rPr>
              <a:t> (April 20th, 2025)</a:t>
            </a:r>
            <a:endParaRPr lang="en-US" sz="1100" b="0" i="0" u="none" strike="noStrike" kern="1200" cap="none" spc="0" normalizeH="0" baseline="0" noProof="0" dirty="0">
              <a:ln>
                <a:noFill/>
              </a:ln>
              <a:solidFill>
                <a:prstClr val="white"/>
              </a:solidFill>
              <a:effectLst/>
              <a:uLnTx/>
              <a:uFillTx/>
              <a:ea typeface="+mn-lt"/>
              <a:cs typeface="+mn-lt"/>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[3] </a:t>
            </a:r>
            <a:r>
              <a:rPr lang="en-US" sz="1100" dirty="0">
                <a:solidFill>
                  <a:prstClr val="white"/>
                </a:solidFill>
                <a:latin typeface="Cambria"/>
              </a:rPr>
              <a:t>U.S. Career Institute, "Top 65 Jobs Safest from AI &amp; Robot Automation" (U.S. Career Institute, February 2023) </a:t>
            </a:r>
            <a:r>
              <a:rPr lang="en-US" sz="1100" dirty="0">
                <a:solidFill>
                  <a:prstClr val="white"/>
                </a:solidFill>
                <a:ea typeface="+mn-lt"/>
                <a:cs typeface="+mn-lt"/>
                <a:hlinkClick r:id="rId4">
                  <a:extLst>
                    <a:ext uri="{A12FA001-AC4F-418D-AE19-62706E023703}">
                      <ahyp:hlinkClr xmlns:ahyp="http://schemas.microsoft.com/office/drawing/2018/hyperlinkcolor" val="tx"/>
                    </a:ext>
                  </a:extLst>
                </a:hlinkClick>
              </a:rPr>
              <a:t>https://www.uscareerinstitute.edu/blog/65-jobs-with-the-lowest-risk-of-automation-by-ai-and-robots</a:t>
            </a:r>
            <a:r>
              <a:rPr lang="en-US" sz="1100" dirty="0">
                <a:solidFill>
                  <a:prstClr val="white"/>
                </a:solidFill>
                <a:ea typeface="+mn-lt"/>
                <a:cs typeface="+mn-lt"/>
              </a:rPr>
              <a:t> (April 21st, 2025)</a:t>
            </a:r>
            <a:endParaRPr lang="en-US" sz="1100" b="0" i="0" u="none" strike="noStrike" kern="1200" cap="none" spc="0" normalizeH="0" baseline="0" noProof="0" dirty="0">
              <a:ln>
                <a:noFill/>
              </a:ln>
              <a:solidFill>
                <a:prstClr val="white"/>
              </a:solidFill>
              <a:effectLst/>
              <a:uLnTx/>
              <a:uFillTx/>
              <a:latin typeface="Cambria"/>
              <a:ea typeface="Cambria"/>
            </a:endParaRPr>
          </a:p>
          <a:p>
            <a:pPr marL="0" indent="0" defTabSz="457200">
              <a:lnSpc>
                <a:spcPct val="100000"/>
              </a:lnSpc>
              <a:spcBef>
                <a:spcPts val="600"/>
              </a:spcBef>
              <a:buClrTx/>
              <a:buSzTx/>
              <a:buNone/>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4] Elizabeth Hildt, "Artificial Intelligence: Does Consciousness Matter?" (Frontiers In: Psychology, July 1st, 2019) </a:t>
            </a:r>
            <a:r>
              <a:rPr lang="en-US" sz="1100" dirty="0">
                <a:solidFill>
                  <a:prstClr val="white"/>
                </a:solidFill>
                <a:ea typeface="+mn-lt"/>
                <a:cs typeface="+mn-lt"/>
                <a:hlinkClick r:id="rId5">
                  <a:extLst>
                    <a:ext uri="{A12FA001-AC4F-418D-AE19-62706E023703}">
                      <ahyp:hlinkClr xmlns:ahyp="http://schemas.microsoft.com/office/drawing/2018/hyperlinkcolor" val="tx"/>
                    </a:ext>
                  </a:extLst>
                </a:hlinkClick>
              </a:rPr>
              <a:t>https://www.frontiersin.org/journals/psychology/articles/10.3389/fpsyg.2019.01535/full</a:t>
            </a:r>
            <a:r>
              <a:rPr lang="en-US" sz="1100" dirty="0">
                <a:solidFill>
                  <a:prstClr val="white"/>
                </a:solidFill>
                <a:ea typeface="+mn-lt"/>
                <a:cs typeface="+mn-lt"/>
              </a:rPr>
              <a:t> (April 18th, 2025)</a:t>
            </a:r>
          </a:p>
          <a:p>
            <a:pPr marL="0" indent="0" defTabSz="457200">
              <a:lnSpc>
                <a:spcPct val="100000"/>
              </a:lnSpc>
              <a:spcBef>
                <a:spcPts val="600"/>
              </a:spcBef>
              <a:buClrTx/>
              <a:buSzTx/>
              <a:buNone/>
              <a:defRPr/>
            </a:pPr>
            <a:r>
              <a:rPr lang="en-US" sz="1100" dirty="0">
                <a:solidFill>
                  <a:prstClr val="white"/>
                </a:solidFill>
                <a:latin typeface="Cambria"/>
              </a:rPr>
              <a:t>[5</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r>
              <a:rPr lang="en-US" sz="1100" dirty="0">
                <a:solidFill>
                  <a:prstClr val="white"/>
                </a:solidFill>
                <a:latin typeface="Cambria"/>
              </a:rPr>
              <a:t>Brian King, "Could a Robot be Conscious?" (Philosophy Now, April 2018) </a:t>
            </a:r>
            <a:r>
              <a:rPr lang="en-US" sz="1100" dirty="0">
                <a:solidFill>
                  <a:prstClr val="white"/>
                </a:solidFill>
                <a:ea typeface="+mn-lt"/>
                <a:cs typeface="+mn-lt"/>
                <a:hlinkClick r:id="rId6">
                  <a:extLst>
                    <a:ext uri="{A12FA001-AC4F-418D-AE19-62706E023703}">
                      <ahyp:hlinkClr xmlns:ahyp="http://schemas.microsoft.com/office/drawing/2018/hyperlinkcolor" val="tx"/>
                    </a:ext>
                  </a:extLst>
                </a:hlinkClick>
              </a:rPr>
              <a:t>https://philosophynow.org/issues/125/Could_a_Robot_be_Conscious</a:t>
            </a:r>
            <a:r>
              <a:rPr lang="en-US" sz="1100" dirty="0">
                <a:solidFill>
                  <a:prstClr val="white"/>
                </a:solidFill>
                <a:ea typeface="+mn-lt"/>
                <a:cs typeface="+mn-lt"/>
              </a:rPr>
              <a:t> (April 18th, 2025)</a:t>
            </a:r>
            <a:endParaRPr lang="en-US" sz="1100" b="0" i="0" u="none" strike="noStrike" kern="1200" cap="none" spc="0" normalizeH="0" baseline="0" noProof="0">
              <a:ln>
                <a:noFill/>
              </a:ln>
              <a:solidFill>
                <a:prstClr val="white"/>
              </a:solidFill>
              <a:effectLst/>
              <a:uLnTx/>
              <a:uFillTx/>
              <a:latin typeface="Cambria"/>
              <a:ea typeface="Cambria"/>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mbria"/>
                <a:ea typeface="+mn-ea"/>
                <a:cs typeface="+mn-cs"/>
              </a:rPr>
              <a:t>[</a:t>
            </a:r>
            <a:r>
              <a:rPr lang="en-US" sz="1100" dirty="0">
                <a:solidFill>
                  <a:prstClr val="white"/>
                </a:solidFill>
                <a:latin typeface="Cambria"/>
              </a:rPr>
              <a:t>6</a:t>
            </a:r>
            <a:r>
              <a:rPr kumimoji="0" lang="en-US" sz="1100" b="0" i="0" u="none" strike="noStrike" kern="1200" cap="none" spc="0" normalizeH="0" baseline="0" noProof="0" dirty="0">
                <a:ln>
                  <a:noFill/>
                </a:ln>
                <a:solidFill>
                  <a:prstClr val="white"/>
                </a:solidFill>
                <a:effectLst/>
                <a:uLnTx/>
                <a:uFillTx/>
                <a:latin typeface="Cambria"/>
                <a:ea typeface="+mn-ea"/>
                <a:cs typeface="+mn-cs"/>
              </a:rPr>
              <a:t>] </a:t>
            </a:r>
            <a:endParaRPr lang="en-US" sz="1100" b="0" i="0" u="none" strike="noStrike" kern="1200" cap="none" spc="0" normalizeH="0" baseline="0" noProof="0" dirty="0">
              <a:ln>
                <a:noFill/>
              </a:ln>
              <a:solidFill>
                <a:prstClr val="white"/>
              </a:solidFill>
              <a:effectLst/>
              <a:uLnTx/>
              <a:uFillTx/>
              <a:latin typeface="Cambria"/>
              <a:ea typeface="Cambria"/>
            </a:endParaRPr>
          </a:p>
          <a:p>
            <a:pPr marL="0" indent="0" defTabSz="457200">
              <a:lnSpc>
                <a:spcPct val="100000"/>
              </a:lnSpc>
              <a:spcBef>
                <a:spcPts val="600"/>
              </a:spcBef>
              <a:buClrTx/>
              <a:buSzTx/>
              <a:buNone/>
              <a:defRPr/>
            </a:pPr>
            <a:r>
              <a:rPr lang="en-US" sz="1100" dirty="0">
                <a:solidFill>
                  <a:prstClr val="white"/>
                </a:solidFill>
                <a:latin typeface="Cambria"/>
                <a:ea typeface="Cambria"/>
              </a:rPr>
              <a:t>[8] The Economist, "A Study Finds Nearly Half of Jobs are Vulnerable to Automation" (The Economist, April 24th, 2018) </a:t>
            </a:r>
            <a:r>
              <a:rPr lang="en-US" sz="1100" dirty="0">
                <a:solidFill>
                  <a:prstClr val="white"/>
                </a:solidFill>
                <a:ea typeface="+mn-lt"/>
                <a:cs typeface="+mn-lt"/>
                <a:hlinkClick r:id="rId7">
                  <a:extLst>
                    <a:ext uri="{A12FA001-AC4F-418D-AE19-62706E023703}">
                      <ahyp:hlinkClr xmlns:ahyp="http://schemas.microsoft.com/office/drawing/2018/hyperlinkcolor" val="tx"/>
                    </a:ext>
                  </a:extLst>
                </a:hlinkClick>
              </a:rPr>
              <a:t>https://www.economist.com/graphic-detail/2018/04/24/a-study-finds-nearly-half-of-jobs-are-vulnerable-to-automation</a:t>
            </a:r>
            <a:r>
              <a:rPr lang="en-US" sz="1100" dirty="0">
                <a:solidFill>
                  <a:prstClr val="white"/>
                </a:solidFill>
                <a:ea typeface="+mn-lt"/>
                <a:cs typeface="+mn-lt"/>
              </a:rPr>
              <a:t> (April 20th, 2025)</a:t>
            </a:r>
          </a:p>
          <a:p>
            <a:pPr marL="0" indent="0" defTabSz="457200">
              <a:lnSpc>
                <a:spcPct val="100000"/>
              </a:lnSpc>
              <a:spcBef>
                <a:spcPts val="600"/>
              </a:spcBef>
              <a:buClrTx/>
              <a:buSzTx/>
              <a:buNone/>
              <a:defRPr/>
            </a:pPr>
            <a:r>
              <a:rPr lang="en-US" sz="1100" dirty="0">
                <a:solidFill>
                  <a:prstClr val="white"/>
                </a:solidFill>
                <a:latin typeface="Cambria"/>
                <a:ea typeface="Cambria"/>
              </a:rPr>
              <a:t>[8] Marcus Lu, "Ranking Industries by Their Potential for AI Automation" (Visual Capitalist, June 27th, 2023) </a:t>
            </a:r>
            <a:r>
              <a:rPr lang="en-US" sz="1100" dirty="0">
                <a:solidFill>
                  <a:prstClr val="white"/>
                </a:solidFill>
                <a:ea typeface="+mn-lt"/>
                <a:cs typeface="+mn-lt"/>
                <a:hlinkClick r:id="rId8">
                  <a:extLst>
                    <a:ext uri="{A12FA001-AC4F-418D-AE19-62706E023703}">
                      <ahyp:hlinkClr xmlns:ahyp="http://schemas.microsoft.com/office/drawing/2018/hyperlinkcolor" val="tx"/>
                    </a:ext>
                  </a:extLst>
                </a:hlinkClick>
              </a:rPr>
              <a:t>https://www.visualcapitalist.com/sp/ranking-industries-by-their-potential-for-ai-automation/</a:t>
            </a:r>
            <a:r>
              <a:rPr lang="en-US" sz="1100" dirty="0">
                <a:solidFill>
                  <a:prstClr val="white"/>
                </a:solidFill>
                <a:ea typeface="+mn-lt"/>
                <a:cs typeface="+mn-lt"/>
              </a:rPr>
              <a:t> (April 20th, 2025)</a:t>
            </a:r>
            <a:endParaRPr lang="en-US" sz="1100" dirty="0">
              <a:solidFill>
                <a:prstClr val="white"/>
              </a:solidFill>
              <a:latin typeface="Cambria"/>
              <a:ea typeface="Cambria"/>
            </a:endParaRP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Adrian Cervera</a:t>
            </a:r>
            <a:endParaRPr lang="en-US" sz="1400" dirty="0"/>
          </a:p>
        </p:txBody>
      </p:sp>
    </p:spTree>
    <p:extLst>
      <p:ext uri="{BB962C8B-B14F-4D97-AF65-F5344CB8AC3E}">
        <p14:creationId xmlns:p14="http://schemas.microsoft.com/office/powerpoint/2010/main" val="154787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Your Face in ads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Grant Watson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1517847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facial recognition?</a:t>
            </a:r>
          </a:p>
        </p:txBody>
      </p:sp>
      <p:sp>
        <p:nvSpPr>
          <p:cNvPr id="3" name="Content Placeholder 2"/>
          <p:cNvSpPr>
            <a:spLocks noGrp="1"/>
          </p:cNvSpPr>
          <p:nvPr>
            <p:ph sz="half" idx="1"/>
          </p:nvPr>
        </p:nvSpPr>
        <p:spPr/>
        <p:txBody>
          <a:bodyPr/>
          <a:lstStyle/>
          <a:p>
            <a:r>
              <a:rPr lang="en-US" dirty="0"/>
              <a:t>Typically defined in a security context (DHS)</a:t>
            </a:r>
          </a:p>
          <a:p>
            <a:pPr lvl="1"/>
            <a:r>
              <a:rPr lang="en-US" dirty="0"/>
              <a:t>Face ID on devices</a:t>
            </a:r>
          </a:p>
          <a:p>
            <a:pPr lvl="1"/>
            <a:r>
              <a:rPr lang="en-US" dirty="0"/>
              <a:t>TSA</a:t>
            </a:r>
          </a:p>
          <a:p>
            <a:pPr lvl="1"/>
            <a:r>
              <a:rPr lang="en-US" dirty="0"/>
              <a:t>Marriott began testing</a:t>
            </a:r>
          </a:p>
          <a:p>
            <a:r>
              <a:rPr lang="en-US" dirty="0"/>
              <a:t>The facial recognition market is ever expanding (</a:t>
            </a:r>
            <a:r>
              <a:rPr lang="en-US" dirty="0" err="1"/>
              <a:t>Incode</a:t>
            </a:r>
            <a:r>
              <a:rPr lang="en-US" dirty="0"/>
              <a:t>)</a:t>
            </a:r>
          </a:p>
          <a:p>
            <a:pPr lvl="1"/>
            <a:r>
              <a:rPr lang="en-US" dirty="0"/>
              <a:t>Market cap expected to triple by 2034</a:t>
            </a:r>
          </a:p>
          <a:p>
            <a:pPr lvl="1"/>
            <a:r>
              <a:rPr lang="en-US" dirty="0"/>
              <a:t>Increasing at an exponential rate</a:t>
            </a:r>
          </a:p>
          <a:p>
            <a:r>
              <a:rPr lang="en-US" dirty="0"/>
              <a:t>Facial recognition is being used unethically used to advertise</a:t>
            </a:r>
          </a:p>
        </p:txBody>
      </p:sp>
      <p:pic>
        <p:nvPicPr>
          <p:cNvPr id="9" name="Content Placeholder 8" descr="A graph of a bar graph&#10;&#10;AI-generated content may be incorrect.">
            <a:extLst>
              <a:ext uri="{FF2B5EF4-FFF2-40B4-BE49-F238E27FC236}">
                <a16:creationId xmlns:a16="http://schemas.microsoft.com/office/drawing/2014/main" id="{A9CDD3AB-BF6B-C2C8-20AC-F9C5A15AEFD3}"/>
              </a:ext>
            </a:extLst>
          </p:cNvPr>
          <p:cNvPicPr>
            <a:picLocks noGrp="1" noChangeAspect="1"/>
          </p:cNvPicPr>
          <p:nvPr>
            <p:ph sz="half" idx="2"/>
          </p:nvPr>
        </p:nvPicPr>
        <p:blipFill>
          <a:blip r:embed="rId3"/>
          <a:stretch>
            <a:fillRect/>
          </a:stretch>
        </p:blipFill>
        <p:spPr>
          <a:xfrm>
            <a:off x="4724400" y="1353583"/>
            <a:ext cx="3733800" cy="3350733"/>
          </a:xfrm>
          <a:ln>
            <a:solidFill>
              <a:schemeClr val="bg1"/>
            </a:solidFill>
          </a:ln>
        </p:spPr>
      </p:pic>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Watson</a:t>
            </a:r>
          </a:p>
        </p:txBody>
      </p:sp>
    </p:spTree>
    <p:extLst>
      <p:ext uri="{BB962C8B-B14F-4D97-AF65-F5344CB8AC3E}">
        <p14:creationId xmlns:p14="http://schemas.microsoft.com/office/powerpoint/2010/main" val="1958454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9EB4-DE2B-ED76-AD34-382F6EB34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33131-063D-2CD2-6DD5-75A641F4792A}"/>
              </a:ext>
            </a:extLst>
          </p:cNvPr>
          <p:cNvSpPr>
            <a:spLocks noGrp="1"/>
          </p:cNvSpPr>
          <p:nvPr>
            <p:ph type="title"/>
          </p:nvPr>
        </p:nvSpPr>
        <p:spPr/>
        <p:txBody>
          <a:bodyPr/>
          <a:lstStyle/>
          <a:p>
            <a:r>
              <a:rPr lang="en-US" dirty="0"/>
              <a:t>How is facial recognition used in advertising?</a:t>
            </a:r>
          </a:p>
        </p:txBody>
      </p:sp>
      <p:sp>
        <p:nvSpPr>
          <p:cNvPr id="3" name="Content Placeholder 2">
            <a:extLst>
              <a:ext uri="{FF2B5EF4-FFF2-40B4-BE49-F238E27FC236}">
                <a16:creationId xmlns:a16="http://schemas.microsoft.com/office/drawing/2014/main" id="{0C1A7485-5FE5-1EDF-BD6C-55CC58F0AC0D}"/>
              </a:ext>
            </a:extLst>
          </p:cNvPr>
          <p:cNvSpPr>
            <a:spLocks noGrp="1"/>
          </p:cNvSpPr>
          <p:nvPr>
            <p:ph sz="half" idx="1"/>
          </p:nvPr>
        </p:nvSpPr>
        <p:spPr/>
        <p:txBody>
          <a:bodyPr/>
          <a:lstStyle/>
          <a:p>
            <a:r>
              <a:rPr lang="en-US" dirty="0"/>
              <a:t>Changes ads based on demographics scanned by facial recognition software </a:t>
            </a:r>
          </a:p>
          <a:p>
            <a:r>
              <a:rPr lang="en-US" dirty="0"/>
              <a:t>Creates dynamic advertisements to cater to the viewers preferences</a:t>
            </a:r>
          </a:p>
          <a:p>
            <a:pPr lvl="1"/>
            <a:r>
              <a:rPr lang="en-US" dirty="0"/>
              <a:t>Similar to targeted advertisements online</a:t>
            </a:r>
          </a:p>
          <a:p>
            <a:pPr lvl="1"/>
            <a:r>
              <a:rPr lang="en-US" dirty="0"/>
              <a:t>Ethically concerns</a:t>
            </a:r>
          </a:p>
        </p:txBody>
      </p:sp>
      <p:pic>
        <p:nvPicPr>
          <p:cNvPr id="9" name="Content Placeholder 8" descr="A person looking at a display of drinks&#10;&#10;AI-generated content may be incorrect.">
            <a:extLst>
              <a:ext uri="{FF2B5EF4-FFF2-40B4-BE49-F238E27FC236}">
                <a16:creationId xmlns:a16="http://schemas.microsoft.com/office/drawing/2014/main" id="{B66EADB2-6082-B559-53F1-546E97F9E25A}"/>
              </a:ext>
            </a:extLst>
          </p:cNvPr>
          <p:cNvPicPr>
            <a:picLocks noGrp="1" noChangeAspect="1"/>
          </p:cNvPicPr>
          <p:nvPr>
            <p:ph sz="half" idx="2"/>
          </p:nvPr>
        </p:nvPicPr>
        <p:blipFill>
          <a:blip r:embed="rId3"/>
          <a:stretch>
            <a:fillRect/>
          </a:stretch>
        </p:blipFill>
        <p:spPr>
          <a:xfrm>
            <a:off x="4724400" y="1630020"/>
            <a:ext cx="3733800" cy="2797860"/>
          </a:xfrm>
          <a:ln>
            <a:solidFill>
              <a:schemeClr val="bg1"/>
            </a:solidFill>
          </a:ln>
        </p:spPr>
      </p:pic>
      <p:sp>
        <p:nvSpPr>
          <p:cNvPr id="5" name="Footer Placeholder 4">
            <a:extLst>
              <a:ext uri="{FF2B5EF4-FFF2-40B4-BE49-F238E27FC236}">
                <a16:creationId xmlns:a16="http://schemas.microsoft.com/office/drawing/2014/main" id="{5C0266C5-81B8-C9C9-00D6-F324E47B9F3F}"/>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38457106-AAF3-2BAE-C532-0A009D7C8CF0}"/>
              </a:ext>
            </a:extLst>
          </p:cNvPr>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a:extLst>
              <a:ext uri="{FF2B5EF4-FFF2-40B4-BE49-F238E27FC236}">
                <a16:creationId xmlns:a16="http://schemas.microsoft.com/office/drawing/2014/main" id="{2C12F238-F269-6B45-3E85-B12AC4ED4C1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Watson</a:t>
            </a:r>
          </a:p>
        </p:txBody>
      </p:sp>
    </p:spTree>
    <p:extLst>
      <p:ext uri="{BB962C8B-B14F-4D97-AF65-F5344CB8AC3E}">
        <p14:creationId xmlns:p14="http://schemas.microsoft.com/office/powerpoint/2010/main" val="27214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BD87-28BA-9F1A-01B3-29DC12E80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AA243-3392-8DBA-CB3A-558C6ECB45C3}"/>
              </a:ext>
            </a:extLst>
          </p:cNvPr>
          <p:cNvSpPr>
            <a:spLocks noGrp="1"/>
          </p:cNvSpPr>
          <p:nvPr>
            <p:ph type="title"/>
          </p:nvPr>
        </p:nvSpPr>
        <p:spPr/>
        <p:txBody>
          <a:bodyPr/>
          <a:lstStyle/>
          <a:p>
            <a:r>
              <a:rPr lang="en-US" dirty="0"/>
              <a:t>Privacy and bias</a:t>
            </a:r>
          </a:p>
        </p:txBody>
      </p:sp>
      <p:sp>
        <p:nvSpPr>
          <p:cNvPr id="3" name="Content Placeholder 2">
            <a:extLst>
              <a:ext uri="{FF2B5EF4-FFF2-40B4-BE49-F238E27FC236}">
                <a16:creationId xmlns:a16="http://schemas.microsoft.com/office/drawing/2014/main" id="{C6DEFC5F-3A12-D246-753F-96C8C961860F}"/>
              </a:ext>
            </a:extLst>
          </p:cNvPr>
          <p:cNvSpPr>
            <a:spLocks noGrp="1"/>
          </p:cNvSpPr>
          <p:nvPr>
            <p:ph sz="half" idx="1"/>
          </p:nvPr>
        </p:nvSpPr>
        <p:spPr/>
        <p:txBody>
          <a:bodyPr/>
          <a:lstStyle/>
          <a:p>
            <a:r>
              <a:rPr lang="en-US" dirty="0"/>
              <a:t>Ads targeted based on viewer’s looks</a:t>
            </a:r>
          </a:p>
          <a:p>
            <a:r>
              <a:rPr lang="en-US" dirty="0"/>
              <a:t>Anonymity is not possible</a:t>
            </a:r>
          </a:p>
          <a:p>
            <a:r>
              <a:rPr lang="en-US" dirty="0"/>
              <a:t>Lack of human intelligence can cause errors</a:t>
            </a:r>
          </a:p>
          <a:p>
            <a:r>
              <a:rPr lang="en-US" dirty="0"/>
              <a:t>Facial recognitions accuracy varies with race and gender</a:t>
            </a:r>
          </a:p>
          <a:p>
            <a:endParaRPr lang="en-US" dirty="0"/>
          </a:p>
          <a:p>
            <a:pPr marL="0" indent="0">
              <a:buNone/>
            </a:pPr>
            <a:r>
              <a:rPr lang="en-US" sz="1600" dirty="0"/>
              <a:t>(</a:t>
            </a:r>
            <a:r>
              <a:rPr lang="en-US" sz="2000" dirty="0"/>
              <a:t>Kuligowski</a:t>
            </a:r>
            <a:r>
              <a:rPr lang="en-US" sz="1600" dirty="0"/>
              <a:t>, 2023)</a:t>
            </a:r>
          </a:p>
        </p:txBody>
      </p:sp>
      <p:pic>
        <p:nvPicPr>
          <p:cNvPr id="9" name="Content Placeholder 8" descr="A graph of face recognition technology&#10;&#10;AI-generated content may be incorrect.">
            <a:extLst>
              <a:ext uri="{FF2B5EF4-FFF2-40B4-BE49-F238E27FC236}">
                <a16:creationId xmlns:a16="http://schemas.microsoft.com/office/drawing/2014/main" id="{D6754504-6DB7-B73C-9642-3B05866D5CFE}"/>
              </a:ext>
            </a:extLst>
          </p:cNvPr>
          <p:cNvPicPr>
            <a:picLocks noGrp="1" noChangeAspect="1"/>
          </p:cNvPicPr>
          <p:nvPr>
            <p:ph sz="half" idx="2"/>
          </p:nvPr>
        </p:nvPicPr>
        <p:blipFill>
          <a:blip r:embed="rId3"/>
          <a:stretch>
            <a:fillRect/>
          </a:stretch>
        </p:blipFill>
        <p:spPr>
          <a:xfrm>
            <a:off x="4724400" y="2030376"/>
            <a:ext cx="3733800" cy="1997148"/>
          </a:xfrm>
          <a:ln>
            <a:solidFill>
              <a:schemeClr val="bg1"/>
            </a:solidFill>
          </a:ln>
        </p:spPr>
      </p:pic>
      <p:sp>
        <p:nvSpPr>
          <p:cNvPr id="5" name="Footer Placeholder 4">
            <a:extLst>
              <a:ext uri="{FF2B5EF4-FFF2-40B4-BE49-F238E27FC236}">
                <a16:creationId xmlns:a16="http://schemas.microsoft.com/office/drawing/2014/main" id="{8ACEB2F2-E9D5-391E-ADB9-2091C790FD7B}"/>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4014D029-3F27-BEFD-FC68-F21470D289F7}"/>
              </a:ext>
            </a:extLst>
          </p:cNvPr>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a:extLst>
              <a:ext uri="{FF2B5EF4-FFF2-40B4-BE49-F238E27FC236}">
                <a16:creationId xmlns:a16="http://schemas.microsoft.com/office/drawing/2014/main" id="{0BB13C76-EBBA-6136-03E6-69D59DECD41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Watson</a:t>
            </a:r>
          </a:p>
        </p:txBody>
      </p:sp>
    </p:spTree>
    <p:extLst>
      <p:ext uri="{BB962C8B-B14F-4D97-AF65-F5344CB8AC3E}">
        <p14:creationId xmlns:p14="http://schemas.microsoft.com/office/powerpoint/2010/main" val="353067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A2C3-79C6-E92E-36DB-AD48323CA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768B7-4F9A-E781-7CCD-F77608CA0C92}"/>
              </a:ext>
            </a:extLst>
          </p:cNvPr>
          <p:cNvSpPr>
            <a:spLocks noGrp="1"/>
          </p:cNvSpPr>
          <p:nvPr>
            <p:ph type="title"/>
          </p:nvPr>
        </p:nvSpPr>
        <p:spPr/>
        <p:txBody>
          <a:bodyPr/>
          <a:lstStyle/>
          <a:p>
            <a:r>
              <a:rPr lang="en-US" dirty="0"/>
              <a:t>Security concerns </a:t>
            </a:r>
          </a:p>
        </p:txBody>
      </p:sp>
      <p:sp>
        <p:nvSpPr>
          <p:cNvPr id="3" name="Content Placeholder 2">
            <a:extLst>
              <a:ext uri="{FF2B5EF4-FFF2-40B4-BE49-F238E27FC236}">
                <a16:creationId xmlns:a16="http://schemas.microsoft.com/office/drawing/2014/main" id="{A42CFBEF-FD17-26EF-A358-719CA315B3B0}"/>
              </a:ext>
            </a:extLst>
          </p:cNvPr>
          <p:cNvSpPr>
            <a:spLocks noGrp="1"/>
          </p:cNvSpPr>
          <p:nvPr>
            <p:ph sz="half" idx="1"/>
          </p:nvPr>
        </p:nvSpPr>
        <p:spPr/>
        <p:txBody>
          <a:bodyPr/>
          <a:lstStyle/>
          <a:p>
            <a:r>
              <a:rPr lang="en-US" dirty="0"/>
              <a:t>72.7% of all organization were victim to ransomware attacks in 2023 (Fox, 2023)</a:t>
            </a:r>
          </a:p>
          <a:p>
            <a:pPr lvl="1"/>
            <a:r>
              <a:rPr lang="en-US" dirty="0"/>
              <a:t>Your face and biometrics could go with it </a:t>
            </a:r>
          </a:p>
          <a:p>
            <a:r>
              <a:rPr lang="en-US" dirty="0"/>
              <a:t>New automated and connected systems left in public leave an easy target</a:t>
            </a:r>
          </a:p>
        </p:txBody>
      </p:sp>
      <p:pic>
        <p:nvPicPr>
          <p:cNvPr id="11" name="Content Placeholder 10" descr="A person in a hoodie&#10;&#10;AI-generated content may be incorrect.">
            <a:extLst>
              <a:ext uri="{FF2B5EF4-FFF2-40B4-BE49-F238E27FC236}">
                <a16:creationId xmlns:a16="http://schemas.microsoft.com/office/drawing/2014/main" id="{79E7ECCD-BEE2-38AC-78C6-82A023C3A69B}"/>
              </a:ext>
            </a:extLst>
          </p:cNvPr>
          <p:cNvPicPr>
            <a:picLocks noGrp="1" noChangeAspect="1"/>
          </p:cNvPicPr>
          <p:nvPr>
            <p:ph sz="half" idx="2"/>
          </p:nvPr>
        </p:nvPicPr>
        <p:blipFill>
          <a:blip r:embed="rId3"/>
          <a:stretch>
            <a:fillRect/>
          </a:stretch>
        </p:blipFill>
        <p:spPr>
          <a:xfrm>
            <a:off x="4648988" y="1927781"/>
            <a:ext cx="3425142" cy="2064469"/>
          </a:xfrm>
          <a:ln>
            <a:solidFill>
              <a:schemeClr val="bg1"/>
            </a:solidFill>
          </a:ln>
        </p:spPr>
      </p:pic>
      <p:sp>
        <p:nvSpPr>
          <p:cNvPr id="5" name="Footer Placeholder 4">
            <a:extLst>
              <a:ext uri="{FF2B5EF4-FFF2-40B4-BE49-F238E27FC236}">
                <a16:creationId xmlns:a16="http://schemas.microsoft.com/office/drawing/2014/main" id="{1CFDFF1C-D319-E6EE-5A9A-7409EA08DCF0}"/>
              </a:ext>
            </a:extLst>
          </p:cNvPr>
          <p:cNvSpPr>
            <a:spLocks noGrp="1"/>
          </p:cNvSpPr>
          <p:nvPr>
            <p:ph type="ftr" sz="quarter" idx="11"/>
          </p:nvPr>
        </p:nvSpPr>
        <p:spPr/>
        <p:txBody>
          <a:bodyPr/>
          <a:lstStyle/>
          <a:p>
            <a:r>
              <a:rPr lang="sk-SK"/>
              <a:t>© 2024 Keith A. Pray</a:t>
            </a:r>
            <a:endParaRPr lang="en-US" dirty="0"/>
          </a:p>
        </p:txBody>
      </p:sp>
      <p:sp>
        <p:nvSpPr>
          <p:cNvPr id="6" name="Slide Number Placeholder 5">
            <a:extLst>
              <a:ext uri="{FF2B5EF4-FFF2-40B4-BE49-F238E27FC236}">
                <a16:creationId xmlns:a16="http://schemas.microsoft.com/office/drawing/2014/main" id="{844C5D2F-A56A-633C-B2B7-DD03C27AA8E2}"/>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a:extLst>
              <a:ext uri="{FF2B5EF4-FFF2-40B4-BE49-F238E27FC236}">
                <a16:creationId xmlns:a16="http://schemas.microsoft.com/office/drawing/2014/main" id="{FBBFD277-90F0-E6DA-8D01-A37C10CC135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Watson</a:t>
            </a:r>
          </a:p>
        </p:txBody>
      </p:sp>
    </p:spTree>
    <p:extLst>
      <p:ext uri="{BB962C8B-B14F-4D97-AF65-F5344CB8AC3E}">
        <p14:creationId xmlns:p14="http://schemas.microsoft.com/office/powerpoint/2010/main" val="1616559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lnSpcReduction="10000"/>
          </a:bodyPr>
          <a:lstStyle/>
          <a:p>
            <a:pPr marL="0" indent="0">
              <a:spcBef>
                <a:spcPts val="600"/>
              </a:spcBef>
              <a:buNone/>
            </a:pPr>
            <a:r>
              <a:rPr lang="en-US" dirty="0"/>
              <a:t>- DHS, Facial Recognition Technology, (4/10/2025), </a:t>
            </a:r>
            <a:r>
              <a:rPr lang="en-US" dirty="0">
                <a:hlinkClick r:id="rId3"/>
              </a:rPr>
              <a:t>DHS.gov</a:t>
            </a:r>
            <a:r>
              <a:rPr lang="en-US" dirty="0"/>
              <a:t>, (4/12/25)</a:t>
            </a:r>
          </a:p>
          <a:p>
            <a:pPr marL="0" indent="0">
              <a:spcBef>
                <a:spcPts val="600"/>
              </a:spcBef>
              <a:buNone/>
            </a:pPr>
            <a:r>
              <a:rPr lang="en-US" dirty="0"/>
              <a:t>- Thales, Facial Recognition in Action, </a:t>
            </a:r>
            <a:r>
              <a:rPr lang="en-US" dirty="0">
                <a:hlinkClick r:id="rId4"/>
              </a:rPr>
              <a:t>Thalesgroup.com</a:t>
            </a:r>
            <a:r>
              <a:rPr lang="en-US" dirty="0"/>
              <a:t>, (4/12/25)</a:t>
            </a:r>
            <a:br>
              <a:rPr lang="en-US" dirty="0"/>
            </a:br>
            <a:r>
              <a:rPr lang="en-US" dirty="0"/>
              <a:t>TSA, Facial Recognition Technology, </a:t>
            </a:r>
            <a:r>
              <a:rPr lang="en-US" dirty="0">
                <a:hlinkClick r:id="rId5"/>
              </a:rPr>
              <a:t>tsa.gov</a:t>
            </a:r>
            <a:r>
              <a:rPr lang="en-US" dirty="0"/>
              <a:t>, (4/12/25)</a:t>
            </a:r>
          </a:p>
          <a:p>
            <a:pPr marL="0" indent="0">
              <a:spcBef>
                <a:spcPts val="600"/>
              </a:spcBef>
              <a:buNone/>
            </a:pPr>
            <a:r>
              <a:rPr lang="en-US" dirty="0"/>
              <a:t>- </a:t>
            </a:r>
            <a:r>
              <a:rPr lang="en-US" dirty="0" err="1"/>
              <a:t>Incode</a:t>
            </a:r>
            <a:r>
              <a:rPr lang="en-US" dirty="0"/>
              <a:t>, Facial Recognition: How to Train Models and Keep Improving Over Time, (12/5/2024), </a:t>
            </a:r>
            <a:r>
              <a:rPr lang="en-US" dirty="0">
                <a:hlinkClick r:id="rId6"/>
              </a:rPr>
              <a:t>incode.com</a:t>
            </a:r>
            <a:r>
              <a:rPr lang="en-US" dirty="0"/>
              <a:t>, (4/12/25)</a:t>
            </a:r>
          </a:p>
          <a:p>
            <a:pPr marL="0" indent="0">
              <a:spcBef>
                <a:spcPts val="600"/>
              </a:spcBef>
              <a:buNone/>
            </a:pPr>
            <a:r>
              <a:rPr lang="en-US" dirty="0"/>
              <a:t>- Kuligowski Kiely, Facial Recognition Advertising: The New Way to Target Ads to Customers, (10/20/23), </a:t>
            </a:r>
            <a:r>
              <a:rPr lang="en-US" dirty="0">
                <a:hlinkClick r:id="rId7"/>
              </a:rPr>
              <a:t>businessnewsdaily.com</a:t>
            </a:r>
            <a:r>
              <a:rPr lang="en-US" dirty="0"/>
              <a:t>, (4/12/25)</a:t>
            </a:r>
          </a:p>
          <a:p>
            <a:pPr marL="0" indent="0">
              <a:spcBef>
                <a:spcPts val="600"/>
              </a:spcBef>
              <a:buNone/>
            </a:pPr>
            <a:r>
              <a:rPr lang="en-US" dirty="0"/>
              <a:t>- Fox Jacob, Top Cyber Security Statistics for 2024, (12/8/23), </a:t>
            </a:r>
            <a:r>
              <a:rPr lang="en-US" dirty="0">
                <a:hlinkClick r:id="rId8"/>
              </a:rPr>
              <a:t>cobalt.io</a:t>
            </a:r>
            <a:r>
              <a:rPr lang="en-US" dirty="0"/>
              <a:t>, (4/12/25)</a:t>
            </a:r>
          </a:p>
          <a:p>
            <a:pPr marL="0" indent="0">
              <a:spcBef>
                <a:spcPts val="600"/>
              </a:spcBef>
              <a:buNone/>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Grant Watson</a:t>
            </a:r>
          </a:p>
        </p:txBody>
      </p:sp>
    </p:spTree>
    <p:extLst>
      <p:ext uri="{BB962C8B-B14F-4D97-AF65-F5344CB8AC3E}">
        <p14:creationId xmlns:p14="http://schemas.microsoft.com/office/powerpoint/2010/main" val="3502474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pic>
        <p:nvPicPr>
          <p:cNvPr id="5" name="Picture 4">
            <a:hlinkClick r:id="rId4"/>
            <a:extLst>
              <a:ext uri="{FF2B5EF4-FFF2-40B4-BE49-F238E27FC236}">
                <a16:creationId xmlns:a16="http://schemas.microsoft.com/office/drawing/2014/main" id="{38554ED9-7ECC-4C51-C637-1EA846ECF38E}"/>
              </a:ext>
            </a:extLst>
          </p:cNvPr>
          <p:cNvPicPr>
            <a:picLocks noChangeAspect="1"/>
          </p:cNvPicPr>
          <p:nvPr/>
        </p:nvPicPr>
        <p:blipFill rotWithShape="1">
          <a:blip r:embed="rId5"/>
          <a:srcRect t="9787" b="7033"/>
          <a:stretch/>
        </p:blipFill>
        <p:spPr>
          <a:xfrm>
            <a:off x="457200" y="4256260"/>
            <a:ext cx="914400" cy="555608"/>
          </a:xfrm>
          <a:prstGeom prst="rect">
            <a:avLst/>
          </a:prstGeom>
        </p:spPr>
      </p:pic>
    </p:spTree>
    <p:extLst>
      <p:ext uri="{BB962C8B-B14F-4D97-AF65-F5344CB8AC3E}">
        <p14:creationId xmlns:p14="http://schemas.microsoft.com/office/powerpoint/2010/main" val="367579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427466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1" y="1017918"/>
            <a:ext cx="4297680" cy="3979278"/>
          </a:xfrm>
        </p:spPr>
        <p:txBody>
          <a:bodyPr>
            <a:normAutofit fontScale="62500" lnSpcReduction="20000"/>
          </a:bodyPr>
          <a:lstStyle/>
          <a:p>
            <a:pPr>
              <a:lnSpc>
                <a:spcPct val="110000"/>
              </a:lnSpc>
              <a:spcBef>
                <a:spcPts val="600"/>
              </a:spcBef>
            </a:pPr>
            <a:r>
              <a:rPr lang="en-US" dirty="0"/>
              <a:t>p. 413 Forgery proof IDs possible? ”Papers.” common dystopian theme.</a:t>
            </a:r>
          </a:p>
          <a:p>
            <a:pPr>
              <a:lnSpc>
                <a:spcPct val="110000"/>
              </a:lnSpc>
              <a:spcBef>
                <a:spcPts val="600"/>
              </a:spcBef>
            </a:pPr>
            <a:r>
              <a:rPr lang="en-US" dirty="0"/>
              <a:t>p. 418 ACM Code of Ethics and Professional Conduct published 2018 vs 1997</a:t>
            </a:r>
          </a:p>
          <a:p>
            <a:pPr>
              <a:lnSpc>
                <a:spcPct val="110000"/>
              </a:lnSpc>
              <a:spcBef>
                <a:spcPts val="600"/>
              </a:spcBef>
            </a:pPr>
            <a:r>
              <a:rPr lang="en-US" dirty="0"/>
              <a:t>pp. 422-423 3.09 = 5.05</a:t>
            </a:r>
          </a:p>
          <a:p>
            <a:pPr>
              <a:lnSpc>
                <a:spcPct val="110000"/>
              </a:lnSpc>
              <a:spcBef>
                <a:spcPts val="600"/>
              </a:spcBef>
            </a:pPr>
            <a:r>
              <a:rPr lang="en-US" dirty="0"/>
              <a:t>p. 454 “3. Would decision hold up to public scrutiny?”– social contract, not virtue ethics?</a:t>
            </a:r>
          </a:p>
          <a:p>
            <a:pPr>
              <a:lnSpc>
                <a:spcPct val="110000"/>
              </a:lnSpc>
              <a:spcBef>
                <a:spcPts val="600"/>
              </a:spcBef>
            </a:pPr>
            <a:r>
              <a:rPr lang="en-US" dirty="0"/>
              <a:t>p. 430 Are not web logs usually public?</a:t>
            </a:r>
          </a:p>
          <a:p>
            <a:pPr>
              <a:lnSpc>
                <a:spcPct val="110000"/>
              </a:lnSpc>
              <a:spcBef>
                <a:spcPts val="600"/>
              </a:spcBef>
            </a:pPr>
            <a:r>
              <a:rPr lang="en-US" dirty="0"/>
              <a:t>p. 431 “…Chuck had these files…” implies guilt. </a:t>
            </a:r>
            <a:r>
              <a:rPr lang="en-US" dirty="0">
                <a:sym typeface="Wingdings" pitchFamily="2" charset="2"/>
              </a:rPr>
              <a:t> “…files on Chuck’s computer…” seems better. Antiworm scenario very similar to p. 76. Check if [5] 2003 source about Blaster worm. </a:t>
            </a:r>
            <a:r>
              <a:rPr lang="en-US" dirty="0"/>
              <a:t> </a:t>
            </a:r>
          </a:p>
          <a:p>
            <a:pPr>
              <a:lnSpc>
                <a:spcPct val="110000"/>
              </a:lnSpc>
              <a:spcBef>
                <a:spcPts val="600"/>
              </a:spcBef>
            </a:pPr>
            <a:r>
              <a:rPr lang="en-US" dirty="0"/>
              <a:t>p. 432 Consent of telecommunications companies… or their clients?</a:t>
            </a:r>
          </a:p>
          <a:p>
            <a:pPr>
              <a:lnSpc>
                <a:spcPct val="110000"/>
              </a:lnSpc>
              <a:spcBef>
                <a:spcPts val="600"/>
              </a:spcBef>
            </a:pPr>
            <a:r>
              <a:rPr lang="en-US" dirty="0"/>
              <a:t>p. 433 will != consequences</a:t>
            </a:r>
          </a:p>
          <a:p>
            <a:pPr>
              <a:lnSpc>
                <a:spcPct val="110000"/>
              </a:lnSpc>
              <a:spcBef>
                <a:spcPts val="600"/>
              </a:spcBef>
            </a:pPr>
            <a:r>
              <a:rPr lang="en-US" dirty="0"/>
              <a:t>p. 434 Saving public taxes $15K not considered</a:t>
            </a:r>
          </a:p>
          <a:p>
            <a:pPr>
              <a:lnSpc>
                <a:spcPct val="110000"/>
              </a:lnSpc>
              <a:spcBef>
                <a:spcPts val="600"/>
              </a:spcBef>
            </a:pPr>
            <a:r>
              <a:rPr lang="en-US" dirty="0"/>
              <a:t>p. 435 DEI claims source [7] 2001, need newer</a:t>
            </a:r>
          </a:p>
        </p:txBody>
      </p:sp>
      <p:sp>
        <p:nvSpPr>
          <p:cNvPr id="11" name="Content Placeholder 10"/>
          <p:cNvSpPr>
            <a:spLocks noGrp="1"/>
          </p:cNvSpPr>
          <p:nvPr>
            <p:ph sz="half" idx="2"/>
          </p:nvPr>
        </p:nvSpPr>
        <p:spPr>
          <a:xfrm>
            <a:off x="4846319" y="1017918"/>
            <a:ext cx="4297680" cy="3979278"/>
          </a:xfrm>
        </p:spPr>
        <p:txBody>
          <a:bodyPr>
            <a:normAutofit fontScale="62500" lnSpcReduction="20000"/>
          </a:bodyPr>
          <a:lstStyle/>
          <a:p>
            <a:pPr>
              <a:lnSpc>
                <a:spcPct val="110000"/>
              </a:lnSpc>
              <a:spcBef>
                <a:spcPts val="600"/>
              </a:spcBef>
            </a:pPr>
            <a:r>
              <a:rPr lang="en-US" dirty="0"/>
              <a:t>p. 436 Source [11] 2018, computing demographics now?</a:t>
            </a:r>
          </a:p>
          <a:p>
            <a:pPr>
              <a:lnSpc>
                <a:spcPct val="110000"/>
              </a:lnSpc>
              <a:spcBef>
                <a:spcPts val="600"/>
              </a:spcBef>
            </a:pPr>
            <a:r>
              <a:rPr lang="en-US" dirty="0"/>
              <a:t>p. 437 Org pressure, macho culture, harassment source [1]8 2008, newer source needed.</a:t>
            </a:r>
          </a:p>
          <a:p>
            <a:pPr>
              <a:lnSpc>
                <a:spcPct val="110000"/>
              </a:lnSpc>
              <a:spcBef>
                <a:spcPts val="600"/>
              </a:spcBef>
            </a:pPr>
            <a:r>
              <a:rPr lang="en-US" dirty="0"/>
              <a:t>p. 438 Additional advice: Ask for help, share context and possible biases. How to ensure everyone’s voice is heard in class?</a:t>
            </a:r>
          </a:p>
          <a:p>
            <a:pPr>
              <a:lnSpc>
                <a:spcPct val="110000"/>
              </a:lnSpc>
              <a:spcBef>
                <a:spcPts val="600"/>
              </a:spcBef>
            </a:pPr>
            <a:r>
              <a:rPr lang="en-US" dirty="0"/>
              <a:t>p. 440 $3 million over how many employees?</a:t>
            </a:r>
          </a:p>
          <a:p>
            <a:pPr>
              <a:lnSpc>
                <a:spcPct val="110000"/>
              </a:lnSpc>
              <a:spcBef>
                <a:spcPts val="600"/>
              </a:spcBef>
            </a:pPr>
            <a:r>
              <a:rPr lang="en-US" dirty="0"/>
              <a:t>p. 441 Many whistle blower definitions do not require internal reporting attempts.</a:t>
            </a:r>
          </a:p>
          <a:p>
            <a:pPr>
              <a:lnSpc>
                <a:spcPct val="110000"/>
              </a:lnSpc>
              <a:spcBef>
                <a:spcPts val="600"/>
              </a:spcBef>
            </a:pPr>
            <a:r>
              <a:rPr lang="en-US" dirty="0"/>
              <a:t>p. 445 Org failure what I generally see. </a:t>
            </a:r>
          </a:p>
          <a:p>
            <a:pPr>
              <a:lnSpc>
                <a:spcPct val="110000"/>
              </a:lnSpc>
              <a:spcBef>
                <a:spcPts val="600"/>
              </a:spcBef>
            </a:pPr>
            <a:r>
              <a:rPr lang="en-US" dirty="0"/>
              <a:t>p. 446 “return to using principle-based…” source from 2003, needs update. This happened a while ago, perhaps not everywhere.</a:t>
            </a:r>
          </a:p>
          <a:p>
            <a:pPr>
              <a:lnSpc>
                <a:spcPct val="110000"/>
              </a:lnSpc>
              <a:spcBef>
                <a:spcPts val="600"/>
              </a:spcBef>
            </a:pPr>
            <a:r>
              <a:rPr lang="en-US" dirty="0"/>
              <a:t>p. 447 pension quote source from 1983, tough to get a pension now, consider finding newer</a:t>
            </a:r>
          </a:p>
          <a:p>
            <a:pPr>
              <a:lnSpc>
                <a:spcPct val="110000"/>
              </a:lnSpc>
              <a:spcBef>
                <a:spcPts val="600"/>
              </a:spcBef>
            </a:pPr>
            <a:r>
              <a:rPr lang="en-US" dirty="0"/>
              <a:t>No mention of Snowden but for Question 24.</a:t>
            </a:r>
          </a:p>
          <a:p>
            <a:pPr>
              <a:lnSpc>
                <a:spcPct val="110000"/>
              </a:lnSpc>
              <a:spcBef>
                <a:spcPts val="600"/>
              </a:spcBef>
            </a:pPr>
            <a:r>
              <a:rPr lang="en-US" dirty="0"/>
              <a:t>p. 451 # 21 not really computing</a:t>
            </a:r>
          </a:p>
          <a:p>
            <a:pPr>
              <a:lnSpc>
                <a:spcPct val="110000"/>
              </a:lnSpc>
              <a:spcBef>
                <a:spcPts val="600"/>
              </a:spcBef>
            </a:pPr>
            <a:r>
              <a:rPr lang="en-US" dirty="0"/>
              <a:t>Questions I liked: 23, 25, 29, 30</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76828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352551"/>
            <a:ext cx="7772400" cy="3568770"/>
          </a:xfrm>
        </p:spPr>
        <p:txBody>
          <a:bodyPr>
            <a:normAutofit lnSpcReduction="10000"/>
          </a:bodyPr>
          <a:lstStyle/>
          <a:p>
            <a:pPr marL="0" indent="0" algn="ctr">
              <a:buNone/>
            </a:pPr>
            <a:r>
              <a:rPr lang="en-US" dirty="0"/>
              <a:t>Develop FPS Based on Current War?</a:t>
            </a:r>
          </a:p>
          <a:p>
            <a:r>
              <a:rPr lang="en-US" dirty="0"/>
              <a:t>Before Debate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a:t>
            </a:r>
          </a:p>
          <a:p>
            <a:pPr lvl="2"/>
            <a:r>
              <a:rPr lang="en-US" dirty="0"/>
              <a:t>Go first</a:t>
            </a:r>
          </a:p>
          <a:p>
            <a:pPr lvl="2"/>
            <a:r>
              <a:rPr lang="en-US" dirty="0"/>
              <a:t>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29092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(.pptx) on group website for download</a:t>
            </a:r>
          </a:p>
          <a:p>
            <a:pPr lvl="3"/>
            <a:r>
              <a:rPr lang="en-US" dirty="0"/>
              <a:t>Do not make viewer export it from another tool</a:t>
            </a:r>
          </a:p>
        </p:txBody>
      </p:sp>
      <p:sp>
        <p:nvSpPr>
          <p:cNvPr id="4" name="Footer Placeholder 3"/>
          <p:cNvSpPr>
            <a:spLocks noGrp="1"/>
          </p:cNvSpPr>
          <p:nvPr>
            <p:ph type="ftr" sz="quarter" idx="11"/>
          </p:nvPr>
        </p:nvSpPr>
        <p:spPr/>
        <p:txBody>
          <a:bodyPr/>
          <a:lstStyle/>
          <a:p>
            <a:r>
              <a:rPr lang="sk-SK"/>
              <a:t>© 2025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AI Ethics of tech giants:</a:t>
            </a:r>
            <a:br>
              <a:rPr lang="en-US" dirty="0"/>
            </a:br>
            <a:r>
              <a:rPr lang="en-US" dirty="0"/>
              <a:t>can self regulation be trusted?</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Joseph DiPietro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2025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79572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1"/>
            <a:ext cx="3597035" cy="3352800"/>
          </a:xfrm>
        </p:spPr>
        <p:txBody>
          <a:bodyPr>
            <a:normAutofit/>
          </a:bodyPr>
          <a:lstStyle/>
          <a:p>
            <a:r>
              <a:rPr lang="en-US" dirty="0"/>
              <a:t>Self-regulation: Companies set and follow their own ethical guidelines without external enforcement</a:t>
            </a:r>
          </a:p>
          <a:p>
            <a:r>
              <a:rPr lang="en-US" dirty="0"/>
              <a:t>Companies developing AI can not be trusted to self-regulate</a:t>
            </a:r>
          </a:p>
          <a:p>
            <a:r>
              <a:rPr lang="en-US" dirty="0"/>
              <a:t>[1]</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Joseph DiPietro</a:t>
            </a:r>
            <a:endParaRPr lang="en-US" sz="1400" dirty="0">
              <a:solidFill>
                <a:schemeClr val="tx1"/>
              </a:solidFill>
              <a:latin typeface="+mj-lt"/>
            </a:endParaRPr>
          </a:p>
        </p:txBody>
      </p:sp>
      <p:pic>
        <p:nvPicPr>
          <p:cNvPr id="10" name="Picture 9">
            <a:extLst>
              <a:ext uri="{FF2B5EF4-FFF2-40B4-BE49-F238E27FC236}">
                <a16:creationId xmlns:a16="http://schemas.microsoft.com/office/drawing/2014/main" id="{5D682F49-E180-68FE-E4A5-C11C49CE39B3}"/>
              </a:ext>
            </a:extLst>
          </p:cNvPr>
          <p:cNvPicPr>
            <a:picLocks noChangeAspect="1"/>
          </p:cNvPicPr>
          <p:nvPr/>
        </p:nvPicPr>
        <p:blipFill>
          <a:blip r:embed="rId3"/>
          <a:stretch>
            <a:fillRect/>
          </a:stretch>
        </p:blipFill>
        <p:spPr>
          <a:xfrm>
            <a:off x="4282835" y="1086277"/>
            <a:ext cx="4707994" cy="3619073"/>
          </a:xfrm>
          <a:prstGeom prst="rect">
            <a:avLst/>
          </a:prstGeom>
        </p:spPr>
      </p:pic>
    </p:spTree>
    <p:extLst>
      <p:ext uri="{BB962C8B-B14F-4D97-AF65-F5344CB8AC3E}">
        <p14:creationId xmlns:p14="http://schemas.microsoft.com/office/powerpoint/2010/main" val="84510471"/>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43756</TotalTime>
  <Words>5157</Words>
  <Application>Microsoft Macintosh PowerPoint</Application>
  <PresentationFormat>On-screen Show (16:9)</PresentationFormat>
  <Paragraphs>485</Paragraphs>
  <Slides>34</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ＭＳ Ｐゴシック</vt:lpstr>
      <vt:lpstr>Aptos</vt:lpstr>
      <vt:lpstr>Arial</vt:lpstr>
      <vt:lpstr>avertaRegular</vt:lpstr>
      <vt:lpstr>Calibri</vt:lpstr>
      <vt:lpstr>Cambria</vt:lpstr>
      <vt:lpstr>Courier New</vt:lpstr>
      <vt:lpstr>Source Sans Pro Web</vt:lpstr>
      <vt:lpstr>Wingdings</vt:lpstr>
      <vt:lpstr>Red Radial 16x9</vt:lpstr>
      <vt:lpstr>Class 10 Professional Ethics</vt:lpstr>
      <vt:lpstr>Overview</vt:lpstr>
      <vt:lpstr>PowerPoint Presentation</vt:lpstr>
      <vt:lpstr>My Reading Notes</vt:lpstr>
      <vt:lpstr>Debate Ground Rules</vt:lpstr>
      <vt:lpstr>Assignment</vt:lpstr>
      <vt:lpstr>Overview</vt:lpstr>
      <vt:lpstr>The AI Ethics of tech giants: can self regulation be trusted?</vt:lpstr>
      <vt:lpstr>Conclusion</vt:lpstr>
      <vt:lpstr>Argument for self regulation</vt:lpstr>
      <vt:lpstr>shortcomings</vt:lpstr>
      <vt:lpstr>Example: Microsoft</vt:lpstr>
      <vt:lpstr>Example: OpenAI</vt:lpstr>
      <vt:lpstr>Alternative regulation propositions</vt:lpstr>
      <vt:lpstr>References</vt:lpstr>
      <vt:lpstr>The future of Ai and robotics</vt:lpstr>
      <vt:lpstr>Why do we create robots?</vt:lpstr>
      <vt:lpstr>Robots will evolve with software</vt:lpstr>
      <vt:lpstr>PowerPoint Presentation</vt:lpstr>
      <vt:lpstr>But will that always be the case?</vt:lpstr>
      <vt:lpstr>But what if robots had these characteristics?</vt:lpstr>
      <vt:lpstr>PowerPoint Presentation</vt:lpstr>
      <vt:lpstr>Can we apply ethics onto non-humans?</vt:lpstr>
      <vt:lpstr>How should we treat social robots?</vt:lpstr>
      <vt:lpstr>My opinions</vt:lpstr>
      <vt:lpstr>References</vt:lpstr>
      <vt:lpstr>Your Face in ads</vt:lpstr>
      <vt:lpstr>What is facial recognition?</vt:lpstr>
      <vt:lpstr>How is facial recognition used in advertising?</vt:lpstr>
      <vt:lpstr>Privacy and bias</vt:lpstr>
      <vt:lpstr>Security concerns </vt:lpstr>
      <vt:lpstr>References</vt:lpstr>
      <vt:lpstr>Class 10 The End</vt:lpstr>
      <vt:lpstr>Remote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515</cp:revision>
  <dcterms:created xsi:type="dcterms:W3CDTF">2014-08-25T02:19:16Z</dcterms:created>
  <dcterms:modified xsi:type="dcterms:W3CDTF">2025-04-22T22:48:02Z</dcterms:modified>
</cp:coreProperties>
</file>