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6"/>
  </p:notesMasterIdLst>
  <p:handoutMasterIdLst>
    <p:handoutMasterId r:id="rId57"/>
  </p:handoutMasterIdLst>
  <p:sldIdLst>
    <p:sldId id="256" r:id="rId2"/>
    <p:sldId id="609" r:id="rId3"/>
    <p:sldId id="608" r:id="rId4"/>
    <p:sldId id="628" r:id="rId5"/>
    <p:sldId id="259" r:id="rId6"/>
    <p:sldId id="261" r:id="rId7"/>
    <p:sldId id="335" r:id="rId8"/>
    <p:sldId id="668" r:id="rId9"/>
    <p:sldId id="669" r:id="rId10"/>
    <p:sldId id="670" r:id="rId11"/>
    <p:sldId id="308" r:id="rId12"/>
    <p:sldId id="267" r:id="rId13"/>
    <p:sldId id="330" r:id="rId14"/>
    <p:sldId id="309" r:id="rId15"/>
    <p:sldId id="687" r:id="rId16"/>
    <p:sldId id="275" r:id="rId17"/>
    <p:sldId id="273" r:id="rId18"/>
    <p:sldId id="268" r:id="rId19"/>
    <p:sldId id="274" r:id="rId20"/>
    <p:sldId id="272" r:id="rId21"/>
    <p:sldId id="270" r:id="rId22"/>
    <p:sldId id="271" r:id="rId23"/>
    <p:sldId id="688" r:id="rId24"/>
    <p:sldId id="697" r:id="rId25"/>
    <p:sldId id="698" r:id="rId26"/>
    <p:sldId id="699" r:id="rId27"/>
    <p:sldId id="700" r:id="rId28"/>
    <p:sldId id="701" r:id="rId29"/>
    <p:sldId id="702" r:id="rId30"/>
    <p:sldId id="689" r:id="rId31"/>
    <p:sldId id="690" r:id="rId32"/>
    <p:sldId id="691" r:id="rId33"/>
    <p:sldId id="692" r:id="rId34"/>
    <p:sldId id="693" r:id="rId35"/>
    <p:sldId id="694" r:id="rId36"/>
    <p:sldId id="276" r:id="rId37"/>
    <p:sldId id="695" r:id="rId38"/>
    <p:sldId id="279" r:id="rId39"/>
    <p:sldId id="280" r:id="rId40"/>
    <p:sldId id="696" r:id="rId41"/>
    <p:sldId id="269" r:id="rId42"/>
    <p:sldId id="501" r:id="rId43"/>
    <p:sldId id="502" r:id="rId44"/>
    <p:sldId id="505" r:id="rId45"/>
    <p:sldId id="506" r:id="rId46"/>
    <p:sldId id="507" r:id="rId47"/>
    <p:sldId id="331" r:id="rId48"/>
    <p:sldId id="332" r:id="rId49"/>
    <p:sldId id="333" r:id="rId50"/>
    <p:sldId id="334" r:id="rId51"/>
    <p:sldId id="336" r:id="rId52"/>
    <p:sldId id="337" r:id="rId53"/>
    <p:sldId id="338" r:id="rId54"/>
    <p:sldId id="640"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E7BE287-3DE4-C947-AA8E-C91CDAC72794}">
          <p14:sldIdLst>
            <p14:sldId id="256"/>
            <p14:sldId id="609"/>
            <p14:sldId id="608"/>
            <p14:sldId id="628"/>
            <p14:sldId id="259"/>
            <p14:sldId id="261"/>
            <p14:sldId id="335"/>
            <p14:sldId id="668"/>
            <p14:sldId id="669"/>
            <p14:sldId id="670"/>
            <p14:sldId id="308"/>
            <p14:sldId id="267"/>
            <p14:sldId id="330"/>
            <p14:sldId id="309"/>
          </p14:sldIdLst>
        </p14:section>
        <p14:section name="Students" id="{20244982-054D-774B-9E12-24C2D44D25DA}">
          <p14:sldIdLst>
            <p14:sldId id="687"/>
            <p14:sldId id="275"/>
            <p14:sldId id="273"/>
            <p14:sldId id="268"/>
            <p14:sldId id="274"/>
            <p14:sldId id="272"/>
            <p14:sldId id="270"/>
            <p14:sldId id="271"/>
            <p14:sldId id="688"/>
            <p14:sldId id="697"/>
            <p14:sldId id="698"/>
            <p14:sldId id="699"/>
            <p14:sldId id="700"/>
            <p14:sldId id="701"/>
            <p14:sldId id="702"/>
            <p14:sldId id="689"/>
            <p14:sldId id="690"/>
            <p14:sldId id="691"/>
            <p14:sldId id="692"/>
            <p14:sldId id="693"/>
            <p14:sldId id="694"/>
            <p14:sldId id="276"/>
            <p14:sldId id="695"/>
            <p14:sldId id="279"/>
            <p14:sldId id="280"/>
            <p14:sldId id="696"/>
          </p14:sldIdLst>
        </p14:section>
        <p14:section name="Common" id="{4A019CEC-5F1D-154A-B7D5-1C807EE4A006}">
          <p14:sldIdLst>
            <p14:sldId id="269"/>
            <p14:sldId id="501"/>
            <p14:sldId id="502"/>
            <p14:sldId id="505"/>
            <p14:sldId id="506"/>
            <p14:sldId id="507"/>
            <p14:sldId id="331"/>
            <p14:sldId id="332"/>
            <p14:sldId id="333"/>
            <p14:sldId id="334"/>
            <p14:sldId id="336"/>
            <p14:sldId id="337"/>
            <p14:sldId id="338"/>
            <p14:sldId id="64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86098" autoAdjust="0"/>
  </p:normalViewPr>
  <p:slideViewPr>
    <p:cSldViewPr snapToGrid="0" snapToObjects="1">
      <p:cViewPr varScale="1">
        <p:scale>
          <a:sx n="172" d="100"/>
          <a:sy n="172" d="100"/>
        </p:scale>
        <p:origin x="1256" y="184"/>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4/15/25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loudflare.com/ddos/reflection-attack-1.pn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i.imgur.com/lxYv8cF.p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ert.org/historical/advisories/CA-1996-21.cfm"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www.giac.org/paper/gsec/705/egress-filtering-keeping-internet-safe-systems/101588" TargetMode="External"/><Relationship Id="rId4" Type="http://schemas.openxmlformats.org/officeDocument/2006/relationships/hyperlink" Target="https://www.cert.org/historical/incident_notes/IN-2000-04.cfm"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“Weird” Al Yankovic – Virus Alert (2006) (3:43)</a:t>
            </a: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=zvfD5rnkTws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Internet of Things (IoT) first coined in 1999</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Take 5 minutes to fill out survey on Canvas </a:t>
            </a:r>
            <a:r>
              <a:rPr lang="en-US" dirty="0">
                <a:latin typeface="Arial" charset="0"/>
                <a:ea typeface="ＭＳ Ｐゴシック" charset="-128"/>
                <a:cs typeface="ＭＳ Ｐゴシック" charset="-128"/>
                <a:sym typeface="Wingdings" pitchFamily="2" charset="2"/>
              </a:rPr>
              <a:t> Quizzes  SGA’s Midterm Course Feedback Questionnaire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Attacker spoofs the IP address so the SYN-ACK is sent to a different machine that cannot respond to the SYN-ACK. </a:t>
            </a:r>
          </a:p>
          <a:p>
            <a:r>
              <a:rPr lang="en-US" dirty="0">
                <a:latin typeface="Arial" charset="0"/>
                <a:ea typeface="ＭＳ Ｐゴシック" charset="-128"/>
                <a:cs typeface="ＭＳ Ｐゴシック" charset="-128"/>
              </a:rPr>
              <a:t>This leaves the connection half open on the server machine decreasing the resources (sockets, memory, threads/processes) available to respond to legitimate clients. </a:t>
            </a:r>
          </a:p>
          <a:p>
            <a:r>
              <a:rPr lang="en-US" dirty="0">
                <a:latin typeface="Arial" charset="0"/>
                <a:ea typeface="ＭＳ Ｐゴシック" charset="-128"/>
                <a:cs typeface="ＭＳ Ｐゴシック" charset="-128"/>
              </a:rPr>
              <a:t>The attacker send many such spoofed SYN messages.</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80951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well as small group exercise.</a:t>
            </a:r>
          </a:p>
          <a:p>
            <a:endParaRPr lang="en-US" dirty="0"/>
          </a:p>
          <a:p>
            <a:r>
              <a:rPr lang="en-US" dirty="0"/>
              <a:t>Note:</a:t>
            </a:r>
            <a:r>
              <a:rPr lang="en-US" baseline="0" dirty="0"/>
              <a:t> short answer format expected.</a:t>
            </a:r>
          </a:p>
          <a:p>
            <a:r>
              <a:rPr lang="en-US" baseline="0" dirty="0"/>
              <a:t>Note: 2. only one argument needed, should include logic for all parties</a:t>
            </a:r>
          </a:p>
          <a:p>
            <a:r>
              <a:rPr lang="en-US" baseline="0" dirty="0"/>
              <a:t>Note: 3. same law(s) should be applicable to all parties</a:t>
            </a:r>
          </a:p>
          <a:p>
            <a:endParaRPr lang="en-US" baseline="0" dirty="0"/>
          </a:p>
          <a:p>
            <a:r>
              <a:rPr lang="en-US" baseline="0" dirty="0"/>
              <a:t>Usually no time for groups to get to: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 Name the laws/acts under which these parties could be prosecuted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39599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If guest</a:t>
            </a:r>
            <a:r>
              <a:rPr lang="en-US" baseline="0" dirty="0">
                <a:latin typeface="Arial" pitchFamily="-109" charset="0"/>
                <a:ea typeface="ＭＳ Ｐゴシック" pitchFamily="-109" charset="-128"/>
                <a:cs typeface="ＭＳ Ｐゴシック" pitchFamily="-109" charset="-128"/>
              </a:rPr>
              <a:t> presenter coming next class remind students to prepare questions for him.</a:t>
            </a:r>
          </a:p>
          <a:p>
            <a:pPr eaLnBrk="1" hangingPunct="1"/>
            <a:r>
              <a:rPr lang="en-US" baseline="0" dirty="0">
                <a:latin typeface="Arial" pitchFamily="-109" charset="0"/>
                <a:ea typeface="ＭＳ Ｐゴシック" pitchFamily="-109" charset="-128"/>
                <a:cs typeface="ＭＳ Ｐゴシック" pitchFamily="-109" charset="-128"/>
              </a:rPr>
              <a:t>Remember to work on groups projects.</a:t>
            </a:r>
          </a:p>
          <a:p>
            <a:pPr eaLnBrk="1" hangingPunct="1"/>
            <a:r>
              <a:rPr lang="en-US" baseline="0" dirty="0">
                <a:latin typeface="Arial" pitchFamily="-109" charset="0"/>
                <a:ea typeface="ＭＳ Ｐゴシック" pitchFamily="-109" charset="-128"/>
                <a:cs typeface="ＭＳ Ｐゴシック" pitchFamily="-109" charset="-128"/>
              </a:rPr>
              <a:t>Each group should have material on their sites for the topics we’ve covered so far.</a:t>
            </a:r>
          </a:p>
          <a:p>
            <a:pPr eaLnBrk="1" hangingPunct="1"/>
            <a:endParaRPr lang="en-US" baseline="0" dirty="0">
              <a:latin typeface="Arial" pitchFamily="-109" charset="0"/>
              <a:ea typeface="ＭＳ Ｐゴシック" pitchFamily="-109" charset="-128"/>
              <a:cs typeface="ＭＳ Ｐゴシック" pitchFamily="-109" charset="-128"/>
            </a:endParaRPr>
          </a:p>
          <a:p>
            <a:pPr eaLnBrk="1" hangingPunct="1"/>
            <a:r>
              <a:rPr lang="en-US" baseline="0" dirty="0">
                <a:latin typeface="Arial" pitchFamily="-109" charset="0"/>
                <a:ea typeface="ＭＳ Ｐゴシック" pitchFamily="-109" charset="-128"/>
                <a:cs typeface="ＭＳ Ｐゴシック" pitchFamily="-109" charset="-128"/>
              </a:rPr>
              <a:t>OLD Prompt:</a:t>
            </a:r>
          </a:p>
          <a:p>
            <a:r>
              <a:rPr lang="en-US" dirty="0"/>
              <a:t>Design tests for the code on the following slide.</a:t>
            </a:r>
          </a:p>
          <a:p>
            <a:r>
              <a:rPr lang="en-US" dirty="0"/>
              <a:t>Contains at least one major defect and several minor ones.</a:t>
            </a:r>
          </a:p>
          <a:p>
            <a:r>
              <a:rPr lang="en-US" dirty="0"/>
              <a:t>Write a paper (1 page not counting any source code) including :</a:t>
            </a:r>
          </a:p>
          <a:p>
            <a:pPr lvl="1"/>
            <a:r>
              <a:rPr lang="en-US" dirty="0"/>
              <a:t>Did you choose a good test strategy? (This is your conclusion.)</a:t>
            </a:r>
          </a:p>
          <a:p>
            <a:pPr lvl="1"/>
            <a:r>
              <a:rPr lang="en-US" dirty="0"/>
              <a:t>The inputs and expected outputs</a:t>
            </a:r>
          </a:p>
          <a:p>
            <a:pPr lvl="1"/>
            <a:r>
              <a:rPr lang="en-US" dirty="0"/>
              <a:t>What defects you found</a:t>
            </a:r>
          </a:p>
          <a:p>
            <a:pPr lvl="1"/>
            <a:r>
              <a:rPr lang="en-US" dirty="0"/>
              <a:t>How you would fix the defects (you may include fixed source)</a:t>
            </a:r>
          </a:p>
          <a:p>
            <a:pPr lvl="1"/>
            <a:r>
              <a:rPr lang="en-US" dirty="0"/>
              <a:t>Why would that fix the problems?</a:t>
            </a:r>
          </a:p>
          <a:p>
            <a:pPr lvl="1"/>
            <a:r>
              <a:rPr lang="en-US" dirty="0"/>
              <a:t>What could happen if the defects are not found before the code is put into production?</a:t>
            </a: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r>
              <a:rPr lang="en-US" dirty="0">
                <a:latin typeface="Arial" pitchFamily="-109" charset="0"/>
                <a:ea typeface="ＭＳ Ｐゴシック" pitchFamily="-109" charset="-128"/>
                <a:cs typeface="ＭＳ Ｐゴシック" pitchFamily="-109" charset="-128"/>
              </a:rPr>
              <a:t>Bold lines are real</a:t>
            </a:r>
            <a:r>
              <a:rPr lang="en-US" baseline="0" dirty="0">
                <a:latin typeface="Arial" pitchFamily="-109" charset="0"/>
                <a:ea typeface="ＭＳ Ｐゴシック" pitchFamily="-109" charset="-128"/>
                <a:cs typeface="ＭＳ Ｐゴシック" pitchFamily="-109" charset="-128"/>
              </a:rPr>
              <a:t> focus.</a:t>
            </a:r>
          </a:p>
          <a:p>
            <a:pPr marL="514350" indent="-514350"/>
            <a:r>
              <a:rPr lang="en-US" baseline="0" dirty="0">
                <a:latin typeface="Arial" pitchFamily="-109" charset="0"/>
                <a:ea typeface="ＭＳ Ｐゴシック" pitchFamily="-109" charset="-128"/>
                <a:cs typeface="ＭＳ Ｐゴシック" pitchFamily="-109" charset="-128"/>
              </a:rPr>
              <a:t>Do not copy/paste this code, may have problems with smart quotes and such.</a:t>
            </a:r>
            <a:endParaRPr lang="en-US" dirty="0">
              <a:latin typeface="Arial" pitchFamily="-109" charset="0"/>
              <a:ea typeface="ＭＳ Ｐゴシック" pitchFamily="-109" charset="-128"/>
              <a:cs typeface="ＭＳ Ｐゴシック" pitchFamily="-109" charset="-128"/>
            </a:endParaRPr>
          </a:p>
          <a:p>
            <a:pPr marL="514350" indent="-514350"/>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Example input:</a:t>
            </a:r>
          </a:p>
          <a:p>
            <a:pPr marL="514350" indent="-514350"/>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amount = 100.05; </a:t>
            </a:r>
          </a:p>
          <a:p>
            <a:pPr marL="514350" indent="-514350"/>
            <a:r>
              <a:rPr lang="en-US" dirty="0" err="1">
                <a:latin typeface="Arial" pitchFamily="-109" charset="0"/>
                <a:ea typeface="ＭＳ Ｐゴシック" pitchFamily="-109" charset="-128"/>
                <a:cs typeface="ＭＳ Ｐゴシック" pitchFamily="-109" charset="-128"/>
              </a:rPr>
              <a:t>discountRate</a:t>
            </a:r>
            <a:r>
              <a:rPr lang="en-US" dirty="0">
                <a:latin typeface="Arial" pitchFamily="-109" charset="0"/>
                <a:ea typeface="ＭＳ Ｐゴシック" pitchFamily="-109" charset="-128"/>
                <a:cs typeface="ＭＳ Ｐゴシック" pitchFamily="-109" charset="-128"/>
              </a:rPr>
              <a:t> = 0.10; </a:t>
            </a:r>
          </a:p>
          <a:p>
            <a:pPr marL="514350" indent="-514350"/>
            <a:r>
              <a:rPr lang="en-US" dirty="0" err="1">
                <a:latin typeface="Arial" pitchFamily="-109" charset="0"/>
                <a:ea typeface="ＭＳ Ｐゴシック" pitchFamily="-109" charset="-128"/>
                <a:cs typeface="ＭＳ Ｐゴシック" pitchFamily="-109" charset="-128"/>
              </a:rPr>
              <a:t>taxRate</a:t>
            </a:r>
            <a:r>
              <a:rPr lang="en-US" dirty="0">
                <a:latin typeface="Arial" pitchFamily="-109" charset="0"/>
                <a:ea typeface="ＭＳ Ｐゴシック" pitchFamily="-109" charset="-128"/>
                <a:cs typeface="ＭＳ Ｐゴシック" pitchFamily="-109" charset="-128"/>
              </a:rPr>
              <a:t> = 0.05; </a:t>
            </a:r>
          </a:p>
          <a:p>
            <a:pPr marL="514350" indent="-514350">
              <a:buFontTx/>
              <a:buChar char="•"/>
            </a:pPr>
            <a:endParaRPr lang="en-US" dirty="0">
              <a:latin typeface="Arial" pitchFamily="-109" charset="0"/>
              <a:ea typeface="ＭＳ Ｐゴシック" pitchFamily="-109" charset="-128"/>
              <a:cs typeface="ＭＳ Ｐゴシック" pitchFamily="-109" charset="-128"/>
            </a:endParaRPr>
          </a:p>
          <a:p>
            <a:pPr marL="514350" indent="-514350"/>
            <a:r>
              <a:rPr lang="en-US" dirty="0">
                <a:latin typeface="Arial" pitchFamily="-109" charset="0"/>
                <a:ea typeface="ＭＳ Ｐゴシック" pitchFamily="-109" charset="-128"/>
                <a:cs typeface="ＭＳ Ｐゴシック" pitchFamily="-109" charset="-128"/>
              </a:rPr>
              <a:t>OR</a:t>
            </a:r>
          </a:p>
          <a:p>
            <a:pPr marL="514350" indent="-514350"/>
            <a:r>
              <a:rPr lang="en-US" dirty="0">
                <a:latin typeface="Arial" pitchFamily="-109" charset="0"/>
                <a:ea typeface="ＭＳ Ｐゴシック" pitchFamily="-109" charset="-128"/>
                <a:cs typeface="ＭＳ Ｐゴシック" pitchFamily="-109" charset="-128"/>
              </a:rPr>
              <a:t>0.70, 0.0, 0.05</a:t>
            </a:r>
          </a:p>
          <a:p>
            <a:pPr marL="514350" indent="-514350"/>
            <a:r>
              <a:rPr lang="en-US" dirty="0">
                <a:latin typeface="Arial" pitchFamily="-109" charset="0"/>
                <a:ea typeface="ＭＳ Ｐゴシック" pitchFamily="-109" charset="-128"/>
                <a:cs typeface="ＭＳ Ｐゴシック" pitchFamily="-109" charset="-128"/>
              </a:rPr>
              <a:t>95.67, 0.20, 0.7</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2627-DEAB-0208-46F9-CD7ED565C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B4414-D9DE-858F-F395-951783303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FB281-17E5-426E-0FC4-9CE310CD58A4}"/>
              </a:ext>
            </a:extLst>
          </p:cNvPr>
          <p:cNvSpPr>
            <a:spLocks noGrp="1"/>
          </p:cNvSpPr>
          <p:nvPr>
            <p:ph type="body" idx="1"/>
          </p:nvPr>
        </p:nvSpPr>
        <p:spPr/>
        <p:txBody>
          <a:bodyPr/>
          <a:lstStyle/>
          <a:p>
            <a:r>
              <a:rPr lang="en-US" dirty="0"/>
              <a:t>Roles of an Ethical Hacker</a:t>
            </a:r>
          </a:p>
          <a:p>
            <a:pPr marL="171450" indent="-171450">
              <a:buFontTx/>
              <a:buChar char="-"/>
            </a:pPr>
            <a:r>
              <a:rPr lang="en-US" dirty="0"/>
              <a:t>Discovering OS and network weaknesses</a:t>
            </a:r>
          </a:p>
          <a:p>
            <a:pPr marL="171450" indent="-171450">
              <a:buFontTx/>
              <a:buChar char="-"/>
            </a:pPr>
            <a:r>
              <a:rPr lang="en-US" dirty="0"/>
              <a:t>Demonstrate cyberattacks</a:t>
            </a:r>
          </a:p>
          <a:p>
            <a:pPr marL="171450" indent="-171450">
              <a:buFontTx/>
              <a:buChar char="-"/>
            </a:pPr>
            <a:r>
              <a:rPr lang="en-US" dirty="0"/>
              <a:t>Security assessment simulations</a:t>
            </a:r>
          </a:p>
          <a:p>
            <a:pPr marL="171450" indent="-171450">
              <a:buFontTx/>
              <a:buChar char="-"/>
            </a:pPr>
            <a:r>
              <a:rPr lang="en-US" dirty="0"/>
              <a:t>Report security breaches and vulnerabilities</a:t>
            </a:r>
          </a:p>
          <a:p>
            <a:pPr marL="171450" indent="-171450">
              <a:buFontTx/>
              <a:buChar char="-"/>
            </a:pPr>
            <a:r>
              <a:rPr lang="en-US" dirty="0"/>
              <a:t>Confidential</a:t>
            </a:r>
          </a:p>
          <a:p>
            <a:pPr marL="171450" indent="-171450">
              <a:buFontTx/>
              <a:buChar char="-"/>
            </a:pPr>
            <a:r>
              <a:rPr lang="en-US" dirty="0"/>
              <a:t>Wiping traces of the hack</a:t>
            </a:r>
          </a:p>
        </p:txBody>
      </p:sp>
      <p:sp>
        <p:nvSpPr>
          <p:cNvPr id="4" name="Slide Number Placeholder 3">
            <a:extLst>
              <a:ext uri="{FF2B5EF4-FFF2-40B4-BE49-F238E27FC236}">
                <a16:creationId xmlns:a16="http://schemas.microsoft.com/office/drawing/2014/main" id="{667DC53A-A587-3EAE-4227-2CB019637F31}"/>
              </a:ext>
            </a:extLst>
          </p:cNvPr>
          <p:cNvSpPr>
            <a:spLocks noGrp="1"/>
          </p:cNvSpPr>
          <p:nvPr>
            <p:ph type="sldNum" sz="quarter" idx="10"/>
          </p:nvPr>
        </p:nvSpPr>
        <p:spPr/>
        <p:txBody>
          <a:bodyPr/>
          <a:lstStyle/>
          <a:p>
            <a:fld id="{270700B2-88B9-1642-B8EB-F86842378D04}" type="slidenum">
              <a:rPr lang="en-US" smtClean="0"/>
              <a:t>17</a:t>
            </a:fld>
            <a:endParaRPr lang="en-US" dirty="0"/>
          </a:p>
        </p:txBody>
      </p:sp>
    </p:spTree>
    <p:extLst>
      <p:ext uri="{BB962C8B-B14F-4D97-AF65-F5344CB8AC3E}">
        <p14:creationId xmlns:p14="http://schemas.microsoft.com/office/powerpoint/2010/main" val="1449178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a type of cybersecurity profession [10]</a:t>
            </a:r>
          </a:p>
          <a:p>
            <a:pPr marL="171450" indent="-171450">
              <a:buFontTx/>
              <a:buChar char="-"/>
            </a:pPr>
            <a:r>
              <a:rPr lang="en-US" dirty="0"/>
              <a:t>Annual pay average: $132,962</a:t>
            </a:r>
          </a:p>
          <a:p>
            <a:pPr marL="171450" indent="-171450">
              <a:buFontTx/>
              <a:buChar char="-"/>
            </a:pPr>
            <a:r>
              <a:rPr lang="en-US" dirty="0"/>
              <a:t>Annual pay maximum: &gt;$170,000</a:t>
            </a:r>
          </a:p>
          <a:p>
            <a:endParaRPr lang="en-US" dirty="0"/>
          </a:p>
          <a:p>
            <a:r>
              <a:rPr lang="en-US" dirty="0"/>
              <a:t>Types of Reconnaissance</a:t>
            </a:r>
          </a:p>
          <a:p>
            <a:pPr marL="171450" indent="-171450">
              <a:buFontTx/>
              <a:buChar char="-"/>
            </a:pPr>
            <a:r>
              <a:rPr lang="en-US" dirty="0"/>
              <a:t>Active – direct interaction with the target system</a:t>
            </a:r>
          </a:p>
          <a:p>
            <a:pPr marL="171450" indent="-171450">
              <a:buFontTx/>
              <a:buChar char="-"/>
            </a:pPr>
            <a:r>
              <a:rPr lang="en-US" dirty="0"/>
              <a:t>Passive – collecting data without direct contact</a:t>
            </a:r>
          </a:p>
          <a:p>
            <a:pPr marL="0" indent="0">
              <a:buFontTx/>
              <a:buNone/>
            </a:pPr>
            <a:endParaRPr lang="en-US" dirty="0"/>
          </a:p>
          <a:p>
            <a:pPr marL="0" indent="0">
              <a:buFontTx/>
              <a:buNone/>
            </a:pPr>
            <a:r>
              <a:rPr lang="en-US" dirty="0"/>
              <a:t>Types of Scanning</a:t>
            </a:r>
          </a:p>
          <a:p>
            <a:pPr marL="171450" indent="-171450">
              <a:buFontTx/>
              <a:buChar char="-"/>
            </a:pPr>
            <a:r>
              <a:rPr lang="en-US" dirty="0"/>
              <a:t>Port Scanning – open ports or services</a:t>
            </a:r>
          </a:p>
          <a:p>
            <a:pPr marL="171450" indent="-171450">
              <a:buFontTx/>
              <a:buChar char="-"/>
            </a:pPr>
            <a:r>
              <a:rPr lang="en-US" dirty="0"/>
              <a:t>Vulnerability Scanning – detecting known weaknesses</a:t>
            </a:r>
          </a:p>
          <a:p>
            <a:pPr marL="171450" indent="-171450">
              <a:buFontTx/>
              <a:buChar char="-"/>
            </a:pPr>
            <a:r>
              <a:rPr lang="en-US" dirty="0"/>
              <a:t>Network Mapping – creating a blueprint of the network</a:t>
            </a:r>
          </a:p>
          <a:p>
            <a:pPr marL="0" indent="0">
              <a:buFontTx/>
              <a:buNone/>
            </a:pPr>
            <a:endParaRPr lang="en-US" dirty="0"/>
          </a:p>
          <a:p>
            <a:pPr marL="0" indent="0">
              <a:buFontTx/>
              <a:buNone/>
            </a:pPr>
            <a:r>
              <a:rPr lang="en-US" dirty="0"/>
              <a:t>Ways to Gain Access</a:t>
            </a:r>
          </a:p>
          <a:p>
            <a:pPr marL="171450" indent="-171450">
              <a:buFontTx/>
              <a:buChar char="-"/>
            </a:pPr>
            <a:r>
              <a:rPr lang="en-US" dirty="0"/>
              <a:t>Password cracking</a:t>
            </a:r>
          </a:p>
          <a:p>
            <a:pPr marL="171450" indent="-171450">
              <a:buFontTx/>
              <a:buChar char="-"/>
            </a:pPr>
            <a:r>
              <a:rPr lang="en-US" dirty="0"/>
              <a:t>Exploration of vulnerabilities</a:t>
            </a:r>
          </a:p>
          <a:p>
            <a:pPr marL="171450" indent="-171450">
              <a:buFontTx/>
              <a:buChar char="-"/>
            </a:pPr>
            <a:r>
              <a:rPr lang="en-US" dirty="0"/>
              <a:t>Privilege escalation</a:t>
            </a:r>
          </a:p>
          <a:p>
            <a:pPr marL="171450" indent="-171450">
              <a:buFontTx/>
              <a:buChar char="-"/>
            </a:pPr>
            <a:r>
              <a:rPr lang="en-US" dirty="0"/>
              <a:t>Man-in-the-Middle (MITM) – intercepting communications between two parties</a:t>
            </a:r>
          </a:p>
          <a:p>
            <a:pPr marL="0" indent="0">
              <a:buFontTx/>
              <a:buNone/>
            </a:pPr>
            <a:endParaRPr lang="en-US" dirty="0"/>
          </a:p>
          <a:p>
            <a:pPr marL="0" indent="0">
              <a:buFontTx/>
              <a:buNone/>
            </a:pPr>
            <a:r>
              <a:rPr lang="en-US" dirty="0"/>
              <a:t>Ways to Maintain Access</a:t>
            </a:r>
          </a:p>
          <a:p>
            <a:pPr marL="171450" indent="-171450">
              <a:buFontTx/>
              <a:buChar char="-"/>
            </a:pPr>
            <a:r>
              <a:rPr lang="en-US" dirty="0"/>
              <a:t>Installing backdoors</a:t>
            </a:r>
          </a:p>
          <a:p>
            <a:pPr marL="171450" indent="-171450">
              <a:buFontTx/>
              <a:buChar char="-"/>
            </a:pPr>
            <a:r>
              <a:rPr lang="en-US" dirty="0"/>
              <a:t>Creating hidden user accounts</a:t>
            </a:r>
          </a:p>
          <a:p>
            <a:pPr marL="171450" indent="-171450">
              <a:buFontTx/>
              <a:buChar char="-"/>
            </a:pPr>
            <a:r>
              <a:rPr lang="en-US" dirty="0"/>
              <a:t>Tunneling</a:t>
            </a:r>
          </a:p>
          <a:p>
            <a:pPr marL="171450" indent="-171450">
              <a:buFontTx/>
              <a:buChar char="-"/>
            </a:pPr>
            <a:r>
              <a:rPr lang="en-US" dirty="0"/>
              <a:t>Keystroke logging</a:t>
            </a:r>
          </a:p>
          <a:p>
            <a:pPr marL="171450" indent="-171450">
              <a:buFontTx/>
              <a:buChar char="-"/>
            </a:pPr>
            <a:r>
              <a:rPr lang="en-US" dirty="0"/>
              <a:t>Trojan Horses</a:t>
            </a:r>
          </a:p>
          <a:p>
            <a:pPr marL="0" indent="0">
              <a:buFontTx/>
              <a:buNone/>
            </a:pPr>
            <a:endParaRPr lang="en-US" dirty="0"/>
          </a:p>
          <a:p>
            <a:pPr marL="0" indent="0">
              <a:buFontTx/>
              <a:buNone/>
            </a:pPr>
            <a:r>
              <a:rPr lang="en-US" dirty="0"/>
              <a:t>Ways to Clear Track</a:t>
            </a:r>
          </a:p>
          <a:p>
            <a:pPr marL="171450" indent="-171450">
              <a:buFontTx/>
              <a:buChar char="-"/>
            </a:pPr>
            <a:r>
              <a:rPr lang="en-US" dirty="0"/>
              <a:t>Log tampering</a:t>
            </a:r>
          </a:p>
          <a:p>
            <a:pPr marL="171450" indent="-171450">
              <a:buFontTx/>
              <a:buChar char="-"/>
            </a:pPr>
            <a:r>
              <a:rPr lang="en-US" dirty="0"/>
              <a:t>Steganography – hiding malicious files or data within legitimate ones</a:t>
            </a:r>
          </a:p>
          <a:p>
            <a:pPr marL="171450" indent="-171450">
              <a:buFontTx/>
              <a:buChar char="-"/>
            </a:pPr>
            <a:r>
              <a:rPr lang="en-US" dirty="0"/>
              <a:t>File timestamp alteration</a:t>
            </a:r>
          </a:p>
          <a:p>
            <a:pPr marL="171450" indent="-171450">
              <a:buFontTx/>
              <a:buChar char="-"/>
            </a:pPr>
            <a:r>
              <a:rPr lang="en-US" dirty="0"/>
              <a:t>Clearing command histories</a:t>
            </a:r>
          </a:p>
          <a:p>
            <a:pPr marL="171450" indent="-171450">
              <a:buFontTx/>
              <a:buChar char="-"/>
            </a:pPr>
            <a:r>
              <a:rPr lang="en-US" dirty="0"/>
              <a:t>Encryption</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dirty="0"/>
          </a:p>
        </p:txBody>
      </p:sp>
    </p:spTree>
    <p:extLst>
      <p:ext uri="{BB962C8B-B14F-4D97-AF65-F5344CB8AC3E}">
        <p14:creationId xmlns:p14="http://schemas.microsoft.com/office/powerpoint/2010/main" val="18010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CF3D-42CE-0472-F84D-5EDED3594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0DBB7-FE24-4832-8651-8A67BBAC8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88FC8-949A-2A70-C4F3-9FD6D95C71A8}"/>
              </a:ext>
            </a:extLst>
          </p:cNvPr>
          <p:cNvSpPr>
            <a:spLocks noGrp="1"/>
          </p:cNvSpPr>
          <p:nvPr>
            <p:ph type="body" idx="1"/>
          </p:nvPr>
        </p:nvSpPr>
        <p:spPr/>
        <p:txBody>
          <a:bodyPr/>
          <a:lstStyle/>
          <a:p>
            <a:r>
              <a:rPr lang="en-US" dirty="0"/>
              <a:t>Certified Ethical Hacker</a:t>
            </a:r>
          </a:p>
          <a:p>
            <a:pPr marL="171450" indent="-171450">
              <a:buFontTx/>
              <a:buChar char="-"/>
            </a:pPr>
            <a:r>
              <a:rPr kumimoji="0" lang="en-US" sz="1200" b="0" i="0" u="none" strike="noStrike" kern="1200" cap="none" spc="0" normalizeH="0" baseline="0" noProof="0" dirty="0">
                <a:ln>
                  <a:noFill/>
                </a:ln>
                <a:solidFill>
                  <a:prstClr val="white"/>
                </a:solidFill>
                <a:effectLst/>
                <a:uLnTx/>
                <a:uFillTx/>
                <a:latin typeface="Cambria"/>
                <a:ea typeface="+mn-ea"/>
                <a:cs typeface="+mn-cs"/>
              </a:rPr>
              <a:t>EC-Council = International Council of </a:t>
            </a:r>
            <a:r>
              <a:rPr lang="en-US" sz="1200" dirty="0">
                <a:solidFill>
                  <a:prstClr val="white"/>
                </a:solidFill>
                <a:latin typeface="Cambria"/>
              </a:rPr>
              <a:t>E-Commerce Consultants</a:t>
            </a:r>
            <a:endParaRPr lang="en-US" dirty="0"/>
          </a:p>
          <a:p>
            <a:endParaRPr lang="en-US" dirty="0"/>
          </a:p>
          <a:p>
            <a:r>
              <a:rPr lang="en-US" dirty="0"/>
              <a:t>Roles of an Ethical Hacker</a:t>
            </a:r>
          </a:p>
          <a:p>
            <a:pPr marL="171450" indent="-171450">
              <a:buFontTx/>
              <a:buChar char="-"/>
            </a:pPr>
            <a:r>
              <a:rPr lang="en-US" dirty="0"/>
              <a:t>Discovering OS and network weaknesses</a:t>
            </a:r>
          </a:p>
          <a:p>
            <a:pPr marL="171450" indent="-171450">
              <a:buFontTx/>
              <a:buChar char="-"/>
            </a:pPr>
            <a:r>
              <a:rPr lang="en-US" dirty="0"/>
              <a:t>Demonstrate cyberattacks</a:t>
            </a:r>
          </a:p>
          <a:p>
            <a:pPr marL="171450" indent="-171450">
              <a:buFontTx/>
              <a:buChar char="-"/>
            </a:pPr>
            <a:r>
              <a:rPr lang="en-US" dirty="0"/>
              <a:t>Security assessment simulations</a:t>
            </a:r>
          </a:p>
          <a:p>
            <a:pPr marL="171450" indent="-171450">
              <a:buFontTx/>
              <a:buChar char="-"/>
            </a:pPr>
            <a:r>
              <a:rPr lang="en-US" dirty="0"/>
              <a:t>Report security breaches and vulnerabilities</a:t>
            </a:r>
          </a:p>
          <a:p>
            <a:pPr marL="171450" indent="-171450">
              <a:buFontTx/>
              <a:buChar char="-"/>
            </a:pPr>
            <a:r>
              <a:rPr lang="en-US" dirty="0"/>
              <a:t>Confidential</a:t>
            </a:r>
          </a:p>
          <a:p>
            <a:pPr marL="171450" indent="-171450">
              <a:buFontTx/>
              <a:buChar char="-"/>
            </a:pPr>
            <a:r>
              <a:rPr lang="en-US" dirty="0"/>
              <a:t>Wiping traces of the hack</a:t>
            </a:r>
          </a:p>
        </p:txBody>
      </p:sp>
      <p:sp>
        <p:nvSpPr>
          <p:cNvPr id="4" name="Slide Number Placeholder 3">
            <a:extLst>
              <a:ext uri="{FF2B5EF4-FFF2-40B4-BE49-F238E27FC236}">
                <a16:creationId xmlns:a16="http://schemas.microsoft.com/office/drawing/2014/main" id="{5B1A3E76-1B42-4E60-C64E-162A4FA5907E}"/>
              </a:ext>
            </a:extLst>
          </p:cNvPr>
          <p:cNvSpPr>
            <a:spLocks noGrp="1"/>
          </p:cNvSpPr>
          <p:nvPr>
            <p:ph type="sldNum" sz="quarter" idx="10"/>
          </p:nvPr>
        </p:nvSpPr>
        <p:spPr/>
        <p:txBody>
          <a:bodyPr/>
          <a:lstStyle/>
          <a:p>
            <a:fld id="{270700B2-88B9-1642-B8EB-F86842378D04}" type="slidenum">
              <a:rPr lang="en-US" smtClean="0"/>
              <a:t>19</a:t>
            </a:fld>
            <a:endParaRPr lang="en-US" dirty="0"/>
          </a:p>
        </p:txBody>
      </p:sp>
    </p:spTree>
    <p:extLst>
      <p:ext uri="{BB962C8B-B14F-4D97-AF65-F5344CB8AC3E}">
        <p14:creationId xmlns:p14="http://schemas.microsoft.com/office/powerpoint/2010/main" val="2710269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C8EA6-91B6-9A73-854A-5BA012CE5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3798A-F6DC-A782-A22F-7F3753BF7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EE6E3-B11D-F824-1A58-091970C41368}"/>
              </a:ext>
            </a:extLst>
          </p:cNvPr>
          <p:cNvSpPr>
            <a:spLocks noGrp="1"/>
          </p:cNvSpPr>
          <p:nvPr>
            <p:ph type="body" idx="1"/>
          </p:nvPr>
        </p:nvSpPr>
        <p:spPr/>
        <p:txBody>
          <a:bodyPr/>
          <a:lstStyle/>
          <a:p>
            <a:r>
              <a:rPr lang="en-US" dirty="0"/>
              <a:t>1960s</a:t>
            </a:r>
          </a:p>
          <a:p>
            <a:pPr marL="171450" indent="-171450">
              <a:buFontTx/>
              <a:buChar char="-"/>
            </a:pPr>
            <a:r>
              <a:rPr lang="en-US" dirty="0"/>
              <a:t>The term “hacking” was used by MIT to describe the inventive process of optimizing technology and efficiency</a:t>
            </a:r>
          </a:p>
          <a:p>
            <a:endParaRPr lang="en-US" dirty="0"/>
          </a:p>
          <a:p>
            <a:r>
              <a:rPr lang="en-US" dirty="0"/>
              <a:t>1970s</a:t>
            </a:r>
          </a:p>
          <a:p>
            <a:pPr marL="171450" indent="-171450">
              <a:buFontTx/>
              <a:buChar char="-"/>
            </a:pPr>
            <a:r>
              <a:rPr lang="en-US" dirty="0"/>
              <a:t>Phreaking – form of hacking telephone systems (i.e. free long-distance calls)</a:t>
            </a:r>
          </a:p>
          <a:p>
            <a:pPr marL="171450" indent="-171450">
              <a:buFontTx/>
              <a:buChar char="-"/>
            </a:pPr>
            <a:r>
              <a:rPr lang="en-US" dirty="0"/>
              <a:t>Tiger Teams – first ethical hackers; groups hired by governments / corporations to identify and fix security weaknesses</a:t>
            </a:r>
          </a:p>
          <a:p>
            <a:pPr marL="0" indent="0">
              <a:buFontTx/>
              <a:buNone/>
            </a:pPr>
            <a:endParaRPr lang="en-US" dirty="0"/>
          </a:p>
          <a:p>
            <a:pPr marL="0" indent="0">
              <a:buFontTx/>
              <a:buNone/>
            </a:pPr>
            <a:r>
              <a:rPr lang="en-US" dirty="0"/>
              <a:t>1980s-1990s</a:t>
            </a:r>
          </a:p>
          <a:p>
            <a:pPr marL="171450" indent="-171450">
              <a:buFontTx/>
              <a:buChar char="-"/>
            </a:pPr>
            <a:r>
              <a:rPr lang="en-US" dirty="0"/>
              <a:t>More personal computers = more digital data</a:t>
            </a:r>
          </a:p>
          <a:p>
            <a:pPr marL="171450" indent="-171450">
              <a:buFontTx/>
              <a:buChar char="-"/>
            </a:pPr>
            <a:r>
              <a:rPr lang="en-US" dirty="0"/>
              <a:t>Media spotlighted hackers as dangerous criminals</a:t>
            </a:r>
          </a:p>
          <a:p>
            <a:pPr marL="0" indent="0">
              <a:buFontTx/>
              <a:buNone/>
            </a:pPr>
            <a:endParaRPr lang="en-US" dirty="0"/>
          </a:p>
          <a:p>
            <a:pPr marL="0" indent="0">
              <a:buFontTx/>
              <a:buNone/>
            </a:pPr>
            <a:r>
              <a:rPr lang="en-US" dirty="0"/>
              <a:t>Kevin Poulsen – criminal turned ethical hacker; more info on the next slide</a:t>
            </a:r>
          </a:p>
          <a:p>
            <a:pPr marL="0" indent="0">
              <a:buFontTx/>
              <a:buNone/>
            </a:pPr>
            <a:endParaRPr lang="en-US" dirty="0"/>
          </a:p>
          <a:p>
            <a:pPr marL="0" indent="0">
              <a:buFontTx/>
              <a:buNone/>
            </a:pPr>
            <a:r>
              <a:rPr lang="en-US" dirty="0"/>
              <a:t>2023</a:t>
            </a:r>
          </a:p>
          <a:p>
            <a:pPr marL="171450" indent="-171450">
              <a:buFontTx/>
              <a:buChar char="-"/>
            </a:pPr>
            <a:r>
              <a:rPr lang="en-US" dirty="0"/>
              <a:t>U.S. government reported 880,418 complaints with potential losses exceeding $12.5 billion due to hacking</a:t>
            </a:r>
          </a:p>
          <a:p>
            <a:pPr marL="171450" indent="-171450">
              <a:buFontTx/>
              <a:buChar char="-"/>
            </a:pPr>
            <a:r>
              <a:rPr lang="en-US" dirty="0"/>
              <a:t>2024 Identity Fraud Study from Javelin Strategy and Research – identity fraud losses</a:t>
            </a:r>
          </a:p>
          <a:p>
            <a:pPr marL="0" indent="0">
              <a:buFontTx/>
              <a:buNone/>
            </a:pPr>
            <a:endParaRPr lang="en-US" dirty="0"/>
          </a:p>
        </p:txBody>
      </p:sp>
      <p:sp>
        <p:nvSpPr>
          <p:cNvPr id="4" name="Slide Number Placeholder 3">
            <a:extLst>
              <a:ext uri="{FF2B5EF4-FFF2-40B4-BE49-F238E27FC236}">
                <a16:creationId xmlns:a16="http://schemas.microsoft.com/office/drawing/2014/main" id="{7F37A689-5CA2-FD5A-26A5-DD18DEC7FFFB}"/>
              </a:ext>
            </a:extLst>
          </p:cNvPr>
          <p:cNvSpPr>
            <a:spLocks noGrp="1"/>
          </p:cNvSpPr>
          <p:nvPr>
            <p:ph type="sldNum" sz="quarter" idx="10"/>
          </p:nvPr>
        </p:nvSpPr>
        <p:spPr/>
        <p:txBody>
          <a:bodyPr/>
          <a:lstStyle/>
          <a:p>
            <a:fld id="{270700B2-88B9-1642-B8EB-F86842378D04}" type="slidenum">
              <a:rPr lang="en-US" smtClean="0"/>
              <a:t>20</a:t>
            </a:fld>
            <a:endParaRPr lang="en-US" dirty="0"/>
          </a:p>
        </p:txBody>
      </p:sp>
    </p:spTree>
    <p:extLst>
      <p:ext uri="{BB962C8B-B14F-4D97-AF65-F5344CB8AC3E}">
        <p14:creationId xmlns:p14="http://schemas.microsoft.com/office/powerpoint/2010/main" val="389856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A2B5D-A1BC-E9CD-9FD2-0D45C100C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68C40-1DDC-9803-3EE7-ED92E5836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55D0B-CB43-8254-D080-10CD84A2C2F6}"/>
              </a:ext>
            </a:extLst>
          </p:cNvPr>
          <p:cNvSpPr>
            <a:spLocks noGrp="1"/>
          </p:cNvSpPr>
          <p:nvPr>
            <p:ph type="body" idx="1"/>
          </p:nvPr>
        </p:nvSpPr>
        <p:spPr/>
        <p:txBody>
          <a:bodyPr/>
          <a:lstStyle/>
          <a:p>
            <a:r>
              <a:rPr lang="en-US" dirty="0"/>
              <a:t>1990s – took over phone lines leading to Los Angeles radio stations and was able to guarantee that he would be the proper-numbered caller to win</a:t>
            </a:r>
          </a:p>
          <a:p>
            <a:endParaRPr lang="en-US" dirty="0"/>
          </a:p>
          <a:p>
            <a:r>
              <a:rPr lang="en-US" dirty="0"/>
              <a:t>1991</a:t>
            </a:r>
          </a:p>
          <a:p>
            <a:pPr marL="171450" indent="-171450">
              <a:buFontTx/>
              <a:buChar char="-"/>
            </a:pPr>
            <a:r>
              <a:rPr lang="en-US" dirty="0"/>
              <a:t>Went underground as a fugitive, pursued by the FBI</a:t>
            </a:r>
          </a:p>
          <a:p>
            <a:pPr marL="171450" indent="-171450">
              <a:buFontTx/>
              <a:buChar char="-"/>
            </a:pPr>
            <a:r>
              <a:rPr lang="en-US" dirty="0"/>
              <a:t>Featured on NBC’s Unsolved Mysteries</a:t>
            </a:r>
          </a:p>
          <a:p>
            <a:pPr marL="171450" indent="-171450">
              <a:buFontTx/>
              <a:buChar char="-"/>
            </a:pPr>
            <a:r>
              <a:rPr lang="en-US" dirty="0"/>
              <a:t>Pleaded guilty to computer fraud and served &gt;5 years in prison (longest U.S. sentence ever given for hacking at the time)</a:t>
            </a:r>
          </a:p>
          <a:p>
            <a:pPr marL="0" indent="0">
              <a:buFontTx/>
              <a:buNone/>
            </a:pPr>
            <a:endParaRPr lang="en-US" dirty="0"/>
          </a:p>
          <a:p>
            <a:pPr marL="0" indent="0">
              <a:buFontTx/>
              <a:buNone/>
            </a:pPr>
            <a:r>
              <a:rPr lang="en-US" dirty="0"/>
              <a:t>1998 – first magazine feature ran in WIRED and covered computer programmers who were driven to survivalist tactics by fear of the Y2K bug (computers would crash when switching from 1999 to 2000)</a:t>
            </a:r>
          </a:p>
          <a:p>
            <a:pPr marL="0" indent="0">
              <a:buFontTx/>
              <a:buNone/>
            </a:pPr>
            <a:endParaRPr lang="en-US" dirty="0"/>
          </a:p>
          <a:p>
            <a:pPr marL="0" indent="0">
              <a:buFontTx/>
              <a:buNone/>
            </a:pPr>
            <a:r>
              <a:rPr lang="en-US" dirty="0"/>
              <a:t>Editorial director of SecurityFocus (2000) – began reporting security and hacking news</a:t>
            </a:r>
          </a:p>
          <a:p>
            <a:pPr marL="0" indent="0">
              <a:buFontTx/>
              <a:buNone/>
            </a:pPr>
            <a:r>
              <a:rPr lang="en-US" dirty="0"/>
              <a:t>MySpace (2006) – wrote the software that scoured for registered sex offenders</a:t>
            </a:r>
          </a:p>
          <a:p>
            <a:pPr marL="0" indent="0">
              <a:buFontTx/>
              <a:buNone/>
            </a:pPr>
            <a:r>
              <a:rPr lang="en-US" dirty="0"/>
              <a:t>CIPAV reveal (2007) – revealed that the FBI had been using a custom spyware to infect computers of criminal suspects</a:t>
            </a:r>
          </a:p>
          <a:p>
            <a:pPr marL="0" indent="0">
              <a:buFontTx/>
              <a:buNone/>
            </a:pPr>
            <a:endParaRPr lang="en-US" dirty="0"/>
          </a:p>
          <a:p>
            <a:pPr marL="0" indent="0">
              <a:buFontTx/>
              <a:buNone/>
            </a:pPr>
            <a:r>
              <a:rPr lang="en-US" dirty="0"/>
              <a:t>Grey-Hat Hacker</a:t>
            </a:r>
          </a:p>
        </p:txBody>
      </p:sp>
      <p:sp>
        <p:nvSpPr>
          <p:cNvPr id="4" name="Slide Number Placeholder 3">
            <a:extLst>
              <a:ext uri="{FF2B5EF4-FFF2-40B4-BE49-F238E27FC236}">
                <a16:creationId xmlns:a16="http://schemas.microsoft.com/office/drawing/2014/main" id="{B33A1067-51EC-D16C-B8B6-2CFF23A56B29}"/>
              </a:ext>
            </a:extLst>
          </p:cNvPr>
          <p:cNvSpPr>
            <a:spLocks noGrp="1"/>
          </p:cNvSpPr>
          <p:nvPr>
            <p:ph type="sldNum" sz="quarter" idx="10"/>
          </p:nvPr>
        </p:nvSpPr>
        <p:spPr/>
        <p:txBody>
          <a:bodyPr/>
          <a:lstStyle/>
          <a:p>
            <a:fld id="{270700B2-88B9-1642-B8EB-F86842378D04}" type="slidenum">
              <a:rPr lang="en-US" smtClean="0"/>
              <a:t>21</a:t>
            </a:fld>
            <a:endParaRPr lang="en-US" dirty="0"/>
          </a:p>
        </p:txBody>
      </p:sp>
    </p:spTree>
    <p:extLst>
      <p:ext uri="{BB962C8B-B14F-4D97-AF65-F5344CB8AC3E}">
        <p14:creationId xmlns:p14="http://schemas.microsoft.com/office/powerpoint/2010/main" val="224130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TODO:</a:t>
            </a:r>
          </a:p>
          <a:p>
            <a:pPr marL="171450" indent="-171450">
              <a:buFontTx/>
              <a:buChar char="-"/>
            </a:pPr>
            <a:r>
              <a:rPr lang="en-US" dirty="0"/>
              <a:t>Find publish date</a:t>
            </a:r>
          </a:p>
          <a:p>
            <a:pPr marL="171450" indent="-171450">
              <a:buFontTx/>
              <a:buChar char="-"/>
            </a:pPr>
            <a:r>
              <a:rPr lang="en-US" dirty="0"/>
              <a:t>Note which really exist</a:t>
            </a:r>
          </a:p>
          <a:p>
            <a:pPr marL="171450" indent="-171450">
              <a:buFontTx/>
              <a:buChar char="-"/>
            </a:pPr>
            <a:r>
              <a:rPr lang="en-US" dirty="0"/>
              <a:t>Extra credit</a:t>
            </a:r>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363425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FB216-610C-883B-B8E0-CF93D2AAC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FE52B-C4F9-E909-75B6-A0523E811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9BB9-B81E-6A15-5AF0-A5C169F7A41A}"/>
              </a:ext>
            </a:extLst>
          </p:cNvPr>
          <p:cNvSpPr>
            <a:spLocks noGrp="1"/>
          </p:cNvSpPr>
          <p:nvPr>
            <p:ph type="body" idx="1"/>
          </p:nvPr>
        </p:nvSpPr>
        <p:spPr/>
        <p:txBody>
          <a:bodyPr/>
          <a:lstStyle/>
          <a:p>
            <a:r>
              <a:rPr lang="en-US" dirty="0"/>
              <a:t>Grey-Hat vs. White-Hat Hackers</a:t>
            </a:r>
          </a:p>
          <a:p>
            <a:pPr marL="171450" indent="-171450">
              <a:buFontTx/>
              <a:buChar char="-"/>
            </a:pPr>
            <a:r>
              <a:rPr lang="en-US" dirty="0"/>
              <a:t>From the perspective of society: Grey-Hat Hackers are [INSERT WORD]</a:t>
            </a:r>
          </a:p>
          <a:p>
            <a:pPr marL="171450" indent="-171450">
              <a:buFontTx/>
              <a:buChar char="-"/>
            </a:pPr>
            <a:r>
              <a:rPr lang="en-US" dirty="0"/>
              <a:t>From the perspective of corporations: White-Hat Hackers are [INSERT WORD] and Grey-Hat Hackers are malicious</a:t>
            </a:r>
          </a:p>
          <a:p>
            <a:pPr marL="0" indent="0">
              <a:buFontTx/>
              <a:buNone/>
            </a:pPr>
            <a:endParaRPr lang="en-US" dirty="0"/>
          </a:p>
          <a:p>
            <a:pPr marL="0" indent="0">
              <a:buFontTx/>
              <a:buNone/>
            </a:pPr>
            <a:r>
              <a:rPr lang="en-US" dirty="0"/>
              <a:t>Type of Information Obtained – Kevin Poulsen</a:t>
            </a:r>
          </a:p>
          <a:p>
            <a:pPr marL="171450" indent="-171450">
              <a:buFontTx/>
              <a:buChar char="-"/>
            </a:pPr>
            <a:r>
              <a:rPr lang="en-US" dirty="0"/>
              <a:t>2007 report of FBI using CIPAV to infect computers of criminal suspects</a:t>
            </a:r>
          </a:p>
          <a:p>
            <a:pPr marL="171450" indent="-171450">
              <a:buFontTx/>
              <a:buChar char="-"/>
            </a:pPr>
            <a:r>
              <a:rPr lang="en-US" dirty="0"/>
              <a:t>2010 broke the news that the government had secretly arrest a young Army intelligence analyst in Iraq on suspicions of leaking thousands of documents to WikiLeaks</a:t>
            </a:r>
          </a:p>
        </p:txBody>
      </p:sp>
      <p:sp>
        <p:nvSpPr>
          <p:cNvPr id="4" name="Slide Number Placeholder 3">
            <a:extLst>
              <a:ext uri="{FF2B5EF4-FFF2-40B4-BE49-F238E27FC236}">
                <a16:creationId xmlns:a16="http://schemas.microsoft.com/office/drawing/2014/main" id="{FF41BD4A-56C7-D95F-28B3-4F09051253C0}"/>
              </a:ext>
            </a:extLst>
          </p:cNvPr>
          <p:cNvSpPr>
            <a:spLocks noGrp="1"/>
          </p:cNvSpPr>
          <p:nvPr>
            <p:ph type="sldNum" sz="quarter" idx="10"/>
          </p:nvPr>
        </p:nvSpPr>
        <p:spPr/>
        <p:txBody>
          <a:bodyPr/>
          <a:lstStyle/>
          <a:p>
            <a:fld id="{270700B2-88B9-1642-B8EB-F86842378D04}" type="slidenum">
              <a:rPr lang="en-US" smtClean="0"/>
              <a:t>22</a:t>
            </a:fld>
            <a:endParaRPr lang="en-US" dirty="0"/>
          </a:p>
        </p:txBody>
      </p:sp>
    </p:spTree>
    <p:extLst>
      <p:ext uri="{BB962C8B-B14F-4D97-AF65-F5344CB8AC3E}">
        <p14:creationId xmlns:p14="http://schemas.microsoft.com/office/powerpoint/2010/main" val="169873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behind AI, how nuclear can solve ai’s growing energy crisis</a:t>
            </a:r>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219996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IEA (</a:t>
            </a:r>
            <a:r>
              <a:rPr lang="en-US" b="0" i="0" dirty="0">
                <a:solidFill>
                  <a:srgbClr val="000000"/>
                </a:solidFill>
                <a:effectLst/>
                <a:latin typeface="Graphik"/>
              </a:rPr>
              <a:t>International Energy Agency) has the </a:t>
            </a:r>
            <a:r>
              <a:rPr lang="en-US" b="1" i="0" dirty="0">
                <a:solidFill>
                  <a:srgbClr val="000000"/>
                </a:solidFill>
                <a:effectLst/>
                <a:latin typeface="Graphik"/>
              </a:rPr>
              <a:t>estimated power draw by 2030 be over 1000 </a:t>
            </a:r>
            <a:r>
              <a:rPr lang="en-US" b="0" i="0" dirty="0">
                <a:solidFill>
                  <a:srgbClr val="000000"/>
                </a:solidFill>
                <a:effectLst/>
                <a:latin typeface="Graphik"/>
              </a:rPr>
              <a:t>Terawatt hours Which is higher than IEA’s high projection from 2024 it was under 750 </a:t>
            </a:r>
          </a:p>
          <a:p>
            <a:r>
              <a:rPr lang="en-US" b="0" i="0" dirty="0">
                <a:solidFill>
                  <a:srgbClr val="000000"/>
                </a:solidFill>
                <a:effectLst/>
                <a:latin typeface="Graphik"/>
              </a:rPr>
              <a:t>Japan only used </a:t>
            </a:r>
            <a:r>
              <a:rPr lang="en-US" b="0" i="0" dirty="0">
                <a:solidFill>
                  <a:srgbClr val="CDCDCD"/>
                </a:solidFill>
                <a:effectLst/>
                <a:latin typeface="Roboto" panose="02000000000000000000" pitchFamily="2" charset="0"/>
              </a:rPr>
              <a:t>985.4 terawatt hours</a:t>
            </a:r>
          </a:p>
          <a:p>
            <a:r>
              <a:rPr lang="en-US" b="0" i="0" dirty="0">
                <a:solidFill>
                  <a:srgbClr val="CDCDCD"/>
                </a:solidFill>
                <a:effectLst/>
                <a:latin typeface="Roboto" panose="02000000000000000000" pitchFamily="2" charset="0"/>
              </a:rPr>
              <a:t>Clearly </a:t>
            </a:r>
            <a:r>
              <a:rPr lang="en-US" b="1" i="0" dirty="0">
                <a:solidFill>
                  <a:srgbClr val="CDCDCD"/>
                </a:solidFill>
                <a:effectLst/>
                <a:latin typeface="Roboto" panose="02000000000000000000" pitchFamily="2" charset="0"/>
              </a:rPr>
              <a:t>High demand </a:t>
            </a:r>
            <a:r>
              <a:rPr lang="en-US" b="0" i="0" dirty="0">
                <a:solidFill>
                  <a:srgbClr val="CDCDCD"/>
                </a:solidFill>
                <a:effectLst/>
                <a:latin typeface="Roboto" panose="02000000000000000000" pitchFamily="2" charset="0"/>
              </a:rPr>
              <a:t>for ai output</a:t>
            </a:r>
          </a:p>
          <a:p>
            <a:r>
              <a:rPr lang="en-US" b="1" i="0" dirty="0">
                <a:solidFill>
                  <a:srgbClr val="CDCDCD"/>
                </a:solidFill>
                <a:effectLst/>
                <a:latin typeface="Roboto" panose="02000000000000000000" pitchFamily="2" charset="0"/>
              </a:rPr>
              <a:t>1 billion queries a day </a:t>
            </a:r>
          </a:p>
          <a:p>
            <a:r>
              <a:rPr lang="en-US" b="1" i="0" dirty="0">
                <a:solidFill>
                  <a:srgbClr val="CDCDCD"/>
                </a:solidFill>
                <a:effectLst/>
                <a:latin typeface="Roboto" panose="02000000000000000000" pitchFamily="2" charset="0"/>
              </a:rPr>
              <a:t>Graph is total power usage of data centers</a:t>
            </a:r>
            <a:endParaRPr lang="en-US" b="1" i="0" dirty="0">
              <a:solidFill>
                <a:srgbClr val="000000"/>
              </a:solidFill>
              <a:effectLst/>
              <a:latin typeface="Graphik"/>
            </a:endParaRPr>
          </a:p>
          <a:p>
            <a:r>
              <a:rPr lang="en-US" b="1" i="0" dirty="0">
                <a:solidFill>
                  <a:srgbClr val="000000"/>
                </a:solidFill>
                <a:effectLst/>
                <a:latin typeface="Graphik"/>
              </a:rPr>
              <a:t>The colors on the graph </a:t>
            </a:r>
            <a:r>
              <a:rPr lang="en-US" b="0" i="0" dirty="0">
                <a:solidFill>
                  <a:srgbClr val="000000"/>
                </a:solidFill>
                <a:effectLst/>
                <a:latin typeface="Graphik"/>
              </a:rPr>
              <a:t>split the different technologies within data centers (cooling, Accelerated servers, traditional servers) </a:t>
            </a:r>
          </a:p>
          <a:p>
            <a:r>
              <a:rPr lang="en-US" b="1" i="0" dirty="0">
                <a:solidFill>
                  <a:srgbClr val="000000"/>
                </a:solidFill>
                <a:effectLst/>
                <a:latin typeface="Graphik"/>
              </a:rPr>
              <a:t>Biggest effect on local infrastructure</a:t>
            </a:r>
            <a:r>
              <a:rPr lang="en-US" b="0" i="0" dirty="0">
                <a:solidFill>
                  <a:srgbClr val="000000"/>
                </a:solidFill>
                <a:effectLst/>
                <a:latin typeface="Graphik"/>
              </a:rPr>
              <a:t>, data centers already make up more then 25% of Virginia's electricity use and it is supposed to rise to 30-46 percent in the next 5 years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11608-1277-E43A-5C7D-9A06FC016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58E81-B44E-FB06-DC90-C6698D6F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42A10-827C-0101-C8A9-4C4BB59B71BB}"/>
              </a:ext>
            </a:extLst>
          </p:cNvPr>
          <p:cNvSpPr>
            <a:spLocks noGrp="1"/>
          </p:cNvSpPr>
          <p:nvPr>
            <p:ph type="body" idx="1"/>
          </p:nvPr>
        </p:nvSpPr>
        <p:spPr/>
        <p:txBody>
          <a:bodyPr/>
          <a:lstStyle/>
          <a:p>
            <a:r>
              <a:rPr lang="en-US" dirty="0"/>
              <a:t>Deep Seek made headlines globally not only because it was free and comparable to </a:t>
            </a:r>
            <a:r>
              <a:rPr lang="en-US" dirty="0" err="1"/>
              <a:t>chatgpt</a:t>
            </a:r>
            <a:r>
              <a:rPr lang="en-US" dirty="0"/>
              <a:t> but because the information about training they put out claimed lots of efficiency gains </a:t>
            </a:r>
          </a:p>
          <a:p>
            <a:r>
              <a:rPr lang="en-US" dirty="0"/>
              <a:t>new data shows it actually uses more energy per response than Meta's models — up to 87% more — because of longer, more complex answers driven by reasoning. This is part of a known economic phenomenon called the Jevons paradox: efficiency doesn’t always reduce consumption. In AI, more efficient models encourage more usage and more powerful training. So even as we optimize training, the cost of </a:t>
            </a:r>
            <a:r>
              <a:rPr lang="en-US" i="1" dirty="0"/>
              <a:t>inference</a:t>
            </a:r>
            <a:r>
              <a:rPr lang="en-US" dirty="0"/>
              <a:t> — the energy to answer questions — still grows. Unless we have scalable clean energy like nuclear behind it, that growth could undo the benefits</a:t>
            </a:r>
          </a:p>
          <a:p>
            <a:endParaRPr lang="en-US" dirty="0"/>
          </a:p>
        </p:txBody>
      </p:sp>
      <p:sp>
        <p:nvSpPr>
          <p:cNvPr id="4" name="Slide Number Placeholder 3">
            <a:extLst>
              <a:ext uri="{FF2B5EF4-FFF2-40B4-BE49-F238E27FC236}">
                <a16:creationId xmlns:a16="http://schemas.microsoft.com/office/drawing/2014/main" id="{ABDEC83F-7E32-FB47-8C3B-2808E7E096E6}"/>
              </a:ext>
            </a:extLst>
          </p:cNvPr>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4112301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68075-8C39-A458-7927-BB5B95C74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A4AF3-9D2A-D901-BF59-C1E16030A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0FD9D-B264-8DFF-71CA-8B6E4BBC65EE}"/>
              </a:ext>
            </a:extLst>
          </p:cNvPr>
          <p:cNvSpPr>
            <a:spLocks noGrp="1"/>
          </p:cNvSpPr>
          <p:nvPr>
            <p:ph type="body" idx="1"/>
          </p:nvPr>
        </p:nvSpPr>
        <p:spPr/>
        <p:txBody>
          <a:bodyPr/>
          <a:lstStyle/>
          <a:p>
            <a:r>
              <a:rPr lang="en-US" dirty="0"/>
              <a:t>Coal and Natural Gas make up 56 percent of the current energy supply for data centers globally and 60 percent in the US </a:t>
            </a:r>
          </a:p>
          <a:p>
            <a:r>
              <a:rPr lang="en-US" dirty="0"/>
              <a:t>Even as companies become more energy efficient, the demand is outpacing those gains. Most AI data centers are still powered by a grid dominated by fossil fuels. While tech giants like Google are building renewable-powered centers, we’re still not scaling clean energy fast enough to meet AI’s demands. Its projected to outpace it for at least the next 5 years </a:t>
            </a:r>
          </a:p>
        </p:txBody>
      </p:sp>
      <p:sp>
        <p:nvSpPr>
          <p:cNvPr id="4" name="Slide Number Placeholder 3">
            <a:extLst>
              <a:ext uri="{FF2B5EF4-FFF2-40B4-BE49-F238E27FC236}">
                <a16:creationId xmlns:a16="http://schemas.microsoft.com/office/drawing/2014/main" id="{862B56B7-07D3-3113-756B-9D25476EDA2A}"/>
              </a:ext>
            </a:extLst>
          </p:cNvPr>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67423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354FD-33A6-A0D8-5932-EE38EB7F0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36FF0-F5BF-1F41-F575-0E9DEF429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0E9F0-C68F-6378-953B-A978504B830D}"/>
              </a:ext>
            </a:extLst>
          </p:cNvPr>
          <p:cNvSpPr>
            <a:spLocks noGrp="1"/>
          </p:cNvSpPr>
          <p:nvPr>
            <p:ph type="body" idx="1"/>
          </p:nvPr>
        </p:nvSpPr>
        <p:spPr/>
        <p:txBody>
          <a:bodyPr/>
          <a:lstStyle/>
          <a:p>
            <a:r>
              <a:rPr lang="en-US" b="0" i="0" dirty="0">
                <a:solidFill>
                  <a:srgbClr val="000000"/>
                </a:solidFill>
                <a:effectLst/>
                <a:latin typeface="Figtree"/>
              </a:rPr>
              <a:t>As you can see, nuclear energy has by far the </a:t>
            </a:r>
            <a:r>
              <a:rPr lang="en-US" b="0" i="0" dirty="0">
                <a:solidFill>
                  <a:srgbClr val="21409A"/>
                </a:solidFill>
                <a:effectLst/>
                <a:latin typeface="Figtree"/>
              </a:rPr>
              <a:t>highest capacity factor </a:t>
            </a:r>
            <a:r>
              <a:rPr lang="en-US" b="0" i="0" dirty="0">
                <a:solidFill>
                  <a:srgbClr val="000000"/>
                </a:solidFill>
                <a:effectLst/>
                <a:latin typeface="Figtree"/>
              </a:rPr>
              <a:t>of any other energy source. This means nuclear power plants are producing maximum power more than 92% of the time during the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Nuclear power always being on is essential to power data centers which is why Microsoft is reopening 3-mile island and google is investing in SMR’s </a:t>
            </a:r>
            <a:endParaRPr lang="en-US" b="0" i="0" dirty="0">
              <a:solidFill>
                <a:srgbClr val="000000"/>
              </a:solidFill>
              <a:effectLst/>
              <a:latin typeface="Graphik"/>
            </a:endParaRPr>
          </a:p>
          <a:p>
            <a:endParaRPr lang="en-US" b="0" i="0" dirty="0">
              <a:solidFill>
                <a:srgbClr val="000000"/>
              </a:solidFill>
              <a:effectLst/>
              <a:latin typeface="Graphik"/>
            </a:endParaRPr>
          </a:p>
          <a:p>
            <a:r>
              <a:rPr lang="en-US" b="0" i="0" dirty="0">
                <a:solidFill>
                  <a:srgbClr val="000000"/>
                </a:solidFill>
                <a:effectLst/>
                <a:latin typeface="Graphik"/>
              </a:rPr>
              <a:t>Small modular reactors hold the promise of being more affordable, easier and faster to build than conventional large reactor </a:t>
            </a:r>
            <a:r>
              <a:rPr lang="en-US" b="0" i="0" dirty="0">
                <a:solidFill>
                  <a:srgbClr val="333333"/>
                </a:solidFill>
                <a:effectLst/>
                <a:latin typeface="Open Sans" panose="020B0606030504020204" pitchFamily="34" charset="0"/>
              </a:rPr>
              <a:t>Given their smaller footprint, SMRs can be sited on locations not suitable for larger nuclear power plants and it being modular makes it possible for systems and components to be factory-assembled and transported as a unit to a location for installation.</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The biggest issue with Nuclear is the social aspect as it still has a large stigma around it. </a:t>
            </a:r>
          </a:p>
          <a:p>
            <a:r>
              <a:rPr lang="en-US" b="0" i="0" dirty="0">
                <a:solidFill>
                  <a:srgbClr val="333333"/>
                </a:solidFill>
                <a:effectLst/>
                <a:latin typeface="Open Sans" panose="020B0606030504020204" pitchFamily="34" charset="0"/>
              </a:rPr>
              <a:t>However nuclear is actually a much safer energy source then fossil fuels and new technology like </a:t>
            </a:r>
            <a:r>
              <a:rPr lang="en-US" b="0" i="0" dirty="0">
                <a:solidFill>
                  <a:srgbClr val="EEF0FF"/>
                </a:solidFill>
                <a:effectLst/>
                <a:latin typeface="Google Sans"/>
              </a:rPr>
              <a:t>thorium</a:t>
            </a:r>
            <a:r>
              <a:rPr lang="en-US" b="0" i="0" dirty="0">
                <a:solidFill>
                  <a:srgbClr val="333333"/>
                </a:solidFill>
                <a:effectLst/>
                <a:latin typeface="Open Sans" panose="020B0606030504020204" pitchFamily="34" charset="0"/>
              </a:rPr>
              <a:t> reactors promise even better safety measures</a:t>
            </a:r>
          </a:p>
          <a:p>
            <a:endParaRPr lang="en-US" b="0" i="0" dirty="0">
              <a:solidFill>
                <a:srgbClr val="333333"/>
              </a:solidFill>
              <a:effectLst/>
              <a:latin typeface="Open Sans" panose="020B0606030504020204" pitchFamily="34" charset="0"/>
            </a:endParaRPr>
          </a:p>
          <a:p>
            <a:r>
              <a:rPr lang="en-US" b="0" i="0" dirty="0">
                <a:solidFill>
                  <a:srgbClr val="222222"/>
                </a:solidFill>
                <a:effectLst/>
                <a:latin typeface="Lato" panose="020F0502020204030203" pitchFamily="34" charset="0"/>
              </a:rPr>
              <a:t>(SMR reactors) They are designed to be ultrasafe, use significantly fewer pumps and pipelines and can also be built underground.</a:t>
            </a:r>
            <a:endParaRPr lang="en-US" b="0" i="0" dirty="0">
              <a:solidFill>
                <a:srgbClr val="333333"/>
              </a:solidFill>
              <a:effectLst/>
              <a:latin typeface="Open Sans" panose="020B0606030504020204" pitchFamily="34" charset="0"/>
            </a:endParaRPr>
          </a:p>
          <a:p>
            <a:endParaRPr lang="en-US" dirty="0"/>
          </a:p>
          <a:p>
            <a:r>
              <a:rPr lang="en-US" dirty="0"/>
              <a:t>AI is promising a lot for the future but if its power needs aren’t sustainably met then it will create very large issues down the line </a:t>
            </a:r>
          </a:p>
        </p:txBody>
      </p:sp>
      <p:sp>
        <p:nvSpPr>
          <p:cNvPr id="4" name="Slide Number Placeholder 3">
            <a:extLst>
              <a:ext uri="{FF2B5EF4-FFF2-40B4-BE49-F238E27FC236}">
                <a16:creationId xmlns:a16="http://schemas.microsoft.com/office/drawing/2014/main" id="{9D9E2F5B-DEBE-CBA7-C393-AFD63F8703A0}"/>
              </a:ext>
            </a:extLst>
          </p:cNvPr>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132023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1916219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these algorithms daily</a:t>
            </a:r>
          </a:p>
          <a:p>
            <a:r>
              <a:rPr lang="en-US" dirty="0"/>
              <a:t>Example as to how algorithms help with difficult tasks:</a:t>
            </a:r>
          </a:p>
          <a:p>
            <a:r>
              <a:rPr lang="en-US" dirty="0"/>
              <a:t>Study to test the influence of algorithmic advice, compared to social advice[1]</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concludes that as tasks get harder, people rely more on algorithmic relative to social advice [1]</a:t>
            </a:r>
          </a:p>
          <a:p>
            <a:r>
              <a:rPr lang="en-US" dirty="0"/>
              <a:t>Rather than following the “wisdom of the crowd” [1]</a:t>
            </a:r>
          </a:p>
          <a:p>
            <a:r>
              <a:rPr lang="en-US" dirty="0"/>
              <a:t>Rely on more algorithm &gt; social influence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it IS helpful in analyzing difficult tasks</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1351658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Everyone uses computer systems some way or another now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have essentially fully relied on computer systems and devices for our daily lives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260041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0s not included.</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Search results provide a single data point, motivation, and anecdotal context. Still need to back claims with high quality source and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sources that back claims with data</a:t>
            </a:r>
          </a:p>
          <a:p>
            <a:pPr marL="171450" indent="-171450">
              <a:buFont typeface="Arial" panose="020B0604020202020204" pitchFamily="34" charset="0"/>
              <a:buChar char="•"/>
            </a:pPr>
            <a:r>
              <a:rPr lang="en-US" dirty="0"/>
              <a:t>Read assignment</a:t>
            </a:r>
          </a:p>
          <a:p>
            <a:pPr marL="628650" lvl="1" indent="-171450">
              <a:buFont typeface="Arial" panose="020B0604020202020204" pitchFamily="34" charset="0"/>
              <a:buChar char="•"/>
            </a:pPr>
            <a:r>
              <a:rPr lang="en-US" dirty="0"/>
              <a:t>many profiles missing</a:t>
            </a:r>
          </a:p>
          <a:p>
            <a:pPr marL="628650" lvl="1" indent="-171450">
              <a:buFont typeface="Arial" panose="020B0604020202020204" pitchFamily="34" charset="0"/>
              <a:buChar char="•"/>
            </a:pPr>
            <a:r>
              <a:rPr lang="en-US" dirty="0"/>
              <a:t>space used to describe search findings instead of providing argument</a:t>
            </a:r>
          </a:p>
          <a:p>
            <a:pPr marL="171450" indent="-171450">
              <a:buFont typeface="Arial" panose="020B0604020202020204" pitchFamily="34" charset="0"/>
              <a:buChar char="•"/>
            </a:pPr>
            <a:r>
              <a:rPr lang="en-US" dirty="0"/>
              <a:t>Make decisive conclusions</a:t>
            </a:r>
          </a:p>
          <a:p>
            <a:pPr marL="628650" lvl="1" indent="-171450">
              <a:buFont typeface="Arial" panose="020B0604020202020204" pitchFamily="34" charset="0"/>
              <a:buChar char="•"/>
            </a:pPr>
            <a:r>
              <a:rPr lang="en-US" dirty="0"/>
              <a:t>may, could, etc. = trivial</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and cite supporting data from at least 5 high quality sources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 should directly support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Response should directly address counter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Arguments should have at least 3 statements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Review fallacies in Appendix B and Class 2 Slides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Strawman Fallacy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Counter Point and Rebuttal should relate to each other and conclusion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supporting data in counter point and rebuttal</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Clear, strong conclusion, easy to find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Quantify</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Instead of terms like: less, more, a lot, huge, great, big, tiny, growing, etc.</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Make clear what claim evidence is supporting, explain how it’s relevant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Avoid fallacies, e.g. begging the question</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Try reading paper out loud to yourself to catch typos, grammatical errors, contradictions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Be concise with language, avoid filler words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Review feedback from previous papers, located in Word doc attachment in Canvas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Name files:  “</a:t>
            </a:r>
            <a:r>
              <a:rPr lang="en-US" dirty="0" err="1"/>
              <a:t>FirstnameLastname-Topic.docx</a:t>
            </a:r>
            <a:r>
              <a:rPr lang="en-US" dirty="0"/>
              <a: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1796540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did not understand a word, I would search it up before using the glossary(Personal Examples)</a:t>
            </a:r>
          </a:p>
          <a:p>
            <a:r>
              <a:rPr lang="en-US" dirty="0"/>
              <a:t>So do EVERYTHING???(Personal Examples)</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3417509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Computer systems are more efficient and more accurate, thus the reliance on computer systems.</a:t>
            </a:r>
          </a:p>
          <a:p>
            <a:r>
              <a:rPr lang="en-US" dirty="0"/>
              <a:t>Example:</a:t>
            </a:r>
          </a:p>
          <a:p>
            <a:r>
              <a:rPr lang="en-US" dirty="0"/>
              <a:t>A deep learning approach is developed for histopathology diagnostics [4]</a:t>
            </a:r>
          </a:p>
          <a:p>
            <a:r>
              <a:rPr lang="en-US" dirty="0"/>
              <a:t>Provides superior performance for automating image recognition tasks [4]</a:t>
            </a:r>
          </a:p>
          <a:p>
            <a:r>
              <a:rPr lang="en-US" dirty="0"/>
              <a:t>Exceeding human capabilities in both time and accuracy [4]</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2805331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systems really help, but there are some cases where manual input is still required</a:t>
            </a:r>
          </a:p>
          <a:p>
            <a:r>
              <a:rPr lang="en-US" dirty="0"/>
              <a:t>And example above showcases</a:t>
            </a:r>
          </a:p>
          <a:p>
            <a:r>
              <a:rPr lang="en-US" dirty="0"/>
              <a:t>My conclusion:</a:t>
            </a:r>
            <a:br>
              <a:rPr lang="en-US" dirty="0"/>
            </a:br>
            <a:r>
              <a:rPr lang="en-US" dirty="0"/>
              <a:t>Sometimes the over reliance has affected our daily lives</a:t>
            </a:r>
          </a:p>
          <a:p>
            <a:r>
              <a:rPr lang="en-US" dirty="0"/>
              <a:t>When something needs to be done manually, do not know what to do</a:t>
            </a:r>
          </a:p>
          <a:p>
            <a:r>
              <a:rPr lang="en-US" dirty="0"/>
              <a:t>Need to double-check</a:t>
            </a:r>
          </a:p>
          <a:p>
            <a:r>
              <a:rPr lang="en-US" dirty="0"/>
              <a:t>Therefore, there still is emphasis on learning skills: medicine, technical, engineering</a:t>
            </a:r>
          </a:p>
          <a:p>
            <a:r>
              <a:rPr lang="en-US" dirty="0"/>
              <a:t>And use the knowledge learnt to fact check</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456327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Since we are proven to be so reliant on these systems, what will actually happen if they are temporarily down for an update?</a:t>
            </a:r>
            <a:endParaRPr lang="en-US" dirty="0"/>
          </a:p>
          <a:p>
            <a:r>
              <a:rPr lang="en-US" dirty="0"/>
              <a:t>These systems might experience temporary shutdowns</a:t>
            </a:r>
          </a:p>
          <a:p>
            <a:r>
              <a:rPr lang="en-US" dirty="0"/>
              <a:t>Example:</a:t>
            </a:r>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1179346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Attachment/Reliance is hard to change, so…</a:t>
            </a:r>
          </a:p>
          <a:p>
            <a:r>
              <a:rPr lang="en-US" dirty="0"/>
              <a:t>Systems can improve via updates</a:t>
            </a:r>
          </a:p>
          <a:p>
            <a:r>
              <a:rPr lang="en-US" dirty="0"/>
              <a:t>And then example:</a:t>
            </a:r>
          </a:p>
        </p:txBody>
      </p:sp>
      <p:sp>
        <p:nvSpPr>
          <p:cNvPr id="4" name="Slide Number Placeholder 3"/>
          <p:cNvSpPr>
            <a:spLocks noGrp="1"/>
          </p:cNvSpPr>
          <p:nvPr>
            <p:ph type="sldNum" sz="quarter" idx="5"/>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2867590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Any slides beyond this point are for answering questions that may arise but not needed in the main talk. </a:t>
            </a:r>
          </a:p>
          <a:p>
            <a:pPr eaLnBrk="1" hangingPunct="1"/>
            <a:r>
              <a:rPr lang="en-US" dirty="0">
                <a:latin typeface="Arial" charset="0"/>
                <a:ea typeface="ＭＳ Ｐゴシック" charset="-128"/>
                <a:cs typeface="ＭＳ Ｐゴシック" charset="-128"/>
              </a:rPr>
              <a:t>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demonstration. Most students have this in depth from new class now.</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Also, compilers getting more difficult to disable protections, need older HW/OS/compiler for demo to work.</a:t>
            </a:r>
          </a:p>
          <a:p>
            <a:endParaRPr lang="en-US" dirty="0"/>
          </a:p>
          <a:p>
            <a:r>
              <a:rPr lang="en-US" dirty="0"/>
              <a:t>&gt;</a:t>
            </a:r>
            <a:r>
              <a:rPr lang="en-US" baseline="0" dirty="0"/>
              <a:t> i</a:t>
            </a:r>
            <a:r>
              <a:rPr lang="en-US" dirty="0"/>
              <a:t>mps</a:t>
            </a:r>
          </a:p>
          <a:p>
            <a:r>
              <a:rPr lang="en-US" dirty="0"/>
              <a:t>&gt; assembly</a:t>
            </a:r>
          </a:p>
          <a:p>
            <a:r>
              <a:rPr lang="en-US" dirty="0"/>
              <a:t>&gt; </a:t>
            </a:r>
            <a:r>
              <a:rPr lang="de-DE" sz="1200" kern="1200" dirty="0">
                <a:solidFill>
                  <a:schemeClr val="tx1"/>
                </a:solidFill>
                <a:latin typeface="+mn-lt"/>
                <a:ea typeface="+mn-ea"/>
                <a:cs typeface="+mn-cs"/>
              </a:rPr>
              <a:t>123456789qwerty1</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3228197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2311368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Retired slide. Most students have this in depth from new class now.</a:t>
            </a: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Attacker finds routers that support broadcasting messages to all computers on their local area networks. </a:t>
            </a:r>
          </a:p>
          <a:p>
            <a:r>
              <a:rPr lang="en-US" dirty="0">
                <a:latin typeface="Arial" charset="0"/>
                <a:ea typeface="ＭＳ Ｐゴシック" charset="-128"/>
                <a:cs typeface="ＭＳ Ｐゴシック" charset="-128"/>
              </a:rPr>
              <a:t>The attacker sends a spoofed ping message, which the routers echo to the spoofed address.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426812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Contributed by Brett </a:t>
            </a:r>
            <a:r>
              <a:rPr lang="en-US" dirty="0" err="1"/>
              <a:t>Ammeson</a:t>
            </a:r>
            <a:r>
              <a:rPr lang="en-US" dirty="0"/>
              <a:t>.</a:t>
            </a:r>
          </a:p>
          <a:p>
            <a:pPr lvl="0">
              <a:spcBef>
                <a:spcPts val="0"/>
              </a:spcBef>
              <a:buNone/>
            </a:pPr>
            <a:r>
              <a:rPr lang="en" u="sng" dirty="0">
                <a:solidFill>
                  <a:schemeClr val="hlink"/>
                </a:solidFill>
                <a:hlinkClick r:id="rId3"/>
              </a:rPr>
              <a:t>https://www.cloudflare.com/ddos/reflection-attack-1.png</a:t>
            </a:r>
          </a:p>
          <a:p>
            <a:pPr lvl="0">
              <a:spcBef>
                <a:spcPts val="0"/>
              </a:spcBef>
              <a:buNone/>
            </a:pPr>
            <a:r>
              <a:rPr lang="en" u="sng" dirty="0">
                <a:solidFill>
                  <a:schemeClr val="hlink"/>
                </a:solidFill>
                <a:hlinkClick r:id="rId4"/>
              </a:rPr>
              <a:t>https://i.imgur.com/lxYv8cF.png</a:t>
            </a:r>
          </a:p>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328957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Contributed by Brett </a:t>
            </a:r>
            <a:r>
              <a:rPr lang="en-US" dirty="0" err="1"/>
              <a:t>Ammeson</a:t>
            </a:r>
            <a:r>
              <a:rPr lang="en-US" dirty="0"/>
              <a:t>.</a:t>
            </a:r>
          </a:p>
          <a:p>
            <a:pPr lvl="0">
              <a:spcBef>
                <a:spcPts val="0"/>
              </a:spcBef>
              <a:buNone/>
            </a:pPr>
            <a:r>
              <a:rPr lang="en" dirty="0"/>
              <a:t>TCP SYN: </a:t>
            </a:r>
            <a:r>
              <a:rPr lang="en" u="sng" dirty="0">
                <a:solidFill>
                  <a:schemeClr val="hlink"/>
                </a:solidFill>
                <a:hlinkClick r:id="rId3"/>
              </a:rPr>
              <a:t>https://www.cert.org/historical/advisories/CA-1996-21.cfm</a:t>
            </a:r>
          </a:p>
          <a:p>
            <a:pPr lvl="0">
              <a:spcBef>
                <a:spcPts val="0"/>
              </a:spcBef>
              <a:buNone/>
            </a:pPr>
            <a:r>
              <a:rPr lang="en" dirty="0"/>
              <a:t>DNS amplification: </a:t>
            </a:r>
            <a:r>
              <a:rPr lang="en" u="sng" dirty="0">
                <a:solidFill>
                  <a:schemeClr val="hlink"/>
                </a:solidFill>
                <a:hlinkClick r:id="rId4"/>
              </a:rPr>
              <a:t>https://www.cert.org/historical/incident_notes/IN-2000-04.cfm</a:t>
            </a:r>
          </a:p>
          <a:p>
            <a:pPr lvl="0">
              <a:spcBef>
                <a:spcPts val="0"/>
              </a:spcBef>
              <a:buNone/>
            </a:pPr>
            <a:r>
              <a:rPr lang="en" dirty="0"/>
              <a:t>Ingress/egress: </a:t>
            </a:r>
            <a:r>
              <a:rPr lang="en" u="sng" dirty="0">
                <a:solidFill>
                  <a:schemeClr val="hlink"/>
                </a:solidFill>
                <a:hlinkClick r:id="rId5"/>
              </a:rPr>
              <a:t>www.giac.org/paper/gsec/705/egress-filtering-keeping-internet-safe-systems/101588</a:t>
            </a:r>
          </a:p>
          <a:p>
            <a:pPr lvl="0">
              <a:spcBef>
                <a:spcPts val="0"/>
              </a:spcBef>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p:spPr>
        <p:txBody>
          <a:bodyPr/>
          <a:lstStyle/>
          <a:p>
            <a:fld id="{A3718B9F-EDEF-CF4A-846B-EA0EB275322B}" type="datetime1">
              <a:rPr lang="en-US"/>
              <a:pPr/>
              <a:t>4/15/25</a:t>
            </a:fld>
            <a:endParaRPr lang="en-US"/>
          </a:p>
        </p:txBody>
      </p:sp>
      <p:sp>
        <p:nvSpPr>
          <p:cNvPr id="46083" name="Rectangle 7"/>
          <p:cNvSpPr>
            <a:spLocks noGrp="1" noChangeArrowheads="1"/>
          </p:cNvSpPr>
          <p:nvPr>
            <p:ph type="sldNum" sz="quarter" idx="5"/>
          </p:nvPr>
        </p:nvSpPr>
        <p:spPr>
          <a:noFill/>
        </p:spPr>
        <p:txBody>
          <a:bodyPr/>
          <a:lstStyle/>
          <a:p>
            <a:fld id="{AA88732D-BCAF-4E47-9213-CEF2CAB2E2DA}" type="slidenum">
              <a:rPr lang="en-US"/>
              <a:pPr/>
              <a:t>47</a:t>
            </a:fld>
            <a:endParaRPr lang="en-US"/>
          </a:p>
        </p:txBody>
      </p:sp>
      <p:sp>
        <p:nvSpPr>
          <p:cNvPr id="46084" name="Rectangle 2"/>
          <p:cNvSpPr>
            <a:spLocks noGrp="1" noRot="1" noChangeAspect="1" noChangeArrowheads="1"/>
          </p:cNvSpPr>
          <p:nvPr>
            <p:ph type="sldImg"/>
          </p:nvPr>
        </p:nvSpPr>
        <p:spPr>
          <a:solidFill>
            <a:srgbClr val="FFFFFF"/>
          </a:solidFill>
          <a:ln/>
        </p:spPr>
      </p:sp>
      <p:sp>
        <p:nvSpPr>
          <p:cNvPr id="46085" name="Rectangle 3"/>
          <p:cNvSpPr>
            <a:spLocks noGrp="1" noChangeArrowheads="1"/>
          </p:cNvSpPr>
          <p:nvPr>
            <p:ph type="body" idx="1"/>
          </p:nvPr>
        </p:nvSpPr>
        <p:spPr>
          <a:solidFill>
            <a:srgbClr val="FFFFFF"/>
          </a:solidFill>
          <a:ln>
            <a:solidFill>
              <a:srgbClr val="000000"/>
            </a:solidFill>
          </a:ln>
        </p:spPr>
        <p:txBody>
          <a:bodyPr/>
          <a:lstStyle/>
          <a:p>
            <a:pPr lvl="0" algn="l" eaLnBrk="1" hangingPunct="1">
              <a:lnSpc>
                <a:spcPct val="90000"/>
              </a:lnSpc>
            </a:pPr>
            <a:r>
              <a:rPr lang="en-US" dirty="0">
                <a:latin typeface="Arial" charset="0"/>
              </a:rPr>
              <a:t>Exploit security holes, Break encryption, Spoofing</a:t>
            </a:r>
          </a:p>
          <a:p>
            <a:pPr eaLnBrk="1" hangingPunct="1"/>
            <a:r>
              <a:rPr lang="en-US" dirty="0">
                <a:latin typeface="Arial" charset="0"/>
                <a:ea typeface="ＭＳ Ｐゴシック" charset="-128"/>
                <a:cs typeface="ＭＳ Ｐゴシック" charset="-128"/>
              </a:rPr>
              <a:t>Social Engineering: Guess passwords, Find out passwords and procedures</a:t>
            </a:r>
          </a:p>
          <a:p>
            <a:pPr eaLnBrk="1" hangingPunct="1">
              <a:lnSpc>
                <a:spcPct val="90000"/>
              </a:lnSpc>
            </a:pPr>
            <a:r>
              <a:rPr lang="en-US" dirty="0">
                <a:latin typeface="Arial" charset="0"/>
                <a:ea typeface="ＭＳ Ｐゴシック" charset="-128"/>
                <a:cs typeface="ＭＳ Ｐゴシック" charset="-128"/>
              </a:rPr>
              <a:t>Poor passwords, Insecure protocols, Program limitations (buffer overruns), Eavesdropping (Email, Interactive), Insecure files</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fld id="{F259C308-743B-B74B-A085-56FE5F7E9065}" type="datetime1">
              <a:rPr lang="en-US"/>
              <a:pPr/>
              <a:t>4/15/25</a:t>
            </a:fld>
            <a:endParaRPr lang="en-US"/>
          </a:p>
        </p:txBody>
      </p:sp>
      <p:sp>
        <p:nvSpPr>
          <p:cNvPr id="48131" name="Rectangle 7"/>
          <p:cNvSpPr>
            <a:spLocks noGrp="1" noChangeArrowheads="1"/>
          </p:cNvSpPr>
          <p:nvPr>
            <p:ph type="sldNum" sz="quarter" idx="5"/>
          </p:nvPr>
        </p:nvSpPr>
        <p:spPr>
          <a:noFill/>
        </p:spPr>
        <p:txBody>
          <a:bodyPr/>
          <a:lstStyle/>
          <a:p>
            <a:fld id="{AB05F7EA-FC72-4041-BDE8-E3F03A90F709}" type="slidenum">
              <a:rPr lang="en-US"/>
              <a:pPr/>
              <a:t>48</a:t>
            </a:fld>
            <a:endParaRPr lang="en-US"/>
          </a:p>
        </p:txBody>
      </p:sp>
      <p:sp>
        <p:nvSpPr>
          <p:cNvPr id="48132" name="Rectangle 2"/>
          <p:cNvSpPr>
            <a:spLocks noGrp="1" noRot="1" noChangeAspect="1" noChangeArrowheads="1"/>
          </p:cNvSpPr>
          <p:nvPr>
            <p:ph type="sldImg"/>
          </p:nvPr>
        </p:nvSpPr>
        <p:spPr>
          <a:solidFill>
            <a:srgbClr val="FFFFFF"/>
          </a:solidFill>
          <a:ln/>
        </p:spPr>
      </p:sp>
      <p:sp>
        <p:nvSpPr>
          <p:cNvPr id="481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A9D6C982-4C2A-1C45-A0FC-ACACFA435DE7}" type="datetime1">
              <a:rPr lang="en-US"/>
              <a:pPr/>
              <a:t>4/15/25</a:t>
            </a:fld>
            <a:endParaRPr lang="en-US"/>
          </a:p>
        </p:txBody>
      </p:sp>
      <p:sp>
        <p:nvSpPr>
          <p:cNvPr id="57347" name="Rectangle 7"/>
          <p:cNvSpPr>
            <a:spLocks noGrp="1" noChangeArrowheads="1"/>
          </p:cNvSpPr>
          <p:nvPr>
            <p:ph type="sldNum" sz="quarter" idx="5"/>
          </p:nvPr>
        </p:nvSpPr>
        <p:spPr>
          <a:noFill/>
        </p:spPr>
        <p:txBody>
          <a:bodyPr/>
          <a:lstStyle/>
          <a:p>
            <a:fld id="{32B222BE-0034-BE45-8492-E0AADFD7E131}" type="slidenum">
              <a:rPr lang="en-US"/>
              <a:pPr/>
              <a:t>49</a:t>
            </a:fld>
            <a:endParaRPr lang="en-US"/>
          </a:p>
        </p:txBody>
      </p:sp>
      <p:sp>
        <p:nvSpPr>
          <p:cNvPr id="57348"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57349" name="Rectangle 3"/>
          <p:cNvSpPr>
            <a:spLocks noGrp="1" noChangeArrowheads="1"/>
          </p:cNvSpPr>
          <p:nvPr>
            <p:ph type="body" idx="1"/>
          </p:nvPr>
        </p:nvSpPr>
        <p:spPr>
          <a:xfrm>
            <a:off x="912813" y="4343400"/>
            <a:ext cx="5032375" cy="4116388"/>
          </a:xfrm>
          <a:solidFill>
            <a:srgbClr val="FFFFFF"/>
          </a:solidFill>
          <a:ln>
            <a:solidFill>
              <a:srgbClr val="000000"/>
            </a:solidFill>
          </a:ln>
        </p:spPr>
        <p:txBody>
          <a:bodyPr lIns="87682" tIns="43841" rIns="87682" bIns="43841"/>
          <a:lstStyle/>
          <a:p>
            <a:pPr eaLnBrk="1" hangingPunct="1"/>
            <a:r>
              <a:rPr lang="en-US">
                <a:latin typeface="Arial" charset="0"/>
                <a:ea typeface="ＭＳ Ｐゴシック" charset="-128"/>
                <a:cs typeface="ＭＳ Ｐゴシック" charset="-128"/>
              </a:rPr>
              <a:t>Money: stolen credit cards, change records, stolen property.</a:t>
            </a:r>
          </a:p>
          <a:p>
            <a:pPr eaLnBrk="1" hangingPunct="1"/>
            <a:r>
              <a:rPr lang="en-US">
                <a:latin typeface="Arial" charset="0"/>
                <a:ea typeface="ＭＳ Ｐゴシック" charset="-128"/>
                <a:cs typeface="ＭＳ Ｐゴシック" charset="-128"/>
              </a:rPr>
              <a:t>Political, military, economic.</a:t>
            </a:r>
          </a:p>
          <a:p>
            <a:pPr eaLnBrk="1" hangingPunct="1"/>
            <a:r>
              <a:rPr lang="en-US">
                <a:latin typeface="Arial" charset="0"/>
                <a:ea typeface="ＭＳ Ｐゴシック" charset="-128"/>
                <a:cs typeface="ＭＳ Ｐゴシック" charset="-128"/>
              </a:rPr>
              <a:t>Challenge, Revenge, Mean</a:t>
            </a:r>
          </a:p>
          <a:p>
            <a:pPr eaLnBrk="1" hangingPunct="1"/>
            <a:r>
              <a:rPr lang="en-US">
                <a:latin typeface="Arial" charset="0"/>
                <a:ea typeface="ＭＳ Ｐゴシック" charset="-128"/>
                <a:cs typeface="ＭＳ Ｐゴシック" charset="-128"/>
              </a:rPr>
              <a:t>Why do at all? Have motivation, think about it, think it will help, think it’s acceptable.</a:t>
            </a:r>
          </a:p>
          <a:p>
            <a:pPr eaLnBrk="1" hangingPunct="1"/>
            <a:r>
              <a:rPr lang="en-US">
                <a:latin typeface="Arial" charset="0"/>
                <a:ea typeface="ＭＳ Ｐゴシック" charset="-128"/>
                <a:cs typeface="ＭＳ Ｐゴシック" charset="-128"/>
              </a:rPr>
              <a:t>Feel forced. Don’t agree. Don’t care.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dt" sz="quarter" idx="1"/>
          </p:nvPr>
        </p:nvSpPr>
        <p:spPr>
          <a:noFill/>
        </p:spPr>
        <p:txBody>
          <a:bodyPr/>
          <a:lstStyle/>
          <a:p>
            <a:fld id="{13AFCE52-CAFD-9F4E-9284-D2AEBB6DF65B}" type="datetime1">
              <a:rPr lang="en-US"/>
              <a:pPr/>
              <a:t>4/15/25</a:t>
            </a:fld>
            <a:endParaRPr lang="en-US"/>
          </a:p>
        </p:txBody>
      </p:sp>
      <p:sp>
        <p:nvSpPr>
          <p:cNvPr id="59395" name="Rectangle 7"/>
          <p:cNvSpPr>
            <a:spLocks noGrp="1" noChangeArrowheads="1"/>
          </p:cNvSpPr>
          <p:nvPr>
            <p:ph type="sldNum" sz="quarter" idx="5"/>
          </p:nvPr>
        </p:nvSpPr>
        <p:spPr>
          <a:noFill/>
        </p:spPr>
        <p:txBody>
          <a:bodyPr/>
          <a:lstStyle/>
          <a:p>
            <a:fld id="{0A572A9B-4E8D-E748-B6B5-7CB401A4AE31}" type="slidenum">
              <a:rPr lang="en-US"/>
              <a:pPr/>
              <a:t>50</a:t>
            </a:fld>
            <a:endParaRPr lang="en-US"/>
          </a:p>
        </p:txBody>
      </p:sp>
      <p:sp>
        <p:nvSpPr>
          <p:cNvPr id="59396" name="Rectangle 2"/>
          <p:cNvSpPr>
            <a:spLocks noGrp="1" noRot="1" noChangeAspect="1" noChangeArrowheads="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More computers. Unsophisticated owners. More complex software. Greater connectivity. Easy access to cracking tools. Incentives. File-sharing</a:t>
            </a:r>
          </a:p>
          <a:p>
            <a:pPr eaLnBrk="1" hangingPunct="1"/>
            <a:r>
              <a:rPr lang="en-US">
                <a:latin typeface="Arial" charset="0"/>
                <a:ea typeface="ＭＳ Ｐゴシック" charset="-128"/>
                <a:cs typeface="ＭＳ Ｐゴシック" charset="-128"/>
              </a:rPr>
              <a:t>In ’60s and ’70s, access was mostly localized.</a:t>
            </a:r>
          </a:p>
          <a:p>
            <a:pPr eaLnBrk="1" hangingPunct="1"/>
            <a:r>
              <a:rPr lang="en-US">
                <a:latin typeface="Arial" charset="0"/>
                <a:ea typeface="ＭＳ Ｐゴシック" charset="-128"/>
                <a:cs typeface="ＭＳ Ｐゴシック" charset="-128"/>
              </a:rPr>
              <a:t>Modems. Wardialing.</a:t>
            </a:r>
          </a:p>
          <a:p>
            <a:pPr eaLnBrk="1" hangingPunct="1"/>
            <a:r>
              <a:rPr lang="en-US">
                <a:latin typeface="Arial" charset="0"/>
                <a:ea typeface="ＭＳ Ｐゴシック" charset="-128"/>
                <a:cs typeface="ＭＳ Ｐゴシック" charset="-128"/>
              </a:rPr>
              <a:t>Some Arpanet and Usenet.</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dt" sz="quarter" idx="1"/>
          </p:nvPr>
        </p:nvSpPr>
        <p:spPr>
          <a:noFill/>
        </p:spPr>
        <p:txBody>
          <a:bodyPr/>
          <a:lstStyle/>
          <a:p>
            <a:fld id="{1802CC8B-0F5C-E04E-A805-AD8ED888C008}" type="datetime1">
              <a:rPr lang="en-US"/>
              <a:pPr/>
              <a:t>4/15/25</a:t>
            </a:fld>
            <a:endParaRPr lang="en-US"/>
          </a:p>
        </p:txBody>
      </p:sp>
      <p:sp>
        <p:nvSpPr>
          <p:cNvPr id="63491" name="Rectangle 7"/>
          <p:cNvSpPr>
            <a:spLocks noGrp="1" noChangeArrowheads="1"/>
          </p:cNvSpPr>
          <p:nvPr>
            <p:ph type="sldNum" sz="quarter" idx="5"/>
          </p:nvPr>
        </p:nvSpPr>
        <p:spPr>
          <a:noFill/>
        </p:spPr>
        <p:txBody>
          <a:bodyPr/>
          <a:lstStyle/>
          <a:p>
            <a:fld id="{384A2750-F4F5-0045-9F65-BCFCF81AE8DD}" type="slidenum">
              <a:rPr lang="en-US"/>
              <a:pPr/>
              <a:t>51</a:t>
            </a:fld>
            <a:endParaRPr lang="en-US"/>
          </a:p>
        </p:txBody>
      </p:sp>
      <p:sp>
        <p:nvSpPr>
          <p:cNvPr id="63492" name="Rectangle 2"/>
          <p:cNvSpPr>
            <a:spLocks noGrp="1" noRot="1" noChangeAspect="1" noChangeArrowheads="1"/>
          </p:cNvSpPr>
          <p:nvPr>
            <p:ph type="sldImg"/>
          </p:nvPr>
        </p:nvSpPr>
        <p:spPr>
          <a:solidFill>
            <a:srgbClr val="FFFFFF"/>
          </a:solidFill>
          <a:ln/>
        </p:spPr>
      </p:sp>
      <p:sp>
        <p:nvSpPr>
          <p:cNvPr id="6349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Machines are unused. No harm done. Education. Exposes security holes. Exposes abuses.</a:t>
            </a:r>
          </a:p>
          <a:p>
            <a:pPr eaLnBrk="1" hangingPunct="1"/>
            <a:r>
              <a:rPr lang="en-US">
                <a:latin typeface="Arial" charset="0"/>
                <a:ea typeface="ＭＳ Ｐゴシック" charset="-128"/>
                <a:cs typeface="ＭＳ Ｐゴシック" charset="-128"/>
              </a:rPr>
              <a:t>Use computer and/or resources. Take data. Destroy data. Alter data. Lock out others. Attack other computers.</a:t>
            </a:r>
          </a:p>
          <a:p>
            <a:pPr eaLnBrk="1" hangingPunct="1"/>
            <a:r>
              <a:rPr lang="en-US">
                <a:latin typeface="Arial" charset="0"/>
                <a:ea typeface="ＭＳ Ｐゴシック" charset="-128"/>
                <a:cs typeface="ＭＳ Ｐゴシック" charset="-128"/>
              </a:rPr>
              <a:t>Equipment, Processor Time, Disk space, Printer time / paper, Bandwidth</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dt" sz="quarter" idx="1"/>
          </p:nvPr>
        </p:nvSpPr>
        <p:spPr>
          <a:noFill/>
        </p:spPr>
        <p:txBody>
          <a:bodyPr/>
          <a:lstStyle/>
          <a:p>
            <a:fld id="{76926696-22C3-0C40-B085-938139E437AF}" type="datetime1">
              <a:rPr lang="en-US"/>
              <a:pPr/>
              <a:t>4/15/25</a:t>
            </a:fld>
            <a:endParaRPr lang="en-US"/>
          </a:p>
        </p:txBody>
      </p:sp>
      <p:sp>
        <p:nvSpPr>
          <p:cNvPr id="65539" name="Rectangle 7"/>
          <p:cNvSpPr>
            <a:spLocks noGrp="1" noChangeArrowheads="1"/>
          </p:cNvSpPr>
          <p:nvPr>
            <p:ph type="sldNum" sz="quarter" idx="5"/>
          </p:nvPr>
        </p:nvSpPr>
        <p:spPr>
          <a:noFill/>
        </p:spPr>
        <p:txBody>
          <a:bodyPr/>
          <a:lstStyle/>
          <a:p>
            <a:fld id="{A6AFFA11-F2F9-C047-AAA1-508A65DD45D5}" type="slidenum">
              <a:rPr lang="en-US"/>
              <a:pPr/>
              <a:t>52</a:t>
            </a:fld>
            <a:endParaRPr lang="en-US"/>
          </a:p>
        </p:txBody>
      </p:sp>
      <p:sp>
        <p:nvSpPr>
          <p:cNvPr id="65540" name="Rectangle 2"/>
          <p:cNvSpPr>
            <a:spLocks noGrp="1" noRot="1" noChangeAspect="1" noChangeArrowheads="1"/>
          </p:cNvSpPr>
          <p:nvPr>
            <p:ph type="sldImg"/>
          </p:nvPr>
        </p:nvSpPr>
        <p:spPr>
          <a:solidFill>
            <a:srgbClr val="FFFFFF"/>
          </a:solidFill>
          <a:ln/>
        </p:spPr>
      </p:sp>
      <p:sp>
        <p:nvSpPr>
          <p:cNvPr id="6554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Are either of these laws still in effect? Have they been changed?</a:t>
            </a:r>
          </a:p>
          <a:p>
            <a:pPr eaLnBrk="1" hangingPunct="1"/>
            <a:r>
              <a:rPr lang="en-US">
                <a:latin typeface="Arial" charset="0"/>
                <a:ea typeface="ＭＳ Ｐゴシック" charset="-128"/>
                <a:cs typeface="ＭＳ Ｐゴシック" charset="-128"/>
              </a:rPr>
              <a:t>For additional legislation ask for presenting volunteers to brief recent incidents/cases.</a:t>
            </a:r>
          </a:p>
          <a:p>
            <a:pPr eaLnBrk="1" hangingPunct="1"/>
            <a:r>
              <a:rPr lang="en-US">
                <a:latin typeface="Arial" charset="0"/>
                <a:ea typeface="ＭＳ Ｐゴシック" charset="-128"/>
                <a:cs typeface="ＭＳ Ｐゴシック" charset="-128"/>
              </a:rPr>
              <a:t>Also ask for volunteers to find out laws from their home country/state.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dt" sz="quarter" idx="1"/>
          </p:nvPr>
        </p:nvSpPr>
        <p:spPr>
          <a:noFill/>
        </p:spPr>
        <p:txBody>
          <a:bodyPr/>
          <a:lstStyle/>
          <a:p>
            <a:fld id="{C4DCDDFD-C10C-5C4E-AF41-68B2FC935340}" type="datetime1">
              <a:rPr lang="en-US"/>
              <a:pPr/>
              <a:t>4/15/25</a:t>
            </a:fld>
            <a:endParaRPr lang="en-US"/>
          </a:p>
        </p:txBody>
      </p:sp>
      <p:sp>
        <p:nvSpPr>
          <p:cNvPr id="67587" name="Rectangle 7"/>
          <p:cNvSpPr>
            <a:spLocks noGrp="1" noChangeArrowheads="1"/>
          </p:cNvSpPr>
          <p:nvPr>
            <p:ph type="sldNum" sz="quarter" idx="5"/>
          </p:nvPr>
        </p:nvSpPr>
        <p:spPr>
          <a:noFill/>
        </p:spPr>
        <p:txBody>
          <a:bodyPr/>
          <a:lstStyle/>
          <a:p>
            <a:fld id="{ABB49B77-8A72-294C-8C73-60CEADD5AAAC}" type="slidenum">
              <a:rPr lang="en-US"/>
              <a:pPr/>
              <a:t>53</a:t>
            </a:fld>
            <a:endParaRPr lang="en-US"/>
          </a:p>
        </p:txBody>
      </p:sp>
      <p:sp>
        <p:nvSpPr>
          <p:cNvPr id="67588" name="Rectangle 2"/>
          <p:cNvSpPr>
            <a:spLocks noGrp="1" noRot="1" noChangeAspect="1" noChangeArrowheads="1"/>
          </p:cNvSpPr>
          <p:nvPr>
            <p:ph type="sldImg"/>
          </p:nvPr>
        </p:nvSpPr>
        <p:spPr>
          <a:solidFill>
            <a:srgbClr val="FFFFFF"/>
          </a:solidFill>
          <a:ln/>
        </p:spPr>
      </p:sp>
      <p:sp>
        <p:nvSpPr>
          <p:cNvPr id="675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Encryption, Authentication, Biometrics, Anti-virus, File integrity checking (E.g. Tripwire), Virtual private networks, Point-to-point networking (Twisted-pair Ethernet vs. Coax vs. wireless)</a:t>
            </a:r>
          </a:p>
          <a:p>
            <a:pPr eaLnBrk="1" hangingPunct="1"/>
            <a:r>
              <a:rPr lang="en-US" dirty="0">
                <a:latin typeface="Arial" charset="0"/>
                <a:ea typeface="ＭＳ Ｐゴシック" charset="-128"/>
                <a:cs typeface="ＭＳ Ｐゴシック" charset="-128"/>
              </a:rPr>
              <a:t>Security through obscurity, physical access required, not on network, behind locked doors.</a:t>
            </a:r>
          </a:p>
          <a:p>
            <a:pPr eaLnBrk="1" hangingPunct="1"/>
            <a:r>
              <a:rPr lang="en-US" dirty="0">
                <a:latin typeface="Arial" charset="0"/>
                <a:ea typeface="ＭＳ Ｐゴシック" charset="-128"/>
                <a:cs typeface="ＭＳ Ｐゴシック" charset="-128"/>
              </a:rPr>
              <a:t>Remove desire, remove incentives</a:t>
            </a:r>
          </a:p>
          <a:p>
            <a:pPr eaLnBrk="1" hangingPunct="1"/>
            <a:r>
              <a:rPr lang="en-US" dirty="0">
                <a:latin typeface="Arial" charset="0"/>
                <a:ea typeface="ＭＳ Ｐゴシック" charset="-128"/>
                <a:cs typeface="ＭＳ Ｐゴシック" charset="-128"/>
              </a:rPr>
              <a:t>Legalize, increase penalties, increase chance of getting caught.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54</a:t>
            </a:fld>
            <a:endParaRPr lang="en-US" dirty="0"/>
          </a:p>
        </p:txBody>
      </p:sp>
    </p:spTree>
    <p:extLst>
      <p:ext uri="{BB962C8B-B14F-4D97-AF65-F5344CB8AC3E}">
        <p14:creationId xmlns:p14="http://schemas.microsoft.com/office/powerpoint/2010/main" val="325881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 on the assigned reading?</a:t>
            </a:r>
          </a:p>
          <a:p>
            <a:r>
              <a:rPr lang="en-US" dirty="0"/>
              <a:t>Use the backup slides to explain Buffer Overflow or TCP attack methods from</a:t>
            </a:r>
            <a:r>
              <a:rPr lang="en-US" baseline="0" dirty="0"/>
              <a:t> the text. </a:t>
            </a:r>
          </a:p>
          <a:p>
            <a:endParaRPr lang="en-US" baseline="0" dirty="0"/>
          </a:p>
          <a:p>
            <a:r>
              <a:rPr lang="en-US" baseline="0" dirty="0"/>
              <a:t>XKCD Links last accessed 2020-09-25</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time ask class about online voting in light of COVID-19 challenges.</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dt" sz="quarter" idx="1"/>
          </p:nvPr>
        </p:nvSpPr>
        <p:spPr>
          <a:noFill/>
        </p:spPr>
        <p:txBody>
          <a:bodyPr/>
          <a:lstStyle/>
          <a:p>
            <a:fld id="{31E81670-4D1A-C746-ACE7-E7FE8A6A94A5}" type="datetime1">
              <a:rPr lang="en-US"/>
              <a:pPr/>
              <a:t>4/15/25</a:t>
            </a:fld>
            <a:endParaRPr lang="en-US"/>
          </a:p>
        </p:txBody>
      </p:sp>
      <p:sp>
        <p:nvSpPr>
          <p:cNvPr id="61443" name="Rectangle 7"/>
          <p:cNvSpPr>
            <a:spLocks noGrp="1" noChangeArrowheads="1"/>
          </p:cNvSpPr>
          <p:nvPr>
            <p:ph type="sldNum" sz="quarter" idx="5"/>
          </p:nvPr>
        </p:nvSpPr>
        <p:spPr>
          <a:noFill/>
        </p:spPr>
        <p:txBody>
          <a:bodyPr/>
          <a:lstStyle/>
          <a:p>
            <a:fld id="{95595B30-617C-4D41-8CEF-627F36A62CFE}" type="slidenum">
              <a:rPr lang="en-US"/>
              <a:pPr/>
              <a:t>7</a:t>
            </a:fld>
            <a:endParaRPr lang="en-US"/>
          </a:p>
        </p:txBody>
      </p:sp>
      <p:sp>
        <p:nvSpPr>
          <p:cNvPr id="61444" name="Rectangle 2"/>
          <p:cNvSpPr>
            <a:spLocks noGrp="1" noRot="1" noChangeAspect="1" noChangeArrowheads="1"/>
          </p:cNvSpPr>
          <p:nvPr>
            <p:ph type="sldImg"/>
          </p:nvPr>
        </p:nvSpPr>
        <p:spPr>
          <a:solidFill>
            <a:srgbClr val="FFFFFF"/>
          </a:solidFill>
          <a:ln/>
        </p:spPr>
      </p:sp>
      <p:sp>
        <p:nvSpPr>
          <p:cNvPr id="614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128"/>
                <a:cs typeface="ＭＳ Ｐゴシック" charset="-128"/>
              </a:rPr>
              <a:t>[1] </a:t>
            </a:r>
            <a:r>
              <a:rPr lang="en-US" dirty="0"/>
              <a:t>Michael J. Quinn, Ethics for the Information Age, Eighth Edition, 2020. Addison-Wesley. ISBN: 9780136681595 </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[2] G. Malkin and T. </a:t>
            </a:r>
            <a:r>
              <a:rPr lang="en-US" dirty="0" err="1">
                <a:latin typeface="Arial" charset="0"/>
                <a:ea typeface="ＭＳ Ｐゴシック" charset="-128"/>
                <a:cs typeface="ＭＳ Ｐゴシック" charset="-128"/>
              </a:rPr>
              <a:t>LaQuery</a:t>
            </a:r>
            <a:r>
              <a:rPr lang="en-US" dirty="0">
                <a:latin typeface="Arial" charset="0"/>
                <a:ea typeface="ＭＳ Ｐゴシック" charset="-128"/>
                <a:cs typeface="ＭＳ Ｐゴシック" charset="-128"/>
              </a:rPr>
              <a:t> Parker, editors. “Hacker.” Internet Users’ Glossary, January 1993. https://</a:t>
            </a:r>
            <a:r>
              <a:rPr lang="en-US" dirty="0" err="1">
                <a:latin typeface="Arial" charset="0"/>
                <a:ea typeface="ＭＳ Ｐゴシック" charset="-128"/>
                <a:cs typeface="ＭＳ Ｐゴシック" charset="-128"/>
              </a:rPr>
              <a:t>www.rfc-editor.org</a:t>
            </a:r>
            <a:r>
              <a:rPr lang="en-US" dirty="0">
                <a:latin typeface="Arial" charset="0"/>
                <a:ea typeface="ＭＳ Ｐゴシック" charset="-128"/>
                <a:cs typeface="ＭＳ Ｐゴシック" charset="-128"/>
              </a:rPr>
              <a:t> https://</a:t>
            </a:r>
            <a:r>
              <a:rPr lang="en-US" dirty="0" err="1">
                <a:latin typeface="Arial" charset="0"/>
                <a:ea typeface="ＭＳ Ｐゴシック" charset="-128"/>
                <a:cs typeface="ＭＳ Ｐゴシック" charset="-128"/>
              </a:rPr>
              <a:t>www.rfc-editor.org</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rfc</a:t>
            </a:r>
            <a:r>
              <a:rPr lang="en-US" dirty="0">
                <a:latin typeface="Arial" charset="0"/>
                <a:ea typeface="ＭＳ Ｐゴシック" charset="-128"/>
                <a:cs typeface="ＭＳ Ｐゴシック" charset="-128"/>
              </a:rPr>
              <a:t>/rfc1392.html#appendix-H (Accessed 2024-09-17)</a:t>
            </a:r>
          </a:p>
        </p:txBody>
      </p:sp>
    </p:spTree>
    <p:extLst>
      <p:ext uri="{BB962C8B-B14F-4D97-AF65-F5344CB8AC3E}">
        <p14:creationId xmlns:p14="http://schemas.microsoft.com/office/powerpoint/2010/main" val="360709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128"/>
                <a:cs typeface="ＭＳ Ｐゴシック" charset="-128"/>
              </a:rPr>
              <a:t>When a function call is made, local variables, return address, parameters stored on run time stack. Local variables occupy lower memory addresses.</a:t>
            </a:r>
          </a:p>
          <a:p>
            <a:r>
              <a:rPr lang="en-US" b="1" dirty="0">
                <a:latin typeface="Arial" charset="0"/>
                <a:ea typeface="ＭＳ Ｐゴシック" charset="-128"/>
                <a:cs typeface="ＭＳ Ｐゴシック" charset="-128"/>
              </a:rPr>
              <a:t>Variable attack </a:t>
            </a:r>
            <a:r>
              <a:rPr lang="en-US" dirty="0">
                <a:latin typeface="Arial" charset="0"/>
                <a:ea typeface="ＭＳ Ｐゴシック" charset="-128"/>
                <a:cs typeface="ＭＳ Ｐゴシック" charset="-128"/>
              </a:rPr>
              <a:t>– change variable value. Program expects user to input character and allocates a buffer for them. Attacker supplies too many characters and ends up over writing a variable.</a:t>
            </a:r>
          </a:p>
          <a:p>
            <a:r>
              <a:rPr lang="en-US" dirty="0">
                <a:latin typeface="Arial" charset="0"/>
                <a:ea typeface="ＭＳ Ｐゴシック" charset="-128"/>
                <a:cs typeface="ＭＳ Ｐゴシック" charset="-128"/>
              </a:rPr>
              <a:t>	Run example of this if there’s interest – next slide (retired, modern compilers check for this and insert warnings or don’t allow it at all)</a:t>
            </a:r>
          </a:p>
          <a:p>
            <a:r>
              <a:rPr lang="en-US" b="1" dirty="0">
                <a:latin typeface="Arial" charset="0"/>
                <a:ea typeface="ＭＳ Ｐゴシック" charset="-128"/>
                <a:cs typeface="ＭＳ Ｐゴシック" charset="-128"/>
              </a:rPr>
              <a:t>Stack Attack </a:t>
            </a:r>
            <a:r>
              <a:rPr lang="en-US" dirty="0">
                <a:latin typeface="Arial" charset="0"/>
                <a:ea typeface="ＭＳ Ｐゴシック" charset="-128"/>
                <a:cs typeface="ＭＳ Ｐゴシック" charset="-128"/>
              </a:rPr>
              <a:t>– goal is to change value of return address so execution control goes to code which the attacker has provided in the input buffer.</a:t>
            </a:r>
          </a:p>
          <a:p>
            <a:r>
              <a:rPr lang="en-US" b="1" dirty="0">
                <a:latin typeface="Arial" charset="0"/>
                <a:ea typeface="ＭＳ Ｐゴシック" charset="-128"/>
                <a:cs typeface="ＭＳ Ｐゴシック" charset="-128"/>
              </a:rPr>
              <a:t>Prevention</a:t>
            </a:r>
            <a:r>
              <a:rPr lang="en-US" dirty="0">
                <a:latin typeface="Arial" charset="0"/>
                <a:ea typeface="ＭＳ Ｐゴシック" charset="-128"/>
                <a:cs typeface="ＭＳ Ｐゴシック" charset="-128"/>
              </a:rPr>
              <a:t> – add checks against array bounds being exceeded. modify operating system to not execute instructions stored on run time stack.</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1949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SYNchronize</a:t>
            </a:r>
            <a:endParaRPr lang="en-US" dirty="0"/>
          </a:p>
          <a:p>
            <a:r>
              <a:rPr lang="en-US" dirty="0" err="1"/>
              <a:t>SYNchronize</a:t>
            </a:r>
            <a:r>
              <a:rPr lang="en-US" dirty="0"/>
              <a:t> </a:t>
            </a:r>
            <a:r>
              <a:rPr lang="en-US" dirty="0" err="1"/>
              <a:t>ACKnowledgement</a:t>
            </a:r>
            <a:r>
              <a:rPr lang="en-US" dirty="0"/>
              <a:t> (socket reserved awaiting ACK)</a:t>
            </a:r>
            <a:endParaRPr lang="en-US" baseline="0" dirty="0"/>
          </a:p>
          <a:p>
            <a:r>
              <a:rPr lang="en-US" dirty="0" err="1"/>
              <a:t>ACKnowledgement</a:t>
            </a:r>
            <a:r>
              <a:rPr lang="en-US" dirty="0"/>
              <a:t> </a:t>
            </a:r>
          </a:p>
          <a:p>
            <a:r>
              <a:rPr lang="en-US" dirty="0"/>
              <a:t>TCP socket connection established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48526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2025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2025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2025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2025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2025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ocialimp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youtube.com/watch?v=zvfD5rnkTw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ocialimps.keithpray.net/documen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ocialimps.com/assignments/Test_Sales_Fu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ww.wired.com/2015/01/why-i-hope-congress-never-watches-blackhat/" TargetMode="External"/><Relationship Id="rId3" Type="http://schemas.openxmlformats.org/officeDocument/2006/relationships/hyperlink" Target="https://www.comptia.org/content/articles/what-is-ethical-hacking" TargetMode="External"/><Relationship Id="rId7" Type="http://schemas.openxmlformats.org/officeDocument/2006/relationships/hyperlink" Target="https://www.avast.com/c-hacker-types" TargetMode="External"/><Relationship Id="rId2" Type="http://schemas.openxmlformats.org/officeDocument/2006/relationships/hyperlink" Target="https://www.eccouncil.org/cybersecurity-exchange/ethical-hacking/what-is-ethical-hacking/#:~:text=Ethical%20hacking%20is%20a%20process,and%20looking%20for%20weak%20points" TargetMode="External"/><Relationship Id="rId1" Type="http://schemas.openxmlformats.org/officeDocument/2006/relationships/slideLayout" Target="../slideLayouts/slideLayout2.xml"/><Relationship Id="rId6" Type="http://schemas.openxmlformats.org/officeDocument/2006/relationships/hyperlink" Target="https://cybersecurityguide.org/resources/ethical-hacker/" TargetMode="External"/><Relationship Id="rId11" Type="http://schemas.openxmlformats.org/officeDocument/2006/relationships/hyperlink" Target="https://www.sacredheart.edu/news-room/news-listing/the-true-definition-of-hacking-within-the-computer-science-field/" TargetMode="External"/><Relationship Id="rId5" Type="http://schemas.openxmlformats.org/officeDocument/2006/relationships/hyperlink" Target="https://www.kingpin.cc/about/" TargetMode="External"/><Relationship Id="rId10" Type="http://schemas.openxmlformats.org/officeDocument/2006/relationships/hyperlink" Target="https://www.techtarget.com/whatis/34-Cybersecurity-Statistics-to-Lose-Sleep-Over-in-2020" TargetMode="External"/><Relationship Id="rId4" Type="http://schemas.openxmlformats.org/officeDocument/2006/relationships/hyperlink" Target="https://www.staysafeonline.org/articles/the-evolution-of-ethical-hacking-from-curiosity-to-cybersecurity" TargetMode="External"/><Relationship Id="rId9" Type="http://schemas.openxmlformats.org/officeDocument/2006/relationships/hyperlink" Target="https://www.amazon.com/Kingpin-Hacker-Billion-Dollar-Cybercrime-Underground/dp/0307588696"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builtin.com/artificial-intelligence/ai-energy-consumption" TargetMode="External"/><Relationship Id="rId3" Type="http://schemas.openxmlformats.org/officeDocument/2006/relationships/hyperlink" Target="https://www.iea.org/reports/energy-and-ai" TargetMode="External"/><Relationship Id="rId7" Type="http://schemas.openxmlformats.org/officeDocument/2006/relationships/hyperlink" Target="https://www.technologyreview.com/2023/12/01/1084189/making-an-image-with-generative-ai-uses-as-much-energy-as-charging-your-phon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technologyreview.com/2025/01/31/1110776/deepseek-might-not-be-such-good-news-for-energy-after-all/" TargetMode="External"/><Relationship Id="rId5" Type="http://schemas.openxmlformats.org/officeDocument/2006/relationships/hyperlink" Target="https://www.cbsnews.com/news/big-techs-big-bet-on-nuclear-power-to-fuel-artificial-intelligence/" TargetMode="External"/><Relationship Id="rId4" Type="http://schemas.openxmlformats.org/officeDocument/2006/relationships/hyperlink" Target="https://www.nature.com/articles/d41586-025-00616-z" TargetMode="External"/><Relationship Id="rId9" Type="http://schemas.openxmlformats.org/officeDocument/2006/relationships/hyperlink" Target="https://www.energy.gov/ne/articles/nuclear-power-most-reliable-energy-source-and-its-not-even-clos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ocialimps.com/assignments/paper-guideline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socialimps.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a:hlinkClick r:id="rId3"/>
              </a:rPr>
              <a:t>SocialImps.com</a:t>
            </a:r>
            <a:endParaRPr lang="en-US" sz="2000" dirty="0"/>
          </a:p>
        </p:txBody>
      </p:sp>
      <p:sp>
        <p:nvSpPr>
          <p:cNvPr id="2" name="Title 1"/>
          <p:cNvSpPr>
            <a:spLocks noGrp="1"/>
          </p:cNvSpPr>
          <p:nvPr>
            <p:ph type="ctrTitle"/>
          </p:nvPr>
        </p:nvSpPr>
        <p:spPr/>
        <p:txBody>
          <a:bodyPr/>
          <a:lstStyle/>
          <a:p>
            <a:pPr algn="l"/>
            <a:r>
              <a:rPr lang="en-US" dirty="0"/>
              <a:t>Class 8</a:t>
            </a:r>
            <a:br>
              <a:rPr lang="en-US"/>
            </a:br>
            <a:r>
              <a:rPr lang="en-US"/>
              <a:t>Security</a:t>
            </a:r>
            <a:endParaRPr lang="en-US" dirty="0"/>
          </a:p>
        </p:txBody>
      </p:sp>
      <p:pic>
        <p:nvPicPr>
          <p:cNvPr id="5" name="Picture 2" descr="Virus Alert | Music Video Wiki | Fandom">
            <a:hlinkClick r:id="rId4"/>
            <a:extLst>
              <a:ext uri="{FF2B5EF4-FFF2-40B4-BE49-F238E27FC236}">
                <a16:creationId xmlns:a16="http://schemas.microsoft.com/office/drawing/2014/main" id="{60D8321A-4533-8941-BC52-B62917B3A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3" y="4257772"/>
            <a:ext cx="914400" cy="68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 Flood Attack</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Cube 11"/>
          <p:cNvSpPr>
            <a:spLocks noChangeArrowheads="1"/>
          </p:cNvSpPr>
          <p:nvPr/>
        </p:nvSpPr>
        <p:spPr bwMode="auto">
          <a:xfrm>
            <a:off x="1981200" y="224485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8765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8765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10" name="Left Arrow 25"/>
          <p:cNvSpPr>
            <a:spLocks noChangeArrowheads="1"/>
          </p:cNvSpPr>
          <p:nvPr/>
        </p:nvSpPr>
        <p:spPr bwMode="auto">
          <a:xfrm rot="20057174">
            <a:off x="3886199" y="3102312"/>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dirty="0">
                <a:solidFill>
                  <a:srgbClr val="000000"/>
                </a:solidFill>
              </a:rPr>
              <a:t>SYN-ACK</a:t>
            </a:r>
          </a:p>
        </p:txBody>
      </p:sp>
      <p:sp>
        <p:nvSpPr>
          <p:cNvPr id="11" name="Cube 11"/>
          <p:cNvSpPr>
            <a:spLocks noChangeArrowheads="1"/>
          </p:cNvSpPr>
          <p:nvPr/>
        </p:nvSpPr>
        <p:spPr bwMode="auto">
          <a:xfrm>
            <a:off x="1981200" y="3566164"/>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10</a:t>
            </a:fld>
            <a:endParaRPr lang="en-US"/>
          </a:p>
        </p:txBody>
      </p:sp>
      <p:sp>
        <p:nvSpPr>
          <p:cNvPr id="5" name="Content Placeholder 3">
            <a:extLst>
              <a:ext uri="{FF2B5EF4-FFF2-40B4-BE49-F238E27FC236}">
                <a16:creationId xmlns:a16="http://schemas.microsoft.com/office/drawing/2014/main" id="{8AE6C85A-E44F-3CFE-CE72-0D93324FB678}"/>
              </a:ext>
            </a:extLst>
          </p:cNvPr>
          <p:cNvSpPr txBox="1">
            <a:spLocks/>
          </p:cNvSpPr>
          <p:nvPr/>
        </p:nvSpPr>
        <p:spPr>
          <a:xfrm>
            <a:off x="5097780" y="4210050"/>
            <a:ext cx="3733800" cy="729996"/>
          </a:xfrm>
          <a:prstGeom prst="rect">
            <a:avLst/>
          </a:prstGeom>
        </p:spPr>
        <p:txBody>
          <a:bodyPr>
            <a:normAutofit lnSpcReduction="10000"/>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a:lstStyle>
          <a:p>
            <a:pPr>
              <a:spcBef>
                <a:spcPts val="600"/>
              </a:spcBef>
            </a:pPr>
            <a:r>
              <a:rPr lang="en-US" dirty="0"/>
              <a:t>SYN – </a:t>
            </a:r>
            <a:r>
              <a:rPr lang="en-US" dirty="0" err="1"/>
              <a:t>SYNchronize</a:t>
            </a:r>
            <a:endParaRPr lang="en-US" dirty="0"/>
          </a:p>
          <a:p>
            <a:pPr>
              <a:spcBef>
                <a:spcPts val="600"/>
              </a:spcBef>
            </a:pPr>
            <a:r>
              <a:rPr lang="en-US" dirty="0"/>
              <a:t>ACK - </a:t>
            </a:r>
            <a:r>
              <a:rPr lang="en-US" dirty="0" err="1"/>
              <a:t>ACKnowledgement</a:t>
            </a:r>
            <a:endParaRPr lang="en-US" dirty="0"/>
          </a:p>
        </p:txBody>
      </p:sp>
    </p:spTree>
    <p:extLst>
      <p:ext uri="{BB962C8B-B14F-4D97-AF65-F5344CB8AC3E}">
        <p14:creationId xmlns:p14="http://schemas.microsoft.com/office/powerpoint/2010/main" val="267427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a:xfrm>
            <a:off x="685801" y="1176950"/>
            <a:ext cx="7772400" cy="3730028"/>
          </a:xfrm>
        </p:spPr>
        <p:txBody>
          <a:bodyPr>
            <a:normAutofit fontScale="92500" lnSpcReduction="10000"/>
          </a:bodyPr>
          <a:lstStyle/>
          <a:p>
            <a:pPr marL="0" indent="0">
              <a:buNone/>
            </a:pPr>
            <a:endParaRPr lang="en-US" dirty="0"/>
          </a:p>
          <a:p>
            <a:pPr marL="0" indent="0">
              <a:buNone/>
            </a:pPr>
            <a:r>
              <a:rPr lang="en-US" dirty="0"/>
              <a:t>A denial-of-service attack shuts down a bunch of retailer, stock brokerage, large corporate entertainment, and information web sites. </a:t>
            </a:r>
          </a:p>
          <a:p>
            <a:pPr marL="0" indent="0">
              <a:buNone/>
            </a:pPr>
            <a:r>
              <a:rPr lang="en-US" dirty="0"/>
              <a:t>Guilty parties:</a:t>
            </a:r>
          </a:p>
          <a:p>
            <a:pPr marL="662968" lvl="1" indent="-457200">
              <a:buFont typeface="+mj-lt"/>
              <a:buAutoNum type="alphaLcPeriod"/>
            </a:pPr>
            <a:r>
              <a:rPr lang="en-US" dirty="0"/>
              <a:t>Terrorist who aimed to cause billions of damage to U.S. economy</a:t>
            </a:r>
          </a:p>
          <a:p>
            <a:pPr marL="662968" lvl="1" indent="-457200">
              <a:buFont typeface="+mj-lt"/>
              <a:buAutoNum type="alphaLcPeriod"/>
            </a:pPr>
            <a:r>
              <a:rPr lang="en-US" dirty="0"/>
              <a:t>Protestor opposing corporate manipulation of consumers</a:t>
            </a:r>
          </a:p>
          <a:p>
            <a:pPr marL="662968" lvl="1" indent="-457200">
              <a:buFont typeface="+mj-lt"/>
              <a:buAutoNum type="alphaLcPeriod"/>
            </a:pPr>
            <a:r>
              <a:rPr lang="en-US" dirty="0"/>
              <a:t>A minor just having fun with tools found on the web</a:t>
            </a:r>
          </a:p>
          <a:p>
            <a:pPr marL="662968" lvl="1" indent="-457200">
              <a:buFont typeface="+mj-lt"/>
              <a:buAutoNum type="alphaLcPeriod"/>
            </a:pPr>
            <a:r>
              <a:rPr lang="en-US" dirty="0"/>
              <a:t>Show off hacker in search of bragging rights</a:t>
            </a:r>
          </a:p>
          <a:p>
            <a:pPr marL="457200" indent="-457200">
              <a:buFont typeface="+mj-lt"/>
              <a:buAutoNum type="arabicPeriod"/>
            </a:pPr>
            <a:r>
              <a:rPr lang="en-US" dirty="0"/>
              <a:t>State what penalties are appropriate for each</a:t>
            </a:r>
          </a:p>
          <a:p>
            <a:pPr marL="457200" indent="-457200">
              <a:buFont typeface="+mj-lt"/>
              <a:buAutoNum type="arabicPeriod"/>
            </a:pPr>
            <a:r>
              <a:rPr lang="en-US" dirty="0"/>
              <a:t>Use one ethical theory to evaluate decisions from previous step:</a:t>
            </a:r>
          </a:p>
          <a:p>
            <a:pPr marL="662968" lvl="1" indent="-457200">
              <a:buFont typeface="+mj-lt"/>
              <a:buAutoNum type="arabicPeriod"/>
            </a:pPr>
            <a:r>
              <a:rPr lang="en-US" dirty="0"/>
              <a:t>Kantian, Rule Utilitarian, Act Utilitarian, Social Contract Theory, Virtue Ethics</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11</a:t>
            </a:fld>
            <a:endParaRPr lang="en-US"/>
          </a:p>
        </p:txBody>
      </p:sp>
      <p:sp>
        <p:nvSpPr>
          <p:cNvPr id="6" name="Content Placeholder 6">
            <a:extLst>
              <a:ext uri="{FF2B5EF4-FFF2-40B4-BE49-F238E27FC236}">
                <a16:creationId xmlns:a16="http://schemas.microsoft.com/office/drawing/2014/main" id="{696CA234-F0DA-BC04-F3F2-C41246EFD09A}"/>
              </a:ext>
            </a:extLst>
          </p:cNvPr>
          <p:cNvSpPr txBox="1">
            <a:spLocks/>
          </p:cNvSpPr>
          <p:nvPr/>
        </p:nvSpPr>
        <p:spPr>
          <a:xfrm>
            <a:off x="3645817" y="506459"/>
            <a:ext cx="5498183" cy="815000"/>
          </a:xfrm>
          <a:prstGeom prst="rect">
            <a:avLst/>
          </a:prstGeom>
          <a:ln>
            <a:solidFill>
              <a:schemeClr val="tx1"/>
            </a:solidFill>
          </a:ln>
        </p:spPr>
        <p:txBody>
          <a:bodyPr>
            <a:no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a:lstStyle>
          <a:p>
            <a:r>
              <a:rPr lang="en-US" dirty="0"/>
              <a:t>Ethical Analysis Guide:</a:t>
            </a:r>
            <a:br>
              <a:rPr lang="en-US" dirty="0"/>
            </a:br>
            <a:r>
              <a:rPr lang="en-US" dirty="0">
                <a:hlinkClick r:id="rId3"/>
              </a:rPr>
              <a:t>https://socialimps.com/documents</a:t>
            </a:r>
            <a:r>
              <a:rPr lang="en-US" dirty="0"/>
              <a:t> </a:t>
            </a:r>
          </a:p>
        </p:txBody>
      </p:sp>
    </p:spTree>
    <p:extLst>
      <p:ext uri="{BB962C8B-B14F-4D97-AF65-F5344CB8AC3E}">
        <p14:creationId xmlns:p14="http://schemas.microsoft.com/office/powerpoint/2010/main" val="1504764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br>
              <a:rPr lang="en-US" dirty="0"/>
            </a:br>
            <a:r>
              <a:rPr lang="en-US" dirty="0"/>
              <a:t>Code Testing 1 Page Paper 1/2</a:t>
            </a:r>
          </a:p>
        </p:txBody>
      </p:sp>
      <p:sp>
        <p:nvSpPr>
          <p:cNvPr id="3" name="Content Placeholder 2"/>
          <p:cNvSpPr>
            <a:spLocks noGrp="1"/>
          </p:cNvSpPr>
          <p:nvPr>
            <p:ph idx="1"/>
          </p:nvPr>
        </p:nvSpPr>
        <p:spPr/>
        <p:txBody>
          <a:bodyPr>
            <a:normAutofit fontScale="85000" lnSpcReduction="20000"/>
          </a:bodyPr>
          <a:lstStyle/>
          <a:p>
            <a:r>
              <a:rPr lang="en-US" sz="1800" dirty="0"/>
              <a:t>Research testing, decide on test strategy, test the given code</a:t>
            </a:r>
          </a:p>
          <a:p>
            <a:r>
              <a:rPr lang="en-US" sz="1800" dirty="0"/>
              <a:t>There are major and minor defects to find</a:t>
            </a:r>
          </a:p>
          <a:p>
            <a:pPr lvl="1"/>
            <a:r>
              <a:rPr lang="en-US" sz="1500" b="1" dirty="0"/>
              <a:t>Come to next class prepared to share the defects you found</a:t>
            </a:r>
          </a:p>
          <a:p>
            <a:r>
              <a:rPr lang="en-US" sz="1800" dirty="0"/>
              <a:t>Write paper with conclusion: “</a:t>
            </a:r>
            <a:r>
              <a:rPr lang="en-US" sz="1800" b="1" dirty="0"/>
              <a:t>Testing strategy was adequate.” or better…</a:t>
            </a:r>
          </a:p>
          <a:p>
            <a:r>
              <a:rPr lang="en-US" sz="1800" dirty="0"/>
              <a:t>Include tests and results in an Appendix to save paper space for argument</a:t>
            </a:r>
          </a:p>
          <a:p>
            <a:r>
              <a:rPr lang="en-US" sz="1800" dirty="0"/>
              <a:t>Things that might be useful in your argument:</a:t>
            </a:r>
          </a:p>
          <a:p>
            <a:pPr lvl="1"/>
            <a:r>
              <a:rPr lang="en-US" sz="1600" dirty="0"/>
              <a:t>Rationale for testing strategy used </a:t>
            </a:r>
            <a:r>
              <a:rPr lang="en-US" sz="1600" b="1" dirty="0"/>
              <a:t>(use data, high quality sources)</a:t>
            </a:r>
          </a:p>
          <a:p>
            <a:pPr lvl="1"/>
            <a:r>
              <a:rPr lang="en-US" sz="1600" dirty="0"/>
              <a:t>Explanations of defects found </a:t>
            </a:r>
            <a:r>
              <a:rPr lang="en-US" sz="1600" b="1" dirty="0"/>
              <a:t>(use data, high quality sources)</a:t>
            </a:r>
          </a:p>
          <a:p>
            <a:pPr lvl="1"/>
            <a:r>
              <a:rPr lang="en-US" sz="1600" dirty="0"/>
              <a:t>How to fix them </a:t>
            </a:r>
            <a:r>
              <a:rPr lang="en-US" sz="1600" b="1" dirty="0"/>
              <a:t>(use data, high quality sources)</a:t>
            </a:r>
          </a:p>
          <a:p>
            <a:pPr lvl="1"/>
            <a:r>
              <a:rPr lang="en-US" sz="1600" dirty="0"/>
              <a:t>Consequences of leaving defects in production code </a:t>
            </a:r>
            <a:r>
              <a:rPr lang="en-US" sz="1600" b="1" dirty="0"/>
              <a:t>(use data, high quality sources)</a:t>
            </a:r>
          </a:p>
          <a:p>
            <a:r>
              <a:rPr lang="en-US" sz="1800" dirty="0"/>
              <a:t>Weakness in testing strategy as counter point </a:t>
            </a:r>
            <a:r>
              <a:rPr lang="en-US" sz="1800" b="1" dirty="0"/>
              <a:t>(use data, high quality source)</a:t>
            </a:r>
          </a:p>
          <a:p>
            <a:r>
              <a:rPr lang="en-US" sz="1800" dirty="0"/>
              <a:t>Working example: </a:t>
            </a:r>
            <a:r>
              <a:rPr lang="en-US" sz="1800" dirty="0">
                <a:hlinkClick r:id="rId3"/>
              </a:rPr>
              <a:t>http://socialimps.com/assignments/Test_Sales_Fun</a:t>
            </a:r>
            <a:endParaRPr lang="en-US" sz="1800"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663296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br>
              <a:rPr lang="en-US" dirty="0"/>
            </a:br>
            <a:r>
              <a:rPr lang="en-US" dirty="0"/>
              <a:t>Code Testing 2/2</a:t>
            </a:r>
          </a:p>
        </p:txBody>
      </p:sp>
      <p:sp>
        <p:nvSpPr>
          <p:cNvPr id="3" name="Content Placeholder 2"/>
          <p:cNvSpPr>
            <a:spLocks noGrp="1"/>
          </p:cNvSpPr>
          <p:nvPr>
            <p:ph idx="1"/>
          </p:nvPr>
        </p:nvSpPr>
        <p:spPr>
          <a:xfrm>
            <a:off x="685800" y="1144859"/>
            <a:ext cx="7772400" cy="3798848"/>
          </a:xfrm>
        </p:spPr>
        <p:txBody>
          <a:bodyPr>
            <a:normAutofit lnSpcReduction="10000"/>
          </a:bodyPr>
          <a:lstStyle/>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import </a:t>
            </a:r>
            <a:r>
              <a:rPr lang="en-US" sz="1100" dirty="0" err="1">
                <a:latin typeface="Courier New" panose="02070309020205020404" pitchFamily="49" charset="0"/>
                <a:cs typeface="Courier New" panose="02070309020205020404" pitchFamily="49" charset="0"/>
              </a:rPr>
              <a:t>java.text.NumberFormat</a:t>
            </a:r>
            <a:r>
              <a:rPr lang="en-US" sz="1100" dirty="0">
                <a:latin typeface="Courier New" panose="02070309020205020404" pitchFamily="49" charset="0"/>
                <a:cs typeface="Courier New" panose="02070309020205020404" pitchFamily="49" charset="0"/>
              </a:rPr>
              <a:t>;</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public class </a:t>
            </a:r>
            <a:r>
              <a:rPr lang="en-US" sz="1100" dirty="0" err="1">
                <a:latin typeface="Courier New" panose="02070309020205020404" pitchFamily="49" charset="0"/>
                <a:cs typeface="Courier New" panose="02070309020205020404" pitchFamily="49" charset="0"/>
              </a:rPr>
              <a:t>SalesFun</a:t>
            </a:r>
            <a:endParaRPr lang="en-US" sz="1100" dirty="0">
              <a:latin typeface="Courier New" panose="02070309020205020404" pitchFamily="49" charset="0"/>
              <a:cs typeface="Courier New" panose="02070309020205020404" pitchFamily="49" charset="0"/>
            </a:endParaRP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public static double </a:t>
            </a:r>
            <a:r>
              <a:rPr lang="en-US" sz="1100" dirty="0" err="1">
                <a:latin typeface="Courier New" panose="02070309020205020404" pitchFamily="49" charset="0"/>
                <a:cs typeface="Courier New" panose="02070309020205020404" pitchFamily="49" charset="0"/>
              </a:rPr>
              <a:t>calculateSalesTotal</a:t>
            </a:r>
            <a:r>
              <a:rPr lang="en-US" sz="1100" dirty="0">
                <a:latin typeface="Courier New" panose="02070309020205020404" pitchFamily="49" charset="0"/>
                <a:cs typeface="Courier New" panose="02070309020205020404" pitchFamily="49" charset="0"/>
              </a:rPr>
              <a:t> ( double amount,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double </a:t>
            </a:r>
            <a:r>
              <a:rPr lang="en-US" sz="1100" dirty="0" err="1">
                <a:latin typeface="Courier New" panose="02070309020205020404" pitchFamily="49" charset="0"/>
                <a:cs typeface="Courier New" panose="02070309020205020404" pitchFamily="49" charset="0"/>
              </a:rPr>
              <a:t>discountRate</a:t>
            </a:r>
            <a:r>
              <a:rPr lang="en-US" sz="1100" dirty="0">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double </a:t>
            </a:r>
            <a:r>
              <a:rPr lang="en-US" sz="1100" dirty="0" err="1">
                <a:latin typeface="Courier New" panose="02070309020205020404" pitchFamily="49" charset="0"/>
                <a:cs typeface="Courier New" panose="02070309020205020404" pitchFamily="49" charset="0"/>
              </a:rPr>
              <a:t>taxRate</a:t>
            </a:r>
            <a:r>
              <a:rPr lang="en-US" sz="1100" dirty="0">
                <a:latin typeface="Courier New" panose="02070309020205020404" pitchFamily="49" charset="0"/>
                <a:cs typeface="Courier New" panose="02070309020205020404" pitchFamily="49" charset="0"/>
              </a:rPr>
              <a:t>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discount   = amount * </a:t>
            </a:r>
            <a:r>
              <a:rPr lang="en-US" sz="1100" b="1" dirty="0" err="1">
                <a:solidFill>
                  <a:srgbClr val="000000"/>
                </a:solidFill>
                <a:latin typeface="Courier New" panose="02070309020205020404" pitchFamily="49" charset="0"/>
                <a:cs typeface="Courier New" panose="02070309020205020404" pitchFamily="49" charset="0"/>
              </a:rPr>
              <a:t>discountRate</a:t>
            </a:r>
            <a:r>
              <a:rPr lang="en-US" sz="1100" b="1" dirty="0">
                <a:solidFill>
                  <a:srgbClr val="000000"/>
                </a:solidFill>
                <a:latin typeface="Courier New" panose="02070309020205020404" pitchFamily="49" charset="0"/>
                <a:cs typeface="Courier New" panose="02070309020205020404" pitchFamily="49" charset="0"/>
              </a:rPr>
              <a:t>;</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total      = amount - discount;</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tax        = total * </a:t>
            </a:r>
            <a:r>
              <a:rPr lang="en-US" sz="1100" b="1" dirty="0" err="1">
                <a:solidFill>
                  <a:srgbClr val="000000"/>
                </a:solidFill>
                <a:latin typeface="Courier New" panose="02070309020205020404" pitchFamily="49" charset="0"/>
                <a:cs typeface="Courier New" panose="02070309020205020404" pitchFamily="49" charset="0"/>
              </a:rPr>
              <a:t>taxRate</a:t>
            </a:r>
            <a:r>
              <a:rPr lang="en-US" sz="1100" b="1" dirty="0">
                <a:solidFill>
                  <a:srgbClr val="000000"/>
                </a:solidFill>
                <a:latin typeface="Courier New" panose="02070309020205020404" pitchFamily="49" charset="0"/>
                <a:cs typeface="Courier New" panose="02070309020205020404" pitchFamily="49" charset="0"/>
              </a:rPr>
              <a:t>;</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solidFill>
                  <a:srgbClr val="000000"/>
                </a:solidFill>
                <a:latin typeface="Courier New" panose="02070309020205020404" pitchFamily="49" charset="0"/>
                <a:cs typeface="Courier New" panose="02070309020205020404" pitchFamily="49" charset="0"/>
              </a:rPr>
              <a:t>    </a:t>
            </a:r>
            <a:r>
              <a:rPr lang="en-US" sz="1100" b="1" dirty="0">
                <a:solidFill>
                  <a:srgbClr val="000000"/>
                </a:solidFill>
                <a:latin typeface="Courier New" panose="02070309020205020404" pitchFamily="49" charset="0"/>
                <a:cs typeface="Courier New" panose="02070309020205020404" pitchFamily="49" charset="0"/>
              </a:rPr>
              <a:t>double </a:t>
            </a:r>
            <a:r>
              <a:rPr lang="en-US" sz="1100" b="1" dirty="0" err="1">
                <a:solidFill>
                  <a:srgbClr val="000000"/>
                </a:solidFill>
                <a:latin typeface="Courier New" panose="02070309020205020404" pitchFamily="49" charset="0"/>
                <a:cs typeface="Courier New" panose="02070309020205020404" pitchFamily="49" charset="0"/>
              </a:rPr>
              <a:t>taxedTotal</a:t>
            </a:r>
            <a:r>
              <a:rPr lang="en-US" sz="1100" b="1" dirty="0">
                <a:solidFill>
                  <a:srgbClr val="000000"/>
                </a:solidFill>
                <a:latin typeface="Courier New" panose="02070309020205020404" pitchFamily="49" charset="0"/>
                <a:cs typeface="Courier New" panose="02070309020205020404" pitchFamily="49" charset="0"/>
              </a:rPr>
              <a:t> = tax + total;</a:t>
            </a:r>
            <a:r>
              <a:rPr lang="en-US" sz="1100" dirty="0">
                <a:solidFill>
                  <a:srgbClr val="000000"/>
                </a:solidFill>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NumberFormat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numberFormat</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NumberFormat.getCurrencyInstance</a:t>
            </a:r>
            <a:r>
              <a:rPr lang="en-US" sz="1100" dirty="0">
                <a:latin typeface="Courier New" panose="02070309020205020404" pitchFamily="49" charset="0"/>
                <a:cs typeface="Courier New" panose="02070309020205020404" pitchFamily="49" charset="0"/>
              </a:rPr>
              <a:t>();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"Subtotal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amount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"Discount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discount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"Total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total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"Tax :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tax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System.out.println</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Tax+Total</a:t>
            </a:r>
            <a:r>
              <a:rPr lang="en-US" sz="1100" dirty="0">
                <a:latin typeface="Courier New" panose="02070309020205020404" pitchFamily="49" charset="0"/>
                <a:cs typeface="Courier New" panose="02070309020205020404" pitchFamily="49" charset="0"/>
              </a:rPr>
              <a:t>: " + </a:t>
            </a:r>
            <a:r>
              <a:rPr lang="en-US" sz="1100" dirty="0" err="1">
                <a:latin typeface="Courier New" panose="02070309020205020404" pitchFamily="49" charset="0"/>
                <a:cs typeface="Courier New" panose="02070309020205020404" pitchFamily="49" charset="0"/>
              </a:rPr>
              <a:t>numberFormat.format</a:t>
            </a:r>
            <a:r>
              <a:rPr lang="en-US" sz="1100" dirty="0">
                <a:latin typeface="Courier New" panose="02070309020205020404" pitchFamily="49" charset="0"/>
                <a:cs typeface="Courier New" panose="02070309020205020404" pitchFamily="49" charset="0"/>
              </a:rPr>
              <a:t> ( </a:t>
            </a:r>
            <a:r>
              <a:rPr lang="en-US" sz="1100" dirty="0" err="1">
                <a:latin typeface="Courier New" panose="02070309020205020404" pitchFamily="49" charset="0"/>
                <a:cs typeface="Courier New" panose="02070309020205020404" pitchFamily="49" charset="0"/>
              </a:rPr>
              <a:t>taxedTotal</a:t>
            </a:r>
            <a:r>
              <a:rPr lang="en-US" sz="1100" dirty="0">
                <a:latin typeface="Courier New" panose="02070309020205020404" pitchFamily="49" charset="0"/>
                <a:cs typeface="Courier New" panose="02070309020205020404" pitchFamily="49" charset="0"/>
              </a:rPr>
              <a:t> )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return </a:t>
            </a:r>
            <a:r>
              <a:rPr lang="en-US" sz="1100" dirty="0" err="1">
                <a:latin typeface="Courier New" panose="02070309020205020404" pitchFamily="49" charset="0"/>
                <a:cs typeface="Courier New" panose="02070309020205020404" pitchFamily="49" charset="0"/>
              </a:rPr>
              <a:t>taxedTotal</a:t>
            </a:r>
            <a:r>
              <a:rPr lang="en-US" sz="1100" dirty="0">
                <a:latin typeface="Courier New" panose="02070309020205020404" pitchFamily="49" charset="0"/>
                <a:cs typeface="Courier New" panose="02070309020205020404" pitchFamily="49" charset="0"/>
              </a:rPr>
              <a:t>;</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  } </a:t>
            </a:r>
          </a:p>
          <a:p>
            <a:pPr marL="457200" indent="-457200">
              <a:lnSpc>
                <a:spcPct val="120000"/>
              </a:lnSpc>
              <a:spcBef>
                <a:spcPts val="0"/>
              </a:spcBef>
              <a:buFont typeface="+mj-lt"/>
              <a:buAutoNum type="arabicPeriod"/>
            </a:pPr>
            <a:r>
              <a:rPr lang="en-US" sz="1100" dirty="0">
                <a:latin typeface="Courier New" panose="02070309020205020404" pitchFamily="49" charset="0"/>
                <a:cs typeface="Courier New" panose="02070309020205020404" pitchFamily="49" charset="0"/>
              </a:rPr>
              <a:t>}</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8" name="TextBox 7"/>
          <p:cNvSpPr txBox="1"/>
          <p:nvPr/>
        </p:nvSpPr>
        <p:spPr>
          <a:xfrm>
            <a:off x="5040794" y="2165477"/>
            <a:ext cx="3790786" cy="1107996"/>
          </a:xfrm>
          <a:prstGeom prst="rect">
            <a:avLst/>
          </a:prstGeom>
          <a:noFill/>
        </p:spPr>
        <p:txBody>
          <a:bodyPr wrap="square" rtlCol="0" anchor="t" anchorCtr="0">
            <a:spAutoFit/>
          </a:bodyPr>
          <a:lstStyle/>
          <a:p>
            <a:pPr algn="l"/>
            <a:r>
              <a:rPr lang="en-US" sz="6600" dirty="0">
                <a:solidFill>
                  <a:srgbClr val="000000"/>
                </a:solidFill>
              </a:rPr>
              <a:t>}</a:t>
            </a:r>
            <a:r>
              <a:rPr lang="en-US" sz="3200" dirty="0">
                <a:solidFill>
                  <a:srgbClr val="000000"/>
                </a:solidFill>
              </a:rPr>
              <a:t>Lines of interest</a:t>
            </a:r>
          </a:p>
        </p:txBody>
      </p:sp>
      <p:sp>
        <p:nvSpPr>
          <p:cNvPr id="5" name="Slide Number Placeholder 4"/>
          <p:cNvSpPr>
            <a:spLocks noGrp="1"/>
          </p:cNvSpPr>
          <p:nvPr>
            <p:ph type="sldNum" sz="quarter" idx="12"/>
          </p:nvPr>
        </p:nvSpPr>
        <p:spPr/>
        <p:txBody>
          <a:bodyPr/>
          <a:lstStyle/>
          <a:p>
            <a:fld id="{A2A17EAB-8B51-5C40-8776-6683E51FA7A0}" type="slidenum">
              <a:rPr lang="en-US" smtClean="0"/>
              <a:t>13</a:t>
            </a:fld>
            <a:endParaRPr lang="en-US"/>
          </a:p>
        </p:txBody>
      </p:sp>
    </p:spTree>
    <p:extLst>
      <p:ext uri="{BB962C8B-B14F-4D97-AF65-F5344CB8AC3E}">
        <p14:creationId xmlns:p14="http://schemas.microsoft.com/office/powerpoint/2010/main" val="3574800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066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14</a:t>
            </a:fld>
            <a:endParaRPr lang="en-US"/>
          </a:p>
        </p:txBody>
      </p:sp>
    </p:spTree>
    <p:extLst>
      <p:ext uri="{BB962C8B-B14F-4D97-AF65-F5344CB8AC3E}">
        <p14:creationId xmlns:p14="http://schemas.microsoft.com/office/powerpoint/2010/main" val="15864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Ethical Hacking</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Kristen Thebeau</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2025 Keith A. Pray</a:t>
            </a:r>
            <a:endParaRPr lang="en-US" dirty="0"/>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15</a:t>
            </a:fld>
            <a:endParaRPr lang="en-US" dirty="0"/>
          </a:p>
        </p:txBody>
      </p:sp>
    </p:spTree>
    <p:extLst>
      <p:ext uri="{BB962C8B-B14F-4D97-AF65-F5344CB8AC3E}">
        <p14:creationId xmlns:p14="http://schemas.microsoft.com/office/powerpoint/2010/main" val="63274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36F2-544A-CE82-2519-10F8505717B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028CFA-4FE9-9CF8-8E65-613DF7342F36}"/>
              </a:ext>
            </a:extLst>
          </p:cNvPr>
          <p:cNvSpPr>
            <a:spLocks noGrp="1"/>
          </p:cNvSpPr>
          <p:nvPr>
            <p:ph type="ftr" sz="quarter" idx="11"/>
          </p:nvPr>
        </p:nvSpPr>
        <p:spPr/>
        <p:txBody>
          <a:bodyPr/>
          <a:lstStyle/>
          <a:p>
            <a:r>
              <a:rPr lang="sk-SK"/>
              <a:t>© 2025 Keith A. Pray</a:t>
            </a:r>
            <a:endParaRPr lang="en-US" dirty="0"/>
          </a:p>
        </p:txBody>
      </p:sp>
      <p:sp>
        <p:nvSpPr>
          <p:cNvPr id="5" name="Slide Number Placeholder 4">
            <a:extLst>
              <a:ext uri="{FF2B5EF4-FFF2-40B4-BE49-F238E27FC236}">
                <a16:creationId xmlns:a16="http://schemas.microsoft.com/office/drawing/2014/main" id="{5104DFFC-ADD6-130E-52CD-3791ED29B0AD}"/>
              </a:ext>
            </a:extLst>
          </p:cNvPr>
          <p:cNvSpPr>
            <a:spLocks noGrp="1"/>
          </p:cNvSpPr>
          <p:nvPr>
            <p:ph type="sldNum" sz="quarter" idx="12"/>
          </p:nvPr>
        </p:nvSpPr>
        <p:spPr/>
        <p:txBody>
          <a:bodyPr/>
          <a:lstStyle/>
          <a:p>
            <a:fld id="{A2A17EAB-8B51-5C40-8776-6683E51FA7A0}" type="slidenum">
              <a:rPr lang="en-US" smtClean="0"/>
              <a:t>16</a:t>
            </a:fld>
            <a:endParaRPr lang="en-US" dirty="0"/>
          </a:p>
        </p:txBody>
      </p:sp>
      <p:sp>
        <p:nvSpPr>
          <p:cNvPr id="7" name="Text Placeholder 6">
            <a:extLst>
              <a:ext uri="{FF2B5EF4-FFF2-40B4-BE49-F238E27FC236}">
                <a16:creationId xmlns:a16="http://schemas.microsoft.com/office/drawing/2014/main" id="{5BEE60DD-E671-8804-FA25-1225337D6202}"/>
              </a:ext>
            </a:extLst>
          </p:cNvPr>
          <p:cNvSpPr>
            <a:spLocks noGrp="1"/>
          </p:cNvSpPr>
          <p:nvPr>
            <p:ph type="body" idx="1"/>
          </p:nvPr>
        </p:nvSpPr>
        <p:spPr>
          <a:xfrm>
            <a:off x="914400" y="2225040"/>
            <a:ext cx="7315200" cy="1169670"/>
          </a:xfrm>
        </p:spPr>
        <p:txBody>
          <a:bodyPr/>
          <a:lstStyle/>
          <a:p>
            <a:r>
              <a:rPr lang="en-US" sz="3300" dirty="0"/>
              <a:t>Is hacking ever ethical?</a:t>
            </a:r>
          </a:p>
        </p:txBody>
      </p:sp>
    </p:spTree>
    <p:extLst>
      <p:ext uri="{BB962C8B-B14F-4D97-AF65-F5344CB8AC3E}">
        <p14:creationId xmlns:p14="http://schemas.microsoft.com/office/powerpoint/2010/main" val="1249989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B6311-047A-7B01-D64B-D96030145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ABC93-3D2A-CAD4-2230-A6EA50DFA9FE}"/>
              </a:ext>
            </a:extLst>
          </p:cNvPr>
          <p:cNvSpPr>
            <a:spLocks noGrp="1"/>
          </p:cNvSpPr>
          <p:nvPr>
            <p:ph type="title"/>
          </p:nvPr>
        </p:nvSpPr>
        <p:spPr/>
        <p:txBody>
          <a:bodyPr/>
          <a:lstStyle/>
          <a:p>
            <a:r>
              <a:rPr lang="en-US" dirty="0"/>
              <a:t>What Is Hacking? [2]</a:t>
            </a:r>
          </a:p>
        </p:txBody>
      </p:sp>
      <p:sp>
        <p:nvSpPr>
          <p:cNvPr id="3" name="Content Placeholder 2">
            <a:extLst>
              <a:ext uri="{FF2B5EF4-FFF2-40B4-BE49-F238E27FC236}">
                <a16:creationId xmlns:a16="http://schemas.microsoft.com/office/drawing/2014/main" id="{71C985D0-F98B-6E30-77E0-5B9DA759ACE5}"/>
              </a:ext>
            </a:extLst>
          </p:cNvPr>
          <p:cNvSpPr>
            <a:spLocks noGrp="1"/>
          </p:cNvSpPr>
          <p:nvPr>
            <p:ph sz="half" idx="1"/>
          </p:nvPr>
        </p:nvSpPr>
        <p:spPr/>
        <p:txBody>
          <a:bodyPr/>
          <a:lstStyle/>
          <a:p>
            <a:r>
              <a:rPr lang="en-US" dirty="0"/>
              <a:t>Unauthorized Hackers</a:t>
            </a:r>
          </a:p>
          <a:p>
            <a:pPr lvl="1"/>
            <a:r>
              <a:rPr lang="en-US" dirty="0"/>
              <a:t>Malicious</a:t>
            </a:r>
          </a:p>
          <a:p>
            <a:r>
              <a:rPr lang="en-US" dirty="0"/>
              <a:t>Authorized Hackers</a:t>
            </a:r>
          </a:p>
          <a:p>
            <a:pPr lvl="1"/>
            <a:r>
              <a:rPr lang="en-US" dirty="0"/>
              <a:t>Ethical</a:t>
            </a:r>
          </a:p>
          <a:p>
            <a:r>
              <a:rPr lang="en-US" dirty="0"/>
              <a:t>Grey-Hat Hackers</a:t>
            </a:r>
          </a:p>
          <a:p>
            <a:pPr lvl="1"/>
            <a:r>
              <a:rPr lang="en-US" dirty="0"/>
              <a:t>Exploit vulnerabilities to spread public awareness</a:t>
            </a:r>
          </a:p>
        </p:txBody>
      </p:sp>
      <p:sp>
        <p:nvSpPr>
          <p:cNvPr id="5" name="Footer Placeholder 4">
            <a:extLst>
              <a:ext uri="{FF2B5EF4-FFF2-40B4-BE49-F238E27FC236}">
                <a16:creationId xmlns:a16="http://schemas.microsoft.com/office/drawing/2014/main" id="{5C926F1D-AA77-2C34-F690-E2119312185B}"/>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0BCA6F4E-FD15-25D0-31F2-E1542817FE4B}"/>
              </a:ext>
            </a:extLst>
          </p:cNvPr>
          <p:cNvSpPr>
            <a:spLocks noGrp="1"/>
          </p:cNvSpPr>
          <p:nvPr>
            <p:ph type="sldNum" sz="quarter" idx="12"/>
          </p:nvPr>
        </p:nvSpPr>
        <p:spPr/>
        <p:txBody>
          <a:bodyPr/>
          <a:lstStyle/>
          <a:p>
            <a:fld id="{A2A17EAB-8B51-5C40-8776-6683E51FA7A0}" type="slidenum">
              <a:rPr lang="en-US" smtClean="0"/>
              <a:t>17</a:t>
            </a:fld>
            <a:endParaRPr lang="en-US" dirty="0"/>
          </a:p>
        </p:txBody>
      </p:sp>
      <p:sp>
        <p:nvSpPr>
          <p:cNvPr id="7" name="TextBox 6">
            <a:extLst>
              <a:ext uri="{FF2B5EF4-FFF2-40B4-BE49-F238E27FC236}">
                <a16:creationId xmlns:a16="http://schemas.microsoft.com/office/drawing/2014/main" id="{A9370555-0919-39CE-A101-F7600BDEB3D7}"/>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pic>
        <p:nvPicPr>
          <p:cNvPr id="3074" name="Picture 2" descr="Hacker Types: Black Hat, White Hat, Gray Hat &amp; More">
            <a:extLst>
              <a:ext uri="{FF2B5EF4-FFF2-40B4-BE49-F238E27FC236}">
                <a16:creationId xmlns:a16="http://schemas.microsoft.com/office/drawing/2014/main" id="{2C9EE8B4-19B3-E334-B07B-CF224ED52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1711941"/>
            <a:ext cx="4419600" cy="200877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75BDC13E-7192-37DC-DB4A-0F0E992FF23E}"/>
              </a:ext>
            </a:extLst>
          </p:cNvPr>
          <p:cNvSpPr txBox="1">
            <a:spLocks/>
          </p:cNvSpPr>
          <p:nvPr/>
        </p:nvSpPr>
        <p:spPr>
          <a:xfrm>
            <a:off x="4914900" y="3728813"/>
            <a:ext cx="3733800" cy="460805"/>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lgn="r">
              <a:buNone/>
            </a:pPr>
            <a:r>
              <a:rPr lang="en-US" sz="1200" dirty="0"/>
              <a:t>Three Main Types of Hackers [6]</a:t>
            </a:r>
          </a:p>
        </p:txBody>
      </p:sp>
    </p:spTree>
    <p:extLst>
      <p:ext uri="{BB962C8B-B14F-4D97-AF65-F5344CB8AC3E}">
        <p14:creationId xmlns:p14="http://schemas.microsoft.com/office/powerpoint/2010/main" val="3604047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Ethical Hacking?</a:t>
            </a:r>
          </a:p>
        </p:txBody>
      </p:sp>
      <p:sp>
        <p:nvSpPr>
          <p:cNvPr id="3" name="Content Placeholder 2"/>
          <p:cNvSpPr>
            <a:spLocks noGrp="1"/>
          </p:cNvSpPr>
          <p:nvPr>
            <p:ph sz="half" idx="1"/>
          </p:nvPr>
        </p:nvSpPr>
        <p:spPr>
          <a:xfrm>
            <a:off x="685800" y="1352551"/>
            <a:ext cx="7833360" cy="3352800"/>
          </a:xfrm>
        </p:spPr>
        <p:txBody>
          <a:bodyPr/>
          <a:lstStyle/>
          <a:p>
            <a:pPr marL="0" indent="0" algn="ctr">
              <a:buNone/>
            </a:pPr>
            <a:r>
              <a:rPr lang="en-US" dirty="0"/>
              <a:t>“Process of detecting vulnerabilities in an application, system, or organization’s infrastructure that an attacker can use to exploit an individual or organization.” [1]</a:t>
            </a:r>
          </a:p>
          <a:p>
            <a:endParaRPr lang="en-US" dirty="0"/>
          </a:p>
        </p:txBody>
      </p:sp>
      <p:sp>
        <p:nvSpPr>
          <p:cNvPr id="5" name="Footer Placeholder 4"/>
          <p:cNvSpPr>
            <a:spLocks noGrp="1"/>
          </p:cNvSpPr>
          <p:nvPr>
            <p:ph type="ftr" sz="quarter" idx="11"/>
          </p:nvPr>
        </p:nvSpPr>
        <p:spPr/>
        <p:txBody>
          <a:bodyPr/>
          <a:lstStyle/>
          <a:p>
            <a:r>
              <a:rPr lang="sk-SK"/>
              <a:t>© 2025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dirty="0"/>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grpSp>
        <p:nvGrpSpPr>
          <p:cNvPr id="9" name="Group 8">
            <a:extLst>
              <a:ext uri="{FF2B5EF4-FFF2-40B4-BE49-F238E27FC236}">
                <a16:creationId xmlns:a16="http://schemas.microsoft.com/office/drawing/2014/main" id="{AC934EE4-40D7-3710-4371-84FD38DD910F}"/>
              </a:ext>
            </a:extLst>
          </p:cNvPr>
          <p:cNvGrpSpPr/>
          <p:nvPr/>
        </p:nvGrpSpPr>
        <p:grpSpPr>
          <a:xfrm>
            <a:off x="612746" y="2237514"/>
            <a:ext cx="7918508" cy="2533649"/>
            <a:chOff x="4724400" y="1121654"/>
            <a:chExt cx="3733800" cy="1194687"/>
          </a:xfrm>
        </p:grpSpPr>
        <p:sp>
          <p:nvSpPr>
            <p:cNvPr id="8" name="Rectangle 7">
              <a:extLst>
                <a:ext uri="{FF2B5EF4-FFF2-40B4-BE49-F238E27FC236}">
                  <a16:creationId xmlns:a16="http://schemas.microsoft.com/office/drawing/2014/main" id="{FFDD5024-B8A7-46C8-8A36-C15F1A170398}"/>
                </a:ext>
              </a:extLst>
            </p:cNvPr>
            <p:cNvSpPr/>
            <p:nvPr/>
          </p:nvSpPr>
          <p:spPr>
            <a:xfrm>
              <a:off x="4724400" y="1121654"/>
              <a:ext cx="3733800" cy="1194687"/>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Picture">
              <a:extLst>
                <a:ext uri="{FF2B5EF4-FFF2-40B4-BE49-F238E27FC236}">
                  <a16:creationId xmlns:a16="http://schemas.microsoft.com/office/drawing/2014/main" id="{251B49D6-CA0B-0B46-6D5F-264B5D9F1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21654"/>
              <a:ext cx="3733800" cy="119468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2">
            <a:extLst>
              <a:ext uri="{FF2B5EF4-FFF2-40B4-BE49-F238E27FC236}">
                <a16:creationId xmlns:a16="http://schemas.microsoft.com/office/drawing/2014/main" id="{C9EC424A-DC26-F8C7-1C5C-CB845C784790}"/>
              </a:ext>
            </a:extLst>
          </p:cNvPr>
          <p:cNvSpPr txBox="1">
            <a:spLocks/>
          </p:cNvSpPr>
          <p:nvPr/>
        </p:nvSpPr>
        <p:spPr>
          <a:xfrm>
            <a:off x="6430879" y="4771163"/>
            <a:ext cx="2100375" cy="40594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lgn="r">
              <a:buNone/>
            </a:pPr>
            <a:r>
              <a:rPr lang="en-US" sz="1200" dirty="0"/>
              <a:t>Process of Hacking [1]</a:t>
            </a:r>
          </a:p>
        </p:txBody>
      </p:sp>
    </p:spTree>
    <p:extLst>
      <p:ext uri="{BB962C8B-B14F-4D97-AF65-F5344CB8AC3E}">
        <p14:creationId xmlns:p14="http://schemas.microsoft.com/office/powerpoint/2010/main" val="2075725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A9C9-9E49-4F9F-8C52-425F191CB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939D8-A52C-30A3-EAEF-777537AE46E4}"/>
              </a:ext>
            </a:extLst>
          </p:cNvPr>
          <p:cNvSpPr>
            <a:spLocks noGrp="1"/>
          </p:cNvSpPr>
          <p:nvPr>
            <p:ph type="title"/>
          </p:nvPr>
        </p:nvSpPr>
        <p:spPr/>
        <p:txBody>
          <a:bodyPr/>
          <a:lstStyle/>
          <a:p>
            <a:r>
              <a:rPr lang="en-US" dirty="0"/>
              <a:t>What Is Ethical Hacking? [5]</a:t>
            </a:r>
          </a:p>
        </p:txBody>
      </p:sp>
      <p:sp>
        <p:nvSpPr>
          <p:cNvPr id="3" name="Content Placeholder 2">
            <a:extLst>
              <a:ext uri="{FF2B5EF4-FFF2-40B4-BE49-F238E27FC236}">
                <a16:creationId xmlns:a16="http://schemas.microsoft.com/office/drawing/2014/main" id="{097F79BA-6951-2A7D-3D1F-837CE9A49E2F}"/>
              </a:ext>
            </a:extLst>
          </p:cNvPr>
          <p:cNvSpPr>
            <a:spLocks noGrp="1"/>
          </p:cNvSpPr>
          <p:nvPr>
            <p:ph sz="half" idx="1"/>
          </p:nvPr>
        </p:nvSpPr>
        <p:spPr/>
        <p:txBody>
          <a:bodyPr>
            <a:normAutofit lnSpcReduction="10000"/>
          </a:bodyPr>
          <a:lstStyle/>
          <a:p>
            <a:r>
              <a:rPr lang="en-US" dirty="0"/>
              <a:t>Certified Ethical Hacker (CEH)</a:t>
            </a:r>
          </a:p>
          <a:p>
            <a:pPr lvl="1"/>
            <a:r>
              <a:rPr lang="en-US" dirty="0"/>
              <a:t>Can look for weaknesses and vulnerabilities in a system</a:t>
            </a:r>
          </a:p>
          <a:p>
            <a:pPr lvl="1"/>
            <a:r>
              <a:rPr lang="en-US" dirty="0"/>
              <a:t>Same knowledge as a malicious hacker</a:t>
            </a:r>
          </a:p>
          <a:p>
            <a:pPr lvl="1"/>
            <a:r>
              <a:rPr lang="en-US" dirty="0"/>
              <a:t>EC-Council: 350,000 certified</a:t>
            </a:r>
          </a:p>
          <a:p>
            <a:r>
              <a:rPr lang="en-US" dirty="0"/>
              <a:t>Offensive Security Certified Professional (OSCP)</a:t>
            </a:r>
          </a:p>
          <a:p>
            <a:pPr lvl="1"/>
            <a:r>
              <a:rPr lang="en-US" dirty="0"/>
              <a:t>Can gather information about the network</a:t>
            </a:r>
          </a:p>
          <a:p>
            <a:pPr lvl="1"/>
            <a:r>
              <a:rPr lang="en-US" dirty="0"/>
              <a:t>Can identify system vulnerabilities</a:t>
            </a:r>
          </a:p>
          <a:p>
            <a:pPr lvl="1"/>
            <a:r>
              <a:rPr lang="en-US" dirty="0"/>
              <a:t>Can execute an attack and efficiently report them</a:t>
            </a:r>
          </a:p>
        </p:txBody>
      </p:sp>
      <p:sp>
        <p:nvSpPr>
          <p:cNvPr id="5" name="Footer Placeholder 4">
            <a:extLst>
              <a:ext uri="{FF2B5EF4-FFF2-40B4-BE49-F238E27FC236}">
                <a16:creationId xmlns:a16="http://schemas.microsoft.com/office/drawing/2014/main" id="{A345F648-F5FB-0CAA-6407-FA331CCD31EE}"/>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B228A110-36C7-BB35-3AB5-53890D01A77D}"/>
              </a:ext>
            </a:extLst>
          </p:cNvPr>
          <p:cNvSpPr>
            <a:spLocks noGrp="1"/>
          </p:cNvSpPr>
          <p:nvPr>
            <p:ph type="sldNum" sz="quarter" idx="12"/>
          </p:nvPr>
        </p:nvSpPr>
        <p:spPr/>
        <p:txBody>
          <a:bodyPr/>
          <a:lstStyle/>
          <a:p>
            <a:fld id="{A2A17EAB-8B51-5C40-8776-6683E51FA7A0}" type="slidenum">
              <a:rPr lang="en-US" smtClean="0"/>
              <a:t>19</a:t>
            </a:fld>
            <a:endParaRPr lang="en-US" dirty="0"/>
          </a:p>
        </p:txBody>
      </p:sp>
      <p:sp>
        <p:nvSpPr>
          <p:cNvPr id="7" name="TextBox 6">
            <a:extLst>
              <a:ext uri="{FF2B5EF4-FFF2-40B4-BE49-F238E27FC236}">
                <a16:creationId xmlns:a16="http://schemas.microsoft.com/office/drawing/2014/main" id="{68DC2083-DB04-1E1E-37F8-75C57342FC1A}"/>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sp>
        <p:nvSpPr>
          <p:cNvPr id="9" name="Content Placeholder 8">
            <a:extLst>
              <a:ext uri="{FF2B5EF4-FFF2-40B4-BE49-F238E27FC236}">
                <a16:creationId xmlns:a16="http://schemas.microsoft.com/office/drawing/2014/main" id="{94F910BF-B030-3763-13BC-9F786F55637B}"/>
              </a:ext>
            </a:extLst>
          </p:cNvPr>
          <p:cNvSpPr>
            <a:spLocks noGrp="1"/>
          </p:cNvSpPr>
          <p:nvPr>
            <p:ph sz="half" idx="2"/>
          </p:nvPr>
        </p:nvSpPr>
        <p:spPr/>
        <p:txBody>
          <a:bodyPr>
            <a:normAutofit lnSpcReduction="10000"/>
          </a:bodyPr>
          <a:lstStyle/>
          <a:p>
            <a:pPr marL="0" indent="0">
              <a:buNone/>
            </a:pPr>
            <a:r>
              <a:rPr lang="en-US" dirty="0"/>
              <a:t>Types of assignments:</a:t>
            </a:r>
          </a:p>
          <a:p>
            <a:r>
              <a:rPr lang="en-US" dirty="0"/>
              <a:t>Threat modeling</a:t>
            </a:r>
          </a:p>
          <a:p>
            <a:r>
              <a:rPr lang="en-US" dirty="0"/>
              <a:t>Security assessment</a:t>
            </a:r>
          </a:p>
          <a:p>
            <a:r>
              <a:rPr lang="en-US" dirty="0"/>
              <a:t>Vulnerability threat assessment</a:t>
            </a:r>
          </a:p>
          <a:p>
            <a:r>
              <a:rPr lang="en-US" dirty="0"/>
              <a:t>Report writing</a:t>
            </a:r>
          </a:p>
        </p:txBody>
      </p:sp>
    </p:spTree>
    <p:extLst>
      <p:ext uri="{BB962C8B-B14F-4D97-AF65-F5344CB8AC3E}">
        <p14:creationId xmlns:p14="http://schemas.microsoft.com/office/powerpoint/2010/main" val="402450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4C08A3-2E22-BC41-B6CE-060FE9056722}"/>
              </a:ext>
            </a:extLst>
          </p:cNvPr>
          <p:cNvSpPr>
            <a:spLocks noGrp="1"/>
          </p:cNvSpPr>
          <p:nvPr>
            <p:ph type="ftr" sz="quarter" idx="11"/>
          </p:nvPr>
        </p:nvSpPr>
        <p:spPr/>
        <p:txBody>
          <a:bodyPr/>
          <a:lstStyle/>
          <a:p>
            <a:r>
              <a:rPr lang="sk-SK"/>
              <a:t>© 2025 Keith A. Pray</a:t>
            </a:r>
            <a:endParaRPr lang="en-US"/>
          </a:p>
        </p:txBody>
      </p:sp>
      <p:sp>
        <p:nvSpPr>
          <p:cNvPr id="5" name="Slide Number Placeholder 4">
            <a:extLst>
              <a:ext uri="{FF2B5EF4-FFF2-40B4-BE49-F238E27FC236}">
                <a16:creationId xmlns:a16="http://schemas.microsoft.com/office/drawing/2014/main" id="{A027194A-2C8C-B24C-8508-6E2F814C4AA5}"/>
              </a:ext>
            </a:extLst>
          </p:cNvPr>
          <p:cNvSpPr>
            <a:spLocks noGrp="1"/>
          </p:cNvSpPr>
          <p:nvPr>
            <p:ph type="sldNum" sz="quarter" idx="12"/>
          </p:nvPr>
        </p:nvSpPr>
        <p:spPr/>
        <p:txBody>
          <a:bodyPr/>
          <a:lstStyle/>
          <a:p>
            <a:fld id="{A2A17EAB-8B51-5C40-8776-6683E51FA7A0}" type="slidenum">
              <a:rPr lang="en-US" smtClean="0"/>
              <a:t>2</a:t>
            </a:fld>
            <a:endParaRPr lang="en-US"/>
          </a:p>
        </p:txBody>
      </p:sp>
      <p:pic>
        <p:nvPicPr>
          <p:cNvPr id="6" name="Picture 5">
            <a:extLst>
              <a:ext uri="{FF2B5EF4-FFF2-40B4-BE49-F238E27FC236}">
                <a16:creationId xmlns:a16="http://schemas.microsoft.com/office/drawing/2014/main" id="{F264E5C5-0925-B24B-ADAD-72E709EE4448}"/>
              </a:ext>
            </a:extLst>
          </p:cNvPr>
          <p:cNvPicPr>
            <a:picLocks noChangeAspect="1"/>
          </p:cNvPicPr>
          <p:nvPr/>
        </p:nvPicPr>
        <p:blipFill>
          <a:blip r:embed="rId3"/>
          <a:stretch>
            <a:fillRect/>
          </a:stretch>
        </p:blipFill>
        <p:spPr>
          <a:xfrm>
            <a:off x="1519506" y="320934"/>
            <a:ext cx="6104988" cy="5370739"/>
          </a:xfrm>
          <a:prstGeom prst="rect">
            <a:avLst/>
          </a:prstGeom>
        </p:spPr>
      </p:pic>
      <p:sp>
        <p:nvSpPr>
          <p:cNvPr id="7" name="TextBox 6">
            <a:extLst>
              <a:ext uri="{FF2B5EF4-FFF2-40B4-BE49-F238E27FC236}">
                <a16:creationId xmlns:a16="http://schemas.microsoft.com/office/drawing/2014/main" id="{B4F6EF76-1FC3-DE41-8ABB-F47A1D085C3B}"/>
              </a:ext>
            </a:extLst>
          </p:cNvPr>
          <p:cNvSpPr txBox="1"/>
          <p:nvPr/>
        </p:nvSpPr>
        <p:spPr>
          <a:xfrm rot="16200000">
            <a:off x="5301196" y="2644233"/>
            <a:ext cx="4863581" cy="216982"/>
          </a:xfrm>
          <a:prstGeom prst="rect">
            <a:avLst/>
          </a:prstGeom>
          <a:noFill/>
        </p:spPr>
        <p:txBody>
          <a:bodyPr wrap="square" rtlCol="0">
            <a:spAutoFit/>
          </a:bodyPr>
          <a:lstStyle/>
          <a:p>
            <a:pPr>
              <a:lnSpc>
                <a:spcPct val="90000"/>
              </a:lnSpc>
            </a:pPr>
            <a:r>
              <a:rPr lang="en-US" sz="900" dirty="0"/>
              <a:t>https://cointelegraph.com/storage/uploads/view/5e8f6e0d3a029807dfe181dc3d160cf0.png</a:t>
            </a:r>
          </a:p>
        </p:txBody>
      </p:sp>
    </p:spTree>
    <p:extLst>
      <p:ext uri="{BB962C8B-B14F-4D97-AF65-F5344CB8AC3E}">
        <p14:creationId xmlns:p14="http://schemas.microsoft.com/office/powerpoint/2010/main" val="44197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EAE7-C74D-5A0E-67C3-1EE4A6FA7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8A3B1-7BE6-F1EF-62E0-BA64A9AE3477}"/>
              </a:ext>
            </a:extLst>
          </p:cNvPr>
          <p:cNvSpPr>
            <a:spLocks noGrp="1"/>
          </p:cNvSpPr>
          <p:nvPr>
            <p:ph type="title"/>
          </p:nvPr>
        </p:nvSpPr>
        <p:spPr/>
        <p:txBody>
          <a:bodyPr/>
          <a:lstStyle/>
          <a:p>
            <a:r>
              <a:rPr lang="en-US" dirty="0"/>
              <a:t>Hacking Timeline [3]</a:t>
            </a:r>
          </a:p>
        </p:txBody>
      </p:sp>
      <p:sp>
        <p:nvSpPr>
          <p:cNvPr id="5" name="Footer Placeholder 4">
            <a:extLst>
              <a:ext uri="{FF2B5EF4-FFF2-40B4-BE49-F238E27FC236}">
                <a16:creationId xmlns:a16="http://schemas.microsoft.com/office/drawing/2014/main" id="{980AED52-C2A8-EA4F-FF06-68C835F022EB}"/>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588F1F71-2754-158F-FD3E-4D055DB8B0EA}"/>
              </a:ext>
            </a:extLst>
          </p:cNvPr>
          <p:cNvSpPr>
            <a:spLocks noGrp="1"/>
          </p:cNvSpPr>
          <p:nvPr>
            <p:ph type="sldNum" sz="quarter" idx="12"/>
          </p:nvPr>
        </p:nvSpPr>
        <p:spPr/>
        <p:txBody>
          <a:bodyPr/>
          <a:lstStyle/>
          <a:p>
            <a:fld id="{A2A17EAB-8B51-5C40-8776-6683E51FA7A0}" type="slidenum">
              <a:rPr lang="en-US" smtClean="0"/>
              <a:t>20</a:t>
            </a:fld>
            <a:endParaRPr lang="en-US" dirty="0"/>
          </a:p>
        </p:txBody>
      </p:sp>
      <p:sp>
        <p:nvSpPr>
          <p:cNvPr id="7" name="TextBox 6">
            <a:extLst>
              <a:ext uri="{FF2B5EF4-FFF2-40B4-BE49-F238E27FC236}">
                <a16:creationId xmlns:a16="http://schemas.microsoft.com/office/drawing/2014/main" id="{42C6321E-7E1E-BA65-F504-EEB2CB9D26F5}"/>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cxnSp>
        <p:nvCxnSpPr>
          <p:cNvPr id="12" name="Straight Arrow Connector 11">
            <a:extLst>
              <a:ext uri="{FF2B5EF4-FFF2-40B4-BE49-F238E27FC236}">
                <a16:creationId xmlns:a16="http://schemas.microsoft.com/office/drawing/2014/main" id="{51088F64-D786-C202-8B23-3CAFE5021496}"/>
              </a:ext>
            </a:extLst>
          </p:cNvPr>
          <p:cNvCxnSpPr/>
          <p:nvPr/>
        </p:nvCxnSpPr>
        <p:spPr>
          <a:xfrm>
            <a:off x="685801" y="2539858"/>
            <a:ext cx="7772397" cy="32456"/>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Oval 12">
            <a:extLst>
              <a:ext uri="{FF2B5EF4-FFF2-40B4-BE49-F238E27FC236}">
                <a16:creationId xmlns:a16="http://schemas.microsoft.com/office/drawing/2014/main" id="{3A6C9891-07BB-F5F0-6C9A-EBAF2656899C}"/>
              </a:ext>
            </a:extLst>
          </p:cNvPr>
          <p:cNvSpPr/>
          <p:nvPr/>
        </p:nvSpPr>
        <p:spPr>
          <a:xfrm>
            <a:off x="1018099" y="2485178"/>
            <a:ext cx="95955" cy="95955"/>
          </a:xfrm>
          <a:prstGeom prst="ellipse">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59934E7-4495-F9FF-7198-76225DDDDB0E}"/>
              </a:ext>
            </a:extLst>
          </p:cNvPr>
          <p:cNvSpPr txBox="1"/>
          <p:nvPr/>
        </p:nvSpPr>
        <p:spPr>
          <a:xfrm>
            <a:off x="775586" y="2197796"/>
            <a:ext cx="582211" cy="2862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400" dirty="0">
                <a:ea typeface="Cambria"/>
              </a:rPr>
              <a:t>1960</a:t>
            </a:r>
          </a:p>
        </p:txBody>
      </p:sp>
      <p:sp>
        <p:nvSpPr>
          <p:cNvPr id="15" name="Oval 14">
            <a:extLst>
              <a:ext uri="{FF2B5EF4-FFF2-40B4-BE49-F238E27FC236}">
                <a16:creationId xmlns:a16="http://schemas.microsoft.com/office/drawing/2014/main" id="{251A0791-0F24-7760-AE1E-E5A18A0F77A4}"/>
              </a:ext>
            </a:extLst>
          </p:cNvPr>
          <p:cNvSpPr/>
          <p:nvPr/>
        </p:nvSpPr>
        <p:spPr>
          <a:xfrm>
            <a:off x="8018286" y="2506345"/>
            <a:ext cx="95955" cy="95955"/>
          </a:xfrm>
          <a:prstGeom prst="ellipse">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F451DB0-BACF-BE91-121E-E42AD1E1D0E0}"/>
              </a:ext>
            </a:extLst>
          </p:cNvPr>
          <p:cNvSpPr txBox="1"/>
          <p:nvPr/>
        </p:nvSpPr>
        <p:spPr>
          <a:xfrm>
            <a:off x="7775773" y="2247185"/>
            <a:ext cx="582211" cy="2862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400" dirty="0">
                <a:ea typeface="Cambria"/>
              </a:rPr>
              <a:t>2023</a:t>
            </a:r>
          </a:p>
        </p:txBody>
      </p:sp>
      <p:sp>
        <p:nvSpPr>
          <p:cNvPr id="3" name="Oval 2">
            <a:extLst>
              <a:ext uri="{FF2B5EF4-FFF2-40B4-BE49-F238E27FC236}">
                <a16:creationId xmlns:a16="http://schemas.microsoft.com/office/drawing/2014/main" id="{57183424-4601-D8FE-BE76-5C6BC1A969B6}"/>
              </a:ext>
            </a:extLst>
          </p:cNvPr>
          <p:cNvSpPr/>
          <p:nvPr/>
        </p:nvSpPr>
        <p:spPr>
          <a:xfrm>
            <a:off x="2281495" y="2485178"/>
            <a:ext cx="95955" cy="95955"/>
          </a:xfrm>
          <a:prstGeom prst="ellipse">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F92C231-F84A-10F2-8752-C380B4FE92F4}"/>
              </a:ext>
            </a:extLst>
          </p:cNvPr>
          <p:cNvSpPr txBox="1"/>
          <p:nvPr/>
        </p:nvSpPr>
        <p:spPr>
          <a:xfrm>
            <a:off x="2038982" y="2197796"/>
            <a:ext cx="582211" cy="2862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400" dirty="0">
                <a:ea typeface="Cambria"/>
              </a:rPr>
              <a:t>1970</a:t>
            </a:r>
          </a:p>
        </p:txBody>
      </p:sp>
      <p:sp>
        <p:nvSpPr>
          <p:cNvPr id="8" name="Oval 7">
            <a:extLst>
              <a:ext uri="{FF2B5EF4-FFF2-40B4-BE49-F238E27FC236}">
                <a16:creationId xmlns:a16="http://schemas.microsoft.com/office/drawing/2014/main" id="{7E749211-172A-CA53-8495-31464B3E768A}"/>
              </a:ext>
            </a:extLst>
          </p:cNvPr>
          <p:cNvSpPr/>
          <p:nvPr/>
        </p:nvSpPr>
        <p:spPr>
          <a:xfrm>
            <a:off x="3547184" y="2485178"/>
            <a:ext cx="95955" cy="95955"/>
          </a:xfrm>
          <a:prstGeom prst="ellipse">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27630E3-818A-421D-73F2-137EA1F558C1}"/>
              </a:ext>
            </a:extLst>
          </p:cNvPr>
          <p:cNvSpPr txBox="1"/>
          <p:nvPr/>
        </p:nvSpPr>
        <p:spPr>
          <a:xfrm>
            <a:off x="3304671" y="2197796"/>
            <a:ext cx="582211" cy="2862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400" dirty="0">
                <a:ea typeface="Cambria"/>
              </a:rPr>
              <a:t>1980</a:t>
            </a:r>
          </a:p>
        </p:txBody>
      </p:sp>
      <p:sp>
        <p:nvSpPr>
          <p:cNvPr id="10" name="Oval 9">
            <a:extLst>
              <a:ext uri="{FF2B5EF4-FFF2-40B4-BE49-F238E27FC236}">
                <a16:creationId xmlns:a16="http://schemas.microsoft.com/office/drawing/2014/main" id="{BB529585-DFA5-DF2D-2918-F16A368C8979}"/>
              </a:ext>
            </a:extLst>
          </p:cNvPr>
          <p:cNvSpPr/>
          <p:nvPr/>
        </p:nvSpPr>
        <p:spPr>
          <a:xfrm>
            <a:off x="4810398" y="2503310"/>
            <a:ext cx="95955" cy="95955"/>
          </a:xfrm>
          <a:prstGeom prst="ellipse">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2658E2D-760B-9561-E1EA-89EDB2A92BCA}"/>
              </a:ext>
            </a:extLst>
          </p:cNvPr>
          <p:cNvSpPr txBox="1"/>
          <p:nvPr/>
        </p:nvSpPr>
        <p:spPr>
          <a:xfrm>
            <a:off x="4567885" y="2215928"/>
            <a:ext cx="582211" cy="2862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lnSpc>
                <a:spcPct val="90000"/>
              </a:lnSpc>
            </a:pPr>
            <a:r>
              <a:rPr lang="en-US" sz="1400" dirty="0">
                <a:ea typeface="Cambria"/>
              </a:rPr>
              <a:t>1990</a:t>
            </a:r>
          </a:p>
        </p:txBody>
      </p:sp>
      <p:sp>
        <p:nvSpPr>
          <p:cNvPr id="23" name="TextBox 22">
            <a:extLst>
              <a:ext uri="{FF2B5EF4-FFF2-40B4-BE49-F238E27FC236}">
                <a16:creationId xmlns:a16="http://schemas.microsoft.com/office/drawing/2014/main" id="{4F75CD12-FE9D-66D3-672A-DAA351C57223}"/>
              </a:ext>
            </a:extLst>
          </p:cNvPr>
          <p:cNvSpPr txBox="1"/>
          <p:nvPr/>
        </p:nvSpPr>
        <p:spPr>
          <a:xfrm>
            <a:off x="311976" y="2587574"/>
            <a:ext cx="1505909" cy="674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dirty="0">
                <a:ea typeface="Cambria"/>
              </a:rPr>
              <a:t>The term “hacking” is first used at MIT</a:t>
            </a:r>
          </a:p>
        </p:txBody>
      </p:sp>
      <p:sp>
        <p:nvSpPr>
          <p:cNvPr id="24" name="TextBox 23">
            <a:extLst>
              <a:ext uri="{FF2B5EF4-FFF2-40B4-BE49-F238E27FC236}">
                <a16:creationId xmlns:a16="http://schemas.microsoft.com/office/drawing/2014/main" id="{A54E7B4C-941D-5F22-8E58-A83E2D8A1B5A}"/>
              </a:ext>
            </a:extLst>
          </p:cNvPr>
          <p:cNvSpPr txBox="1"/>
          <p:nvPr/>
        </p:nvSpPr>
        <p:spPr>
          <a:xfrm>
            <a:off x="1576517" y="2602834"/>
            <a:ext cx="1505909"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dirty="0">
                <a:ea typeface="Cambria"/>
              </a:rPr>
              <a:t>Phreaking &amp; Tiger Teams</a:t>
            </a:r>
          </a:p>
        </p:txBody>
      </p:sp>
      <p:sp>
        <p:nvSpPr>
          <p:cNvPr id="25" name="TextBox 24">
            <a:extLst>
              <a:ext uri="{FF2B5EF4-FFF2-40B4-BE49-F238E27FC236}">
                <a16:creationId xmlns:a16="http://schemas.microsoft.com/office/drawing/2014/main" id="{CBE81BEC-CA9D-1A85-5464-6760D684D0C7}"/>
              </a:ext>
            </a:extLst>
          </p:cNvPr>
          <p:cNvSpPr txBox="1"/>
          <p:nvPr/>
        </p:nvSpPr>
        <p:spPr>
          <a:xfrm>
            <a:off x="2841058" y="2587574"/>
            <a:ext cx="1505909" cy="144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dirty="0">
                <a:ea typeface="Cambria"/>
              </a:rPr>
              <a:t>Adoption of personal computers, hackers denoted as dangerous criminals by the media</a:t>
            </a:r>
          </a:p>
        </p:txBody>
      </p:sp>
      <p:sp>
        <p:nvSpPr>
          <p:cNvPr id="26" name="TextBox 25">
            <a:extLst>
              <a:ext uri="{FF2B5EF4-FFF2-40B4-BE49-F238E27FC236}">
                <a16:creationId xmlns:a16="http://schemas.microsoft.com/office/drawing/2014/main" id="{E6FB211F-FB6C-D574-041D-4DAA74683C67}"/>
              </a:ext>
            </a:extLst>
          </p:cNvPr>
          <p:cNvSpPr txBox="1"/>
          <p:nvPr/>
        </p:nvSpPr>
        <p:spPr>
          <a:xfrm>
            <a:off x="7313308" y="2626994"/>
            <a:ext cx="1505909" cy="1643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dirty="0">
                <a:ea typeface="Cambria"/>
              </a:rPr>
              <a:t>Potential losses due to hacking exceed $12.5 billion</a:t>
            </a:r>
          </a:p>
          <a:p>
            <a:pPr algn="ctr">
              <a:lnSpc>
                <a:spcPct val="90000"/>
              </a:lnSpc>
            </a:pPr>
            <a:endParaRPr lang="en-US" sz="1400" dirty="0">
              <a:ea typeface="Cambria"/>
            </a:endParaRPr>
          </a:p>
          <a:p>
            <a:pPr algn="ctr">
              <a:lnSpc>
                <a:spcPct val="90000"/>
              </a:lnSpc>
            </a:pPr>
            <a:r>
              <a:rPr lang="en-US" sz="1400" dirty="0">
                <a:ea typeface="Cambria"/>
              </a:rPr>
              <a:t>Actual losses totaled $23 billion [9]</a:t>
            </a:r>
          </a:p>
        </p:txBody>
      </p:sp>
      <p:sp>
        <p:nvSpPr>
          <p:cNvPr id="27" name="TextBox 26">
            <a:extLst>
              <a:ext uri="{FF2B5EF4-FFF2-40B4-BE49-F238E27FC236}">
                <a16:creationId xmlns:a16="http://schemas.microsoft.com/office/drawing/2014/main" id="{E8A59567-36BC-F552-5154-38366089D01D}"/>
              </a:ext>
            </a:extLst>
          </p:cNvPr>
          <p:cNvSpPr txBox="1"/>
          <p:nvPr/>
        </p:nvSpPr>
        <p:spPr>
          <a:xfrm>
            <a:off x="4105599" y="2623910"/>
            <a:ext cx="1505909" cy="286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400" dirty="0">
                <a:ea typeface="Cambria"/>
              </a:rPr>
              <a:t>Kevin Poulsen</a:t>
            </a:r>
          </a:p>
        </p:txBody>
      </p:sp>
    </p:spTree>
    <p:extLst>
      <p:ext uri="{BB962C8B-B14F-4D97-AF65-F5344CB8AC3E}">
        <p14:creationId xmlns:p14="http://schemas.microsoft.com/office/powerpoint/2010/main" val="110188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67098-2CF6-7A47-FC80-AD5F027BD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F82DE-12F2-9D58-E576-A0D87F5E1DEE}"/>
              </a:ext>
            </a:extLst>
          </p:cNvPr>
          <p:cNvSpPr>
            <a:spLocks noGrp="1"/>
          </p:cNvSpPr>
          <p:nvPr>
            <p:ph type="title"/>
          </p:nvPr>
        </p:nvSpPr>
        <p:spPr/>
        <p:txBody>
          <a:bodyPr/>
          <a:lstStyle/>
          <a:p>
            <a:r>
              <a:rPr lang="en-US" dirty="0"/>
              <a:t>Kevin Poulsen [4]</a:t>
            </a:r>
          </a:p>
        </p:txBody>
      </p:sp>
      <p:sp>
        <p:nvSpPr>
          <p:cNvPr id="3" name="Content Placeholder 2">
            <a:extLst>
              <a:ext uri="{FF2B5EF4-FFF2-40B4-BE49-F238E27FC236}">
                <a16:creationId xmlns:a16="http://schemas.microsoft.com/office/drawing/2014/main" id="{84DEBE3C-8D97-13CA-EE23-DDEF21AFBDE6}"/>
              </a:ext>
            </a:extLst>
          </p:cNvPr>
          <p:cNvSpPr>
            <a:spLocks noGrp="1"/>
          </p:cNvSpPr>
          <p:nvPr>
            <p:ph sz="half" idx="1"/>
          </p:nvPr>
        </p:nvSpPr>
        <p:spPr/>
        <p:txBody>
          <a:bodyPr>
            <a:normAutofit/>
          </a:bodyPr>
          <a:lstStyle/>
          <a:p>
            <a:r>
              <a:rPr lang="en-US" dirty="0"/>
              <a:t>1990s – penetrated telephone company computers to win radio station phone-in contests</a:t>
            </a:r>
          </a:p>
          <a:p>
            <a:r>
              <a:rPr lang="en-US" dirty="0"/>
              <a:t>1991 – arrested and sentenced for computer fraud</a:t>
            </a:r>
          </a:p>
          <a:p>
            <a:r>
              <a:rPr lang="en-US" dirty="0"/>
              <a:t>Became an ethical hacker and journalist upon release</a:t>
            </a:r>
          </a:p>
          <a:p>
            <a:pPr lvl="1"/>
            <a:r>
              <a:rPr lang="en-US" dirty="0"/>
              <a:t>Editorial director of SecurityFocus</a:t>
            </a:r>
          </a:p>
          <a:p>
            <a:pPr lvl="1"/>
            <a:r>
              <a:rPr lang="en-US" dirty="0"/>
              <a:t>MySpace</a:t>
            </a:r>
          </a:p>
          <a:p>
            <a:pPr lvl="1"/>
            <a:r>
              <a:rPr lang="en-US" dirty="0"/>
              <a:t>CIPAV reveal</a:t>
            </a:r>
          </a:p>
        </p:txBody>
      </p:sp>
      <p:sp>
        <p:nvSpPr>
          <p:cNvPr id="5" name="Footer Placeholder 4">
            <a:extLst>
              <a:ext uri="{FF2B5EF4-FFF2-40B4-BE49-F238E27FC236}">
                <a16:creationId xmlns:a16="http://schemas.microsoft.com/office/drawing/2014/main" id="{D4473D14-1A86-ED8B-D316-B7758552AEBD}"/>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B2446803-7E27-13D4-A307-7C6C3987DFC2}"/>
              </a:ext>
            </a:extLst>
          </p:cNvPr>
          <p:cNvSpPr>
            <a:spLocks noGrp="1"/>
          </p:cNvSpPr>
          <p:nvPr>
            <p:ph type="sldNum" sz="quarter" idx="12"/>
          </p:nvPr>
        </p:nvSpPr>
        <p:spPr/>
        <p:txBody>
          <a:bodyPr/>
          <a:lstStyle/>
          <a:p>
            <a:fld id="{A2A17EAB-8B51-5C40-8776-6683E51FA7A0}" type="slidenum">
              <a:rPr lang="en-US" smtClean="0"/>
              <a:t>21</a:t>
            </a:fld>
            <a:endParaRPr lang="en-US" dirty="0"/>
          </a:p>
        </p:txBody>
      </p:sp>
      <p:sp>
        <p:nvSpPr>
          <p:cNvPr id="7" name="TextBox 6">
            <a:extLst>
              <a:ext uri="{FF2B5EF4-FFF2-40B4-BE49-F238E27FC236}">
                <a16:creationId xmlns:a16="http://schemas.microsoft.com/office/drawing/2014/main" id="{7EF7C6FE-0141-B5AB-3B8E-6B35A687CDE4}"/>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grpSp>
        <p:nvGrpSpPr>
          <p:cNvPr id="8" name="Group 7">
            <a:extLst>
              <a:ext uri="{FF2B5EF4-FFF2-40B4-BE49-F238E27FC236}">
                <a16:creationId xmlns:a16="http://schemas.microsoft.com/office/drawing/2014/main" id="{A8078804-35A0-4DA0-0331-84F4E3284517}"/>
              </a:ext>
            </a:extLst>
          </p:cNvPr>
          <p:cNvGrpSpPr/>
          <p:nvPr/>
        </p:nvGrpSpPr>
        <p:grpSpPr>
          <a:xfrm>
            <a:off x="5021581" y="1352551"/>
            <a:ext cx="3436619" cy="3359472"/>
            <a:chOff x="4724401" y="1352551"/>
            <a:chExt cx="3733798" cy="3649980"/>
          </a:xfrm>
        </p:grpSpPr>
        <p:pic>
          <p:nvPicPr>
            <p:cNvPr id="1028" name="Picture 4" descr="Kevin Poulsen at the Premiere of Blackhat.">
              <a:extLst>
                <a:ext uri="{FF2B5EF4-FFF2-40B4-BE49-F238E27FC236}">
                  <a16:creationId xmlns:a16="http://schemas.microsoft.com/office/drawing/2014/main" id="{45FF278A-B847-8EDC-1C99-EBB09AEA9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352551"/>
              <a:ext cx="248666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ngpin: How One Hacker Took Over the Billion-Dollar Cybercrime  Underground: Poulsen, Kevin: 9780307588692: Amazon.com: Books">
              <a:extLst>
                <a:ext uri="{FF2B5EF4-FFF2-40B4-BE49-F238E27FC236}">
                  <a16:creationId xmlns:a16="http://schemas.microsoft.com/office/drawing/2014/main" id="{8ABF902E-6D06-73F7-3453-E7A57A413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308" y="2796282"/>
              <a:ext cx="1425891" cy="220624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a:extLst>
              <a:ext uri="{FF2B5EF4-FFF2-40B4-BE49-F238E27FC236}">
                <a16:creationId xmlns:a16="http://schemas.microsoft.com/office/drawing/2014/main" id="{77F51482-E6D0-F0D7-652B-C71183175AA3}"/>
              </a:ext>
            </a:extLst>
          </p:cNvPr>
          <p:cNvSpPr txBox="1">
            <a:spLocks/>
          </p:cNvSpPr>
          <p:nvPr/>
        </p:nvSpPr>
        <p:spPr>
          <a:xfrm>
            <a:off x="5107018" y="4423256"/>
            <a:ext cx="2100375" cy="40594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lgn="r">
              <a:buNone/>
            </a:pPr>
            <a:r>
              <a:rPr lang="en-US" sz="1200" dirty="0"/>
              <a:t>Kevin Poulsen [7]</a:t>
            </a:r>
          </a:p>
        </p:txBody>
      </p:sp>
      <p:sp>
        <p:nvSpPr>
          <p:cNvPr id="12" name="Content Placeholder 2">
            <a:extLst>
              <a:ext uri="{FF2B5EF4-FFF2-40B4-BE49-F238E27FC236}">
                <a16:creationId xmlns:a16="http://schemas.microsoft.com/office/drawing/2014/main" id="{8F60F040-C233-C057-0DA5-986B3CC883C2}"/>
              </a:ext>
            </a:extLst>
          </p:cNvPr>
          <p:cNvSpPr txBox="1">
            <a:spLocks/>
          </p:cNvSpPr>
          <p:nvPr/>
        </p:nvSpPr>
        <p:spPr>
          <a:xfrm>
            <a:off x="6357825" y="4687268"/>
            <a:ext cx="2100375" cy="40594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lgn="r">
              <a:buNone/>
            </a:pPr>
            <a:r>
              <a:rPr lang="en-US" sz="1200" dirty="0"/>
              <a:t>Kevin Poulsen’s </a:t>
            </a:r>
            <a:r>
              <a:rPr lang="en-US" sz="1200" i="1" dirty="0"/>
              <a:t>Kingpin</a:t>
            </a:r>
            <a:r>
              <a:rPr lang="en-US" sz="1200" dirty="0"/>
              <a:t> [8]</a:t>
            </a:r>
          </a:p>
        </p:txBody>
      </p:sp>
    </p:spTree>
    <p:extLst>
      <p:ext uri="{BB962C8B-B14F-4D97-AF65-F5344CB8AC3E}">
        <p14:creationId xmlns:p14="http://schemas.microsoft.com/office/powerpoint/2010/main" val="1296280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C474-020B-0B0C-3345-69D688C3A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C14B9-564F-FF77-1086-A9E2D2822992}"/>
              </a:ext>
            </a:extLst>
          </p:cNvPr>
          <p:cNvSpPr>
            <a:spLocks noGrp="1"/>
          </p:cNvSpPr>
          <p:nvPr>
            <p:ph type="title"/>
          </p:nvPr>
        </p:nvSpPr>
        <p:spPr/>
        <p:txBody>
          <a:bodyPr/>
          <a:lstStyle/>
          <a:p>
            <a:r>
              <a:rPr lang="en-US" dirty="0">
                <a:ea typeface="Cambria"/>
              </a:rPr>
              <a:t>Conclusion</a:t>
            </a:r>
          </a:p>
        </p:txBody>
      </p:sp>
      <p:sp>
        <p:nvSpPr>
          <p:cNvPr id="3" name="Content Placeholder 2">
            <a:extLst>
              <a:ext uri="{FF2B5EF4-FFF2-40B4-BE49-F238E27FC236}">
                <a16:creationId xmlns:a16="http://schemas.microsoft.com/office/drawing/2014/main" id="{833FD8F1-B26C-B526-312F-A6DC58F174C9}"/>
              </a:ext>
            </a:extLst>
          </p:cNvPr>
          <p:cNvSpPr>
            <a:spLocks noGrp="1"/>
          </p:cNvSpPr>
          <p:nvPr>
            <p:ph sz="half" idx="1"/>
          </p:nvPr>
        </p:nvSpPr>
        <p:spPr>
          <a:xfrm>
            <a:off x="685800" y="1352551"/>
            <a:ext cx="7772400" cy="1219198"/>
          </a:xfrm>
        </p:spPr>
        <p:txBody>
          <a:bodyPr/>
          <a:lstStyle/>
          <a:p>
            <a:pPr marL="0" indent="0">
              <a:buNone/>
            </a:pPr>
            <a:r>
              <a:rPr lang="en-US" dirty="0"/>
              <a:t>QUESTION: Is hacking ever ethical?</a:t>
            </a:r>
          </a:p>
        </p:txBody>
      </p:sp>
      <p:sp>
        <p:nvSpPr>
          <p:cNvPr id="5" name="Footer Placeholder 4">
            <a:extLst>
              <a:ext uri="{FF2B5EF4-FFF2-40B4-BE49-F238E27FC236}">
                <a16:creationId xmlns:a16="http://schemas.microsoft.com/office/drawing/2014/main" id="{952C8AAE-6840-1B6A-CFA4-5FF22F638747}"/>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FEA712D9-82F9-EDA5-7B76-C81F02D9A11F}"/>
              </a:ext>
            </a:extLst>
          </p:cNvPr>
          <p:cNvSpPr>
            <a:spLocks noGrp="1"/>
          </p:cNvSpPr>
          <p:nvPr>
            <p:ph type="sldNum" sz="quarter" idx="12"/>
          </p:nvPr>
        </p:nvSpPr>
        <p:spPr/>
        <p:txBody>
          <a:bodyPr/>
          <a:lstStyle/>
          <a:p>
            <a:fld id="{A2A17EAB-8B51-5C40-8776-6683E51FA7A0}" type="slidenum">
              <a:rPr lang="en-US" smtClean="0"/>
              <a:t>22</a:t>
            </a:fld>
            <a:endParaRPr lang="en-US" dirty="0"/>
          </a:p>
        </p:txBody>
      </p:sp>
      <p:sp>
        <p:nvSpPr>
          <p:cNvPr id="7" name="TextBox 6">
            <a:extLst>
              <a:ext uri="{FF2B5EF4-FFF2-40B4-BE49-F238E27FC236}">
                <a16:creationId xmlns:a16="http://schemas.microsoft.com/office/drawing/2014/main" id="{F7216776-4669-A4AE-2550-550149309BA6}"/>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sp>
        <p:nvSpPr>
          <p:cNvPr id="9" name="Content Placeholder 8">
            <a:extLst>
              <a:ext uri="{FF2B5EF4-FFF2-40B4-BE49-F238E27FC236}">
                <a16:creationId xmlns:a16="http://schemas.microsoft.com/office/drawing/2014/main" id="{8959BD38-1CB5-4497-B666-588A51EDE986}"/>
              </a:ext>
            </a:extLst>
          </p:cNvPr>
          <p:cNvSpPr>
            <a:spLocks noGrp="1"/>
          </p:cNvSpPr>
          <p:nvPr>
            <p:ph sz="half" idx="2"/>
          </p:nvPr>
        </p:nvSpPr>
        <p:spPr>
          <a:xfrm>
            <a:off x="685800" y="2571751"/>
            <a:ext cx="7772400" cy="2133600"/>
          </a:xfrm>
        </p:spPr>
        <p:txBody>
          <a:bodyPr/>
          <a:lstStyle/>
          <a:p>
            <a:pPr marL="0" indent="0">
              <a:buNone/>
            </a:pPr>
            <a:r>
              <a:rPr lang="en-US" dirty="0"/>
              <a:t>ANSWER: Yes, hacking can be ethical.</a:t>
            </a:r>
          </a:p>
          <a:p>
            <a:r>
              <a:rPr lang="en-US" dirty="0"/>
              <a:t>Considerations</a:t>
            </a:r>
          </a:p>
          <a:p>
            <a:pPr lvl="1"/>
            <a:r>
              <a:rPr lang="en-US" dirty="0"/>
              <a:t>Grey-Hat vs. White-Hat Hackers</a:t>
            </a:r>
          </a:p>
          <a:p>
            <a:pPr lvl="1"/>
            <a:r>
              <a:rPr lang="en-US" dirty="0"/>
              <a:t>Type of information obtained</a:t>
            </a:r>
          </a:p>
          <a:p>
            <a:endParaRPr lang="en-US" dirty="0"/>
          </a:p>
        </p:txBody>
      </p:sp>
    </p:spTree>
    <p:extLst>
      <p:ext uri="{BB962C8B-B14F-4D97-AF65-F5344CB8AC3E}">
        <p14:creationId xmlns:p14="http://schemas.microsoft.com/office/powerpoint/2010/main" val="21740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69886"/>
            <a:ext cx="7772400" cy="3352800"/>
          </a:xfrm>
        </p:spPr>
        <p:txBody>
          <a:bodyPr lIns="91440">
            <a:normAutofit fontScale="92500" lnSpcReduction="20000"/>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[1] EC-Council, “What is Ethical Hacking” (International Council of </a:t>
            </a:r>
            <a:r>
              <a:rPr lang="en-US" sz="1100" dirty="0">
                <a:solidFill>
                  <a:prstClr val="white"/>
                </a:solidFill>
                <a:latin typeface="Cambria"/>
              </a:rPr>
              <a:t>E-Commerce Consultants, 01/19/2024), </a:t>
            </a:r>
            <a:r>
              <a:rPr lang="en-US" sz="1100" dirty="0">
                <a:solidFill>
                  <a:prstClr val="white"/>
                </a:solidFill>
                <a:latin typeface="Cambria"/>
                <a:hlinkClick r:id="rId2"/>
              </a:rPr>
              <a:t>https://www.eccouncil.org/cybersecurity-exchange/ethical-hacking/what-is-ethical-hacking/#:~:text=Ethical%20hacking%20is%20a%20process,and%20looking%20for%20weak%20points</a:t>
            </a:r>
            <a:r>
              <a:rPr lang="en-US" sz="1100" dirty="0">
                <a:solidFill>
                  <a:prstClr val="white"/>
                </a:solidFill>
                <a:latin typeface="Cambria"/>
              </a:rPr>
              <a:t> (04/01/2025)</a:t>
            </a:r>
            <a:endParaRPr kumimoji="0" lang="en-US" sz="11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[2] </a:t>
            </a:r>
            <a:r>
              <a:rPr lang="en-US" sz="1100" dirty="0">
                <a:solidFill>
                  <a:prstClr val="white"/>
                </a:solidFill>
                <a:latin typeface="Cambria"/>
              </a:rPr>
              <a:t>CompTIA, “What is Ethical hacking?” (Computing Technology Industry Association, n.d.), </a:t>
            </a:r>
            <a:r>
              <a:rPr lang="en-US" sz="1100" dirty="0">
                <a:solidFill>
                  <a:prstClr val="white"/>
                </a:solidFill>
                <a:latin typeface="Cambria"/>
                <a:hlinkClick r:id="rId3"/>
              </a:rPr>
              <a:t>https://www.comptia.org/content/articles/what-is-ethical-hacking</a:t>
            </a:r>
            <a:r>
              <a:rPr lang="en-US" sz="1100" dirty="0">
                <a:solidFill>
                  <a:prstClr val="white"/>
                </a:solidFill>
                <a:latin typeface="Cambria"/>
              </a:rPr>
              <a:t> (04/01/2025)</a:t>
            </a:r>
            <a:endParaRPr kumimoji="0" lang="en-US" sz="11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[3] </a:t>
            </a:r>
            <a:r>
              <a:rPr lang="en-US" sz="1100" dirty="0">
                <a:solidFill>
                  <a:prstClr val="white"/>
                </a:solidFill>
                <a:latin typeface="Cambria"/>
              </a:rPr>
              <a:t>National Cybersecurity Alliance, “The Evolution Of Ethical Hacking: From Curiosity To Cybersecurity” (National Cybersecurity Alliance, 09/15/2024), </a:t>
            </a:r>
            <a:r>
              <a:rPr lang="en-US" sz="1100" dirty="0">
                <a:solidFill>
                  <a:prstClr val="white"/>
                </a:solidFill>
                <a:latin typeface="Cambria"/>
                <a:hlinkClick r:id="rId4"/>
              </a:rPr>
              <a:t>https://www.staysafeonline.org/articles/the-evolution-of-ethical-hacking-from-curiosity-to-cybersecurity</a:t>
            </a:r>
            <a:r>
              <a:rPr lang="en-US" sz="1100" dirty="0">
                <a:solidFill>
                  <a:prstClr val="white"/>
                </a:solidFill>
                <a:latin typeface="Cambria"/>
              </a:rPr>
              <a:t> (04/01/2025)</a:t>
            </a:r>
            <a:endParaRPr kumimoji="0" lang="en-US" sz="11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[4] </a:t>
            </a:r>
            <a:r>
              <a:rPr lang="en-US" sz="1100" dirty="0">
                <a:solidFill>
                  <a:prstClr val="white"/>
                </a:solidFill>
                <a:latin typeface="Cambria"/>
              </a:rPr>
              <a:t>Kevin Poulsen, “About the Author” (Kevin Poulsen, 2025), </a:t>
            </a:r>
            <a:r>
              <a:rPr lang="en-US" sz="1100" dirty="0">
                <a:solidFill>
                  <a:prstClr val="white"/>
                </a:solidFill>
                <a:latin typeface="Cambria"/>
                <a:hlinkClick r:id="rId5"/>
              </a:rPr>
              <a:t>https://www.kingpin.cc/about/</a:t>
            </a:r>
            <a:r>
              <a:rPr lang="en-US" sz="1100" dirty="0">
                <a:solidFill>
                  <a:prstClr val="white"/>
                </a:solidFill>
                <a:latin typeface="Cambria"/>
              </a:rPr>
              <a:t> [04/01/2025)</a:t>
            </a:r>
            <a:endParaRPr kumimoji="0" lang="en-US" sz="11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[5] Steven Bowcut, “How to become an ethical hacker: A blueprint” (Cybersecurity Guide, 04/03/2024), </a:t>
            </a:r>
            <a:r>
              <a:rPr kumimoji="0" lang="en-US" sz="1100" b="0" i="0" u="none" strike="noStrike" kern="1200" cap="none" spc="0" normalizeH="0" baseline="0" noProof="0" dirty="0">
                <a:ln>
                  <a:noFill/>
                </a:ln>
                <a:solidFill>
                  <a:prstClr val="white"/>
                </a:solidFill>
                <a:effectLst/>
                <a:uLnTx/>
                <a:uFillTx/>
                <a:latin typeface="Cambria"/>
                <a:ea typeface="+mn-ea"/>
                <a:cs typeface="+mn-cs"/>
                <a:hlinkClick r:id="rId6"/>
              </a:rPr>
              <a:t>https://cybersecurityguide.org/resources/ethical-hacker/</a:t>
            </a:r>
            <a:r>
              <a:rPr kumimoji="0" lang="en-US" sz="1100" b="0" i="0" u="none" strike="noStrike" kern="1200" cap="none" spc="0" normalizeH="0" baseline="0" noProof="0" dirty="0">
                <a:ln>
                  <a:noFill/>
                </a:ln>
                <a:solidFill>
                  <a:prstClr val="white"/>
                </a:solidFill>
                <a:effectLst/>
                <a:uLnTx/>
                <a:uFillTx/>
                <a:latin typeface="Cambria"/>
                <a:ea typeface="+mn-ea"/>
                <a:cs typeface="+mn-cs"/>
              </a:rPr>
              <a:t> (04/08/2025)</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[6] Oliver Buxton &amp; Deepan Ghimiray, “What are the three main types of hackers?” (11/03/2023), </a:t>
            </a:r>
            <a:r>
              <a:rPr kumimoji="0" lang="en-US" sz="1100" b="0" i="0" u="none" strike="noStrike" kern="1200" cap="none" spc="0" normalizeH="0" baseline="0" noProof="0" dirty="0">
                <a:ln>
                  <a:noFill/>
                </a:ln>
                <a:solidFill>
                  <a:prstClr val="white"/>
                </a:solidFill>
                <a:effectLst/>
                <a:uLnTx/>
                <a:uFillTx/>
                <a:latin typeface="Cambria"/>
                <a:ea typeface="+mn-ea"/>
                <a:cs typeface="+mn-cs"/>
                <a:hlinkClick r:id="rId7"/>
              </a:rPr>
              <a:t>https://www.avast.com/c-hacker-types</a:t>
            </a:r>
            <a:r>
              <a:rPr kumimoji="0" lang="en-US" sz="1100" b="0" i="0" u="none" strike="noStrike" kern="1200" cap="none" spc="0" normalizeH="0" baseline="0" noProof="0" dirty="0">
                <a:ln>
                  <a:noFill/>
                </a:ln>
                <a:solidFill>
                  <a:prstClr val="white"/>
                </a:solidFill>
                <a:effectLst/>
                <a:uLnTx/>
                <a:uFillTx/>
                <a:latin typeface="Cambria"/>
                <a:ea typeface="+mn-ea"/>
                <a:cs typeface="+mn-cs"/>
              </a:rPr>
              <a:t> (04/13/2025)</a:t>
            </a: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100" dirty="0">
                <a:solidFill>
                  <a:prstClr val="white"/>
                </a:solidFill>
                <a:latin typeface="Cambria"/>
              </a:rPr>
              <a:t>[7] Kevin Poulsen, “Why I Hope Congress Never Watches </a:t>
            </a:r>
            <a:r>
              <a:rPr lang="en-US" sz="1100" i="1" dirty="0">
                <a:solidFill>
                  <a:prstClr val="white"/>
                </a:solidFill>
                <a:latin typeface="Cambria"/>
              </a:rPr>
              <a:t>Blackhat</a:t>
            </a:r>
            <a:r>
              <a:rPr lang="en-US" sz="1100" dirty="0">
                <a:solidFill>
                  <a:prstClr val="white"/>
                </a:solidFill>
                <a:latin typeface="Cambria"/>
              </a:rPr>
              <a:t>” (01/16/2015), </a:t>
            </a:r>
            <a:r>
              <a:rPr lang="en-US" sz="1100" dirty="0">
                <a:solidFill>
                  <a:prstClr val="white"/>
                </a:solidFill>
                <a:latin typeface="Cambria"/>
                <a:hlinkClick r:id="rId8"/>
              </a:rPr>
              <a:t>https://www.wired.com/2015/01/why-i-hope-congress-never-watches-blackhat/</a:t>
            </a:r>
            <a:r>
              <a:rPr lang="en-US" sz="1100" dirty="0">
                <a:solidFill>
                  <a:prstClr val="white"/>
                </a:solidFill>
                <a:latin typeface="Cambria"/>
              </a:rPr>
              <a:t> (04/13/2025)</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[8] Kevin Poulsen, “Kingpin: How One Hacker Took Over the Billion-Dollar Cybercrime Underground” (02/07/2012), </a:t>
            </a:r>
            <a:r>
              <a:rPr kumimoji="0" lang="en-US" sz="1100" b="0" i="0" u="none" strike="noStrike" kern="1200" cap="none" spc="0" normalizeH="0" baseline="0" noProof="0" dirty="0">
                <a:ln>
                  <a:noFill/>
                </a:ln>
                <a:solidFill>
                  <a:prstClr val="white"/>
                </a:solidFill>
                <a:effectLst/>
                <a:uLnTx/>
                <a:uFillTx/>
                <a:latin typeface="Cambria"/>
                <a:ea typeface="+mn-ea"/>
                <a:cs typeface="+mn-cs"/>
                <a:hlinkClick r:id="rId9"/>
              </a:rPr>
              <a:t>https://www.amazon.com/Kingpin-Hacker-Billion-Dollar-Cybercrime-Underground/dp/0307588696</a:t>
            </a:r>
            <a:r>
              <a:rPr kumimoji="0" lang="en-US" sz="1100" b="0" i="0" u="none" strike="noStrike" kern="1200" cap="none" spc="0" normalizeH="0" baseline="0" noProof="0" dirty="0">
                <a:ln>
                  <a:noFill/>
                </a:ln>
                <a:solidFill>
                  <a:prstClr val="white"/>
                </a:solidFill>
                <a:effectLst/>
                <a:uLnTx/>
                <a:uFillTx/>
                <a:latin typeface="Cambria"/>
                <a:ea typeface="+mn-ea"/>
                <a:cs typeface="+mn-cs"/>
              </a:rPr>
              <a:t> (04/13/2025)</a:t>
            </a: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100" dirty="0">
                <a:solidFill>
                  <a:prstClr val="white"/>
                </a:solidFill>
                <a:latin typeface="Cambria"/>
              </a:rPr>
              <a:t>[9] Sean Michael Kerner, “35 cybersecurity statistics to lose sleep over in 2025” (TechTarget, 01/10/2025), </a:t>
            </a:r>
            <a:r>
              <a:rPr lang="en-US" sz="1100" dirty="0">
                <a:solidFill>
                  <a:prstClr val="white"/>
                </a:solidFill>
                <a:latin typeface="Cambria"/>
                <a:hlinkClick r:id="rId10"/>
              </a:rPr>
              <a:t>https://www.techtarget.com/whatis/34-Cybersecurity-Statistics-to-Lose-Sleep-Over-in-2020</a:t>
            </a:r>
            <a:r>
              <a:rPr lang="en-US" sz="1100" dirty="0">
                <a:solidFill>
                  <a:prstClr val="white"/>
                </a:solidFill>
                <a:latin typeface="Cambria"/>
              </a:rPr>
              <a:t> (04/15/2025)</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[10] Sacred Heart University, “The True Definition of Hacking Within the Computer Science Field” (Sacred Heart University, 04/04/2024), </a:t>
            </a:r>
            <a:r>
              <a:rPr kumimoji="0" lang="en-US" sz="1100" b="0" i="0" u="none" strike="noStrike" kern="1200" cap="none" spc="0" normalizeH="0" baseline="0" noProof="0" dirty="0">
                <a:ln>
                  <a:noFill/>
                </a:ln>
                <a:solidFill>
                  <a:prstClr val="white"/>
                </a:solidFill>
                <a:effectLst/>
                <a:uLnTx/>
                <a:uFillTx/>
                <a:latin typeface="Cambria"/>
                <a:ea typeface="+mn-ea"/>
                <a:cs typeface="+mn-cs"/>
                <a:hlinkClick r:id="rId11"/>
              </a:rPr>
              <a:t>https://www.sacredheart.edu/news-room/news-listing/the-true-definition-of-hacking-within-the-computer-science-field/</a:t>
            </a:r>
            <a:r>
              <a:rPr kumimoji="0" lang="en-US" sz="1100" b="0" i="0" u="none" strike="noStrike" kern="1200" cap="none" spc="0" normalizeH="0" baseline="0" noProof="0" dirty="0">
                <a:ln>
                  <a:noFill/>
                </a:ln>
                <a:solidFill>
                  <a:prstClr val="white"/>
                </a:solidFill>
                <a:effectLst/>
                <a:uLnTx/>
                <a:uFillTx/>
                <a:latin typeface="Cambria"/>
                <a:ea typeface="+mn-ea"/>
                <a:cs typeface="+mn-cs"/>
              </a:rPr>
              <a:t> (04/15/2025)</a:t>
            </a:r>
          </a:p>
        </p:txBody>
      </p:sp>
      <p:sp>
        <p:nvSpPr>
          <p:cNvPr id="4" name="Footer Placeholder 3"/>
          <p:cNvSpPr>
            <a:spLocks noGrp="1"/>
          </p:cNvSpPr>
          <p:nvPr>
            <p:ph type="ftr" sz="quarter" idx="11"/>
          </p:nvPr>
        </p:nvSpPr>
        <p:spPr/>
        <p:txBody>
          <a:bodyPr/>
          <a:lstStyle/>
          <a:p>
            <a:r>
              <a:rPr lang="sk-SK"/>
              <a:t>© 2025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23</a:t>
            </a:fld>
            <a:endParaRPr lang="en-US" dirty="0"/>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Kristen Thebeau</a:t>
            </a:r>
            <a:endParaRPr lang="en-US" dirty="0"/>
          </a:p>
        </p:txBody>
      </p:sp>
    </p:spTree>
    <p:extLst>
      <p:ext uri="{BB962C8B-B14F-4D97-AF65-F5344CB8AC3E}">
        <p14:creationId xmlns:p14="http://schemas.microsoft.com/office/powerpoint/2010/main" val="3906638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The power behind AI:</a:t>
            </a:r>
            <a:br>
              <a:rPr lang="en-US" dirty="0"/>
            </a:br>
            <a:r>
              <a:rPr lang="en-US" sz="2400" dirty="0"/>
              <a:t>how nuclear can solve ai’s growing energy crisis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Jonathan Dyson </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2025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24</a:t>
            </a:fld>
            <a:endParaRPr lang="en-US"/>
          </a:p>
        </p:txBody>
      </p:sp>
    </p:spTree>
    <p:extLst>
      <p:ext uri="{BB962C8B-B14F-4D97-AF65-F5344CB8AC3E}">
        <p14:creationId xmlns:p14="http://schemas.microsoft.com/office/powerpoint/2010/main" val="2413027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is driving a spike in electricity demand</a:t>
            </a:r>
          </a:p>
        </p:txBody>
      </p:sp>
      <p:sp>
        <p:nvSpPr>
          <p:cNvPr id="3" name="Content Placeholder 2"/>
          <p:cNvSpPr>
            <a:spLocks noGrp="1"/>
          </p:cNvSpPr>
          <p:nvPr>
            <p:ph sz="half" idx="1"/>
          </p:nvPr>
        </p:nvSpPr>
        <p:spPr/>
        <p:txBody>
          <a:bodyPr/>
          <a:lstStyle/>
          <a:p>
            <a:r>
              <a:rPr lang="en-US" dirty="0"/>
              <a:t>AI’s global power use is projected to reach 3-4 percent by 2035       </a:t>
            </a:r>
            <a:r>
              <a:rPr kumimoji="0" lang="en-US" sz="1000" b="0" i="0" u="none" strike="noStrike" kern="1200" cap="none" spc="0" normalizeH="0" baseline="0" noProof="0" dirty="0">
                <a:ln>
                  <a:noFill/>
                </a:ln>
                <a:solidFill>
                  <a:prstClr val="white"/>
                </a:solidFill>
                <a:effectLst/>
                <a:uLnTx/>
                <a:uFillTx/>
                <a:latin typeface="Cambria"/>
                <a:ea typeface="+mn-ea"/>
                <a:cs typeface="+mn-cs"/>
              </a:rPr>
              <a:t>IEA (2025)</a:t>
            </a:r>
            <a:endParaRPr lang="en-US" sz="1000" dirty="0"/>
          </a:p>
          <a:p>
            <a:r>
              <a:rPr lang="en-US" dirty="0"/>
              <a:t>ChatGPT generated 700 million images in the first week of its new model			               </a:t>
            </a:r>
            <a:r>
              <a:rPr lang="en-US" sz="1000" dirty="0"/>
              <a:t>OpenAI(2025) </a:t>
            </a:r>
            <a:r>
              <a:rPr lang="en-US" dirty="0"/>
              <a:t>  </a:t>
            </a:r>
          </a:p>
          <a:p>
            <a:r>
              <a:rPr lang="en-US" dirty="0"/>
              <a:t>This influx of energy, requires nuclear as a new source of energy to keep up</a:t>
            </a:r>
          </a:p>
          <a:p>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Jonathan Dyson</a:t>
            </a:r>
          </a:p>
        </p:txBody>
      </p:sp>
      <p:pic>
        <p:nvPicPr>
          <p:cNvPr id="9" name="Picture 8">
            <a:extLst>
              <a:ext uri="{FF2B5EF4-FFF2-40B4-BE49-F238E27FC236}">
                <a16:creationId xmlns:a16="http://schemas.microsoft.com/office/drawing/2014/main" id="{25AB8D59-E403-6AC6-E5AE-DEC22C65404C}"/>
              </a:ext>
            </a:extLst>
          </p:cNvPr>
          <p:cNvPicPr>
            <a:picLocks noChangeAspect="1"/>
          </p:cNvPicPr>
          <p:nvPr/>
        </p:nvPicPr>
        <p:blipFill>
          <a:blip r:embed="rId3"/>
          <a:srcRect r="11010"/>
          <a:stretch/>
        </p:blipFill>
        <p:spPr>
          <a:xfrm>
            <a:off x="4724399" y="1064126"/>
            <a:ext cx="4157580" cy="3893359"/>
          </a:xfrm>
          <a:prstGeom prst="rect">
            <a:avLst/>
          </a:prstGeom>
        </p:spPr>
      </p:pic>
    </p:spTree>
    <p:extLst>
      <p:ext uri="{BB962C8B-B14F-4D97-AF65-F5344CB8AC3E}">
        <p14:creationId xmlns:p14="http://schemas.microsoft.com/office/powerpoint/2010/main" val="218964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610F-E6A4-B3CF-A6D4-04DF26060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84BCB-14FE-F393-0B6E-9841332CFB9B}"/>
              </a:ext>
            </a:extLst>
          </p:cNvPr>
          <p:cNvSpPr>
            <a:spLocks noGrp="1"/>
          </p:cNvSpPr>
          <p:nvPr>
            <p:ph type="title"/>
          </p:nvPr>
        </p:nvSpPr>
        <p:spPr/>
        <p:txBody>
          <a:bodyPr>
            <a:normAutofit/>
          </a:bodyPr>
          <a:lstStyle/>
          <a:p>
            <a:r>
              <a:rPr lang="en-US" sz="2400" dirty="0"/>
              <a:t>Energy-efficiency might not solve the problem</a:t>
            </a:r>
          </a:p>
        </p:txBody>
      </p:sp>
      <p:sp>
        <p:nvSpPr>
          <p:cNvPr id="3" name="Content Placeholder 2">
            <a:extLst>
              <a:ext uri="{FF2B5EF4-FFF2-40B4-BE49-F238E27FC236}">
                <a16:creationId xmlns:a16="http://schemas.microsoft.com/office/drawing/2014/main" id="{A7388970-6C01-D1CB-0859-EFE5938A8846}"/>
              </a:ext>
            </a:extLst>
          </p:cNvPr>
          <p:cNvSpPr>
            <a:spLocks noGrp="1"/>
          </p:cNvSpPr>
          <p:nvPr>
            <p:ph sz="half" idx="1"/>
          </p:nvPr>
        </p:nvSpPr>
        <p:spPr/>
        <p:txBody>
          <a:bodyPr/>
          <a:lstStyle/>
          <a:p>
            <a:r>
              <a:rPr lang="en-US" dirty="0" err="1"/>
              <a:t>DeepSeek’s</a:t>
            </a:r>
            <a:r>
              <a:rPr lang="en-US" dirty="0"/>
              <a:t> “efficient” reasoning uses 87% more energy per answer than other models                </a:t>
            </a:r>
            <a:r>
              <a:rPr lang="en-US" sz="1000" dirty="0"/>
              <a:t>MIT(2025)</a:t>
            </a:r>
          </a:p>
          <a:p>
            <a:r>
              <a:rPr lang="en-US" dirty="0"/>
              <a:t>Nuclear will likely still be necessary to power widespread use </a:t>
            </a:r>
          </a:p>
        </p:txBody>
      </p:sp>
      <p:sp>
        <p:nvSpPr>
          <p:cNvPr id="4" name="Content Placeholder 3">
            <a:extLst>
              <a:ext uri="{FF2B5EF4-FFF2-40B4-BE49-F238E27FC236}">
                <a16:creationId xmlns:a16="http://schemas.microsoft.com/office/drawing/2014/main" id="{9B7B321D-6A64-93A8-16DC-89A8EA06512B}"/>
              </a:ext>
            </a:extLst>
          </p:cNvPr>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a:extLst>
              <a:ext uri="{FF2B5EF4-FFF2-40B4-BE49-F238E27FC236}">
                <a16:creationId xmlns:a16="http://schemas.microsoft.com/office/drawing/2014/main" id="{8D2D10DF-BA88-FFFE-C798-F7AC66E5249A}"/>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49A643E0-0BB1-0B63-2E05-ED441354F93C}"/>
              </a:ext>
            </a:extLst>
          </p:cNvPr>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a:extLst>
              <a:ext uri="{FF2B5EF4-FFF2-40B4-BE49-F238E27FC236}">
                <a16:creationId xmlns:a16="http://schemas.microsoft.com/office/drawing/2014/main" id="{9F124810-FDC2-58C6-B8E1-32C5BBCFB39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Jonathan Dyson</a:t>
            </a:r>
          </a:p>
        </p:txBody>
      </p:sp>
      <p:pic>
        <p:nvPicPr>
          <p:cNvPr id="10" name="Picture 9">
            <a:extLst>
              <a:ext uri="{FF2B5EF4-FFF2-40B4-BE49-F238E27FC236}">
                <a16:creationId xmlns:a16="http://schemas.microsoft.com/office/drawing/2014/main" id="{C411940F-D602-BD94-F77A-6F6B7E42ACC5}"/>
              </a:ext>
            </a:extLst>
          </p:cNvPr>
          <p:cNvPicPr>
            <a:picLocks noChangeAspect="1"/>
          </p:cNvPicPr>
          <p:nvPr/>
        </p:nvPicPr>
        <p:blipFill>
          <a:blip r:embed="rId3"/>
          <a:stretch>
            <a:fillRect/>
          </a:stretch>
        </p:blipFill>
        <p:spPr>
          <a:xfrm>
            <a:off x="4239010" y="1187116"/>
            <a:ext cx="4851515" cy="3443705"/>
          </a:xfrm>
          <a:prstGeom prst="rect">
            <a:avLst/>
          </a:prstGeom>
        </p:spPr>
      </p:pic>
    </p:spTree>
    <p:extLst>
      <p:ext uri="{BB962C8B-B14F-4D97-AF65-F5344CB8AC3E}">
        <p14:creationId xmlns:p14="http://schemas.microsoft.com/office/powerpoint/2010/main" val="1943309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04C70-1488-75A7-12D2-2F353313A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29F88-872E-5C50-694A-823E444769FF}"/>
              </a:ext>
            </a:extLst>
          </p:cNvPr>
          <p:cNvSpPr>
            <a:spLocks noGrp="1"/>
          </p:cNvSpPr>
          <p:nvPr>
            <p:ph type="title"/>
          </p:nvPr>
        </p:nvSpPr>
        <p:spPr/>
        <p:txBody>
          <a:bodyPr/>
          <a:lstStyle/>
          <a:p>
            <a:r>
              <a:rPr lang="en-US" dirty="0"/>
              <a:t>Carbon footprint </a:t>
            </a:r>
          </a:p>
        </p:txBody>
      </p:sp>
      <p:sp>
        <p:nvSpPr>
          <p:cNvPr id="3" name="Content Placeholder 2">
            <a:extLst>
              <a:ext uri="{FF2B5EF4-FFF2-40B4-BE49-F238E27FC236}">
                <a16:creationId xmlns:a16="http://schemas.microsoft.com/office/drawing/2014/main" id="{9FF47B78-93C2-0521-D293-9188E82241C9}"/>
              </a:ext>
            </a:extLst>
          </p:cNvPr>
          <p:cNvSpPr>
            <a:spLocks noGrp="1"/>
          </p:cNvSpPr>
          <p:nvPr>
            <p:ph sz="half" idx="1"/>
          </p:nvPr>
        </p:nvSpPr>
        <p:spPr/>
        <p:txBody>
          <a:bodyPr/>
          <a:lstStyle/>
          <a:p>
            <a:r>
              <a:rPr lang="en-US" dirty="0"/>
              <a:t>Most data centers still rely on fossil fuels.                                                </a:t>
            </a:r>
            <a:r>
              <a:rPr lang="en-US" sz="1000" dirty="0"/>
              <a:t>IEA(2025)</a:t>
            </a:r>
          </a:p>
          <a:p>
            <a:r>
              <a:rPr lang="en-US" dirty="0"/>
              <a:t>Companies like Google and Microsoft are pushing for greener energy sources                                      </a:t>
            </a:r>
            <a:r>
              <a:rPr lang="en-US" sz="1000" dirty="0"/>
              <a:t>The Bulletin(2024)</a:t>
            </a:r>
          </a:p>
        </p:txBody>
      </p:sp>
      <p:sp>
        <p:nvSpPr>
          <p:cNvPr id="4" name="Content Placeholder 3">
            <a:extLst>
              <a:ext uri="{FF2B5EF4-FFF2-40B4-BE49-F238E27FC236}">
                <a16:creationId xmlns:a16="http://schemas.microsoft.com/office/drawing/2014/main" id="{D25E45E2-C178-9554-2610-FA3768360A18}"/>
              </a:ext>
            </a:extLst>
          </p:cNvPr>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a:extLst>
              <a:ext uri="{FF2B5EF4-FFF2-40B4-BE49-F238E27FC236}">
                <a16:creationId xmlns:a16="http://schemas.microsoft.com/office/drawing/2014/main" id="{668CDEA2-E906-6ECB-7C23-91E156F4896A}"/>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A58EA348-4676-4A0F-D048-1764C7FA8186}"/>
              </a:ext>
            </a:extLst>
          </p:cNvPr>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a:extLst>
              <a:ext uri="{FF2B5EF4-FFF2-40B4-BE49-F238E27FC236}">
                <a16:creationId xmlns:a16="http://schemas.microsoft.com/office/drawing/2014/main" id="{93A0188C-0263-30C9-177C-2C309A53F968}"/>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Jonathan Dyson</a:t>
            </a:r>
          </a:p>
        </p:txBody>
      </p:sp>
      <p:pic>
        <p:nvPicPr>
          <p:cNvPr id="9" name="Picture 8" descr="A graph of different colored lines&#10;&#10;AI-generated content may be incorrect.">
            <a:extLst>
              <a:ext uri="{FF2B5EF4-FFF2-40B4-BE49-F238E27FC236}">
                <a16:creationId xmlns:a16="http://schemas.microsoft.com/office/drawing/2014/main" id="{83A59FE7-1D1D-B678-8225-51177AA07363}"/>
              </a:ext>
            </a:extLst>
          </p:cNvPr>
          <p:cNvPicPr>
            <a:picLocks noChangeAspect="1"/>
          </p:cNvPicPr>
          <p:nvPr/>
        </p:nvPicPr>
        <p:blipFill>
          <a:blip r:embed="rId3"/>
          <a:srcRect l="1293" r="1293"/>
          <a:stretch/>
        </p:blipFill>
        <p:spPr>
          <a:xfrm>
            <a:off x="4302535" y="680114"/>
            <a:ext cx="4349508" cy="3720846"/>
          </a:xfrm>
          <a:prstGeom prst="rect">
            <a:avLst/>
          </a:prstGeom>
        </p:spPr>
      </p:pic>
      <p:pic>
        <p:nvPicPr>
          <p:cNvPr id="11" name="Picture 10">
            <a:extLst>
              <a:ext uri="{FF2B5EF4-FFF2-40B4-BE49-F238E27FC236}">
                <a16:creationId xmlns:a16="http://schemas.microsoft.com/office/drawing/2014/main" id="{AD9ABF58-854B-D50B-C5EC-89F6D00EF632}"/>
              </a:ext>
            </a:extLst>
          </p:cNvPr>
          <p:cNvPicPr>
            <a:picLocks noChangeAspect="1"/>
          </p:cNvPicPr>
          <p:nvPr/>
        </p:nvPicPr>
        <p:blipFill>
          <a:blip r:embed="rId4"/>
          <a:stretch>
            <a:fillRect/>
          </a:stretch>
        </p:blipFill>
        <p:spPr>
          <a:xfrm>
            <a:off x="4302536" y="4371147"/>
            <a:ext cx="4349508" cy="394389"/>
          </a:xfrm>
          <a:prstGeom prst="rect">
            <a:avLst/>
          </a:prstGeom>
        </p:spPr>
      </p:pic>
    </p:spTree>
    <p:extLst>
      <p:ext uri="{BB962C8B-B14F-4D97-AF65-F5344CB8AC3E}">
        <p14:creationId xmlns:p14="http://schemas.microsoft.com/office/powerpoint/2010/main" val="2399325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ED059-8A37-6FEF-894E-8AD10D49C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DA878-67C0-5B3A-FB56-52A17E85C57A}"/>
              </a:ext>
            </a:extLst>
          </p:cNvPr>
          <p:cNvSpPr>
            <a:spLocks noGrp="1"/>
          </p:cNvSpPr>
          <p:nvPr>
            <p:ph type="title"/>
          </p:nvPr>
        </p:nvSpPr>
        <p:spPr/>
        <p:txBody>
          <a:bodyPr/>
          <a:lstStyle/>
          <a:p>
            <a:r>
              <a:rPr lang="en-US" dirty="0"/>
              <a:t>Nuclear </a:t>
            </a:r>
          </a:p>
        </p:txBody>
      </p:sp>
      <p:sp>
        <p:nvSpPr>
          <p:cNvPr id="3" name="Content Placeholder 2">
            <a:extLst>
              <a:ext uri="{FF2B5EF4-FFF2-40B4-BE49-F238E27FC236}">
                <a16:creationId xmlns:a16="http://schemas.microsoft.com/office/drawing/2014/main" id="{E95E9BFE-3301-8FA8-6E4F-316455ED8FCA}"/>
              </a:ext>
            </a:extLst>
          </p:cNvPr>
          <p:cNvSpPr>
            <a:spLocks noGrp="1"/>
          </p:cNvSpPr>
          <p:nvPr>
            <p:ph sz="half" idx="1"/>
          </p:nvPr>
        </p:nvSpPr>
        <p:spPr/>
        <p:txBody>
          <a:bodyPr/>
          <a:lstStyle/>
          <a:p>
            <a:r>
              <a:rPr lang="en-US" dirty="0"/>
              <a:t>Nuclear produces very low carbon emissions during operation</a:t>
            </a:r>
          </a:p>
          <a:p>
            <a:r>
              <a:rPr lang="en-US" dirty="0"/>
              <a:t>Reliable base-load energy for 24/7 AI operations                                </a:t>
            </a:r>
            <a:r>
              <a:rPr lang="en-US" sz="1000" dirty="0"/>
              <a:t>US Department of Energy</a:t>
            </a:r>
          </a:p>
          <a:p>
            <a:r>
              <a:rPr lang="en-US" dirty="0"/>
              <a:t>New designs help make nuclear safer and easier to build</a:t>
            </a:r>
          </a:p>
          <a:p>
            <a:r>
              <a:rPr lang="en-US" dirty="0"/>
              <a:t>Nuclear is safer than natural gas  </a:t>
            </a:r>
          </a:p>
        </p:txBody>
      </p:sp>
      <p:sp>
        <p:nvSpPr>
          <p:cNvPr id="5" name="Footer Placeholder 4">
            <a:extLst>
              <a:ext uri="{FF2B5EF4-FFF2-40B4-BE49-F238E27FC236}">
                <a16:creationId xmlns:a16="http://schemas.microsoft.com/office/drawing/2014/main" id="{FB73F1FC-9A39-CA78-DC1B-8961CD308207}"/>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81F4A075-9CF3-5F45-96AE-B7A3620F84F4}"/>
              </a:ext>
            </a:extLst>
          </p:cNvPr>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a:extLst>
              <a:ext uri="{FF2B5EF4-FFF2-40B4-BE49-F238E27FC236}">
                <a16:creationId xmlns:a16="http://schemas.microsoft.com/office/drawing/2014/main" id="{A1790BE1-7BF9-90AF-090E-00407BE15A05}"/>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Jonathan Dyson</a:t>
            </a:r>
          </a:p>
        </p:txBody>
      </p:sp>
      <p:pic>
        <p:nvPicPr>
          <p:cNvPr id="12" name="Content Placeholder 11">
            <a:extLst>
              <a:ext uri="{FF2B5EF4-FFF2-40B4-BE49-F238E27FC236}">
                <a16:creationId xmlns:a16="http://schemas.microsoft.com/office/drawing/2014/main" id="{95C4999C-E3CF-E578-B729-8FE8FCA84EB7}"/>
              </a:ext>
            </a:extLst>
          </p:cNvPr>
          <p:cNvPicPr>
            <a:picLocks noGrp="1" noChangeAspect="1"/>
          </p:cNvPicPr>
          <p:nvPr>
            <p:ph sz="half" idx="2"/>
          </p:nvPr>
        </p:nvPicPr>
        <p:blipFill>
          <a:blip r:embed="rId3"/>
          <a:stretch>
            <a:fillRect/>
          </a:stretch>
        </p:blipFill>
        <p:spPr>
          <a:xfrm>
            <a:off x="4330261" y="839536"/>
            <a:ext cx="4763321" cy="4157659"/>
          </a:xfrm>
        </p:spPr>
      </p:pic>
    </p:spTree>
    <p:extLst>
      <p:ext uri="{BB962C8B-B14F-4D97-AF65-F5344CB8AC3E}">
        <p14:creationId xmlns:p14="http://schemas.microsoft.com/office/powerpoint/2010/main" val="342601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69886"/>
            <a:ext cx="7772400" cy="3352800"/>
          </a:xfrm>
        </p:spPr>
        <p:txBody>
          <a:bodyPr lIns="91440">
            <a:normAutofit fontScale="77500" lnSpcReduction="20000"/>
          </a:bodyPr>
          <a:lstStyle/>
          <a:p>
            <a:pPr marL="0" marR="0" lvl="0" indent="0" algn="l" defTabSz="457200" rtl="0" eaLnBrk="1" fontAlgn="auto" latinLnBrk="0" hangingPunct="1">
              <a:lnSpc>
                <a:spcPct val="170000"/>
              </a:lnSpc>
              <a:spcBef>
                <a:spcPts val="600"/>
              </a:spcBef>
              <a:spcAft>
                <a:spcPts val="0"/>
              </a:spcAft>
              <a:buClrTx/>
              <a:buSzTx/>
              <a:buFontTx/>
              <a:buNone/>
              <a:tabLst/>
              <a:defRPr/>
            </a:pPr>
            <a:r>
              <a:rPr lang="en-US" sz="1300" b="1" dirty="0"/>
              <a:t>[1]</a:t>
            </a:r>
            <a:r>
              <a:rPr lang="en-US" sz="1300" dirty="0"/>
              <a:t> IEA, </a:t>
            </a:r>
            <a:r>
              <a:rPr lang="en-US" sz="1300" i="1" dirty="0"/>
              <a:t>Energy and AI</a:t>
            </a:r>
            <a:r>
              <a:rPr lang="en-US" sz="1300" dirty="0"/>
              <a:t> (2025), </a:t>
            </a:r>
            <a:r>
              <a:rPr lang="en-US" sz="1300" dirty="0">
                <a:hlinkClick r:id="rId3"/>
              </a:rPr>
              <a:t>https://www.iea.org/reports/energy-and-ai</a:t>
            </a:r>
            <a:r>
              <a:rPr lang="en-US" sz="1300" dirty="0"/>
              <a:t> (Accessed 4/13/25)</a:t>
            </a:r>
            <a:br>
              <a:rPr lang="en-US" sz="1300" dirty="0"/>
            </a:br>
            <a:r>
              <a:rPr lang="en-US" sz="1300" b="1" dirty="0"/>
              <a:t>[2]</a:t>
            </a:r>
            <a:r>
              <a:rPr lang="en-US" sz="1300" dirty="0"/>
              <a:t> Sophia Chen, </a:t>
            </a:r>
            <a:r>
              <a:rPr lang="en-US" sz="1300" i="1" dirty="0"/>
              <a:t>Nature</a:t>
            </a:r>
            <a:r>
              <a:rPr lang="en-US" sz="1300" dirty="0"/>
              <a:t> (Published March 5, 2025), </a:t>
            </a:r>
            <a:r>
              <a:rPr lang="en-US" sz="1300" dirty="0">
                <a:hlinkClick r:id="rId4"/>
              </a:rPr>
              <a:t>https://www.nature.com/articles/d41586-025-00616-z</a:t>
            </a:r>
            <a:r>
              <a:rPr lang="en-US" sz="1300" dirty="0"/>
              <a:t> (Accessed 4/13/25)</a:t>
            </a:r>
            <a:br>
              <a:rPr lang="en-US" sz="1300" dirty="0"/>
            </a:br>
            <a:r>
              <a:rPr lang="en-US" sz="1300" b="1" dirty="0"/>
              <a:t>[3]</a:t>
            </a:r>
            <a:r>
              <a:rPr lang="en-US" sz="1300" dirty="0"/>
              <a:t> David Pogue, </a:t>
            </a:r>
            <a:r>
              <a:rPr lang="en-US" sz="1300" i="1" dirty="0"/>
              <a:t>CBS News – Big Tech’s Big Bet on Nuclear Power to Fuel Artificial Intelligence</a:t>
            </a:r>
            <a:r>
              <a:rPr lang="en-US" sz="1300" dirty="0"/>
              <a:t> (Published March 9, 2025), </a:t>
            </a:r>
            <a:r>
              <a:rPr lang="en-US" sz="1300" dirty="0">
                <a:hlinkClick r:id="rId5"/>
              </a:rPr>
              <a:t>https://www.cbsnews.com/news/big-techs-big-bet-on-nuclear-power-to-fuel-artificial-intelligence/</a:t>
            </a:r>
            <a:r>
              <a:rPr lang="en-US" sz="1300" dirty="0"/>
              <a:t> (Accessed 4/13/25)</a:t>
            </a:r>
            <a:br>
              <a:rPr lang="en-US" sz="1300" dirty="0"/>
            </a:br>
            <a:r>
              <a:rPr lang="en-US" sz="1300" b="1" dirty="0"/>
              <a:t>[4]</a:t>
            </a:r>
            <a:r>
              <a:rPr lang="en-US" sz="1300" dirty="0"/>
              <a:t> James O'Donnell, </a:t>
            </a:r>
            <a:r>
              <a:rPr lang="en-US" sz="1300" i="1" dirty="0" err="1"/>
              <a:t>DeepSeek</a:t>
            </a:r>
            <a:r>
              <a:rPr lang="en-US" sz="1300" i="1" dirty="0"/>
              <a:t> Might Not Be Such Good News for Energy After All</a:t>
            </a:r>
            <a:r>
              <a:rPr lang="en-US" sz="1300" dirty="0"/>
              <a:t>, MIT Technology Review (Published January 31, 2025), </a:t>
            </a:r>
            <a:r>
              <a:rPr lang="en-US" sz="1300" dirty="0">
                <a:hlinkClick r:id="rId6"/>
              </a:rPr>
              <a:t>https://www.technologyreview.com/2025/01/31/1110776/deepseek-might-not-be-such-good-news-for-energy-after-all/</a:t>
            </a:r>
            <a:r>
              <a:rPr lang="en-US" sz="1300" dirty="0"/>
              <a:t> (Accessed 4/13/25)</a:t>
            </a:r>
            <a:br>
              <a:rPr lang="en-US" sz="1300" dirty="0"/>
            </a:br>
            <a:r>
              <a:rPr lang="en-US" sz="1300" b="1" dirty="0"/>
              <a:t>[5]</a:t>
            </a:r>
            <a:r>
              <a:rPr lang="en-US" sz="1300" dirty="0"/>
              <a:t> Melissa Heikkilä, </a:t>
            </a:r>
            <a:r>
              <a:rPr lang="en-US" sz="1300" i="1" dirty="0"/>
              <a:t>Making an Image with Generative AI Uses as Much Energy as Charging Your Phone</a:t>
            </a:r>
            <a:r>
              <a:rPr lang="en-US" sz="1300" dirty="0"/>
              <a:t>, MIT Technology Review (Published December 1, 2023), </a:t>
            </a:r>
            <a:r>
              <a:rPr lang="en-US" sz="1300" dirty="0">
                <a:hlinkClick r:id="rId7"/>
              </a:rPr>
              <a:t>https://www.technologyreview.com/2023/12/01/1084189/making-an-image-with-generative-ai-uses-as-much-energy-as-charging-your-phone/</a:t>
            </a:r>
            <a:r>
              <a:rPr lang="en-US" sz="1300" dirty="0"/>
              <a:t> (Accessed 4/13/25)</a:t>
            </a:r>
            <a:br>
              <a:rPr lang="en-US" sz="1300" dirty="0"/>
            </a:br>
            <a:r>
              <a:rPr lang="en-US" sz="1300" b="1" dirty="0"/>
              <a:t>[6]</a:t>
            </a:r>
            <a:r>
              <a:rPr lang="en-US" sz="1300" dirty="0"/>
              <a:t> Jenny Lyons-Cunha, </a:t>
            </a:r>
            <a:r>
              <a:rPr lang="en-US" sz="1300" i="1" dirty="0"/>
              <a:t>AI Energy Consumption</a:t>
            </a:r>
            <a:r>
              <a:rPr lang="en-US" sz="1300" dirty="0"/>
              <a:t>, </a:t>
            </a:r>
            <a:r>
              <a:rPr lang="en-US" sz="1300" dirty="0" err="1"/>
              <a:t>BuiltIn</a:t>
            </a:r>
            <a:r>
              <a:rPr lang="en-US" sz="1300" dirty="0"/>
              <a:t>, </a:t>
            </a:r>
            <a:r>
              <a:rPr lang="en-US" sz="1300" dirty="0">
                <a:hlinkClick r:id="rId8"/>
              </a:rPr>
              <a:t>https://builtin.com/artificial-intelligence/ai-energy-consumption</a:t>
            </a:r>
            <a:r>
              <a:rPr lang="en-US" sz="1300" dirty="0"/>
              <a:t> (Accessed 4/13/25)</a:t>
            </a:r>
            <a:br>
              <a:rPr lang="en-US" sz="1300" dirty="0"/>
            </a:br>
            <a:r>
              <a:rPr lang="en-US" sz="1300" b="1" dirty="0"/>
              <a:t>[7]</a:t>
            </a:r>
            <a:r>
              <a:rPr lang="en-US" sz="1300" dirty="0"/>
              <a:t> U.S. Department of Energy, </a:t>
            </a:r>
            <a:r>
              <a:rPr lang="en-US" sz="1300" i="1" dirty="0"/>
              <a:t>Nuclear Power: The Most Reliable Energy Source</a:t>
            </a:r>
            <a:r>
              <a:rPr lang="en-US" sz="1300" dirty="0"/>
              <a:t>, </a:t>
            </a:r>
            <a:r>
              <a:rPr lang="en-US" sz="1300" dirty="0">
                <a:hlinkClick r:id="rId9"/>
              </a:rPr>
              <a:t>https://www.energy.gov/ne/articles/nuclear-power-most-reliable-energy-source-and-its-not-even-close</a:t>
            </a:r>
            <a:r>
              <a:rPr lang="en-US" sz="1300" dirty="0"/>
              <a:t> (Accessed 4/13/25)</a:t>
            </a:r>
            <a:endParaRPr kumimoji="0" lang="en-US" sz="13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mbria"/>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mbria"/>
              <a:ea typeface="+mn-ea"/>
              <a:cs typeface="+mn-cs"/>
            </a:endParaRP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Jonathan Dyson</a:t>
            </a:r>
          </a:p>
        </p:txBody>
      </p:sp>
    </p:spTree>
    <p:extLst>
      <p:ext uri="{BB962C8B-B14F-4D97-AF65-F5344CB8AC3E}">
        <p14:creationId xmlns:p14="http://schemas.microsoft.com/office/powerpoint/2010/main" val="244369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87037" y="1165514"/>
            <a:ext cx="3566636" cy="3759080"/>
          </a:xfrm>
        </p:spPr>
        <p:txBody>
          <a:bodyPr>
            <a:normAutofit fontScale="92500" lnSpcReduction="20000"/>
          </a:bodyPr>
          <a:lstStyle/>
          <a:p>
            <a:r>
              <a:rPr lang="en-US" dirty="0"/>
              <a:t>Support each claim with data, including counter point and rebuttal</a:t>
            </a:r>
          </a:p>
          <a:p>
            <a:r>
              <a:rPr lang="en-US" dirty="0"/>
              <a:t>Quantify</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Instead of terms like: less, more, a lot, huge, great, big, tiny, growing, etc.</a:t>
            </a:r>
          </a:p>
          <a:p>
            <a:r>
              <a:rPr lang="en-US" dirty="0"/>
              <a:t>Be wary of sources with an agenda. A company selling privacy protection services is biased.</a:t>
            </a:r>
          </a:p>
          <a:p>
            <a:r>
              <a:rPr lang="en-US" dirty="0"/>
              <a:t>Let me know if it looks like your counterpoint or rebuttal was missed</a:t>
            </a:r>
          </a:p>
          <a:p>
            <a:r>
              <a:rPr lang="en-US" dirty="0">
                <a:hlinkClick r:id="rId3"/>
              </a:rPr>
              <a:t>http://socialimps.com/assignments/paper-guidelines</a:t>
            </a:r>
            <a:r>
              <a:rPr lang="en-US" dirty="0"/>
              <a:t> </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10" name="Picture 9">
            <a:extLst>
              <a:ext uri="{FF2B5EF4-FFF2-40B4-BE49-F238E27FC236}">
                <a16:creationId xmlns:a16="http://schemas.microsoft.com/office/drawing/2014/main" id="{59F98697-E134-585B-CF06-B99F7696C37F}"/>
              </a:ext>
            </a:extLst>
          </p:cNvPr>
          <p:cNvPicPr>
            <a:picLocks noChangeAspect="1"/>
          </p:cNvPicPr>
          <p:nvPr/>
        </p:nvPicPr>
        <p:blipFill>
          <a:blip r:embed="rId4"/>
          <a:stretch>
            <a:fillRect/>
          </a:stretch>
        </p:blipFill>
        <p:spPr>
          <a:xfrm>
            <a:off x="3673883" y="619932"/>
            <a:ext cx="5470117" cy="4161618"/>
          </a:xfrm>
          <a:prstGeom prst="rect">
            <a:avLst/>
          </a:prstGeom>
        </p:spPr>
      </p:pic>
    </p:spTree>
    <p:extLst>
      <p:ext uri="{BB962C8B-B14F-4D97-AF65-F5344CB8AC3E}">
        <p14:creationId xmlns:p14="http://schemas.microsoft.com/office/powerpoint/2010/main" val="69912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Count on you</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Alden Lo</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2025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30</a:t>
            </a:fld>
            <a:endParaRPr lang="en-US"/>
          </a:p>
        </p:txBody>
      </p:sp>
    </p:spTree>
    <p:extLst>
      <p:ext uri="{BB962C8B-B14F-4D97-AF65-F5344CB8AC3E}">
        <p14:creationId xmlns:p14="http://schemas.microsoft.com/office/powerpoint/2010/main" val="3506236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 and social</a:t>
            </a:r>
          </a:p>
        </p:txBody>
      </p:sp>
      <p:sp>
        <p:nvSpPr>
          <p:cNvPr id="3" name="Content Placeholder 2"/>
          <p:cNvSpPr>
            <a:spLocks noGrp="1"/>
          </p:cNvSpPr>
          <p:nvPr>
            <p:ph sz="half" idx="1"/>
          </p:nvPr>
        </p:nvSpPr>
        <p:spPr/>
        <p:txBody>
          <a:bodyPr>
            <a:normAutofit/>
          </a:bodyPr>
          <a:lstStyle/>
          <a:p>
            <a:r>
              <a:rPr lang="en-US" dirty="0"/>
              <a:t>A study was conducted in 2021 by Eric Bogert, Aaron </a:t>
            </a:r>
            <a:r>
              <a:rPr lang="en-US" dirty="0" err="1"/>
              <a:t>Scheter</a:t>
            </a:r>
            <a:r>
              <a:rPr lang="en-US" dirty="0"/>
              <a:t> &amp; Richard T. Watson from the Management Information Systems Department of the University of Georgia[1]</a:t>
            </a:r>
          </a:p>
          <a:p>
            <a:r>
              <a:rPr lang="en-US" dirty="0"/>
              <a:t>A counting problem on how many people were in a photograph [1]</a:t>
            </a:r>
          </a:p>
          <a:p>
            <a:r>
              <a:rPr lang="en-US" dirty="0"/>
              <a:t>Choose between algorithm or “average guess of 5000 other people” [1]</a:t>
            </a:r>
          </a:p>
        </p:txBody>
      </p:sp>
      <p:sp>
        <p:nvSpPr>
          <p:cNvPr id="5" name="Footer Placeholder 4"/>
          <p:cNvSpPr>
            <a:spLocks noGrp="1"/>
          </p:cNvSpPr>
          <p:nvPr>
            <p:ph type="ftr" sz="quarter" idx="11"/>
          </p:nvPr>
        </p:nvSpPr>
        <p:spPr/>
        <p:txBody>
          <a:bodyPr/>
          <a:lstStyle/>
          <a:p>
            <a:r>
              <a:rPr lang="sk-SK"/>
              <a:t>© 2025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Alden Lo</a:t>
            </a:r>
            <a:endParaRPr lang="en-US" sz="1400" dirty="0">
              <a:solidFill>
                <a:schemeClr val="tx1"/>
              </a:solidFill>
              <a:latin typeface="+mj-lt"/>
            </a:endParaRPr>
          </a:p>
        </p:txBody>
      </p:sp>
      <p:pic>
        <p:nvPicPr>
          <p:cNvPr id="9" name="Content Placeholder 8" descr="People on pedestrian crossing">
            <a:extLst>
              <a:ext uri="{FF2B5EF4-FFF2-40B4-BE49-F238E27FC236}">
                <a16:creationId xmlns:a16="http://schemas.microsoft.com/office/drawing/2014/main" id="{8C6C4E6B-E41B-1DD9-F885-14A737F2AD2C}"/>
              </a:ext>
            </a:extLst>
          </p:cNvPr>
          <p:cNvPicPr>
            <a:picLocks noGrp="1" noChangeAspect="1"/>
          </p:cNvPicPr>
          <p:nvPr>
            <p:ph sz="half" idx="2"/>
          </p:nvPr>
        </p:nvPicPr>
        <p:blipFill>
          <a:blip r:embed="rId3"/>
          <a:stretch>
            <a:fillRect/>
          </a:stretch>
        </p:blipFill>
        <p:spPr>
          <a:xfrm>
            <a:off x="4724400" y="1784222"/>
            <a:ext cx="3733800" cy="2489455"/>
          </a:xfrm>
        </p:spPr>
      </p:pic>
      <p:sp>
        <p:nvSpPr>
          <p:cNvPr id="10" name="TextBox 9">
            <a:extLst>
              <a:ext uri="{FF2B5EF4-FFF2-40B4-BE49-F238E27FC236}">
                <a16:creationId xmlns:a16="http://schemas.microsoft.com/office/drawing/2014/main" id="{00A7EAAA-3F70-3C49-865A-279CEFB168D6}"/>
              </a:ext>
            </a:extLst>
          </p:cNvPr>
          <p:cNvSpPr txBox="1"/>
          <p:nvPr/>
        </p:nvSpPr>
        <p:spPr>
          <a:xfrm>
            <a:off x="6530921" y="4339971"/>
            <a:ext cx="2179682" cy="590931"/>
          </a:xfrm>
          <a:prstGeom prst="rect">
            <a:avLst/>
          </a:prstGeom>
          <a:noFill/>
        </p:spPr>
        <p:txBody>
          <a:bodyPr wrap="square" rtlCol="0">
            <a:spAutoFit/>
          </a:bodyPr>
          <a:lstStyle/>
          <a:p>
            <a:pPr>
              <a:lnSpc>
                <a:spcPct val="90000"/>
              </a:lnSpc>
            </a:pPr>
            <a:r>
              <a:rPr lang="en-US" dirty="0"/>
              <a:t>Microsoft stock images</a:t>
            </a:r>
          </a:p>
        </p:txBody>
      </p:sp>
    </p:spTree>
    <p:extLst>
      <p:ext uri="{BB962C8B-B14F-4D97-AF65-F5344CB8AC3E}">
        <p14:creationId xmlns:p14="http://schemas.microsoft.com/office/powerpoint/2010/main" val="343381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CBBE-599A-C58F-8026-600BE2FD7470}"/>
              </a:ext>
            </a:extLst>
          </p:cNvPr>
          <p:cNvSpPr>
            <a:spLocks noGrp="1"/>
          </p:cNvSpPr>
          <p:nvPr>
            <p:ph type="title"/>
          </p:nvPr>
        </p:nvSpPr>
        <p:spPr>
          <a:xfrm>
            <a:off x="685800" y="361950"/>
            <a:ext cx="7772400" cy="914400"/>
          </a:xfrm>
        </p:spPr>
        <p:txBody>
          <a:bodyPr anchor="ctr">
            <a:normAutofit/>
          </a:bodyPr>
          <a:lstStyle/>
          <a:p>
            <a:r>
              <a:rPr lang="en-US" dirty="0"/>
              <a:t>Algorithm and social - CONTINUED</a:t>
            </a:r>
          </a:p>
        </p:txBody>
      </p:sp>
      <p:sp>
        <p:nvSpPr>
          <p:cNvPr id="3" name="Content Placeholder 2">
            <a:extLst>
              <a:ext uri="{FF2B5EF4-FFF2-40B4-BE49-F238E27FC236}">
                <a16:creationId xmlns:a16="http://schemas.microsoft.com/office/drawing/2014/main" id="{7C4AEBCD-D70B-C941-0C22-866E7E70D2D7}"/>
              </a:ext>
            </a:extLst>
          </p:cNvPr>
          <p:cNvSpPr>
            <a:spLocks noGrp="1"/>
          </p:cNvSpPr>
          <p:nvPr>
            <p:ph sz="half" idx="1"/>
          </p:nvPr>
        </p:nvSpPr>
        <p:spPr>
          <a:xfrm>
            <a:off x="685800" y="1352551"/>
            <a:ext cx="3733800" cy="3352800"/>
          </a:xfrm>
        </p:spPr>
        <p:txBody>
          <a:bodyPr>
            <a:normAutofit/>
          </a:bodyPr>
          <a:lstStyle/>
          <a:p>
            <a:r>
              <a:rPr lang="en-US" dirty="0"/>
              <a:t>“Subjects who receive advice from algorithms on easy problems will revise their responses 11% more than subjects receiving advice from the crowd” [1]</a:t>
            </a:r>
          </a:p>
          <a:p>
            <a:r>
              <a:rPr lang="en-US" dirty="0"/>
              <a:t>For a difficult problem, subjects will revise an additional 3.6% more[1]</a:t>
            </a:r>
          </a:p>
        </p:txBody>
      </p:sp>
      <p:sp>
        <p:nvSpPr>
          <p:cNvPr id="5" name="Footer Placeholder 4">
            <a:extLst>
              <a:ext uri="{FF2B5EF4-FFF2-40B4-BE49-F238E27FC236}">
                <a16:creationId xmlns:a16="http://schemas.microsoft.com/office/drawing/2014/main" id="{95575440-078B-F51D-41FF-4816ADF6AFF6}"/>
              </a:ext>
            </a:extLst>
          </p:cNvPr>
          <p:cNvSpPr>
            <a:spLocks noGrp="1"/>
          </p:cNvSpPr>
          <p:nvPr>
            <p:ph type="ftr" sz="quarter" idx="11"/>
          </p:nvPr>
        </p:nvSpPr>
        <p:spPr>
          <a:xfrm>
            <a:off x="0" y="4997196"/>
            <a:ext cx="5562600" cy="146304"/>
          </a:xfrm>
        </p:spPr>
        <p:txBody>
          <a:bodyPr anchor="ctr">
            <a:normAutofit/>
          </a:bodyPr>
          <a:lstStyle/>
          <a:p>
            <a:pPr>
              <a:lnSpc>
                <a:spcPct val="90000"/>
              </a:lnSpc>
              <a:spcAft>
                <a:spcPts val="600"/>
              </a:spcAft>
            </a:pPr>
            <a:r>
              <a:rPr lang="sk-SK" sz="400"/>
              <a:t>© 2025 Keith A. Pray</a:t>
            </a:r>
            <a:endParaRPr lang="en-US" sz="400"/>
          </a:p>
        </p:txBody>
      </p:sp>
      <p:sp>
        <p:nvSpPr>
          <p:cNvPr id="4" name="TextBox 3">
            <a:extLst>
              <a:ext uri="{FF2B5EF4-FFF2-40B4-BE49-F238E27FC236}">
                <a16:creationId xmlns:a16="http://schemas.microsoft.com/office/drawing/2014/main" id="{93F3853E-8FE8-A44F-B4B7-A7ED223A785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pic>
        <p:nvPicPr>
          <p:cNvPr id="12" name="Content Placeholder 11">
            <a:extLst>
              <a:ext uri="{FF2B5EF4-FFF2-40B4-BE49-F238E27FC236}">
                <a16:creationId xmlns:a16="http://schemas.microsoft.com/office/drawing/2014/main" id="{D6B20263-A7B0-D560-8759-0DCAD108B47E}"/>
              </a:ext>
            </a:extLst>
          </p:cNvPr>
          <p:cNvPicPr>
            <a:picLocks noGrp="1" noChangeAspect="1"/>
          </p:cNvPicPr>
          <p:nvPr>
            <p:ph sz="half" idx="2"/>
          </p:nvPr>
        </p:nvPicPr>
        <p:blipFill>
          <a:blip r:embed="rId3"/>
          <a:stretch>
            <a:fillRect/>
          </a:stretch>
        </p:blipFill>
        <p:spPr>
          <a:xfrm>
            <a:off x="4419600" y="1234594"/>
            <a:ext cx="4584929" cy="2886612"/>
          </a:xfrm>
        </p:spPr>
      </p:pic>
      <p:sp>
        <p:nvSpPr>
          <p:cNvPr id="14" name="TextBox 13">
            <a:extLst>
              <a:ext uri="{FF2B5EF4-FFF2-40B4-BE49-F238E27FC236}">
                <a16:creationId xmlns:a16="http://schemas.microsoft.com/office/drawing/2014/main" id="{E45E9BE1-D70F-FCB9-579A-1659CE579598}"/>
              </a:ext>
            </a:extLst>
          </p:cNvPr>
          <p:cNvSpPr txBox="1"/>
          <p:nvPr/>
        </p:nvSpPr>
        <p:spPr>
          <a:xfrm>
            <a:off x="6306128" y="4159306"/>
            <a:ext cx="2152072" cy="480131"/>
          </a:xfrm>
          <a:prstGeom prst="rect">
            <a:avLst/>
          </a:prstGeom>
          <a:noFill/>
        </p:spPr>
        <p:txBody>
          <a:bodyPr wrap="square" rtlCol="0">
            <a:spAutoFit/>
          </a:bodyPr>
          <a:lstStyle/>
          <a:p>
            <a:pPr>
              <a:lnSpc>
                <a:spcPct val="90000"/>
              </a:lnSpc>
            </a:pPr>
            <a:r>
              <a:rPr lang="en-US" sz="2800" dirty="0"/>
              <a:t>Figure 1 [1]</a:t>
            </a:r>
          </a:p>
        </p:txBody>
      </p:sp>
      <p:sp>
        <p:nvSpPr>
          <p:cNvPr id="7" name="Slide Number Placeholder 5">
            <a:extLst>
              <a:ext uri="{FF2B5EF4-FFF2-40B4-BE49-F238E27FC236}">
                <a16:creationId xmlns:a16="http://schemas.microsoft.com/office/drawing/2014/main" id="{DD7D9E1C-21AD-FECB-5BA0-89A8F973A208}"/>
              </a:ext>
            </a:extLst>
          </p:cNvPr>
          <p:cNvSpPr>
            <a:spLocks noGrp="1"/>
          </p:cNvSpPr>
          <p:nvPr>
            <p:ph type="sldNum" sz="quarter" idx="12"/>
          </p:nvPr>
        </p:nvSpPr>
        <p:spPr>
          <a:xfrm>
            <a:off x="8519160" y="4997196"/>
            <a:ext cx="624840" cy="146304"/>
          </a:xfrm>
        </p:spPr>
        <p:txBody>
          <a:bodyPr/>
          <a:lstStyle/>
          <a:p>
            <a:fld id="{A2A17EAB-8B51-5C40-8776-6683E51FA7A0}" type="slidenum">
              <a:rPr lang="en-US" smtClean="0"/>
              <a:t>32</a:t>
            </a:fld>
            <a:endParaRPr lang="en-US" dirty="0"/>
          </a:p>
        </p:txBody>
      </p:sp>
    </p:spTree>
    <p:extLst>
      <p:ext uri="{BB962C8B-B14F-4D97-AF65-F5344CB8AC3E}">
        <p14:creationId xmlns:p14="http://schemas.microsoft.com/office/powerpoint/2010/main" val="3866382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CDEB-E72D-F636-8D80-B5B4D8589078}"/>
              </a:ext>
            </a:extLst>
          </p:cNvPr>
          <p:cNvSpPr>
            <a:spLocks noGrp="1"/>
          </p:cNvSpPr>
          <p:nvPr>
            <p:ph type="title"/>
          </p:nvPr>
        </p:nvSpPr>
        <p:spPr/>
        <p:txBody>
          <a:bodyPr/>
          <a:lstStyle/>
          <a:p>
            <a:r>
              <a:rPr lang="en-US" dirty="0"/>
              <a:t>Therefore we Keep using…</a:t>
            </a:r>
          </a:p>
        </p:txBody>
      </p:sp>
      <p:sp>
        <p:nvSpPr>
          <p:cNvPr id="3" name="Content Placeholder 2">
            <a:extLst>
              <a:ext uri="{FF2B5EF4-FFF2-40B4-BE49-F238E27FC236}">
                <a16:creationId xmlns:a16="http://schemas.microsoft.com/office/drawing/2014/main" id="{36BB3B44-4CED-280A-36DD-2D94715C9E1B}"/>
              </a:ext>
            </a:extLst>
          </p:cNvPr>
          <p:cNvSpPr>
            <a:spLocks noGrp="1"/>
          </p:cNvSpPr>
          <p:nvPr>
            <p:ph sz="half" idx="1"/>
          </p:nvPr>
        </p:nvSpPr>
        <p:spPr/>
        <p:txBody>
          <a:bodyPr/>
          <a:lstStyle/>
          <a:p>
            <a:r>
              <a:rPr lang="en-US" dirty="0"/>
              <a:t>An Internet, Broadband Fact Sheet done by Pew Research Center[2]</a:t>
            </a:r>
          </a:p>
          <a:p>
            <a:r>
              <a:rPr lang="en-US" dirty="0"/>
              <a:t>In 2000, there were 52% of US adults that used the Internet [2]</a:t>
            </a:r>
          </a:p>
          <a:p>
            <a:r>
              <a:rPr lang="en-US" dirty="0"/>
              <a:t>In 2024, it is 96% of US adults that use the Internet [2]</a:t>
            </a:r>
          </a:p>
        </p:txBody>
      </p:sp>
      <p:pic>
        <p:nvPicPr>
          <p:cNvPr id="9" name="Content Placeholder 8">
            <a:extLst>
              <a:ext uri="{FF2B5EF4-FFF2-40B4-BE49-F238E27FC236}">
                <a16:creationId xmlns:a16="http://schemas.microsoft.com/office/drawing/2014/main" id="{C225186F-26CC-E8C5-B6BF-319F30F36A66}"/>
              </a:ext>
            </a:extLst>
          </p:cNvPr>
          <p:cNvPicPr>
            <a:picLocks noGrp="1" noChangeAspect="1"/>
          </p:cNvPicPr>
          <p:nvPr>
            <p:ph sz="half" idx="2"/>
          </p:nvPr>
        </p:nvPicPr>
        <p:blipFill>
          <a:blip r:embed="rId3"/>
          <a:stretch>
            <a:fillRect/>
          </a:stretch>
        </p:blipFill>
        <p:spPr>
          <a:xfrm>
            <a:off x="4419600" y="1213995"/>
            <a:ext cx="4136401" cy="3276793"/>
          </a:xfrm>
        </p:spPr>
      </p:pic>
      <p:sp>
        <p:nvSpPr>
          <p:cNvPr id="5" name="Footer Placeholder 4">
            <a:extLst>
              <a:ext uri="{FF2B5EF4-FFF2-40B4-BE49-F238E27FC236}">
                <a16:creationId xmlns:a16="http://schemas.microsoft.com/office/drawing/2014/main" id="{CA4B2F5D-2716-368A-2425-A1B9910C087F}"/>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A7BBDFE5-A0E9-63A3-9CE8-CCC3000327E5}"/>
              </a:ext>
            </a:extLst>
          </p:cNvPr>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a:extLst>
              <a:ext uri="{FF2B5EF4-FFF2-40B4-BE49-F238E27FC236}">
                <a16:creationId xmlns:a16="http://schemas.microsoft.com/office/drawing/2014/main" id="{DE0215FC-602E-37D2-A2F5-680ED95CC28B}"/>
              </a:ext>
            </a:extLst>
          </p:cNvPr>
          <p:cNvSpPr txBox="1"/>
          <p:nvPr/>
        </p:nvSpPr>
        <p:spPr>
          <a:xfrm>
            <a:off x="8086990" y="421356"/>
            <a:ext cx="864339" cy="286232"/>
          </a:xfrm>
          <a:prstGeom prst="rect">
            <a:avLst/>
          </a:prstGeom>
          <a:noFill/>
        </p:spPr>
        <p:txBody>
          <a:bodyPr wrap="none" rtlCol="0">
            <a:spAutoFit/>
          </a:bodyPr>
          <a:lstStyle/>
          <a:p>
            <a:pPr>
              <a:lnSpc>
                <a:spcPct val="90000"/>
              </a:lnSpc>
            </a:pPr>
            <a:r>
              <a:rPr lang="en-US" sz="1400" dirty="0"/>
              <a:t>Alden Lo</a:t>
            </a:r>
          </a:p>
        </p:txBody>
      </p:sp>
      <p:sp>
        <p:nvSpPr>
          <p:cNvPr id="10" name="TextBox 9">
            <a:extLst>
              <a:ext uri="{FF2B5EF4-FFF2-40B4-BE49-F238E27FC236}">
                <a16:creationId xmlns:a16="http://schemas.microsoft.com/office/drawing/2014/main" id="{6C91ADE6-3789-5A53-2719-123E1F75D92A}"/>
              </a:ext>
            </a:extLst>
          </p:cNvPr>
          <p:cNvSpPr txBox="1"/>
          <p:nvPr/>
        </p:nvSpPr>
        <p:spPr>
          <a:xfrm>
            <a:off x="8505460" y="4023795"/>
            <a:ext cx="891738" cy="480131"/>
          </a:xfrm>
          <a:prstGeom prst="rect">
            <a:avLst/>
          </a:prstGeom>
          <a:noFill/>
        </p:spPr>
        <p:txBody>
          <a:bodyPr wrap="square" rtlCol="0">
            <a:spAutoFit/>
          </a:bodyPr>
          <a:lstStyle/>
          <a:p>
            <a:pPr>
              <a:lnSpc>
                <a:spcPct val="90000"/>
              </a:lnSpc>
            </a:pPr>
            <a:r>
              <a:rPr lang="en-US" sz="2800" dirty="0"/>
              <a:t>[2</a:t>
            </a:r>
            <a:r>
              <a:rPr lang="en-US" sz="2800" b="1" dirty="0"/>
              <a:t>]</a:t>
            </a:r>
          </a:p>
        </p:txBody>
      </p:sp>
    </p:spTree>
    <p:extLst>
      <p:ext uri="{BB962C8B-B14F-4D97-AF65-F5344CB8AC3E}">
        <p14:creationId xmlns:p14="http://schemas.microsoft.com/office/powerpoint/2010/main" val="216668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D510-425F-4BCA-2AA6-BF656241A9DF}"/>
              </a:ext>
            </a:extLst>
          </p:cNvPr>
          <p:cNvSpPr>
            <a:spLocks noGrp="1"/>
          </p:cNvSpPr>
          <p:nvPr>
            <p:ph type="title"/>
          </p:nvPr>
        </p:nvSpPr>
        <p:spPr/>
        <p:txBody>
          <a:bodyPr/>
          <a:lstStyle/>
          <a:p>
            <a:r>
              <a:rPr lang="en-US" dirty="0"/>
              <a:t>Search for all your questions</a:t>
            </a:r>
          </a:p>
        </p:txBody>
      </p:sp>
      <p:sp>
        <p:nvSpPr>
          <p:cNvPr id="3" name="Content Placeholder 2">
            <a:extLst>
              <a:ext uri="{FF2B5EF4-FFF2-40B4-BE49-F238E27FC236}">
                <a16:creationId xmlns:a16="http://schemas.microsoft.com/office/drawing/2014/main" id="{A8A8C2CA-0076-0598-DCBA-E4F56F10276C}"/>
              </a:ext>
            </a:extLst>
          </p:cNvPr>
          <p:cNvSpPr>
            <a:spLocks noGrp="1"/>
          </p:cNvSpPr>
          <p:nvPr>
            <p:ph sz="half" idx="1"/>
          </p:nvPr>
        </p:nvSpPr>
        <p:spPr/>
        <p:txBody>
          <a:bodyPr/>
          <a:lstStyle/>
          <a:p>
            <a:r>
              <a:rPr lang="en-US" dirty="0"/>
              <a:t>Google Ads statistics show that there are more than 5 trillion Google Search annually [3]</a:t>
            </a:r>
          </a:p>
        </p:txBody>
      </p:sp>
      <p:sp>
        <p:nvSpPr>
          <p:cNvPr id="5" name="Footer Placeholder 4">
            <a:extLst>
              <a:ext uri="{FF2B5EF4-FFF2-40B4-BE49-F238E27FC236}">
                <a16:creationId xmlns:a16="http://schemas.microsoft.com/office/drawing/2014/main" id="{55F7D268-7357-6A15-C5DB-C4716916F322}"/>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6BB62C36-FEE9-2572-72CA-667FD6A1E092}"/>
              </a:ext>
            </a:extLst>
          </p:cNvPr>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a:extLst>
              <a:ext uri="{FF2B5EF4-FFF2-40B4-BE49-F238E27FC236}">
                <a16:creationId xmlns:a16="http://schemas.microsoft.com/office/drawing/2014/main" id="{34A51A96-D74F-EA2F-446A-D9803EBE2EA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
        <p:nvSpPr>
          <p:cNvPr id="8" name="Content Placeholder 7">
            <a:extLst>
              <a:ext uri="{FF2B5EF4-FFF2-40B4-BE49-F238E27FC236}">
                <a16:creationId xmlns:a16="http://schemas.microsoft.com/office/drawing/2014/main" id="{9277E30F-04CA-8588-0D0A-EEABD051690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240289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4996-B526-2CCF-4ABB-DE9FCCD70BB4}"/>
              </a:ext>
            </a:extLst>
          </p:cNvPr>
          <p:cNvSpPr>
            <a:spLocks noGrp="1"/>
          </p:cNvSpPr>
          <p:nvPr>
            <p:ph type="title"/>
          </p:nvPr>
        </p:nvSpPr>
        <p:spPr/>
        <p:txBody>
          <a:bodyPr/>
          <a:lstStyle/>
          <a:p>
            <a:r>
              <a:rPr lang="en-US" dirty="0"/>
              <a:t>Efficiency and accuracy</a:t>
            </a:r>
          </a:p>
        </p:txBody>
      </p:sp>
      <p:sp>
        <p:nvSpPr>
          <p:cNvPr id="3" name="Content Placeholder 2">
            <a:extLst>
              <a:ext uri="{FF2B5EF4-FFF2-40B4-BE49-F238E27FC236}">
                <a16:creationId xmlns:a16="http://schemas.microsoft.com/office/drawing/2014/main" id="{1DB2421D-3758-3F88-AADD-89DF0470A6D1}"/>
              </a:ext>
            </a:extLst>
          </p:cNvPr>
          <p:cNvSpPr>
            <a:spLocks noGrp="1"/>
          </p:cNvSpPr>
          <p:nvPr>
            <p:ph sz="half" idx="1"/>
          </p:nvPr>
        </p:nvSpPr>
        <p:spPr/>
        <p:txBody>
          <a:bodyPr/>
          <a:lstStyle/>
          <a:p>
            <a:r>
              <a:rPr lang="en-US" dirty="0"/>
              <a:t>A study published in November 2024 by Colin Greeley, Lawrence Holder, Eric E. Nilsson &amp; Michael K. Skinner [4]</a:t>
            </a:r>
          </a:p>
          <a:p>
            <a:r>
              <a:rPr lang="en-US" dirty="0"/>
              <a:t>Study: Scalable deep learning artificial intelligence histopathology slide analysis and validation [4]</a:t>
            </a:r>
          </a:p>
        </p:txBody>
      </p:sp>
      <p:sp>
        <p:nvSpPr>
          <p:cNvPr id="5" name="Footer Placeholder 4">
            <a:extLst>
              <a:ext uri="{FF2B5EF4-FFF2-40B4-BE49-F238E27FC236}">
                <a16:creationId xmlns:a16="http://schemas.microsoft.com/office/drawing/2014/main" id="{DC4A8980-904A-E776-0D64-EC5C5CC6F564}"/>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D2A26D27-18F4-A714-6F72-70757B0F9165}"/>
              </a:ext>
            </a:extLst>
          </p:cNvPr>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a:extLst>
              <a:ext uri="{FF2B5EF4-FFF2-40B4-BE49-F238E27FC236}">
                <a16:creationId xmlns:a16="http://schemas.microsoft.com/office/drawing/2014/main" id="{93B8E61E-2F6C-5A10-F3DB-AEDA953F47C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Tree>
    <p:extLst>
      <p:ext uri="{BB962C8B-B14F-4D97-AF65-F5344CB8AC3E}">
        <p14:creationId xmlns:p14="http://schemas.microsoft.com/office/powerpoint/2010/main" val="406670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5A4E-05B2-F7B3-E201-7DAF82A94247}"/>
              </a:ext>
            </a:extLst>
          </p:cNvPr>
          <p:cNvSpPr>
            <a:spLocks noGrp="1"/>
          </p:cNvSpPr>
          <p:nvPr>
            <p:ph type="title"/>
          </p:nvPr>
        </p:nvSpPr>
        <p:spPr/>
        <p:txBody>
          <a:bodyPr/>
          <a:lstStyle/>
          <a:p>
            <a:r>
              <a:rPr lang="en-US" dirty="0"/>
              <a:t>Over-rely CASE</a:t>
            </a:r>
          </a:p>
        </p:txBody>
      </p:sp>
      <p:sp>
        <p:nvSpPr>
          <p:cNvPr id="3" name="Content Placeholder 2">
            <a:extLst>
              <a:ext uri="{FF2B5EF4-FFF2-40B4-BE49-F238E27FC236}">
                <a16:creationId xmlns:a16="http://schemas.microsoft.com/office/drawing/2014/main" id="{16E39904-D142-34AE-AD04-69C3DA48E6A9}"/>
              </a:ext>
            </a:extLst>
          </p:cNvPr>
          <p:cNvSpPr>
            <a:spLocks noGrp="1"/>
          </p:cNvSpPr>
          <p:nvPr>
            <p:ph sz="half" idx="1"/>
          </p:nvPr>
        </p:nvSpPr>
        <p:spPr/>
        <p:txBody>
          <a:bodyPr>
            <a:normAutofit lnSpcReduction="10000"/>
          </a:bodyPr>
          <a:lstStyle/>
          <a:p>
            <a:r>
              <a:rPr lang="en-US" dirty="0"/>
              <a:t>An incident received from the National System for Incident Reporting in Canada where a pharmacy staff member entered 3 letters of the medication name, then choosing the medicine from a drop-down list [5]</a:t>
            </a:r>
          </a:p>
          <a:p>
            <a:r>
              <a:rPr lang="en-US" dirty="0"/>
              <a:t>The staff name was interrupted, and when the task was resumed, the wrong medication was selected. This led to the patient exhibiting significant hypotension and bradycardia the next morning [5]</a:t>
            </a:r>
          </a:p>
        </p:txBody>
      </p:sp>
      <p:sp>
        <p:nvSpPr>
          <p:cNvPr id="5" name="Footer Placeholder 4">
            <a:extLst>
              <a:ext uri="{FF2B5EF4-FFF2-40B4-BE49-F238E27FC236}">
                <a16:creationId xmlns:a16="http://schemas.microsoft.com/office/drawing/2014/main" id="{24051922-5015-4D68-685A-2FE6BB4EFDB0}"/>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BBA62405-54FA-70D5-87DC-1542FF80DA4B}"/>
              </a:ext>
            </a:extLst>
          </p:cNvPr>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a:extLst>
              <a:ext uri="{FF2B5EF4-FFF2-40B4-BE49-F238E27FC236}">
                <a16:creationId xmlns:a16="http://schemas.microsoft.com/office/drawing/2014/main" id="{6F15448A-91A9-DBF1-2514-E1C6F0222AAE}"/>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
        <p:nvSpPr>
          <p:cNvPr id="8" name="Content Placeholder 7">
            <a:extLst>
              <a:ext uri="{FF2B5EF4-FFF2-40B4-BE49-F238E27FC236}">
                <a16:creationId xmlns:a16="http://schemas.microsoft.com/office/drawing/2014/main" id="{3EB34995-DC80-2BA4-C627-7CF29899C933}"/>
              </a:ext>
            </a:extLst>
          </p:cNvPr>
          <p:cNvSpPr>
            <a:spLocks noGrp="1"/>
          </p:cNvSpPr>
          <p:nvPr>
            <p:ph sz="half" idx="2"/>
          </p:nvPr>
        </p:nvSpPr>
        <p:spPr/>
        <p:txBody>
          <a:bodyPr>
            <a:normAutofit lnSpcReduction="10000"/>
          </a:bodyPr>
          <a:lstStyle/>
          <a:p>
            <a:endParaRPr lang="en-US"/>
          </a:p>
        </p:txBody>
      </p:sp>
    </p:spTree>
    <p:extLst>
      <p:ext uri="{BB962C8B-B14F-4D97-AF65-F5344CB8AC3E}">
        <p14:creationId xmlns:p14="http://schemas.microsoft.com/office/powerpoint/2010/main" val="4265997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6B6D-B570-67F4-10BA-4737BA2C670F}"/>
              </a:ext>
            </a:extLst>
          </p:cNvPr>
          <p:cNvSpPr>
            <a:spLocks noGrp="1"/>
          </p:cNvSpPr>
          <p:nvPr>
            <p:ph type="title"/>
          </p:nvPr>
        </p:nvSpPr>
        <p:spPr/>
        <p:txBody>
          <a:bodyPr/>
          <a:lstStyle/>
          <a:p>
            <a:r>
              <a:rPr lang="en-US" dirty="0"/>
              <a:t>what if it is down, how will everyone function?</a:t>
            </a:r>
          </a:p>
        </p:txBody>
      </p:sp>
      <p:sp>
        <p:nvSpPr>
          <p:cNvPr id="3" name="Content Placeholder 2">
            <a:extLst>
              <a:ext uri="{FF2B5EF4-FFF2-40B4-BE49-F238E27FC236}">
                <a16:creationId xmlns:a16="http://schemas.microsoft.com/office/drawing/2014/main" id="{FC00BEDF-3548-DF0B-893C-EF768A922AC7}"/>
              </a:ext>
            </a:extLst>
          </p:cNvPr>
          <p:cNvSpPr>
            <a:spLocks noGrp="1"/>
          </p:cNvSpPr>
          <p:nvPr>
            <p:ph sz="half" idx="1"/>
          </p:nvPr>
        </p:nvSpPr>
        <p:spPr/>
        <p:txBody>
          <a:bodyPr>
            <a:normAutofit/>
          </a:bodyPr>
          <a:lstStyle/>
          <a:p>
            <a:r>
              <a:rPr lang="en-US" dirty="0"/>
              <a:t>In July 2024, a CrowdStrike update caused “Microsoft Windows operating systems to crash, causing maybe the largest IT outage in history” [6]</a:t>
            </a:r>
          </a:p>
        </p:txBody>
      </p:sp>
      <p:pic>
        <p:nvPicPr>
          <p:cNvPr id="8" name="Content Placeholder 7" descr="Person sleeping at desk">
            <a:extLst>
              <a:ext uri="{FF2B5EF4-FFF2-40B4-BE49-F238E27FC236}">
                <a16:creationId xmlns:a16="http://schemas.microsoft.com/office/drawing/2014/main" id="{C8C7C7C0-A449-97E0-44A4-6643658118DA}"/>
              </a:ext>
            </a:extLst>
          </p:cNvPr>
          <p:cNvPicPr>
            <a:picLocks noGrp="1" noChangeAspect="1"/>
          </p:cNvPicPr>
          <p:nvPr>
            <p:ph sz="half" idx="2"/>
          </p:nvPr>
        </p:nvPicPr>
        <p:blipFill>
          <a:blip r:embed="rId3"/>
          <a:stretch>
            <a:fillRect/>
          </a:stretch>
        </p:blipFill>
        <p:spPr>
          <a:xfrm>
            <a:off x="4419600" y="1017619"/>
            <a:ext cx="4367773" cy="3120058"/>
          </a:xfrm>
        </p:spPr>
      </p:pic>
      <p:sp>
        <p:nvSpPr>
          <p:cNvPr id="5" name="Footer Placeholder 4">
            <a:extLst>
              <a:ext uri="{FF2B5EF4-FFF2-40B4-BE49-F238E27FC236}">
                <a16:creationId xmlns:a16="http://schemas.microsoft.com/office/drawing/2014/main" id="{C6E4A0AB-FFA8-DCF6-BC30-DD043FDDC921}"/>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A82A4388-3DB7-F39A-72FA-D1C77FC02401}"/>
              </a:ext>
            </a:extLst>
          </p:cNvPr>
          <p:cNvSpPr>
            <a:spLocks noGrp="1"/>
          </p:cNvSpPr>
          <p:nvPr>
            <p:ph type="sldNum" sz="quarter" idx="12"/>
          </p:nvPr>
        </p:nvSpPr>
        <p:spPr/>
        <p:txBody>
          <a:bodyPr/>
          <a:lstStyle/>
          <a:p>
            <a:fld id="{A2A17EAB-8B51-5C40-8776-6683E51FA7A0}" type="slidenum">
              <a:rPr lang="en-US" smtClean="0"/>
              <a:t>37</a:t>
            </a:fld>
            <a:endParaRPr lang="en-US" dirty="0"/>
          </a:p>
        </p:txBody>
      </p:sp>
      <p:sp>
        <p:nvSpPr>
          <p:cNvPr id="4" name="TextBox 3">
            <a:extLst>
              <a:ext uri="{FF2B5EF4-FFF2-40B4-BE49-F238E27FC236}">
                <a16:creationId xmlns:a16="http://schemas.microsoft.com/office/drawing/2014/main" id="{FBC24544-2FC8-D1D6-8250-DD52B8D0F92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
        <p:nvSpPr>
          <p:cNvPr id="7" name="TextBox 6">
            <a:extLst>
              <a:ext uri="{FF2B5EF4-FFF2-40B4-BE49-F238E27FC236}">
                <a16:creationId xmlns:a16="http://schemas.microsoft.com/office/drawing/2014/main" id="{B1FB6948-4153-8005-CD03-ACABEB2AAB9C}"/>
              </a:ext>
            </a:extLst>
          </p:cNvPr>
          <p:cNvSpPr txBox="1"/>
          <p:nvPr/>
        </p:nvSpPr>
        <p:spPr>
          <a:xfrm>
            <a:off x="6530921" y="4299876"/>
            <a:ext cx="2179682" cy="590931"/>
          </a:xfrm>
          <a:prstGeom prst="rect">
            <a:avLst/>
          </a:prstGeom>
          <a:noFill/>
        </p:spPr>
        <p:txBody>
          <a:bodyPr wrap="square" rtlCol="0">
            <a:spAutoFit/>
          </a:bodyPr>
          <a:lstStyle/>
          <a:p>
            <a:pPr>
              <a:lnSpc>
                <a:spcPct val="90000"/>
              </a:lnSpc>
            </a:pPr>
            <a:r>
              <a:rPr lang="en-US" dirty="0"/>
              <a:t>Microsoft stock images</a:t>
            </a:r>
          </a:p>
        </p:txBody>
      </p:sp>
    </p:spTree>
    <p:extLst>
      <p:ext uri="{BB962C8B-B14F-4D97-AF65-F5344CB8AC3E}">
        <p14:creationId xmlns:p14="http://schemas.microsoft.com/office/powerpoint/2010/main" val="3714052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2101-2E85-53EB-4048-961DA27F1A46}"/>
              </a:ext>
            </a:extLst>
          </p:cNvPr>
          <p:cNvSpPr>
            <a:spLocks noGrp="1"/>
          </p:cNvSpPr>
          <p:nvPr>
            <p:ph type="title"/>
          </p:nvPr>
        </p:nvSpPr>
        <p:spPr/>
        <p:txBody>
          <a:bodyPr/>
          <a:lstStyle/>
          <a:p>
            <a:r>
              <a:rPr lang="en-US" dirty="0"/>
              <a:t>How to solve this?</a:t>
            </a:r>
          </a:p>
        </p:txBody>
      </p:sp>
      <p:sp>
        <p:nvSpPr>
          <p:cNvPr id="3" name="Content Placeholder 2">
            <a:extLst>
              <a:ext uri="{FF2B5EF4-FFF2-40B4-BE49-F238E27FC236}">
                <a16:creationId xmlns:a16="http://schemas.microsoft.com/office/drawing/2014/main" id="{A1F290EF-ABDA-9054-071D-DAD4956CA816}"/>
              </a:ext>
            </a:extLst>
          </p:cNvPr>
          <p:cNvSpPr>
            <a:spLocks noGrp="1"/>
          </p:cNvSpPr>
          <p:nvPr>
            <p:ph sz="half" idx="1"/>
          </p:nvPr>
        </p:nvSpPr>
        <p:spPr/>
        <p:txBody>
          <a:bodyPr/>
          <a:lstStyle/>
          <a:p>
            <a:r>
              <a:rPr lang="en-US" dirty="0"/>
              <a:t>Microsoft is introducing new tools after the July incident like Quick Machine Recovery, aiming to aid with fixing Windows Updates, even when machines are unable to boot [7]</a:t>
            </a:r>
          </a:p>
        </p:txBody>
      </p:sp>
      <p:sp>
        <p:nvSpPr>
          <p:cNvPr id="4" name="Content Placeholder 3">
            <a:extLst>
              <a:ext uri="{FF2B5EF4-FFF2-40B4-BE49-F238E27FC236}">
                <a16:creationId xmlns:a16="http://schemas.microsoft.com/office/drawing/2014/main" id="{CDE39E32-132F-C804-7B54-306CF3BF7C1A}"/>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D5749A59-5E1D-07F9-FE80-550EBD9A073E}"/>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0782CD31-138E-884D-626D-3D0436B566C1}"/>
              </a:ext>
            </a:extLst>
          </p:cNvPr>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a:extLst>
              <a:ext uri="{FF2B5EF4-FFF2-40B4-BE49-F238E27FC236}">
                <a16:creationId xmlns:a16="http://schemas.microsoft.com/office/drawing/2014/main" id="{6E21308B-1064-4ADB-FFBF-CAEFA2C9DAB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Tree>
    <p:extLst>
      <p:ext uri="{BB962C8B-B14F-4D97-AF65-F5344CB8AC3E}">
        <p14:creationId xmlns:p14="http://schemas.microsoft.com/office/powerpoint/2010/main" val="9921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490C-E6D8-0679-6263-264C13BC724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4DE9BD3-81B0-8783-4163-1997564A3E97}"/>
              </a:ext>
            </a:extLst>
          </p:cNvPr>
          <p:cNvSpPr>
            <a:spLocks noGrp="1"/>
          </p:cNvSpPr>
          <p:nvPr>
            <p:ph sz="half" idx="1"/>
          </p:nvPr>
        </p:nvSpPr>
        <p:spPr/>
        <p:txBody>
          <a:bodyPr/>
          <a:lstStyle/>
          <a:p>
            <a:r>
              <a:rPr lang="en-US" dirty="0"/>
              <a:t>Although systems continue to improve from testing/updates</a:t>
            </a:r>
          </a:p>
          <a:p>
            <a:r>
              <a:rPr lang="en-US" dirty="0"/>
              <a:t>There is still a responsibility for someone using these systems to have the knowledge to know they are doing, especially if manual instruction is still required</a:t>
            </a:r>
          </a:p>
          <a:p>
            <a:r>
              <a:rPr lang="en-US" dirty="0"/>
              <a:t>These skills are still valuable</a:t>
            </a:r>
          </a:p>
        </p:txBody>
      </p:sp>
      <p:pic>
        <p:nvPicPr>
          <p:cNvPr id="9" name="Content Placeholder 8" descr="A vintage weighing scales">
            <a:extLst>
              <a:ext uri="{FF2B5EF4-FFF2-40B4-BE49-F238E27FC236}">
                <a16:creationId xmlns:a16="http://schemas.microsoft.com/office/drawing/2014/main" id="{D5ADB42E-262A-EA06-AC3A-DEBDE59B54AD}"/>
              </a:ext>
            </a:extLst>
          </p:cNvPr>
          <p:cNvPicPr>
            <a:picLocks noGrp="1" noChangeAspect="1"/>
          </p:cNvPicPr>
          <p:nvPr>
            <p:ph sz="half" idx="2"/>
          </p:nvPr>
        </p:nvPicPr>
        <p:blipFill>
          <a:blip r:embed="rId2"/>
          <a:stretch>
            <a:fillRect/>
          </a:stretch>
        </p:blipFill>
        <p:spPr>
          <a:xfrm>
            <a:off x="5298335" y="971959"/>
            <a:ext cx="2235200" cy="3352800"/>
          </a:xfrm>
        </p:spPr>
      </p:pic>
      <p:sp>
        <p:nvSpPr>
          <p:cNvPr id="5" name="Footer Placeholder 4">
            <a:extLst>
              <a:ext uri="{FF2B5EF4-FFF2-40B4-BE49-F238E27FC236}">
                <a16:creationId xmlns:a16="http://schemas.microsoft.com/office/drawing/2014/main" id="{1A2B0EC8-75AB-F443-F0D5-446859EA83CB}"/>
              </a:ext>
            </a:extLst>
          </p:cNvPr>
          <p:cNvSpPr>
            <a:spLocks noGrp="1"/>
          </p:cNvSpPr>
          <p:nvPr>
            <p:ph type="ftr" sz="quarter" idx="11"/>
          </p:nvPr>
        </p:nvSpPr>
        <p:spPr/>
        <p:txBody>
          <a:bodyPr/>
          <a:lstStyle/>
          <a:p>
            <a:r>
              <a:rPr lang="sk-SK"/>
              <a:t>© 2025 Keith A. Pray</a:t>
            </a:r>
            <a:endParaRPr lang="en-US"/>
          </a:p>
        </p:txBody>
      </p:sp>
      <p:sp>
        <p:nvSpPr>
          <p:cNvPr id="6" name="Slide Number Placeholder 5">
            <a:extLst>
              <a:ext uri="{FF2B5EF4-FFF2-40B4-BE49-F238E27FC236}">
                <a16:creationId xmlns:a16="http://schemas.microsoft.com/office/drawing/2014/main" id="{AC8EEA40-462B-061D-2D1F-BABDAEDBDE3F}"/>
              </a:ext>
            </a:extLst>
          </p:cNvPr>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a:extLst>
              <a:ext uri="{FF2B5EF4-FFF2-40B4-BE49-F238E27FC236}">
                <a16:creationId xmlns:a16="http://schemas.microsoft.com/office/drawing/2014/main" id="{336902CA-A0C3-05B1-F13A-216806422E35}"/>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
        <p:nvSpPr>
          <p:cNvPr id="10" name="TextBox 9">
            <a:extLst>
              <a:ext uri="{FF2B5EF4-FFF2-40B4-BE49-F238E27FC236}">
                <a16:creationId xmlns:a16="http://schemas.microsoft.com/office/drawing/2014/main" id="{BAF9C099-B2CD-6641-184C-572090C1094F}"/>
              </a:ext>
            </a:extLst>
          </p:cNvPr>
          <p:cNvSpPr txBox="1"/>
          <p:nvPr/>
        </p:nvSpPr>
        <p:spPr>
          <a:xfrm>
            <a:off x="5470846" y="4430014"/>
            <a:ext cx="2466109" cy="341632"/>
          </a:xfrm>
          <a:prstGeom prst="rect">
            <a:avLst/>
          </a:prstGeom>
          <a:noFill/>
        </p:spPr>
        <p:txBody>
          <a:bodyPr wrap="square" rtlCol="0">
            <a:spAutoFit/>
          </a:bodyPr>
          <a:lstStyle/>
          <a:p>
            <a:pPr>
              <a:lnSpc>
                <a:spcPct val="90000"/>
              </a:lnSpc>
            </a:pPr>
            <a:r>
              <a:rPr lang="en-US" dirty="0"/>
              <a:t>Microsoft stock images</a:t>
            </a:r>
          </a:p>
        </p:txBody>
      </p:sp>
    </p:spTree>
    <p:extLst>
      <p:ext uri="{BB962C8B-B14F-4D97-AF65-F5344CB8AC3E}">
        <p14:creationId xmlns:p14="http://schemas.microsoft.com/office/powerpoint/2010/main" val="2465005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a:xfrm>
            <a:off x="685800" y="361950"/>
            <a:ext cx="7772400" cy="914400"/>
          </a:xfrm>
        </p:spPr>
        <p:txBody>
          <a:bodyPr anchor="ctr">
            <a:normAutofit/>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3733800" cy="3352800"/>
          </a:xfrm>
        </p:spPr>
        <p:txBody>
          <a:bodyPr>
            <a:normAutofit/>
          </a:bodyPr>
          <a:lstStyle/>
          <a:p>
            <a:pPr marL="0" indent="0">
              <a:buNone/>
            </a:pPr>
            <a:r>
              <a:rPr lang="en-US" dirty="0"/>
              <a:t>30 Max Possible</a:t>
            </a:r>
          </a:p>
          <a:p>
            <a:pPr>
              <a:buFontTx/>
              <a:buChar char="-"/>
            </a:pPr>
            <a:r>
              <a:rPr lang="en-US" dirty="0"/>
              <a:t>7 Classes</a:t>
            </a:r>
          </a:p>
          <a:p>
            <a:pPr>
              <a:buFontTx/>
              <a:buChar char="-"/>
            </a:pPr>
            <a:r>
              <a:rPr lang="en-US" dirty="0"/>
              <a:t>2 Papers </a:t>
            </a:r>
          </a:p>
        </p:txBody>
      </p:sp>
      <p:sp>
        <p:nvSpPr>
          <p:cNvPr id="9" name="Footer Placeholder 8">
            <a:extLst>
              <a:ext uri="{FF2B5EF4-FFF2-40B4-BE49-F238E27FC236}">
                <a16:creationId xmlns:a16="http://schemas.microsoft.com/office/drawing/2014/main" id="{C28D9363-C954-7198-CAF8-B0BD5CA19813}"/>
              </a:ext>
            </a:extLst>
          </p:cNvPr>
          <p:cNvSpPr>
            <a:spLocks noGrp="1"/>
          </p:cNvSpPr>
          <p:nvPr>
            <p:ph type="ftr" sz="quarter" idx="11"/>
          </p:nvPr>
        </p:nvSpPr>
        <p:spPr/>
        <p:txBody>
          <a:bodyPr/>
          <a:lstStyle/>
          <a:p>
            <a:r>
              <a:rPr lang="sk-SK"/>
              <a:t>© 2025 Keith A. Pray</a:t>
            </a:r>
            <a:endParaRPr lang="en-US" dirty="0"/>
          </a:p>
        </p:txBody>
      </p:sp>
      <p:sp>
        <p:nvSpPr>
          <p:cNvPr id="10" name="Slide Number Placeholder 9">
            <a:extLst>
              <a:ext uri="{FF2B5EF4-FFF2-40B4-BE49-F238E27FC236}">
                <a16:creationId xmlns:a16="http://schemas.microsoft.com/office/drawing/2014/main" id="{6ABE523C-8C0E-5E17-D378-FB78EE921327}"/>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8" name="Picture 7">
            <a:extLst>
              <a:ext uri="{FF2B5EF4-FFF2-40B4-BE49-F238E27FC236}">
                <a16:creationId xmlns:a16="http://schemas.microsoft.com/office/drawing/2014/main" id="{CCA49A3E-AE51-0061-D782-F4590630B231}"/>
              </a:ext>
            </a:extLst>
          </p:cNvPr>
          <p:cNvPicPr>
            <a:picLocks noChangeAspect="1"/>
          </p:cNvPicPr>
          <p:nvPr/>
        </p:nvPicPr>
        <p:blipFill>
          <a:blip r:embed="rId3"/>
          <a:stretch>
            <a:fillRect/>
          </a:stretch>
        </p:blipFill>
        <p:spPr>
          <a:xfrm>
            <a:off x="2725321" y="361950"/>
            <a:ext cx="5674558" cy="4781550"/>
          </a:xfrm>
          <a:prstGeom prst="rect">
            <a:avLst/>
          </a:prstGeom>
        </p:spPr>
      </p:pic>
    </p:spTree>
    <p:extLst>
      <p:ext uri="{BB962C8B-B14F-4D97-AF65-F5344CB8AC3E}">
        <p14:creationId xmlns:p14="http://schemas.microsoft.com/office/powerpoint/2010/main" val="3840696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92500" lnSpcReduction="20000"/>
          </a:bodyPr>
          <a:lstStyle/>
          <a:p>
            <a:pPr marL="457200" indent="-457200" algn="l">
              <a:buNone/>
            </a:pPr>
            <a:r>
              <a:rPr lang="en-US" sz="1400" dirty="0">
                <a:latin typeface="+mj-lt"/>
              </a:rPr>
              <a:t>[1]</a:t>
            </a:r>
            <a:r>
              <a:rPr lang="en-US" sz="1400" b="0" i="0" dirty="0">
                <a:solidFill>
                  <a:srgbClr val="000000"/>
                </a:solidFill>
                <a:effectLst/>
                <a:latin typeface="+mj-lt"/>
              </a:rPr>
              <a:t> </a:t>
            </a:r>
            <a:r>
              <a:rPr lang="en-US" sz="1400" b="0" i="0" dirty="0">
                <a:effectLst/>
                <a:latin typeface="+mj-lt"/>
              </a:rPr>
              <a:t>Bogert, Eric, et al. “Humans Rely More on Algorithms than Social Influence as a Task Becomes More Difficult.” </a:t>
            </a:r>
            <a:r>
              <a:rPr lang="en-US" sz="1400" b="0" i="1" dirty="0">
                <a:effectLst/>
                <a:latin typeface="+mj-lt"/>
              </a:rPr>
              <a:t>Scientific Reports</a:t>
            </a:r>
            <a:r>
              <a:rPr lang="en-US" sz="1400" b="0" i="0" dirty="0">
                <a:effectLst/>
                <a:latin typeface="+mj-lt"/>
              </a:rPr>
              <a:t>, vol. 11, no. 1, 13 Apr. 2021, www.nature.com/articles/s41598-021-87480-9, https://doi.org/10.1038/s41598-021-87480-9.</a:t>
            </a:r>
            <a:endParaRPr lang="en-US" sz="1400" dirty="0">
              <a:latin typeface="+mj-lt"/>
            </a:endParaRPr>
          </a:p>
          <a:p>
            <a:pPr marL="0" indent="0">
              <a:spcBef>
                <a:spcPts val="600"/>
              </a:spcBef>
              <a:buNone/>
            </a:pPr>
            <a:r>
              <a:rPr lang="en-US" sz="1400" dirty="0">
                <a:latin typeface="+mj-lt"/>
              </a:rPr>
              <a:t>[2] Pew Research Center. “Internet/Broadband Fact Sheet.” Pew Research Center: Internet, Science &amp; Tech, Pew Research Center, 31 Jan.2024, www.pewresearch.org/internet/face-sheet/internet-broadband/.</a:t>
            </a:r>
          </a:p>
          <a:p>
            <a:pPr marL="0" indent="0">
              <a:spcBef>
                <a:spcPts val="600"/>
              </a:spcBef>
              <a:buNone/>
            </a:pPr>
            <a:r>
              <a:rPr lang="en-US" sz="1400" dirty="0">
                <a:latin typeface="+mj-lt"/>
              </a:rPr>
              <a:t>[3] Srinivasan, Vidhya. “AI, Personalization and the Future of Shopping.” Google, 3 Mar. 2025, blog.google/products/ads-commerce/ai-personalization-and-the-future-of-shopping/.</a:t>
            </a:r>
          </a:p>
          <a:p>
            <a:pPr marL="0" indent="0">
              <a:spcBef>
                <a:spcPts val="600"/>
              </a:spcBef>
              <a:buNone/>
            </a:pPr>
            <a:r>
              <a:rPr lang="en-US" sz="1400" dirty="0">
                <a:latin typeface="+mj-lt"/>
              </a:rPr>
              <a:t>[4] Greeley, C., Holder, L., Nilsson, E.E. et al. Scalable deep learning artificial intelligence histopathology slide analysis and validation. Sci Rep 14, 26748 (2024). https://doi.org/10.1038/s41598-024-76807-x</a:t>
            </a:r>
          </a:p>
          <a:p>
            <a:pPr marL="0" indent="0">
              <a:spcBef>
                <a:spcPts val="600"/>
              </a:spcBef>
              <a:buNone/>
            </a:pPr>
            <a:r>
              <a:rPr lang="en-US" sz="1400" dirty="0">
                <a:latin typeface="+mj-lt"/>
              </a:rPr>
              <a:t>[5] Institute for Safe Medication Practices Canada REPORT MEDICATION INCIDENTS Online:</a:t>
            </a:r>
          </a:p>
          <a:p>
            <a:pPr marL="0" indent="0">
              <a:spcBef>
                <a:spcPts val="600"/>
              </a:spcBef>
              <a:buNone/>
            </a:pPr>
            <a:r>
              <a:rPr lang="en-US" sz="1400" dirty="0">
                <a:latin typeface="+mj-lt"/>
              </a:rPr>
              <a:t>Phone: 1-866-544-7672 Understanding Human Over-Reliance on Technology</a:t>
            </a:r>
          </a:p>
          <a:p>
            <a:pPr marL="0" indent="0">
              <a:spcBef>
                <a:spcPts val="600"/>
              </a:spcBef>
              <a:buNone/>
            </a:pPr>
            <a:r>
              <a:rPr lang="en-US" sz="1400" dirty="0">
                <a:latin typeface="+mj-lt"/>
              </a:rPr>
              <a:t>[6] Office, Accountability. “CrowdStrike Chaos Highlights Key Cyber Vulnerabilities with Software Updates.” Gao.gov, 16 July 2024, www.gao.gov/blog/crowdstrike-chaos-highlights-key-cyber-vulnerabilities-softward-updates.</a:t>
            </a:r>
          </a:p>
          <a:p>
            <a:pPr marL="0" indent="0">
              <a:spcBef>
                <a:spcPts val="600"/>
              </a:spcBef>
              <a:buNone/>
            </a:pPr>
            <a:r>
              <a:rPr lang="en-US" sz="1400" dirty="0">
                <a:latin typeface="+mj-lt"/>
              </a:rPr>
              <a:t>[7] Windows Experience Blog, and David Weston. “Windows Security and Resiliency: Protecting Your Business.” Windows Experience Blog, 19 Nov. 2024, blogs.windows.com/windowsexperience/2024/11/19/windows-security-and-resiliency-protecting-your-business/.</a:t>
            </a:r>
          </a:p>
          <a:p>
            <a:pPr marL="0" indent="0">
              <a:spcBef>
                <a:spcPts val="600"/>
              </a:spcBef>
              <a:buNone/>
            </a:pPr>
            <a:endParaRPr lang="en-US" sz="1400" dirty="0">
              <a:latin typeface="+mj-lt"/>
            </a:endParaRPr>
          </a:p>
          <a:p>
            <a:pPr marL="0" indent="0">
              <a:spcBef>
                <a:spcPts val="600"/>
              </a:spcBef>
              <a:buNone/>
            </a:pPr>
            <a:endParaRPr lang="en-US" sz="1400" dirty="0">
              <a:latin typeface="+mj-lt"/>
            </a:endParaRPr>
          </a:p>
          <a:p>
            <a:pPr marL="0" indent="0">
              <a:spcBef>
                <a:spcPts val="600"/>
              </a:spcBef>
              <a:buNone/>
            </a:pPr>
            <a:endParaRPr lang="en-US" sz="1400" dirty="0">
              <a:latin typeface="+mj-lt"/>
            </a:endParaRPr>
          </a:p>
          <a:p>
            <a:pPr marL="0" indent="0">
              <a:spcBef>
                <a:spcPts val="600"/>
              </a:spcBef>
              <a:buNone/>
            </a:pPr>
            <a:endParaRPr lang="en-US" sz="1400" dirty="0">
              <a:latin typeface="+mj-lt"/>
            </a:endParaRPr>
          </a:p>
          <a:p>
            <a:pPr marL="0" indent="0">
              <a:spcBef>
                <a:spcPts val="600"/>
              </a:spcBef>
              <a:buNone/>
            </a:pPr>
            <a:endParaRPr lang="en-US" sz="1400" dirty="0">
              <a:latin typeface="+mj-lt"/>
            </a:endParaRPr>
          </a:p>
          <a:p>
            <a:pPr marL="0" indent="0">
              <a:spcBef>
                <a:spcPts val="600"/>
              </a:spcBef>
              <a:buNone/>
            </a:pPr>
            <a:endParaRPr lang="en-US" sz="1400" dirty="0">
              <a:latin typeface="+mj-lt"/>
            </a:endParaRPr>
          </a:p>
          <a:p>
            <a:pPr marL="0" indent="0">
              <a:spcBef>
                <a:spcPts val="600"/>
              </a:spcBef>
              <a:buNone/>
            </a:pPr>
            <a:endParaRPr lang="en-US" sz="1400" dirty="0">
              <a:latin typeface="+mj-lt"/>
            </a:endParaRP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Alden Lo</a:t>
            </a:r>
          </a:p>
        </p:txBody>
      </p:sp>
    </p:spTree>
    <p:extLst>
      <p:ext uri="{BB962C8B-B14F-4D97-AF65-F5344CB8AC3E}">
        <p14:creationId xmlns:p14="http://schemas.microsoft.com/office/powerpoint/2010/main" val="2793135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a:hlinkClick r:id="rId3"/>
              </a:rPr>
              <a:t>SocialImps.com</a:t>
            </a:r>
            <a:endParaRPr lang="en-US" sz="2000" dirty="0"/>
          </a:p>
        </p:txBody>
      </p:sp>
      <p:sp>
        <p:nvSpPr>
          <p:cNvPr id="2" name="Title 1"/>
          <p:cNvSpPr>
            <a:spLocks noGrp="1"/>
          </p:cNvSpPr>
          <p:nvPr>
            <p:ph type="ctrTitle"/>
          </p:nvPr>
        </p:nvSpPr>
        <p:spPr/>
        <p:txBody>
          <a:bodyPr/>
          <a:lstStyle/>
          <a:p>
            <a:pPr algn="l"/>
            <a:r>
              <a:rPr lang="en-US" dirty="0"/>
              <a:t>Class 8</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35763"/>
            <a:ext cx="7315200" cy="1494448"/>
          </a:xfrm>
        </p:spPr>
        <p:txBody>
          <a:bodyPr/>
          <a:lstStyle/>
          <a:p>
            <a:r>
              <a:rPr lang="en-US" dirty="0"/>
              <a:t>Run Example Code</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42</a:t>
            </a:fld>
            <a:endParaRPr lang="en-US"/>
          </a:p>
        </p:txBody>
      </p:sp>
    </p:spTree>
    <p:extLst>
      <p:ext uri="{BB962C8B-B14F-4D97-AF65-F5344CB8AC3E}">
        <p14:creationId xmlns:p14="http://schemas.microsoft.com/office/powerpoint/2010/main" val="1065278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 Code</a:t>
            </a:r>
          </a:p>
        </p:txBody>
      </p:sp>
      <p:sp>
        <p:nvSpPr>
          <p:cNvPr id="3" name="Content Placeholder 2"/>
          <p:cNvSpPr>
            <a:spLocks noGrp="1"/>
          </p:cNvSpPr>
          <p:nvPr>
            <p:ph idx="1"/>
          </p:nvPr>
        </p:nvSpPr>
        <p:spPr/>
        <p:txBody>
          <a:bodyPr>
            <a:normAutofit fontScale="85000" lnSpcReduction="20000"/>
          </a:bodyPr>
          <a:lstStyle/>
          <a:p>
            <a:pPr marL="457200" indent="-457200">
              <a:lnSpc>
                <a:spcPct val="120000"/>
              </a:lnSpc>
              <a:spcBef>
                <a:spcPts val="0"/>
              </a:spcBef>
              <a:buFont typeface="+mj-lt"/>
              <a:buAutoNum type="arabicPeriod"/>
            </a:pPr>
            <a:r>
              <a:rPr lang="en-US" dirty="0"/>
              <a:t>#include &lt;</a:t>
            </a:r>
            <a:r>
              <a:rPr lang="en-US" dirty="0" err="1"/>
              <a:t>stdio.h</a:t>
            </a:r>
            <a:r>
              <a:rPr lang="en-US" dirty="0"/>
              <a:t>&gt;</a:t>
            </a:r>
          </a:p>
          <a:p>
            <a:pPr marL="457200" indent="-457200">
              <a:lnSpc>
                <a:spcPct val="120000"/>
              </a:lnSpc>
              <a:spcBef>
                <a:spcPts val="0"/>
              </a:spcBef>
              <a:buFont typeface="+mj-lt"/>
              <a:buAutoNum type="arabicPeriod"/>
            </a:pPr>
            <a:r>
              <a:rPr lang="en-US" dirty="0"/>
              <a:t>#include &lt;</a:t>
            </a:r>
            <a:r>
              <a:rPr lang="en-US" dirty="0" err="1"/>
              <a:t>string.h</a:t>
            </a:r>
            <a:r>
              <a:rPr lang="en-US" dirty="0"/>
              <a:t>&gt;</a:t>
            </a:r>
          </a:p>
          <a:p>
            <a:pPr marL="457200" indent="-457200">
              <a:lnSpc>
                <a:spcPct val="120000"/>
              </a:lnSpc>
              <a:spcBef>
                <a:spcPts val="0"/>
              </a:spcBef>
              <a:buFont typeface="+mj-lt"/>
              <a:buAutoNum type="arabicPeriod"/>
            </a:pPr>
            <a:r>
              <a:rPr lang="en-US" dirty="0" err="1"/>
              <a:t>int</a:t>
            </a:r>
            <a:r>
              <a:rPr lang="en-US" dirty="0"/>
              <a:t> main ( void ) {</a:t>
            </a:r>
          </a:p>
          <a:p>
            <a:pPr marL="457200" indent="-457200">
              <a:lnSpc>
                <a:spcPct val="120000"/>
              </a:lnSpc>
              <a:spcBef>
                <a:spcPts val="0"/>
              </a:spcBef>
              <a:buFont typeface="+mj-lt"/>
              <a:buAutoNum type="arabicPeriod"/>
            </a:pPr>
            <a:r>
              <a:rPr lang="en-US" dirty="0"/>
              <a:t>  char buff [ 15 ]; </a:t>
            </a:r>
            <a:r>
              <a:rPr lang="en-US" dirty="0" err="1"/>
              <a:t>int</a:t>
            </a:r>
            <a:r>
              <a:rPr lang="en-US" dirty="0"/>
              <a:t> ace = 0;</a:t>
            </a:r>
          </a:p>
          <a:p>
            <a:pPr marL="457200" indent="-457200">
              <a:lnSpc>
                <a:spcPct val="120000"/>
              </a:lnSpc>
              <a:spcBef>
                <a:spcPts val="0"/>
              </a:spcBef>
              <a:buFont typeface="+mj-lt"/>
              <a:buAutoNum type="arabicPeriod"/>
            </a:pPr>
            <a:r>
              <a:rPr lang="en-US" dirty="0"/>
              <a:t>  </a:t>
            </a:r>
            <a:r>
              <a:rPr lang="en-US" dirty="0" err="1"/>
              <a:t>printf</a:t>
            </a:r>
            <a:r>
              <a:rPr lang="en-US" dirty="0"/>
              <a:t> ( "\n Enter best class ever : \n" );</a:t>
            </a:r>
          </a:p>
          <a:p>
            <a:pPr marL="457200" indent="-457200">
              <a:lnSpc>
                <a:spcPct val="120000"/>
              </a:lnSpc>
              <a:spcBef>
                <a:spcPts val="0"/>
              </a:spcBef>
              <a:buFont typeface="+mj-lt"/>
              <a:buAutoNum type="arabicPeriod"/>
            </a:pPr>
            <a:r>
              <a:rPr lang="en-US" dirty="0"/>
              <a:t> </a:t>
            </a:r>
            <a:r>
              <a:rPr lang="en-US" dirty="0">
                <a:solidFill>
                  <a:schemeClr val="bg1"/>
                </a:solidFill>
              </a:rPr>
              <a:t> gets ( buff );</a:t>
            </a:r>
          </a:p>
          <a:p>
            <a:pPr marL="457200" indent="-457200">
              <a:lnSpc>
                <a:spcPct val="120000"/>
              </a:lnSpc>
              <a:spcBef>
                <a:spcPts val="0"/>
              </a:spcBef>
              <a:buFont typeface="+mj-lt"/>
              <a:buAutoNum type="arabicPeriod"/>
            </a:pPr>
            <a:r>
              <a:rPr lang="en-US" dirty="0"/>
              <a:t>  if ( </a:t>
            </a:r>
            <a:r>
              <a:rPr lang="en-US" dirty="0" err="1"/>
              <a:t>strcmp</a:t>
            </a:r>
            <a:r>
              <a:rPr lang="en-US" dirty="0"/>
              <a:t> ( buff, "imps" ) ) {</a:t>
            </a:r>
          </a:p>
          <a:p>
            <a:pPr marL="457200" indent="-457200">
              <a:lnSpc>
                <a:spcPct val="120000"/>
              </a:lnSpc>
              <a:spcBef>
                <a:spcPts val="0"/>
              </a:spcBef>
              <a:buFont typeface="+mj-lt"/>
              <a:buAutoNum type="arabicPeriod"/>
            </a:pPr>
            <a:r>
              <a:rPr lang="en-US" dirty="0"/>
              <a:t>      </a:t>
            </a:r>
            <a:r>
              <a:rPr lang="en-US" dirty="0" err="1"/>
              <a:t>printf</a:t>
            </a:r>
            <a:r>
              <a:rPr lang="en-US" dirty="0"/>
              <a:t> ( "\n %s is wrong! You should FAIL! \n ace=%</a:t>
            </a:r>
            <a:r>
              <a:rPr lang="en-US" dirty="0" err="1"/>
              <a:t>i</a:t>
            </a:r>
            <a:r>
              <a:rPr lang="en-US" dirty="0"/>
              <a:t>\n", buff, ace ); }</a:t>
            </a:r>
          </a:p>
          <a:p>
            <a:pPr marL="457200" indent="-457200">
              <a:lnSpc>
                <a:spcPct val="120000"/>
              </a:lnSpc>
              <a:spcBef>
                <a:spcPts val="0"/>
              </a:spcBef>
              <a:buFont typeface="+mj-lt"/>
              <a:buAutoNum type="arabicPeriod"/>
            </a:pPr>
            <a:r>
              <a:rPr lang="en-US" dirty="0"/>
              <a:t>  else  { </a:t>
            </a:r>
            <a:r>
              <a:rPr lang="en-US" dirty="0" err="1"/>
              <a:t>printf</a:t>
            </a:r>
            <a:r>
              <a:rPr lang="en-US" dirty="0"/>
              <a:t> ( "Correct! \n") ; ace = 1; }</a:t>
            </a:r>
          </a:p>
          <a:p>
            <a:pPr marL="457200" indent="-457200">
              <a:lnSpc>
                <a:spcPct val="120000"/>
              </a:lnSpc>
              <a:spcBef>
                <a:spcPts val="0"/>
              </a:spcBef>
              <a:buFont typeface="+mj-lt"/>
              <a:buAutoNum type="arabicPeriod"/>
            </a:pPr>
            <a:r>
              <a:rPr lang="en-US" dirty="0"/>
              <a:t>  if ( ace ) {  </a:t>
            </a:r>
            <a:r>
              <a:rPr lang="en-US" dirty="0" err="1"/>
              <a:t>printf</a:t>
            </a:r>
            <a:r>
              <a:rPr lang="en-US" dirty="0"/>
              <a:t> ( "You get an A! \n" ); }</a:t>
            </a:r>
          </a:p>
          <a:p>
            <a:pPr marL="457200" indent="-457200">
              <a:lnSpc>
                <a:spcPct val="120000"/>
              </a:lnSpc>
              <a:spcBef>
                <a:spcPts val="0"/>
              </a:spcBef>
              <a:buFont typeface="+mj-lt"/>
              <a:buAutoNum type="arabicPeriod"/>
            </a:pPr>
            <a:r>
              <a:rPr lang="en-US" dirty="0"/>
              <a:t>  return 0; }</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TextBox 5"/>
          <p:cNvSpPr txBox="1"/>
          <p:nvPr/>
        </p:nvSpPr>
        <p:spPr>
          <a:xfrm>
            <a:off x="3856974" y="2469815"/>
            <a:ext cx="4343400" cy="707886"/>
          </a:xfrm>
          <a:prstGeom prst="rect">
            <a:avLst/>
          </a:prstGeom>
          <a:noFill/>
        </p:spPr>
        <p:txBody>
          <a:bodyPr wrap="square" rtlCol="0" anchor="t" anchorCtr="0">
            <a:spAutoFit/>
          </a:bodyPr>
          <a:lstStyle/>
          <a:p>
            <a:pPr algn="l"/>
            <a:r>
              <a:rPr lang="en-US" sz="2800" dirty="0">
                <a:solidFill>
                  <a:srgbClr val="000000"/>
                </a:solidFill>
              </a:rPr>
              <a:t>}</a:t>
            </a:r>
            <a:r>
              <a:rPr lang="en-US" sz="4000" dirty="0">
                <a:solidFill>
                  <a:srgbClr val="000000"/>
                </a:solidFill>
              </a:rPr>
              <a:t> </a:t>
            </a:r>
            <a:r>
              <a:rPr lang="en-US" sz="2400" dirty="0">
                <a:solidFill>
                  <a:srgbClr val="000000"/>
                </a:solidFill>
              </a:rPr>
              <a:t>The Naughty Line</a:t>
            </a:r>
            <a:endParaRPr lang="en-US" sz="1100" dirty="0">
              <a:solidFill>
                <a:srgbClr val="000000"/>
              </a:solidFill>
            </a:endParaRPr>
          </a:p>
        </p:txBody>
      </p:sp>
      <p:sp>
        <p:nvSpPr>
          <p:cNvPr id="5" name="Slide Number Placeholder 4"/>
          <p:cNvSpPr>
            <a:spLocks noGrp="1"/>
          </p:cNvSpPr>
          <p:nvPr>
            <p:ph type="sldNum" sz="quarter" idx="12"/>
          </p:nvPr>
        </p:nvSpPr>
        <p:spPr/>
        <p:txBody>
          <a:bodyPr/>
          <a:lstStyle/>
          <a:p>
            <a:fld id="{A2A17EAB-8B51-5C40-8776-6683E51FA7A0}" type="slidenum">
              <a:rPr lang="en-US" smtClean="0"/>
              <a:t>43</a:t>
            </a:fld>
            <a:endParaRPr lang="en-US"/>
          </a:p>
        </p:txBody>
      </p:sp>
    </p:spTree>
    <p:extLst>
      <p:ext uri="{BB962C8B-B14F-4D97-AF65-F5344CB8AC3E}">
        <p14:creationId xmlns:p14="http://schemas.microsoft.com/office/powerpoint/2010/main" val="3611239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Ping Attack</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Cube 11"/>
          <p:cNvSpPr>
            <a:spLocks noChangeArrowheads="1"/>
          </p:cNvSpPr>
          <p:nvPr/>
        </p:nvSpPr>
        <p:spPr bwMode="auto">
          <a:xfrm>
            <a:off x="304800" y="25908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3962400" y="6143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rot="20562649">
            <a:off x="1447800" y="24384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9" name="TextBox 13"/>
          <p:cNvSpPr txBox="1">
            <a:spLocks noChangeArrowheads="1"/>
          </p:cNvSpPr>
          <p:nvPr/>
        </p:nvSpPr>
        <p:spPr bwMode="auto">
          <a:xfrm>
            <a:off x="228600" y="2057400"/>
            <a:ext cx="1262063" cy="46196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Attacker</a:t>
            </a:r>
          </a:p>
        </p:txBody>
      </p:sp>
      <p:sp>
        <p:nvSpPr>
          <p:cNvPr id="10" name="Cube 14"/>
          <p:cNvSpPr>
            <a:spLocks noChangeArrowheads="1"/>
          </p:cNvSpPr>
          <p:nvPr/>
        </p:nvSpPr>
        <p:spPr bwMode="auto">
          <a:xfrm>
            <a:off x="3962400" y="2976563"/>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1" name="Cube 15"/>
          <p:cNvSpPr>
            <a:spLocks noChangeArrowheads="1"/>
          </p:cNvSpPr>
          <p:nvPr/>
        </p:nvSpPr>
        <p:spPr bwMode="auto">
          <a:xfrm>
            <a:off x="8153400" y="18288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2" name="Right Arrow 16"/>
          <p:cNvSpPr>
            <a:spLocks noChangeArrowheads="1"/>
          </p:cNvSpPr>
          <p:nvPr/>
        </p:nvSpPr>
        <p:spPr bwMode="auto">
          <a:xfrm rot="1047622">
            <a:off x="1524000" y="3124200"/>
            <a:ext cx="1447800" cy="533400"/>
          </a:xfrm>
          <a:prstGeom prst="rightArrow">
            <a:avLst>
              <a:gd name="adj1" fmla="val 50000"/>
              <a:gd name="adj2" fmla="val 50001"/>
            </a:avLst>
          </a:prstGeom>
          <a:solidFill>
            <a:srgbClr val="FFFFFF"/>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ping</a:t>
            </a:r>
          </a:p>
        </p:txBody>
      </p:sp>
      <p:sp>
        <p:nvSpPr>
          <p:cNvPr id="13" name="Cube 17"/>
          <p:cNvSpPr>
            <a:spLocks noChangeArrowheads="1"/>
          </p:cNvSpPr>
          <p:nvPr/>
        </p:nvSpPr>
        <p:spPr bwMode="auto">
          <a:xfrm>
            <a:off x="6096000" y="494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4" name="Cube 19"/>
          <p:cNvSpPr>
            <a:spLocks noChangeArrowheads="1"/>
          </p:cNvSpPr>
          <p:nvPr/>
        </p:nvSpPr>
        <p:spPr bwMode="auto">
          <a:xfrm>
            <a:off x="6096000" y="1637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5" name="Cube 21"/>
          <p:cNvSpPr>
            <a:spLocks noChangeArrowheads="1"/>
          </p:cNvSpPr>
          <p:nvPr/>
        </p:nvSpPr>
        <p:spPr bwMode="auto">
          <a:xfrm>
            <a:off x="6096000" y="2780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16" name="Cube 22"/>
          <p:cNvSpPr>
            <a:spLocks noChangeArrowheads="1"/>
          </p:cNvSpPr>
          <p:nvPr/>
        </p:nvSpPr>
        <p:spPr bwMode="auto">
          <a:xfrm>
            <a:off x="6096000" y="3923519"/>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cxnSp>
        <p:nvCxnSpPr>
          <p:cNvPr id="18" name="Straight Arrow Connector 26"/>
          <p:cNvCxnSpPr>
            <a:cxnSpLocks noChangeShapeType="1"/>
            <a:stCxn id="7" idx="5"/>
            <a:endCxn id="13" idx="2"/>
          </p:cNvCxnSpPr>
          <p:nvPr/>
        </p:nvCxnSpPr>
        <p:spPr bwMode="auto">
          <a:xfrm flipV="1">
            <a:off x="4800600" y="1113644"/>
            <a:ext cx="1295400" cy="348444"/>
          </a:xfrm>
          <a:prstGeom prst="straightConnector1">
            <a:avLst/>
          </a:prstGeom>
          <a:noFill/>
          <a:ln w="9525">
            <a:solidFill>
              <a:schemeClr val="tx1"/>
            </a:solidFill>
            <a:round/>
            <a:headEnd/>
            <a:tailEnd type="arrow" w="med" len="med"/>
          </a:ln>
        </p:spPr>
      </p:cxnSp>
      <p:cxnSp>
        <p:nvCxnSpPr>
          <p:cNvPr id="19" name="Straight Arrow Connector 28"/>
          <p:cNvCxnSpPr>
            <a:cxnSpLocks noChangeShapeType="1"/>
            <a:endCxn id="14" idx="2"/>
          </p:cNvCxnSpPr>
          <p:nvPr/>
        </p:nvCxnSpPr>
        <p:spPr bwMode="auto">
          <a:xfrm>
            <a:off x="4800600" y="1828800"/>
            <a:ext cx="1295400" cy="427844"/>
          </a:xfrm>
          <a:prstGeom prst="straightConnector1">
            <a:avLst/>
          </a:prstGeom>
          <a:noFill/>
          <a:ln w="9525">
            <a:solidFill>
              <a:schemeClr val="tx1"/>
            </a:solidFill>
            <a:round/>
            <a:headEnd/>
            <a:tailEnd type="arrow" w="med" len="med"/>
          </a:ln>
        </p:spPr>
      </p:cxnSp>
      <p:cxnSp>
        <p:nvCxnSpPr>
          <p:cNvPr id="20" name="Straight Arrow Connector 30"/>
          <p:cNvCxnSpPr>
            <a:cxnSpLocks noChangeShapeType="1"/>
            <a:stCxn id="10" idx="5"/>
            <a:endCxn id="15" idx="2"/>
          </p:cNvCxnSpPr>
          <p:nvPr/>
        </p:nvCxnSpPr>
        <p:spPr bwMode="auto">
          <a:xfrm flipV="1">
            <a:off x="4800600" y="3399644"/>
            <a:ext cx="1295400" cy="424644"/>
          </a:xfrm>
          <a:prstGeom prst="straightConnector1">
            <a:avLst/>
          </a:prstGeom>
          <a:noFill/>
          <a:ln w="9525">
            <a:solidFill>
              <a:schemeClr val="tx1"/>
            </a:solidFill>
            <a:round/>
            <a:headEnd/>
            <a:tailEnd type="arrow" w="med" len="med"/>
          </a:ln>
        </p:spPr>
      </p:cxnSp>
      <p:cxnSp>
        <p:nvCxnSpPr>
          <p:cNvPr id="21" name="Straight Arrow Connector 32"/>
          <p:cNvCxnSpPr>
            <a:cxnSpLocks noChangeShapeType="1"/>
            <a:endCxn id="16" idx="2"/>
          </p:cNvCxnSpPr>
          <p:nvPr/>
        </p:nvCxnSpPr>
        <p:spPr bwMode="auto">
          <a:xfrm>
            <a:off x="4800600" y="4124916"/>
            <a:ext cx="1295400" cy="417728"/>
          </a:xfrm>
          <a:prstGeom prst="straightConnector1">
            <a:avLst/>
          </a:prstGeom>
          <a:noFill/>
          <a:ln w="9525">
            <a:solidFill>
              <a:schemeClr val="tx1"/>
            </a:solidFill>
            <a:round/>
            <a:headEnd/>
            <a:tailEnd type="arrow" w="med" len="med"/>
          </a:ln>
        </p:spPr>
      </p:cxnSp>
      <p:cxnSp>
        <p:nvCxnSpPr>
          <p:cNvPr id="23" name="Straight Arrow Connector 37"/>
          <p:cNvCxnSpPr>
            <a:cxnSpLocks noChangeShapeType="1"/>
          </p:cNvCxnSpPr>
          <p:nvPr/>
        </p:nvCxnSpPr>
        <p:spPr bwMode="auto">
          <a:xfrm rot="16200000" flipH="1">
            <a:off x="6743700" y="876300"/>
            <a:ext cx="1752600" cy="1066800"/>
          </a:xfrm>
          <a:prstGeom prst="straightConnector1">
            <a:avLst/>
          </a:prstGeom>
          <a:noFill/>
          <a:ln w="9525">
            <a:solidFill>
              <a:schemeClr val="tx1"/>
            </a:solidFill>
            <a:round/>
            <a:headEnd/>
            <a:tailEnd type="arrow" w="med" len="med"/>
          </a:ln>
        </p:spPr>
      </p:cxnSp>
      <p:cxnSp>
        <p:nvCxnSpPr>
          <p:cNvPr id="24" name="Straight Arrow Connector 39"/>
          <p:cNvCxnSpPr>
            <a:cxnSpLocks noChangeShapeType="1"/>
            <a:stCxn id="14" idx="5"/>
          </p:cNvCxnSpPr>
          <p:nvPr/>
        </p:nvCxnSpPr>
        <p:spPr bwMode="auto">
          <a:xfrm>
            <a:off x="7086600" y="2008994"/>
            <a:ext cx="1066801" cy="581806"/>
          </a:xfrm>
          <a:prstGeom prst="straightConnector1">
            <a:avLst/>
          </a:prstGeom>
          <a:noFill/>
          <a:ln w="9525">
            <a:solidFill>
              <a:schemeClr val="tx1"/>
            </a:solidFill>
            <a:round/>
            <a:headEnd/>
            <a:tailEnd type="arrow" w="med" len="med"/>
          </a:ln>
        </p:spPr>
      </p:cxnSp>
      <p:cxnSp>
        <p:nvCxnSpPr>
          <p:cNvPr id="25" name="Straight Arrow Connector 41"/>
          <p:cNvCxnSpPr>
            <a:cxnSpLocks noChangeShapeType="1"/>
            <a:stCxn id="15" idx="5"/>
            <a:endCxn id="11" idx="2"/>
          </p:cNvCxnSpPr>
          <p:nvPr/>
        </p:nvCxnSpPr>
        <p:spPr bwMode="auto">
          <a:xfrm flipV="1">
            <a:off x="7086600" y="2886075"/>
            <a:ext cx="1066800" cy="265919"/>
          </a:xfrm>
          <a:prstGeom prst="straightConnector1">
            <a:avLst/>
          </a:prstGeom>
          <a:noFill/>
          <a:ln w="9525">
            <a:solidFill>
              <a:schemeClr val="tx1"/>
            </a:solidFill>
            <a:round/>
            <a:headEnd/>
            <a:tailEnd type="arrow" w="med" len="med"/>
          </a:ln>
        </p:spPr>
      </p:cxnSp>
      <p:cxnSp>
        <p:nvCxnSpPr>
          <p:cNvPr id="26" name="Straight Arrow Connector 43"/>
          <p:cNvCxnSpPr>
            <a:cxnSpLocks noChangeShapeType="1"/>
          </p:cNvCxnSpPr>
          <p:nvPr/>
        </p:nvCxnSpPr>
        <p:spPr bwMode="auto">
          <a:xfrm flipV="1">
            <a:off x="7010400" y="3200400"/>
            <a:ext cx="1143000" cy="762000"/>
          </a:xfrm>
          <a:prstGeom prst="straightConnector1">
            <a:avLst/>
          </a:prstGeom>
          <a:noFill/>
          <a:ln w="9525">
            <a:solidFill>
              <a:schemeClr val="tx1"/>
            </a:solidFill>
            <a:round/>
            <a:headEnd/>
            <a:tailEnd type="arrow" w="med" len="med"/>
          </a:ln>
        </p:spPr>
      </p:cxnSp>
      <p:sp>
        <p:nvSpPr>
          <p:cNvPr id="28" name="TextBox 13"/>
          <p:cNvSpPr txBox="1">
            <a:spLocks noChangeArrowheads="1"/>
          </p:cNvSpPr>
          <p:nvPr/>
        </p:nvSpPr>
        <p:spPr bwMode="auto">
          <a:xfrm>
            <a:off x="8077200" y="1219200"/>
            <a:ext cx="966931" cy="461665"/>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rPr>
              <a:t>Target</a:t>
            </a:r>
          </a:p>
        </p:txBody>
      </p:sp>
      <p:sp>
        <p:nvSpPr>
          <p:cNvPr id="3" name="Slide Number Placeholder 2"/>
          <p:cNvSpPr>
            <a:spLocks noGrp="1"/>
          </p:cNvSpPr>
          <p:nvPr>
            <p:ph type="sldNum" sz="quarter" idx="12"/>
          </p:nvPr>
        </p:nvSpPr>
        <p:spPr/>
        <p:txBody>
          <a:bodyPr/>
          <a:lstStyle/>
          <a:p>
            <a:fld id="{A2A17EAB-8B51-5C40-8776-6683E51FA7A0}" type="slidenum">
              <a:rPr lang="en-US" smtClean="0"/>
              <a:t>44</a:t>
            </a:fld>
            <a:endParaRPr lang="en-US"/>
          </a:p>
        </p:txBody>
      </p:sp>
    </p:spTree>
    <p:extLst>
      <p:ext uri="{BB962C8B-B14F-4D97-AF65-F5344CB8AC3E}">
        <p14:creationId xmlns:p14="http://schemas.microsoft.com/office/powerpoint/2010/main" val="808874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Shape 56"/>
          <p:cNvPicPr preferRelativeResize="0"/>
          <p:nvPr/>
        </p:nvPicPr>
        <p:blipFill>
          <a:blip r:embed="rId3">
            <a:alphaModFix/>
          </a:blip>
          <a:stretch>
            <a:fillRect/>
          </a:stretch>
        </p:blipFill>
        <p:spPr>
          <a:xfrm>
            <a:off x="5380461" y="2862919"/>
            <a:ext cx="3367426" cy="2280581"/>
          </a:xfrm>
          <a:prstGeom prst="rect">
            <a:avLst/>
          </a:prstGeom>
          <a:noFill/>
          <a:ln>
            <a:noFill/>
          </a:ln>
        </p:spPr>
      </p:pic>
      <p:sp>
        <p:nvSpPr>
          <p:cNvPr id="54" name="Shape 54"/>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What is Denial of Service (DoS)</a:t>
            </a:r>
          </a:p>
        </p:txBody>
      </p:sp>
      <p:sp>
        <p:nvSpPr>
          <p:cNvPr id="55" name="Shape 55"/>
          <p:cNvSpPr txBox="1">
            <a:spLocks noGrp="1"/>
          </p:cNvSpPr>
          <p:nvPr>
            <p:ph idx="1"/>
          </p:nvPr>
        </p:nvSpPr>
        <p:spPr>
          <a:prstGeom prst="rect">
            <a:avLst/>
          </a:prstGeom>
        </p:spPr>
        <p:txBody>
          <a:bodyPr lIns="91425" tIns="91425" rIns="91425" bIns="91425" anchor="t" anchorCtr="0">
            <a:noAutofit/>
          </a:bodyPr>
          <a:lstStyle/>
          <a:p>
            <a:pPr marL="457200" indent="-228600">
              <a:lnSpc>
                <a:spcPct val="100000"/>
              </a:lnSpc>
            </a:pPr>
            <a:r>
              <a:rPr lang="en" dirty="0"/>
              <a:t>Attempts to make target unavailable by flooding with traffic</a:t>
            </a:r>
          </a:p>
          <a:p>
            <a:pPr marL="457200" lvl="0" indent="-228600" rtl="0">
              <a:lnSpc>
                <a:spcPct val="100000"/>
              </a:lnSpc>
              <a:spcBef>
                <a:spcPts val="0"/>
              </a:spcBef>
            </a:pPr>
            <a:r>
              <a:rPr lang="en" dirty="0"/>
              <a:t>If victim has to filter attack, it’s too late</a:t>
            </a:r>
          </a:p>
          <a:p>
            <a:pPr marL="457200" lvl="0" indent="-228600" rtl="0">
              <a:lnSpc>
                <a:spcPct val="100000"/>
              </a:lnSpc>
              <a:spcBef>
                <a:spcPts val="0"/>
              </a:spcBef>
            </a:pPr>
            <a:r>
              <a:rPr lang="en" dirty="0"/>
              <a:t>Internet Providers have no incentive to help</a:t>
            </a:r>
          </a:p>
          <a:p>
            <a:pPr marL="914400" lvl="1" indent="-228600" rtl="0">
              <a:lnSpc>
                <a:spcPct val="100000"/>
              </a:lnSpc>
              <a:spcBef>
                <a:spcPts val="0"/>
              </a:spcBef>
            </a:pPr>
            <a:r>
              <a:rPr lang="en" dirty="0"/>
              <a:t>Businesses get affected, but would not</a:t>
            </a:r>
            <a:r>
              <a:rPr lang="en-US" dirty="0"/>
              <a:t> </a:t>
            </a:r>
            <a:r>
              <a:rPr lang="en" dirty="0"/>
              <a:t>pay provider enough to make worthwhile</a:t>
            </a:r>
          </a:p>
          <a:p>
            <a:pPr marL="914400" lvl="1" indent="-228600" rtl="0">
              <a:lnSpc>
                <a:spcPct val="100000"/>
              </a:lnSpc>
              <a:spcBef>
                <a:spcPts val="0"/>
              </a:spcBef>
            </a:pPr>
            <a:r>
              <a:rPr lang="en" dirty="0"/>
              <a:t>This is why Cloudflare, e.g., exists</a:t>
            </a:r>
          </a:p>
          <a:p>
            <a:pPr marL="457200" lvl="0" indent="-228600" rtl="0">
              <a:lnSpc>
                <a:spcPct val="100000"/>
              </a:lnSpc>
              <a:spcBef>
                <a:spcPts val="0"/>
              </a:spcBef>
            </a:pPr>
            <a:r>
              <a:rPr lang="en" dirty="0"/>
              <a:t>Many ways to perform this attack</a:t>
            </a:r>
          </a:p>
          <a:p>
            <a:pPr marL="457200" lvl="0" indent="0">
              <a:lnSpc>
                <a:spcPct val="100000"/>
              </a:lnSpc>
              <a:spcBef>
                <a:spcPts val="0"/>
              </a:spcBef>
              <a:buNone/>
            </a:pPr>
            <a:endParaRPr dirty="0"/>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45</a:t>
            </a:fld>
            <a:endParaRPr lang="en"/>
          </a:p>
        </p:txBody>
      </p:sp>
      <p:sp>
        <p:nvSpPr>
          <p:cNvPr id="3" name="Footer Placeholder 2"/>
          <p:cNvSpPr>
            <a:spLocks noGrp="1"/>
          </p:cNvSpPr>
          <p:nvPr>
            <p:ph type="ftr" sz="quarter" idx="11"/>
          </p:nvPr>
        </p:nvSpPr>
        <p:spPr/>
        <p:txBody>
          <a:bodyPr/>
          <a:lstStyle/>
          <a:p>
            <a:r>
              <a:rPr lang="sk-SK"/>
              <a:t>© 2025 Keith A. Pray</a:t>
            </a:r>
            <a:endParaRPr lang="en-US"/>
          </a:p>
        </p:txBody>
      </p:sp>
    </p:spTree>
    <p:extLst>
      <p:ext uri="{BB962C8B-B14F-4D97-AF65-F5344CB8AC3E}">
        <p14:creationId xmlns:p14="http://schemas.microsoft.com/office/powerpoint/2010/main" val="1600300821"/>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 dirty="0"/>
              <a:t>Distributed DoS Vectors</a:t>
            </a:r>
          </a:p>
        </p:txBody>
      </p:sp>
      <p:sp>
        <p:nvSpPr>
          <p:cNvPr id="62" name="Shape 62"/>
          <p:cNvSpPr txBox="1">
            <a:spLocks noGrp="1"/>
          </p:cNvSpPr>
          <p:nvPr>
            <p:ph sz="half" idx="1"/>
          </p:nvPr>
        </p:nvSpPr>
        <p:spPr>
          <a:prstGeom prst="rect">
            <a:avLst/>
          </a:prstGeom>
        </p:spPr>
        <p:txBody>
          <a:bodyPr lIns="91425" tIns="91425" rIns="91425" bIns="91425" anchor="t" anchorCtr="0">
            <a:noAutofit/>
          </a:bodyPr>
          <a:lstStyle/>
          <a:p>
            <a:pPr marL="457200" lvl="0" indent="-228600" rtl="0">
              <a:spcBef>
                <a:spcPts val="0"/>
              </a:spcBef>
            </a:pPr>
            <a:r>
              <a:rPr lang="en" dirty="0"/>
              <a:t>TCP SYN attack</a:t>
            </a:r>
          </a:p>
          <a:p>
            <a:pPr marL="914400" lvl="1" indent="-228600" rtl="0">
              <a:spcBef>
                <a:spcPts val="0"/>
              </a:spcBef>
            </a:pPr>
            <a:r>
              <a:rPr lang="en" dirty="0"/>
              <a:t>SYN packets are small, low difficulty for attacker</a:t>
            </a:r>
          </a:p>
          <a:p>
            <a:pPr marL="914400" lvl="1" indent="-228600" rtl="0">
              <a:spcBef>
                <a:spcPts val="0"/>
              </a:spcBef>
            </a:pPr>
            <a:r>
              <a:rPr lang="en" dirty="0"/>
              <a:t>Leaves half-open connections on server</a:t>
            </a:r>
          </a:p>
          <a:p>
            <a:pPr marL="914400" lvl="1" indent="-228600" rtl="0">
              <a:spcBef>
                <a:spcPts val="0"/>
              </a:spcBef>
            </a:pPr>
            <a:r>
              <a:rPr lang="en" dirty="0"/>
              <a:t>SYN cookies mitigate this</a:t>
            </a:r>
            <a:endParaRPr lang="en-US" dirty="0"/>
          </a:p>
          <a:p>
            <a:pPr marL="457200" lvl="0" indent="-228600">
              <a:spcBef>
                <a:spcPts val="0"/>
              </a:spcBef>
            </a:pPr>
            <a:r>
              <a:rPr lang="en" dirty="0"/>
              <a:t>DNS amplification attack</a:t>
            </a:r>
          </a:p>
          <a:p>
            <a:pPr marL="914400" lvl="1" indent="-228600">
              <a:spcBef>
                <a:spcPts val="0"/>
              </a:spcBef>
            </a:pPr>
            <a:r>
              <a:rPr lang="en" dirty="0"/>
              <a:t>DNS requests are small</a:t>
            </a:r>
          </a:p>
          <a:p>
            <a:pPr marL="914400" lvl="1" indent="-228600">
              <a:spcBef>
                <a:spcPts val="0"/>
              </a:spcBef>
            </a:pPr>
            <a:r>
              <a:rPr lang="en" dirty="0"/>
              <a:t>Can request all records on server</a:t>
            </a:r>
          </a:p>
          <a:p>
            <a:pPr marL="914400" lvl="1" indent="-228600">
              <a:spcBef>
                <a:spcPts val="0"/>
              </a:spcBef>
            </a:pPr>
            <a:r>
              <a:rPr lang="en" dirty="0"/>
              <a:t>Crippled by proper configuration</a:t>
            </a:r>
          </a:p>
        </p:txBody>
      </p:sp>
      <p:sp>
        <p:nvSpPr>
          <p:cNvPr id="4" name="Content Placeholder 3"/>
          <p:cNvSpPr>
            <a:spLocks noGrp="1"/>
          </p:cNvSpPr>
          <p:nvPr>
            <p:ph sz="half" idx="2"/>
          </p:nvPr>
        </p:nvSpPr>
        <p:spPr/>
        <p:txBody>
          <a:bodyPr/>
          <a:lstStyle/>
          <a:p>
            <a:pPr marL="457200" lvl="0" indent="-228600">
              <a:spcBef>
                <a:spcPts val="0"/>
              </a:spcBef>
            </a:pPr>
            <a:r>
              <a:rPr lang="en" dirty="0"/>
              <a:t>Ingress/egress filtering will reduce effect</a:t>
            </a:r>
          </a:p>
        </p:txBody>
      </p:sp>
      <p:sp>
        <p:nvSpPr>
          <p:cNvPr id="3" name="Footer Placeholder 2"/>
          <p:cNvSpPr>
            <a:spLocks noGrp="1"/>
          </p:cNvSpPr>
          <p:nvPr>
            <p:ph type="ftr" sz="quarter" idx="11"/>
          </p:nvPr>
        </p:nvSpPr>
        <p:spPr/>
        <p:txBody>
          <a:bodyPr/>
          <a:lstStyle/>
          <a:p>
            <a:r>
              <a:rPr lang="sk-SK"/>
              <a:t>© 2025 Keith A. Pray</a:t>
            </a:r>
            <a:endParaRPr lang="en-US"/>
          </a:p>
        </p:txBody>
      </p:sp>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t>46</a:t>
            </a:fld>
            <a:endParaRPr lang="en"/>
          </a:p>
        </p:txBody>
      </p:sp>
      <p:pic>
        <p:nvPicPr>
          <p:cNvPr id="63" name="Shape 63"/>
          <p:cNvPicPr preferRelativeResize="0"/>
          <p:nvPr/>
        </p:nvPicPr>
        <p:blipFill>
          <a:blip r:embed="rId3">
            <a:alphaModFix/>
          </a:blip>
          <a:stretch>
            <a:fillRect/>
          </a:stretch>
        </p:blipFill>
        <p:spPr>
          <a:xfrm>
            <a:off x="2521600" y="2521163"/>
            <a:ext cx="6286500" cy="2590800"/>
          </a:xfrm>
          <a:prstGeom prst="rect">
            <a:avLst/>
          </a:prstGeom>
          <a:noFill/>
          <a:ln>
            <a:noFill/>
          </a:ln>
        </p:spPr>
      </p:pic>
    </p:spTree>
    <p:extLst>
      <p:ext uri="{BB962C8B-B14F-4D97-AF65-F5344CB8AC3E}">
        <p14:creationId xmlns:p14="http://schemas.microsoft.com/office/powerpoint/2010/main" val="1643976888"/>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How</a:t>
            </a:r>
          </a:p>
        </p:txBody>
      </p:sp>
      <p:sp>
        <p:nvSpPr>
          <p:cNvPr id="45062" name="Rectangle 3"/>
          <p:cNvSpPr>
            <a:spLocks noGrp="1" noChangeArrowheads="1"/>
          </p:cNvSpPr>
          <p:nvPr>
            <p:ph idx="1"/>
          </p:nvPr>
        </p:nvSpPr>
        <p:spPr/>
        <p:txBody>
          <a:bodyPr/>
          <a:lstStyle/>
          <a:p>
            <a:pPr eaLnBrk="1" hangingPunct="1">
              <a:lnSpc>
                <a:spcPct val="90000"/>
              </a:lnSpc>
            </a:pPr>
            <a:r>
              <a:rPr lang="en-US">
                <a:ea typeface="ＭＳ Ｐゴシック" charset="-128"/>
                <a:cs typeface="ＭＳ Ｐゴシック" charset="-128"/>
              </a:rPr>
              <a:t>Technical and Non-Technical</a:t>
            </a:r>
          </a:p>
          <a:p>
            <a:pPr lvl="1" eaLnBrk="1" hangingPunct="1">
              <a:lnSpc>
                <a:spcPct val="90000"/>
              </a:lnSpc>
            </a:pPr>
            <a:r>
              <a:rPr lang="en-US"/>
              <a:t>Break into computer.</a:t>
            </a:r>
          </a:p>
          <a:p>
            <a:pPr lvl="1" eaLnBrk="1" hangingPunct="1">
              <a:lnSpc>
                <a:spcPct val="90000"/>
              </a:lnSpc>
            </a:pPr>
            <a:r>
              <a:rPr lang="en-US"/>
              <a:t>Prevent access to computer.</a:t>
            </a:r>
          </a:p>
          <a:p>
            <a:pPr lvl="1" eaLnBrk="1" hangingPunct="1">
              <a:lnSpc>
                <a:spcPct val="90000"/>
              </a:lnSpc>
            </a:pPr>
            <a:endParaRPr lang="en-US"/>
          </a:p>
          <a:p>
            <a:pPr eaLnBrk="1" hangingPunct="1">
              <a:lnSpc>
                <a:spcPct val="90000"/>
              </a:lnSpc>
            </a:pPr>
            <a:r>
              <a:rPr lang="en-US">
                <a:ea typeface="ＭＳ Ｐゴシック" charset="-128"/>
                <a:cs typeface="ＭＳ Ｐゴシック" charset="-128"/>
              </a:rPr>
              <a:t>What things make computer related crime easy?</a:t>
            </a:r>
          </a:p>
          <a:p>
            <a:pPr eaLnBrk="1" hangingPunct="1">
              <a:lnSpc>
                <a:spcPct val="90000"/>
              </a:lnSpc>
            </a:pPr>
            <a:endParaRPr lang="en-US">
              <a:ea typeface="ＭＳ Ｐゴシック" charset="-128"/>
              <a:cs typeface="ＭＳ Ｐゴシック" charset="-128"/>
            </a:endParaRP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47</a:t>
            </a:fld>
            <a:endParaRPr lang="en-US"/>
          </a:p>
        </p:txBody>
      </p:sp>
    </p:spTree>
    <p:extLst>
      <p:ext uri="{BB962C8B-B14F-4D97-AF65-F5344CB8AC3E}">
        <p14:creationId xmlns:p14="http://schemas.microsoft.com/office/powerpoint/2010/main" val="913482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Bane</a:t>
            </a:r>
          </a:p>
        </p:txBody>
      </p:sp>
      <p:sp>
        <p:nvSpPr>
          <p:cNvPr id="47107" name="Rectangle 3"/>
          <p:cNvSpPr>
            <a:spLocks noGrp="1" noChangeArrowheads="1"/>
          </p:cNvSpPr>
          <p:nvPr>
            <p:ph sz="half" idx="1"/>
          </p:nvPr>
        </p:nvSpPr>
        <p:spPr/>
        <p:txBody>
          <a:bodyPr/>
          <a:lstStyle/>
          <a:p>
            <a:pPr eaLnBrk="1" hangingPunct="1"/>
            <a:r>
              <a:rPr lang="en-US" dirty="0">
                <a:ea typeface="ＭＳ Ｐゴシック" charset="-128"/>
                <a:cs typeface="ＭＳ Ｐゴシック" charset="-128"/>
              </a:rPr>
              <a:t>Trojan Horse</a:t>
            </a:r>
          </a:p>
          <a:p>
            <a:pPr eaLnBrk="1" hangingPunct="1"/>
            <a:r>
              <a:rPr lang="en-US" dirty="0">
                <a:ea typeface="ＭＳ Ｐゴシック" charset="-128"/>
                <a:cs typeface="ＭＳ Ｐゴシック" charset="-128"/>
              </a:rPr>
              <a:t>Virus</a:t>
            </a:r>
          </a:p>
          <a:p>
            <a:pPr eaLnBrk="1" hangingPunct="1"/>
            <a:r>
              <a:rPr lang="en-US" dirty="0">
                <a:ea typeface="ＭＳ Ｐゴシック" charset="-128"/>
                <a:cs typeface="ＭＳ Ｐゴシック" charset="-128"/>
              </a:rPr>
              <a:t>Worm</a:t>
            </a:r>
          </a:p>
          <a:p>
            <a:pPr eaLnBrk="1" hangingPunct="1"/>
            <a:r>
              <a:rPr lang="en-US" dirty="0">
                <a:ea typeface="ＭＳ Ｐゴシック" charset="-128"/>
                <a:cs typeface="ＭＳ Ｐゴシック" charset="-128"/>
              </a:rPr>
              <a:t>Bot Network</a:t>
            </a:r>
          </a:p>
          <a:p>
            <a:pPr eaLnBrk="1" hangingPunct="1"/>
            <a:r>
              <a:rPr lang="en-US" dirty="0">
                <a:ea typeface="ＭＳ Ｐゴシック" charset="-128"/>
                <a:cs typeface="ＭＳ Ｐゴシック" charset="-128"/>
              </a:rPr>
              <a:t>Buffer Overrun </a:t>
            </a:r>
          </a:p>
          <a:p>
            <a:pPr eaLnBrk="1" hangingPunct="1"/>
            <a:r>
              <a:rPr lang="en-US" dirty="0">
                <a:ea typeface="ＭＳ Ｐゴシック" charset="-128"/>
                <a:cs typeface="ＭＳ Ｐゴシック" charset="-128"/>
              </a:rPr>
              <a:t>(Distributed) Denial Of Service Attack</a:t>
            </a:r>
          </a:p>
        </p:txBody>
      </p:sp>
      <p:sp>
        <p:nvSpPr>
          <p:cNvPr id="47108" name="Content Placeholder 6"/>
          <p:cNvSpPr>
            <a:spLocks noGrp="1"/>
          </p:cNvSpPr>
          <p:nvPr>
            <p:ph sz="half" idx="2"/>
          </p:nvPr>
        </p:nvSpPr>
        <p:spPr/>
        <p:txBody>
          <a:bodyPr/>
          <a:lstStyle/>
          <a:p>
            <a:r>
              <a:rPr lang="en-US">
                <a:ea typeface="ＭＳ Ｐゴシック" charset="-128"/>
                <a:cs typeface="ＭＳ Ｐゴシック" charset="-128"/>
              </a:rPr>
              <a:t>How do they work?</a:t>
            </a:r>
          </a:p>
          <a:p>
            <a:r>
              <a:rPr lang="en-US">
                <a:ea typeface="ＭＳ Ｐゴシック" charset="-128"/>
                <a:cs typeface="ＭＳ Ｐゴシック" charset="-128"/>
              </a:rPr>
              <a:t>How harmful are they?</a:t>
            </a:r>
          </a:p>
        </p:txBody>
      </p:sp>
      <p:sp>
        <p:nvSpPr>
          <p:cNvPr id="2" name="Footer Placeholder 1"/>
          <p:cNvSpPr>
            <a:spLocks noGrp="1"/>
          </p:cNvSpPr>
          <p:nvPr>
            <p:ph type="ftr" sz="quarter" idx="11"/>
          </p:nvPr>
        </p:nvSpPr>
        <p:spPr/>
        <p:txBody>
          <a:bodyPr/>
          <a:lstStyle/>
          <a:p>
            <a:r>
              <a:rPr lang="sk-SK"/>
              <a:t>© 2025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48</a:t>
            </a:fld>
            <a:endParaRPr lang="en-US"/>
          </a:p>
        </p:txBody>
      </p:sp>
    </p:spTree>
    <p:extLst>
      <p:ext uri="{BB962C8B-B14F-4D97-AF65-F5344CB8AC3E}">
        <p14:creationId xmlns:p14="http://schemas.microsoft.com/office/powerpoint/2010/main" val="2152332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Why</a:t>
            </a:r>
          </a:p>
        </p:txBody>
      </p:sp>
      <p:sp>
        <p:nvSpPr>
          <p:cNvPr id="5632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Why?</a:t>
            </a: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49</a:t>
            </a:fld>
            <a:endParaRPr lang="en-US"/>
          </a:p>
        </p:txBody>
      </p:sp>
    </p:spTree>
    <p:extLst>
      <p:ext uri="{BB962C8B-B14F-4D97-AF65-F5344CB8AC3E}">
        <p14:creationId xmlns:p14="http://schemas.microsoft.com/office/powerpoint/2010/main" val="2363850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pic>
        <p:nvPicPr>
          <p:cNvPr id="10" name="Picture 9"/>
          <p:cNvPicPr>
            <a:picLocks noChangeAspect="1"/>
          </p:cNvPicPr>
          <p:nvPr/>
        </p:nvPicPr>
        <p:blipFill>
          <a:blip r:embed="rId3"/>
          <a:stretch>
            <a:fillRect/>
          </a:stretch>
        </p:blipFill>
        <p:spPr>
          <a:xfrm>
            <a:off x="3454400" y="361950"/>
            <a:ext cx="5689600" cy="3479800"/>
          </a:xfrm>
          <a:prstGeom prst="rect">
            <a:avLst/>
          </a:prstGeom>
        </p:spPr>
      </p:pic>
      <p:sp>
        <p:nvSpPr>
          <p:cNvPr id="11" name="TextBox 10"/>
          <p:cNvSpPr txBox="1"/>
          <p:nvPr/>
        </p:nvSpPr>
        <p:spPr>
          <a:xfrm>
            <a:off x="5725576" y="3849458"/>
            <a:ext cx="3502882" cy="313932"/>
          </a:xfrm>
          <a:prstGeom prst="rect">
            <a:avLst/>
          </a:prstGeom>
          <a:noFill/>
        </p:spPr>
        <p:txBody>
          <a:bodyPr wrap="none" rtlCol="0">
            <a:spAutoFit/>
          </a:bodyPr>
          <a:lstStyle/>
          <a:p>
            <a:pPr>
              <a:lnSpc>
                <a:spcPct val="90000"/>
              </a:lnSpc>
            </a:pPr>
            <a:r>
              <a:rPr lang="en-US" sz="1600" dirty="0"/>
              <a:t>https://</a:t>
            </a:r>
            <a:r>
              <a:rPr lang="en-US" sz="1600" dirty="0" err="1"/>
              <a:t>xkcd.com</a:t>
            </a:r>
            <a:r>
              <a:rPr lang="en-US" sz="1600" dirty="0"/>
              <a:t>/538/ (2010-11-14)</a:t>
            </a:r>
          </a:p>
        </p:txBody>
      </p:sp>
      <p:pic>
        <p:nvPicPr>
          <p:cNvPr id="2050" name="Picture 2" descr="Exploits of a Mom">
            <a:extLst>
              <a:ext uri="{FF2B5EF4-FFF2-40B4-BE49-F238E27FC236}">
                <a16:creationId xmlns:a16="http://schemas.microsoft.com/office/drawing/2014/main" id="{7E8B7E1D-AAD2-C74E-9D88-347B98127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0" y="3267577"/>
            <a:ext cx="5536019" cy="17040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B73FC5-CBB0-164B-8D37-2C240CA97E79}"/>
              </a:ext>
            </a:extLst>
          </p:cNvPr>
          <p:cNvSpPr txBox="1"/>
          <p:nvPr/>
        </p:nvSpPr>
        <p:spPr>
          <a:xfrm>
            <a:off x="5477540" y="4670470"/>
            <a:ext cx="3507370" cy="313932"/>
          </a:xfrm>
          <a:prstGeom prst="rect">
            <a:avLst/>
          </a:prstGeom>
          <a:noFill/>
        </p:spPr>
        <p:txBody>
          <a:bodyPr wrap="none" rtlCol="0">
            <a:spAutoFit/>
          </a:bodyPr>
          <a:lstStyle/>
          <a:p>
            <a:pPr>
              <a:lnSpc>
                <a:spcPct val="90000"/>
              </a:lnSpc>
            </a:pPr>
            <a:r>
              <a:rPr lang="en-US" sz="1600" dirty="0"/>
              <a:t>https://</a:t>
            </a:r>
            <a:r>
              <a:rPr lang="en-US" sz="1600" dirty="0" err="1"/>
              <a:t>xkcd.com</a:t>
            </a:r>
            <a:r>
              <a:rPr lang="en-US" sz="1600" dirty="0"/>
              <a:t>/327/ (2007-10-10)</a:t>
            </a:r>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Time</a:t>
            </a:r>
            <a:endParaRPr lang="en-US" sz="3200">
              <a:ea typeface="ＭＳ Ｐゴシック" charset="-128"/>
              <a:cs typeface="ＭＳ Ｐゴシック" charset="-128"/>
            </a:endParaRPr>
          </a:p>
        </p:txBody>
      </p:sp>
      <p:sp>
        <p:nvSpPr>
          <p:cNvPr id="58374" name="Rectangle 3"/>
          <p:cNvSpPr>
            <a:spLocks noGrp="1" noChangeArrowheads="1"/>
          </p:cNvSpPr>
          <p:nvPr>
            <p:ph idx="1"/>
          </p:nvPr>
        </p:nvSpPr>
        <p:spPr/>
        <p:txBody>
          <a:bodyPr/>
          <a:lstStyle/>
          <a:p>
            <a:pPr eaLnBrk="1" hangingPunct="1"/>
            <a:r>
              <a:rPr lang="en-US" dirty="0">
                <a:ea typeface="ＭＳ Ｐゴシック" charset="-128"/>
                <a:cs typeface="ＭＳ Ｐゴシック" charset="-128"/>
              </a:rPr>
              <a:t>What is different now compared to:</a:t>
            </a:r>
          </a:p>
          <a:p>
            <a:pPr lvl="1" eaLnBrk="1" hangingPunct="1"/>
            <a:r>
              <a:rPr lang="en-US" dirty="0"/>
              <a:t>10 years ago?</a:t>
            </a:r>
          </a:p>
          <a:p>
            <a:pPr lvl="1" eaLnBrk="1" hangingPunct="1"/>
            <a:r>
              <a:rPr lang="en-US" dirty="0"/>
              <a:t>20 years ago?</a:t>
            </a:r>
          </a:p>
          <a:p>
            <a:pPr lvl="1" eaLnBrk="1" hangingPunct="1"/>
            <a:r>
              <a:rPr lang="en-US" dirty="0"/>
              <a:t>30 years ago?</a:t>
            </a:r>
          </a:p>
          <a:p>
            <a:pPr lvl="1"/>
            <a:r>
              <a:rPr lang="en-US" dirty="0"/>
              <a:t>40 years ago?</a:t>
            </a: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50</a:t>
            </a:fld>
            <a:endParaRPr lang="en-US"/>
          </a:p>
        </p:txBody>
      </p:sp>
    </p:spTree>
    <p:extLst>
      <p:ext uri="{BB962C8B-B14F-4D97-AF65-F5344CB8AC3E}">
        <p14:creationId xmlns:p14="http://schemas.microsoft.com/office/powerpoint/2010/main" val="1620057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Gain</a:t>
            </a:r>
            <a:endParaRPr lang="en-US" sz="3200">
              <a:ea typeface="ＭＳ Ｐゴシック" charset="-128"/>
              <a:cs typeface="ＭＳ Ｐゴシック" charset="-128"/>
            </a:endParaRPr>
          </a:p>
        </p:txBody>
      </p:sp>
      <p:sp>
        <p:nvSpPr>
          <p:cNvPr id="62470" name="Rectangle 3"/>
          <p:cNvSpPr>
            <a:spLocks noGrp="1" noChangeArrowheads="1"/>
          </p:cNvSpPr>
          <p:nvPr>
            <p:ph idx="1"/>
          </p:nvPr>
        </p:nvSpPr>
        <p:spPr/>
        <p:txBody>
          <a:bodyPr/>
          <a:lstStyle/>
          <a:p>
            <a:pPr eaLnBrk="1" hangingPunct="1"/>
            <a:r>
              <a:rPr lang="en-US">
                <a:ea typeface="ＭＳ Ｐゴシック" charset="-128"/>
                <a:cs typeface="ＭＳ Ｐゴシック" charset="-128"/>
              </a:rPr>
              <a:t>Justifications for Computing Crimes?</a:t>
            </a:r>
          </a:p>
          <a:p>
            <a:pPr eaLnBrk="1" hangingPunct="1"/>
            <a:r>
              <a:rPr lang="en-US">
                <a:ea typeface="ＭＳ Ｐゴシック" charset="-128"/>
                <a:cs typeface="ＭＳ Ｐゴシック" charset="-128"/>
              </a:rPr>
              <a:t>What can be done after access is gained?</a:t>
            </a:r>
          </a:p>
          <a:p>
            <a:pPr lvl="1" eaLnBrk="1" hangingPunct="1"/>
            <a:r>
              <a:rPr lang="en-US"/>
              <a:t>What resources are available?</a:t>
            </a:r>
          </a:p>
          <a:p>
            <a:pPr lvl="1" eaLnBrk="1" hangingPunct="1"/>
            <a:r>
              <a:rPr lang="en-US"/>
              <a:t>How valuable are they?</a:t>
            </a: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51</a:t>
            </a:fld>
            <a:endParaRPr lang="en-US"/>
          </a:p>
        </p:txBody>
      </p:sp>
    </p:spTree>
    <p:extLst>
      <p:ext uri="{BB962C8B-B14F-4D97-AF65-F5344CB8AC3E}">
        <p14:creationId xmlns:p14="http://schemas.microsoft.com/office/powerpoint/2010/main" val="2764394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Pay</a:t>
            </a:r>
          </a:p>
        </p:txBody>
      </p:sp>
      <p:sp>
        <p:nvSpPr>
          <p:cNvPr id="64518" name="Rectangle 3"/>
          <p:cNvSpPr>
            <a:spLocks noGrp="1" noChangeArrowheads="1"/>
          </p:cNvSpPr>
          <p:nvPr>
            <p:ph idx="1"/>
          </p:nvPr>
        </p:nvSpPr>
        <p:spPr>
          <a:xfrm>
            <a:off x="457200" y="1200150"/>
            <a:ext cx="8178800" cy="3657600"/>
          </a:xfrm>
        </p:spPr>
        <p:txBody>
          <a:bodyPr>
            <a:normAutofit fontScale="92500" lnSpcReduction="20000"/>
          </a:bodyPr>
          <a:lstStyle/>
          <a:p>
            <a:pPr eaLnBrk="1" hangingPunct="1">
              <a:lnSpc>
                <a:spcPct val="90000"/>
              </a:lnSpc>
            </a:pPr>
            <a:r>
              <a:rPr lang="en-US" sz="2000" dirty="0">
                <a:ea typeface="ＭＳ Ｐゴシック" charset="-128"/>
                <a:cs typeface="ＭＳ Ｐゴシック" charset="-128"/>
              </a:rPr>
              <a:t>Computer Fraud and Abuse Act (1986)</a:t>
            </a:r>
          </a:p>
          <a:p>
            <a:pPr lvl="1" eaLnBrk="1" hangingPunct="1">
              <a:lnSpc>
                <a:spcPct val="90000"/>
              </a:lnSpc>
            </a:pPr>
            <a:r>
              <a:rPr lang="en-US" sz="1400" dirty="0"/>
              <a:t>Bans :</a:t>
            </a:r>
          </a:p>
          <a:p>
            <a:pPr lvl="2" eaLnBrk="1" hangingPunct="1">
              <a:lnSpc>
                <a:spcPct val="90000"/>
              </a:lnSpc>
            </a:pPr>
            <a:r>
              <a:rPr lang="en-US" sz="1600" dirty="0">
                <a:ea typeface="ＭＳ Ｐゴシック" charset="-128"/>
              </a:rPr>
              <a:t>unauthorized access or use of computers, copying, modifying, or destroying data, disclosing of passwords.</a:t>
            </a:r>
          </a:p>
          <a:p>
            <a:pPr lvl="2" eaLnBrk="1" hangingPunct="1">
              <a:lnSpc>
                <a:spcPct val="90000"/>
              </a:lnSpc>
            </a:pPr>
            <a:r>
              <a:rPr lang="en-US" sz="1600" dirty="0">
                <a:ea typeface="ＭＳ Ｐゴシック" charset="-128"/>
              </a:rPr>
              <a:t>disrupting government and utilities.</a:t>
            </a:r>
          </a:p>
          <a:p>
            <a:pPr lvl="1" eaLnBrk="1" hangingPunct="1">
              <a:lnSpc>
                <a:spcPct val="90000"/>
              </a:lnSpc>
            </a:pPr>
            <a:r>
              <a:rPr lang="en-US" sz="1400" dirty="0"/>
              <a:t>Covers government, financial, medical, and interstate systems.</a:t>
            </a:r>
          </a:p>
          <a:p>
            <a:pPr eaLnBrk="1" hangingPunct="1">
              <a:lnSpc>
                <a:spcPct val="90000"/>
              </a:lnSpc>
            </a:pPr>
            <a:r>
              <a:rPr lang="en-US" sz="2000" dirty="0">
                <a:ea typeface="ＭＳ Ｐゴシック" charset="-128"/>
                <a:cs typeface="ＭＳ Ｐゴシック" charset="-128"/>
              </a:rPr>
              <a:t>USA Patriot Act (2001)</a:t>
            </a:r>
          </a:p>
          <a:p>
            <a:pPr lvl="1" eaLnBrk="1" hangingPunct="1">
              <a:lnSpc>
                <a:spcPct val="90000"/>
              </a:lnSpc>
            </a:pPr>
            <a:r>
              <a:rPr lang="en-US" sz="1400" dirty="0"/>
              <a:t>Raised penalties.</a:t>
            </a:r>
          </a:p>
          <a:p>
            <a:pPr lvl="1" eaLnBrk="1" hangingPunct="1">
              <a:lnSpc>
                <a:spcPct val="90000"/>
              </a:lnSpc>
            </a:pPr>
            <a:r>
              <a:rPr lang="en-US" sz="1400" dirty="0"/>
              <a:t>Permits freer surveillance and monitoring to detect illegal activity.</a:t>
            </a:r>
            <a:endParaRPr lang="en-US" sz="2400" dirty="0"/>
          </a:p>
          <a:p>
            <a:pPr eaLnBrk="1" hangingPunct="1">
              <a:lnSpc>
                <a:spcPct val="90000"/>
              </a:lnSpc>
            </a:pPr>
            <a:r>
              <a:rPr lang="en-US" sz="2000" dirty="0">
                <a:ea typeface="ＭＳ Ｐゴシック" charset="-128"/>
                <a:cs typeface="ＭＳ Ｐゴシック" charset="-128"/>
              </a:rPr>
              <a:t>Electronic Communications Privacy Act</a:t>
            </a:r>
          </a:p>
          <a:p>
            <a:pPr lvl="1" eaLnBrk="1" hangingPunct="1">
              <a:lnSpc>
                <a:spcPct val="90000"/>
              </a:lnSpc>
            </a:pPr>
            <a:r>
              <a:rPr lang="en-US" sz="1400" dirty="0"/>
              <a:t>Illegal to intercept telephone, email, other data transmissions, access stored email messages without authorization</a:t>
            </a:r>
          </a:p>
          <a:p>
            <a:pPr eaLnBrk="1" hangingPunct="1">
              <a:lnSpc>
                <a:spcPct val="90000"/>
              </a:lnSpc>
            </a:pPr>
            <a:r>
              <a:rPr lang="en-US" sz="2000" dirty="0">
                <a:ea typeface="ＭＳ Ｐゴシック" charset="-128"/>
                <a:cs typeface="ＭＳ Ｐゴシック" charset="-128"/>
              </a:rPr>
              <a:t>Assign Cybercrime Treaty (2006), Wire Fraud Act, National Stolen Property Act, Identity Theft and Assumption Deterrence Act</a:t>
            </a: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52</a:t>
            </a:fld>
            <a:endParaRPr lang="en-US"/>
          </a:p>
        </p:txBody>
      </p:sp>
    </p:spTree>
    <p:extLst>
      <p:ext uri="{BB962C8B-B14F-4D97-AF65-F5344CB8AC3E}">
        <p14:creationId xmlns:p14="http://schemas.microsoft.com/office/powerpoint/2010/main" val="807689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Crime Stop</a:t>
            </a:r>
          </a:p>
        </p:txBody>
      </p:sp>
      <p:sp>
        <p:nvSpPr>
          <p:cNvPr id="66566" name="Rectangle 3"/>
          <p:cNvSpPr>
            <a:spLocks noGrp="1" noChangeArrowheads="1"/>
          </p:cNvSpPr>
          <p:nvPr>
            <p:ph idx="1"/>
          </p:nvPr>
        </p:nvSpPr>
        <p:spPr/>
        <p:txBody>
          <a:bodyPr/>
          <a:lstStyle/>
          <a:p>
            <a:pPr eaLnBrk="1" hangingPunct="1"/>
            <a:r>
              <a:rPr lang="en-US">
                <a:ea typeface="ＭＳ Ｐゴシック" charset="-128"/>
                <a:cs typeface="ＭＳ Ｐゴシック" charset="-128"/>
              </a:rPr>
              <a:t>Technical</a:t>
            </a:r>
          </a:p>
          <a:p>
            <a:pPr lvl="1" eaLnBrk="1" hangingPunct="1"/>
            <a:r>
              <a:rPr lang="en-US"/>
              <a:t>Protect Data</a:t>
            </a:r>
          </a:p>
          <a:p>
            <a:pPr lvl="1" eaLnBrk="1" hangingPunct="1"/>
            <a:r>
              <a:rPr lang="en-US"/>
              <a:t>Protect Machine</a:t>
            </a:r>
          </a:p>
          <a:p>
            <a:pPr lvl="1" eaLnBrk="1" hangingPunct="1"/>
            <a:r>
              <a:rPr lang="en-US"/>
              <a:t>Protect Access</a:t>
            </a:r>
          </a:p>
          <a:p>
            <a:pPr eaLnBrk="1" hangingPunct="1"/>
            <a:r>
              <a:rPr lang="en-US">
                <a:ea typeface="ＭＳ Ｐゴシック" charset="-128"/>
                <a:cs typeface="ＭＳ Ｐゴシック" charset="-128"/>
              </a:rPr>
              <a:t>Non-technical?</a:t>
            </a:r>
          </a:p>
          <a:p>
            <a:pPr lvl="1" eaLnBrk="1" hangingPunct="1"/>
            <a:r>
              <a:rPr lang="en-US"/>
              <a:t>Social? </a:t>
            </a:r>
          </a:p>
          <a:p>
            <a:pPr lvl="1" eaLnBrk="1" hangingPunct="1"/>
            <a:r>
              <a:rPr lang="en-US"/>
              <a:t>Legal?</a:t>
            </a: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53</a:t>
            </a:fld>
            <a:endParaRPr lang="en-US"/>
          </a:p>
        </p:txBody>
      </p:sp>
    </p:spTree>
    <p:extLst>
      <p:ext uri="{BB962C8B-B14F-4D97-AF65-F5344CB8AC3E}">
        <p14:creationId xmlns:p14="http://schemas.microsoft.com/office/powerpoint/2010/main" val="2515936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Turn your camera on</a:t>
            </a:r>
          </a:p>
          <a:p>
            <a:r>
              <a:rPr lang="en-US" dirty="0"/>
              <a:t>Sign in with First and Last Name</a:t>
            </a:r>
          </a:p>
          <a:p>
            <a:r>
              <a:rPr lang="en-US" dirty="0"/>
              <a:t>Stay muted unless you are going to speak</a:t>
            </a:r>
          </a:p>
          <a:p>
            <a:r>
              <a:rPr lang="en-US" dirty="0"/>
              <a:t>Use the raise your hand feature to ensure your turn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2025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54</a:t>
            </a:fld>
            <a:endParaRPr lang="en-US"/>
          </a:p>
        </p:txBody>
      </p:sp>
    </p:spTree>
    <p:extLst>
      <p:ext uri="{BB962C8B-B14F-4D97-AF65-F5344CB8AC3E}">
        <p14:creationId xmlns:p14="http://schemas.microsoft.com/office/powerpoint/2010/main" val="9525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a:xfrm>
            <a:off x="0" y="1040780"/>
            <a:ext cx="4419600" cy="3956415"/>
          </a:xfrm>
        </p:spPr>
        <p:txBody>
          <a:bodyPr>
            <a:normAutofit fontScale="62500" lnSpcReduction="20000"/>
          </a:bodyPr>
          <a:lstStyle/>
          <a:p>
            <a:pPr>
              <a:lnSpc>
                <a:spcPct val="110000"/>
              </a:lnSpc>
              <a:spcBef>
                <a:spcPts val="600"/>
              </a:spcBef>
            </a:pPr>
            <a:r>
              <a:rPr lang="en-US" dirty="0"/>
              <a:t>p. 315 2 movies first page. Compare current modem with </a:t>
            </a:r>
            <a:r>
              <a:rPr lang="en-US" dirty="0" err="1"/>
              <a:t>WarGames</a:t>
            </a:r>
            <a:r>
              <a:rPr lang="en-US" dirty="0"/>
              <a:t> modem.</a:t>
            </a:r>
          </a:p>
          <a:p>
            <a:pPr>
              <a:lnSpc>
                <a:spcPct val="110000"/>
              </a:lnSpc>
              <a:spcBef>
                <a:spcPts val="600"/>
              </a:spcBef>
            </a:pPr>
            <a:r>
              <a:rPr lang="en-US" dirty="0"/>
              <a:t>p. 316 Previous edition had interesting history of the word “hacker”. Interesting to compare password guidance over the years. Any sources newer than 2013? Writing down pw not option for classified systems. Giving silly answers good for info privacy too.</a:t>
            </a:r>
          </a:p>
          <a:p>
            <a:pPr>
              <a:lnSpc>
                <a:spcPct val="110000"/>
              </a:lnSpc>
              <a:spcBef>
                <a:spcPts val="600"/>
              </a:spcBef>
            </a:pPr>
            <a:r>
              <a:rPr lang="en-US" dirty="0"/>
              <a:t>p. 319 Apple altruism or marketing? Precedent setting to take advantage of emotions?</a:t>
            </a:r>
          </a:p>
          <a:p>
            <a:pPr>
              <a:lnSpc>
                <a:spcPct val="110000"/>
              </a:lnSpc>
              <a:spcBef>
                <a:spcPts val="600"/>
              </a:spcBef>
            </a:pPr>
            <a:r>
              <a:rPr lang="en-US" dirty="0"/>
              <a:t>p. 320 Rare to find just HTTP today, but common during </a:t>
            </a:r>
            <a:r>
              <a:rPr lang="en-US" dirty="0" err="1"/>
              <a:t>Firesheep</a:t>
            </a:r>
            <a:r>
              <a:rPr lang="en-US" dirty="0"/>
              <a:t> event.</a:t>
            </a:r>
          </a:p>
          <a:p>
            <a:pPr>
              <a:lnSpc>
                <a:spcPct val="110000"/>
              </a:lnSpc>
              <a:spcBef>
                <a:spcPts val="600"/>
              </a:spcBef>
            </a:pPr>
            <a:r>
              <a:rPr lang="en-US" dirty="0"/>
              <a:t>p. 322 privacy policies AND implementations need to change. Getting on TV much more difficult than releasing software. </a:t>
            </a:r>
          </a:p>
          <a:p>
            <a:pPr>
              <a:lnSpc>
                <a:spcPct val="110000"/>
              </a:lnSpc>
              <a:spcBef>
                <a:spcPts val="600"/>
              </a:spcBef>
            </a:pPr>
            <a:r>
              <a:rPr lang="en-US" dirty="0"/>
              <a:t>p. 324 Virus could be new, 0 Day.</a:t>
            </a:r>
          </a:p>
          <a:p>
            <a:pPr>
              <a:lnSpc>
                <a:spcPct val="110000"/>
              </a:lnSpc>
              <a:spcBef>
                <a:spcPts val="600"/>
              </a:spcBef>
            </a:pPr>
            <a:r>
              <a:rPr lang="en-US" dirty="0"/>
              <a:t>p. 326 Goals include infect 3 machine per LAN and as many computers as possible? </a:t>
            </a:r>
          </a:p>
          <a:p>
            <a:pPr>
              <a:lnSpc>
                <a:spcPct val="110000"/>
              </a:lnSpc>
              <a:spcBef>
                <a:spcPts val="600"/>
              </a:spcBef>
            </a:pPr>
            <a:r>
              <a:rPr lang="en-US" dirty="0"/>
              <a:t>p. 327 Never make last minute changes before release. Were they related to the defects? Testing w/out DEBUG often neglected</a:t>
            </a:r>
          </a:p>
        </p:txBody>
      </p:sp>
      <p:sp>
        <p:nvSpPr>
          <p:cNvPr id="11" name="Content Placeholder 10"/>
          <p:cNvSpPr>
            <a:spLocks noGrp="1"/>
          </p:cNvSpPr>
          <p:nvPr>
            <p:ph sz="half" idx="2"/>
          </p:nvPr>
        </p:nvSpPr>
        <p:spPr>
          <a:xfrm>
            <a:off x="4724400" y="1040780"/>
            <a:ext cx="4419600" cy="3956415"/>
          </a:xfrm>
        </p:spPr>
        <p:txBody>
          <a:bodyPr>
            <a:normAutofit fontScale="62500" lnSpcReduction="20000"/>
          </a:bodyPr>
          <a:lstStyle/>
          <a:p>
            <a:pPr>
              <a:lnSpc>
                <a:spcPct val="110000"/>
              </a:lnSpc>
              <a:spcBef>
                <a:spcPts val="600"/>
              </a:spcBef>
            </a:pPr>
            <a:r>
              <a:rPr lang="en-US" dirty="0"/>
              <a:t>p. 329 Do people use the Internet as an experimental laboratory these days? </a:t>
            </a:r>
          </a:p>
          <a:p>
            <a:pPr>
              <a:lnSpc>
                <a:spcPct val="110000"/>
              </a:lnSpc>
              <a:spcBef>
                <a:spcPts val="600"/>
              </a:spcBef>
            </a:pPr>
            <a:r>
              <a:rPr lang="en-US" dirty="0"/>
              <a:t>p. 330 “send reports back to a </a:t>
            </a:r>
            <a:r>
              <a:rPr lang="en-US" b="1" dirty="0"/>
              <a:t>host</a:t>
            </a:r>
            <a:r>
              <a:rPr lang="en-US" dirty="0"/>
              <a:t> computer”? 90% spam sent through botnets, source 2006. </a:t>
            </a:r>
          </a:p>
          <a:p>
            <a:pPr>
              <a:lnSpc>
                <a:spcPct val="110000"/>
              </a:lnSpc>
              <a:spcBef>
                <a:spcPts val="600"/>
              </a:spcBef>
            </a:pPr>
            <a:r>
              <a:rPr lang="en-US" dirty="0"/>
              <a:t>p. 332 BAE prohibits use of non-company owned devices. New trend?</a:t>
            </a:r>
          </a:p>
          <a:p>
            <a:pPr>
              <a:lnSpc>
                <a:spcPct val="110000"/>
              </a:lnSpc>
              <a:spcBef>
                <a:spcPts val="600"/>
              </a:spcBef>
            </a:pPr>
            <a:r>
              <a:rPr lang="en-US" dirty="0"/>
              <a:t>p. 333 “An interesting development” *was*</a:t>
            </a:r>
          </a:p>
          <a:p>
            <a:pPr>
              <a:lnSpc>
                <a:spcPct val="110000"/>
              </a:lnSpc>
              <a:spcBef>
                <a:spcPts val="600"/>
              </a:spcBef>
            </a:pPr>
            <a:r>
              <a:rPr lang="en-US" dirty="0"/>
              <a:t>p. 334 Did DoS attacks become an important  part of the terrorist arsenal? Source 2003.</a:t>
            </a:r>
          </a:p>
          <a:p>
            <a:pPr>
              <a:lnSpc>
                <a:spcPct val="110000"/>
              </a:lnSpc>
              <a:spcBef>
                <a:spcPts val="600"/>
              </a:spcBef>
            </a:pPr>
            <a:r>
              <a:rPr lang="en-US" dirty="0"/>
              <a:t>p. 335 1993 BMW in 2005, maybe crime doesn’t pay.</a:t>
            </a:r>
          </a:p>
          <a:p>
            <a:pPr>
              <a:lnSpc>
                <a:spcPct val="110000"/>
              </a:lnSpc>
              <a:spcBef>
                <a:spcPts val="600"/>
              </a:spcBef>
            </a:pPr>
            <a:r>
              <a:rPr lang="en-US" dirty="0"/>
              <a:t>p. 338 “…paralyzed a third of them… attack was relatively minor…”?</a:t>
            </a:r>
          </a:p>
          <a:p>
            <a:pPr>
              <a:lnSpc>
                <a:spcPct val="110000"/>
              </a:lnSpc>
              <a:spcBef>
                <a:spcPts val="600"/>
              </a:spcBef>
            </a:pPr>
            <a:r>
              <a:rPr lang="en-US" dirty="0"/>
              <a:t>p. 340 South Park – Trapped In The Closet</a:t>
            </a:r>
          </a:p>
          <a:p>
            <a:pPr>
              <a:lnSpc>
                <a:spcPct val="110000"/>
              </a:lnSpc>
              <a:spcBef>
                <a:spcPts val="600"/>
              </a:spcBef>
            </a:pPr>
            <a:r>
              <a:rPr lang="en-US" dirty="0"/>
              <a:t>p. 344 12 study from 2003, now? 14 Why couldn’t server authenticate sender? Eliminating anonymity may help with email, but everywhere?</a:t>
            </a:r>
          </a:p>
          <a:p>
            <a:pPr>
              <a:lnSpc>
                <a:spcPct val="110000"/>
              </a:lnSpc>
              <a:spcBef>
                <a:spcPts val="600"/>
              </a:spcBef>
            </a:pPr>
            <a:r>
              <a:rPr lang="en-US" dirty="0"/>
              <a:t>End of Chapter questions: 1, 14, 30</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lstStyle/>
          <a:p>
            <a:pPr eaLnBrk="1" hangingPunct="1"/>
            <a:r>
              <a:rPr lang="en-US" dirty="0">
                <a:ea typeface="ＭＳ Ｐゴシック" charset="-128"/>
                <a:cs typeface="ＭＳ Ｐゴシック" charset="-128"/>
              </a:rPr>
              <a:t>Hacker Used To Mean Something Else</a:t>
            </a:r>
          </a:p>
        </p:txBody>
      </p:sp>
      <p:sp>
        <p:nvSpPr>
          <p:cNvPr id="60422" name="Rectangle 3"/>
          <p:cNvSpPr>
            <a:spLocks noGrp="1" noChangeArrowheads="1"/>
          </p:cNvSpPr>
          <p:nvPr>
            <p:ph sz="half" idx="1"/>
          </p:nvPr>
        </p:nvSpPr>
        <p:spPr/>
        <p:txBody>
          <a:bodyPr>
            <a:normAutofit fontScale="85000" lnSpcReduction="20000"/>
          </a:bodyPr>
          <a:lstStyle/>
          <a:p>
            <a:pPr>
              <a:spcBef>
                <a:spcPts val="600"/>
              </a:spcBef>
            </a:pPr>
            <a:r>
              <a:rPr lang="en-US" dirty="0"/>
              <a:t>1950s</a:t>
            </a:r>
          </a:p>
          <a:p>
            <a:pPr marL="411480" lvl="1">
              <a:lnSpc>
                <a:spcPct val="110000"/>
              </a:lnSpc>
            </a:pPr>
            <a:r>
              <a:rPr lang="en-US" dirty="0">
                <a:sym typeface="Wingdings" charset="2"/>
              </a:rPr>
              <a:t>Hack: newly constructed piece of equipment, useful, demonstrated “creator’s technical virtuosity” </a:t>
            </a:r>
          </a:p>
          <a:p>
            <a:pPr marL="411480" lvl="1">
              <a:lnSpc>
                <a:spcPct val="110000"/>
              </a:lnSpc>
            </a:pPr>
            <a:r>
              <a:rPr lang="en-US" dirty="0">
                <a:sym typeface="Wingdings" charset="2"/>
              </a:rPr>
              <a:t>Hacker: Explorer, risk taker, make system do something it had never done</a:t>
            </a:r>
          </a:p>
          <a:p>
            <a:pPr marL="411480" lvl="1">
              <a:lnSpc>
                <a:spcPct val="110000"/>
              </a:lnSpc>
            </a:pPr>
            <a:r>
              <a:rPr lang="en-US" dirty="0">
                <a:sym typeface="Wingdings" charset="2"/>
              </a:rPr>
              <a:t>“person who delights in having an intimate understanding of the internal workings of a system, computer and networks in particular” [2]</a:t>
            </a:r>
          </a:p>
          <a:p>
            <a:pPr>
              <a:spcBef>
                <a:spcPts val="600"/>
              </a:spcBef>
            </a:pPr>
            <a:r>
              <a:rPr lang="en-US" dirty="0">
                <a:sym typeface="Wingdings" charset="2"/>
              </a:rPr>
              <a:t>1980s: </a:t>
            </a:r>
          </a:p>
          <a:p>
            <a:pPr lvl="1">
              <a:lnSpc>
                <a:spcPct val="110000"/>
              </a:lnSpc>
            </a:pPr>
            <a:r>
              <a:rPr lang="en-US" dirty="0">
                <a:sym typeface="Wingdings" charset="2"/>
              </a:rPr>
              <a:t>Start of change to negative connotation</a:t>
            </a:r>
          </a:p>
          <a:p>
            <a:pPr>
              <a:spcBef>
                <a:spcPts val="600"/>
              </a:spcBef>
            </a:pPr>
            <a:r>
              <a:rPr lang="en-US" dirty="0">
                <a:sym typeface="Wingdings" charset="2"/>
              </a:rPr>
              <a:t>1990s: Hacker / Hero / Villain</a:t>
            </a:r>
          </a:p>
          <a:p>
            <a:pPr>
              <a:spcBef>
                <a:spcPts val="600"/>
              </a:spcBef>
            </a:pPr>
            <a:r>
              <a:rPr lang="en-US" dirty="0">
                <a:sym typeface="Wingdings" charset="2"/>
              </a:rPr>
              <a:t>2000s: Negative</a:t>
            </a:r>
          </a:p>
          <a:p>
            <a:pPr>
              <a:spcBef>
                <a:spcPts val="600"/>
              </a:spcBef>
            </a:pPr>
            <a:r>
              <a:rPr lang="en-US" dirty="0">
                <a:sym typeface="Wingdings" charset="2"/>
              </a:rPr>
              <a:t>Hackathon may be </a:t>
            </a:r>
            <a:r>
              <a:rPr lang="en-US">
                <a:sym typeface="Wingdings" charset="2"/>
              </a:rPr>
              <a:t>the last positive </a:t>
            </a:r>
            <a:r>
              <a:rPr lang="en-US" dirty="0">
                <a:sym typeface="Wingdings" charset="2"/>
              </a:rPr>
              <a:t>use</a:t>
            </a:r>
          </a:p>
        </p:txBody>
      </p:sp>
      <p:sp>
        <p:nvSpPr>
          <p:cNvPr id="4" name="Content Placeholder 3">
            <a:extLst>
              <a:ext uri="{FF2B5EF4-FFF2-40B4-BE49-F238E27FC236}">
                <a16:creationId xmlns:a16="http://schemas.microsoft.com/office/drawing/2014/main" id="{6EC184B6-B53F-9BEE-5A80-A59A9C8B43BA}"/>
              </a:ext>
            </a:extLst>
          </p:cNvPr>
          <p:cNvSpPr>
            <a:spLocks noGrp="1"/>
          </p:cNvSpPr>
          <p:nvPr>
            <p:ph sz="half" idx="2"/>
          </p:nvPr>
        </p:nvSpPr>
        <p:spPr/>
        <p:txBody>
          <a:bodyPr>
            <a:normAutofit fontScale="85000" lnSpcReduction="20000"/>
          </a:bodyPr>
          <a:lstStyle/>
          <a:p>
            <a:pPr>
              <a:spcBef>
                <a:spcPts val="600"/>
              </a:spcBef>
            </a:pPr>
            <a:r>
              <a:rPr lang="en-US" dirty="0"/>
              <a:t>Hacker</a:t>
            </a:r>
          </a:p>
          <a:p>
            <a:pPr>
              <a:spcBef>
                <a:spcPts val="600"/>
              </a:spcBef>
            </a:pPr>
            <a:r>
              <a:rPr lang="en-US" dirty="0"/>
              <a:t>Cracker</a:t>
            </a:r>
          </a:p>
          <a:p>
            <a:pPr>
              <a:spcBef>
                <a:spcPts val="600"/>
              </a:spcBef>
            </a:pPr>
            <a:r>
              <a:rPr lang="en-US" dirty="0"/>
              <a:t>Phreakers</a:t>
            </a:r>
          </a:p>
          <a:p>
            <a:pPr>
              <a:spcBef>
                <a:spcPts val="600"/>
              </a:spcBef>
            </a:pPr>
            <a:r>
              <a:rPr lang="en-US" dirty="0"/>
              <a:t>Cyberpunk</a:t>
            </a:r>
          </a:p>
          <a:p>
            <a:pPr>
              <a:spcBef>
                <a:spcPts val="600"/>
              </a:spcBef>
            </a:pPr>
            <a:r>
              <a:rPr lang="en-US" dirty="0"/>
              <a:t>Packet Monkey</a:t>
            </a:r>
          </a:p>
          <a:p>
            <a:pPr>
              <a:spcBef>
                <a:spcPts val="600"/>
              </a:spcBef>
            </a:pPr>
            <a:r>
              <a:rPr lang="en-US" dirty="0"/>
              <a:t>Script Kiddie</a:t>
            </a:r>
          </a:p>
          <a:p>
            <a:pPr>
              <a:spcBef>
                <a:spcPts val="600"/>
              </a:spcBef>
            </a:pPr>
            <a:r>
              <a:rPr lang="en-US" dirty="0"/>
              <a:t>Phisher</a:t>
            </a:r>
          </a:p>
          <a:p>
            <a:pPr>
              <a:spcBef>
                <a:spcPts val="600"/>
              </a:spcBef>
            </a:pPr>
            <a:r>
              <a:rPr lang="en-US" dirty="0"/>
              <a:t>Cyber Terrorist</a:t>
            </a:r>
          </a:p>
          <a:p>
            <a:pPr>
              <a:spcBef>
                <a:spcPts val="600"/>
              </a:spcBef>
            </a:pPr>
            <a:r>
              <a:rPr lang="en-US" dirty="0"/>
              <a:t>Security Analysts</a:t>
            </a:r>
          </a:p>
          <a:p>
            <a:endParaRPr lang="en-US" dirty="0"/>
          </a:p>
          <a:p>
            <a:r>
              <a:rPr lang="en-US" dirty="0"/>
              <a:t>Black/White Hat – Should these be used?</a:t>
            </a:r>
          </a:p>
        </p:txBody>
      </p:sp>
      <p:sp>
        <p:nvSpPr>
          <p:cNvPr id="2" name="Footer Placeholder 1"/>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2248734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 Overrun</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Rectangle 4"/>
          <p:cNvSpPr>
            <a:spLocks noChangeArrowheads="1"/>
          </p:cNvSpPr>
          <p:nvPr/>
        </p:nvSpPr>
        <p:spPr bwMode="auto">
          <a:xfrm>
            <a:off x="0" y="1209479"/>
            <a:ext cx="9144000" cy="457200"/>
          </a:xfrm>
          <a:prstGeom prst="rect">
            <a:avLst/>
          </a:prstGeom>
          <a:solidFill>
            <a:schemeClr val="bg1">
              <a:lumMod val="50000"/>
              <a:lumOff val="50000"/>
            </a:schemeClr>
          </a:solidFill>
          <a:ln w="9525">
            <a:solidFill>
              <a:schemeClr val="tx1"/>
            </a:solidFill>
            <a:miter lim="800000"/>
            <a:headEnd/>
            <a:tailEnd/>
          </a:ln>
        </p:spPr>
        <p:txBody>
          <a:bodyPr wrap="none" anchor="ctr">
            <a:prstTxWarp prst="textNoShape">
              <a:avLst/>
            </a:prstTxWarp>
          </a:bodyPr>
          <a:lstStyle/>
          <a:p>
            <a:endParaRPr lang="en-US"/>
          </a:p>
        </p:txBody>
      </p:sp>
      <p:sp>
        <p:nvSpPr>
          <p:cNvPr id="7" name="TextBox 13"/>
          <p:cNvSpPr txBox="1">
            <a:spLocks noChangeArrowheads="1"/>
          </p:cNvSpPr>
          <p:nvPr/>
        </p:nvSpPr>
        <p:spPr bwMode="auto">
          <a:xfrm>
            <a:off x="2063750" y="1209479"/>
            <a:ext cx="2101850"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Local Variables</a:t>
            </a:r>
          </a:p>
        </p:txBody>
      </p:sp>
      <p:sp>
        <p:nvSpPr>
          <p:cNvPr id="8" name="TextBox 14"/>
          <p:cNvSpPr txBox="1">
            <a:spLocks noChangeArrowheads="1"/>
          </p:cNvSpPr>
          <p:nvPr/>
        </p:nvSpPr>
        <p:spPr bwMode="auto">
          <a:xfrm>
            <a:off x="4162425" y="1209479"/>
            <a:ext cx="209232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Return Address</a:t>
            </a:r>
          </a:p>
        </p:txBody>
      </p:sp>
      <p:sp>
        <p:nvSpPr>
          <p:cNvPr id="9" name="TextBox 15"/>
          <p:cNvSpPr txBox="1">
            <a:spLocks noChangeArrowheads="1"/>
          </p:cNvSpPr>
          <p:nvPr/>
        </p:nvSpPr>
        <p:spPr bwMode="auto">
          <a:xfrm>
            <a:off x="6219825" y="1209479"/>
            <a:ext cx="1552575" cy="461963"/>
          </a:xfrm>
          <a:prstGeom prst="rect">
            <a:avLst/>
          </a:prstGeom>
          <a:solidFill>
            <a:schemeClr val="tx1"/>
          </a:solidFill>
          <a:ln w="9525">
            <a:solidFill>
              <a:schemeClr val="bg1"/>
            </a:solidFill>
            <a:miter lim="800000"/>
            <a:headEnd/>
            <a:tailEnd/>
          </a:ln>
        </p:spPr>
        <p:txBody>
          <a:bodyPr wrap="none">
            <a:prstTxWarp prst="textNoShape">
              <a:avLst/>
            </a:prstTxWarp>
            <a:noAutofit/>
          </a:bodyPr>
          <a:lstStyle/>
          <a:p>
            <a:pPr algn="ctr"/>
            <a:r>
              <a:rPr lang="en-US" dirty="0">
                <a:solidFill>
                  <a:schemeClr val="bg1"/>
                </a:solidFill>
              </a:rPr>
              <a:t>Parameters</a:t>
            </a:r>
          </a:p>
        </p:txBody>
      </p:sp>
      <p:sp>
        <p:nvSpPr>
          <p:cNvPr id="10" name="Rectangle 4"/>
          <p:cNvSpPr>
            <a:spLocks noChangeArrowheads="1"/>
          </p:cNvSpPr>
          <p:nvPr/>
        </p:nvSpPr>
        <p:spPr bwMode="auto">
          <a:xfrm>
            <a:off x="0" y="2347717"/>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1" name="TextBox 17"/>
          <p:cNvSpPr txBox="1">
            <a:spLocks noChangeArrowheads="1"/>
          </p:cNvSpPr>
          <p:nvPr/>
        </p:nvSpPr>
        <p:spPr bwMode="auto">
          <a:xfrm>
            <a:off x="838200" y="2347717"/>
            <a:ext cx="930275"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buffer</a:t>
            </a:r>
          </a:p>
        </p:txBody>
      </p:sp>
      <p:sp>
        <p:nvSpPr>
          <p:cNvPr id="12" name="TextBox 18"/>
          <p:cNvSpPr txBox="1">
            <a:spLocks noChangeArrowheads="1"/>
          </p:cNvSpPr>
          <p:nvPr/>
        </p:nvSpPr>
        <p:spPr bwMode="auto">
          <a:xfrm>
            <a:off x="2122488" y="2347717"/>
            <a:ext cx="2057400"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Target Variable</a:t>
            </a:r>
          </a:p>
        </p:txBody>
      </p:sp>
      <p:sp>
        <p:nvSpPr>
          <p:cNvPr id="13" name="TextBox 21"/>
          <p:cNvSpPr txBox="1">
            <a:spLocks noChangeArrowheads="1"/>
          </p:cNvSpPr>
          <p:nvPr/>
        </p:nvSpPr>
        <p:spPr bwMode="auto">
          <a:xfrm>
            <a:off x="854075" y="2352479"/>
            <a:ext cx="3352800" cy="461963"/>
          </a:xfrm>
          <a:prstGeom prst="rect">
            <a:avLst/>
          </a:prstGeom>
          <a:solidFill>
            <a:schemeClr val="bg2">
              <a:alpha val="50195"/>
            </a:schemeClr>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  </a:t>
            </a:r>
          </a:p>
        </p:txBody>
      </p:sp>
      <p:sp>
        <p:nvSpPr>
          <p:cNvPr id="14" name="Rectangle 4"/>
          <p:cNvSpPr>
            <a:spLocks noChangeArrowheads="1"/>
          </p:cNvSpPr>
          <p:nvPr/>
        </p:nvSpPr>
        <p:spPr bwMode="auto">
          <a:xfrm>
            <a:off x="0" y="3472212"/>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5" name="TextBox 23"/>
          <p:cNvSpPr txBox="1">
            <a:spLocks noChangeArrowheads="1"/>
          </p:cNvSpPr>
          <p:nvPr/>
        </p:nvSpPr>
        <p:spPr bwMode="auto">
          <a:xfrm>
            <a:off x="2193925" y="3472212"/>
            <a:ext cx="1539875" cy="461963"/>
          </a:xfrm>
          <a:prstGeom prst="rect">
            <a:avLst/>
          </a:prstGeom>
          <a:solidFill>
            <a:schemeClr val="tx1"/>
          </a:solidFill>
          <a:ln w="9525">
            <a:solidFill>
              <a:srgbClr val="000000"/>
            </a:solidFill>
            <a:miter lim="800000"/>
            <a:headEnd/>
            <a:tailEnd/>
          </a:ln>
        </p:spPr>
        <p:txBody>
          <a:bodyPr>
            <a:prstTxWarp prst="textNoShape">
              <a:avLst/>
            </a:prstTxWarp>
            <a:noAutofit/>
          </a:bodyPr>
          <a:lstStyle/>
          <a:p>
            <a:pPr algn="ctr"/>
            <a:r>
              <a:rPr lang="en-US" dirty="0">
                <a:solidFill>
                  <a:srgbClr val="000000"/>
                </a:solidFill>
              </a:rPr>
              <a:t>buffer</a:t>
            </a:r>
          </a:p>
        </p:txBody>
      </p:sp>
      <p:sp>
        <p:nvSpPr>
          <p:cNvPr id="16" name="TextBox 27"/>
          <p:cNvSpPr txBox="1">
            <a:spLocks noChangeArrowheads="1"/>
          </p:cNvSpPr>
          <p:nvPr/>
        </p:nvSpPr>
        <p:spPr bwMode="auto">
          <a:xfrm>
            <a:off x="4267200" y="3481737"/>
            <a:ext cx="2090738" cy="460375"/>
          </a:xfrm>
          <a:prstGeom prst="rect">
            <a:avLst/>
          </a:prstGeom>
          <a:solidFill>
            <a:schemeClr val="tx1"/>
          </a:solidFill>
          <a:ln w="9525">
            <a:solidFill>
              <a:srgbClr val="000000"/>
            </a:solidFill>
            <a:miter lim="800000"/>
            <a:headEnd/>
            <a:tailEnd/>
          </a:ln>
        </p:spPr>
        <p:txBody>
          <a:bodyPr wrap="none">
            <a:prstTxWarp prst="textNoShape">
              <a:avLst/>
            </a:prstTxWarp>
            <a:noAutofit/>
          </a:bodyPr>
          <a:lstStyle/>
          <a:p>
            <a:pPr algn="ctr"/>
            <a:r>
              <a:rPr lang="en-US" dirty="0">
                <a:solidFill>
                  <a:srgbClr val="000000"/>
                </a:solidFill>
              </a:rPr>
              <a:t>Return Address</a:t>
            </a:r>
          </a:p>
        </p:txBody>
      </p:sp>
      <p:sp>
        <p:nvSpPr>
          <p:cNvPr id="17" name="Rectangle 4"/>
          <p:cNvSpPr>
            <a:spLocks noChangeArrowheads="1"/>
          </p:cNvSpPr>
          <p:nvPr/>
        </p:nvSpPr>
        <p:spPr bwMode="auto">
          <a:xfrm>
            <a:off x="0" y="4305650"/>
            <a:ext cx="9144000" cy="457200"/>
          </a:xfrm>
          <a:prstGeom prst="rect">
            <a:avLst/>
          </a:prstGeom>
          <a:solidFill>
            <a:srgbClr val="7F7F7F"/>
          </a:solidFill>
          <a:ln w="9525">
            <a:solidFill>
              <a:schemeClr val="tx1"/>
            </a:solidFill>
            <a:miter lim="800000"/>
            <a:headEnd/>
            <a:tailEnd/>
          </a:ln>
        </p:spPr>
        <p:txBody>
          <a:bodyPr wrap="none" anchor="ctr">
            <a:prstTxWarp prst="textNoShape">
              <a:avLst/>
            </a:prstTxWarp>
          </a:bodyPr>
          <a:lstStyle/>
          <a:p>
            <a:endParaRPr lang="en-US"/>
          </a:p>
        </p:txBody>
      </p:sp>
      <p:sp>
        <p:nvSpPr>
          <p:cNvPr id="18" name="TextBox 29"/>
          <p:cNvSpPr txBox="1">
            <a:spLocks noChangeArrowheads="1"/>
          </p:cNvSpPr>
          <p:nvPr/>
        </p:nvSpPr>
        <p:spPr bwMode="auto">
          <a:xfrm>
            <a:off x="2193925" y="4305650"/>
            <a:ext cx="1539875" cy="461962"/>
          </a:xfrm>
          <a:prstGeom prst="rect">
            <a:avLst/>
          </a:prstGeom>
          <a:solidFill>
            <a:srgbClr val="FFFFFF"/>
          </a:solidFill>
          <a:ln w="9525">
            <a:solidFill>
              <a:srgbClr val="000000"/>
            </a:solidFill>
            <a:miter lim="800000"/>
            <a:headEnd/>
            <a:tailEnd/>
          </a:ln>
        </p:spPr>
        <p:txBody>
          <a:bodyPr>
            <a:prstTxWarp prst="textNoShape">
              <a:avLst/>
            </a:prstTxWarp>
            <a:noAutofit/>
          </a:bodyPr>
          <a:lstStyle/>
          <a:p>
            <a:pPr algn="ctr"/>
            <a:r>
              <a:rPr lang="en-US">
                <a:solidFill>
                  <a:srgbClr val="000000"/>
                </a:solidFill>
              </a:rPr>
              <a:t>code</a:t>
            </a:r>
          </a:p>
        </p:txBody>
      </p:sp>
      <p:sp>
        <p:nvSpPr>
          <p:cNvPr id="19" name="TextBox 30"/>
          <p:cNvSpPr txBox="1">
            <a:spLocks noChangeArrowheads="1"/>
          </p:cNvSpPr>
          <p:nvPr/>
        </p:nvSpPr>
        <p:spPr bwMode="auto">
          <a:xfrm>
            <a:off x="4267200" y="4315175"/>
            <a:ext cx="2090738" cy="461962"/>
          </a:xfrm>
          <a:prstGeom prst="rect">
            <a:avLst/>
          </a:prstGeom>
          <a:solidFill>
            <a:srgbClr val="FFFFFF"/>
          </a:solidFill>
          <a:ln w="9525">
            <a:solidFill>
              <a:srgbClr val="000000"/>
            </a:solidFill>
            <a:miter lim="800000"/>
            <a:headEnd/>
            <a:tailEnd/>
          </a:ln>
        </p:spPr>
        <p:txBody>
          <a:bodyPr wrap="none">
            <a:prstTxWarp prst="textNoShape">
              <a:avLst/>
            </a:prstTxWarp>
            <a:noAutofit/>
          </a:bodyPr>
          <a:lstStyle/>
          <a:p>
            <a:pPr algn="ctr"/>
            <a:r>
              <a:rPr lang="en-US">
                <a:solidFill>
                  <a:srgbClr val="000000"/>
                </a:solidFill>
              </a:rPr>
              <a:t>Return Address</a:t>
            </a:r>
          </a:p>
        </p:txBody>
      </p:sp>
      <p:sp>
        <p:nvSpPr>
          <p:cNvPr id="20" name="TextBox 31"/>
          <p:cNvSpPr txBox="1">
            <a:spLocks noChangeArrowheads="1"/>
          </p:cNvSpPr>
          <p:nvPr/>
        </p:nvSpPr>
        <p:spPr bwMode="auto">
          <a:xfrm>
            <a:off x="2209800" y="4315175"/>
            <a:ext cx="4191000" cy="461962"/>
          </a:xfrm>
          <a:prstGeom prst="rect">
            <a:avLst/>
          </a:prstGeom>
          <a:solidFill>
            <a:srgbClr val="990033">
              <a:alpha val="50195"/>
            </a:srgbClr>
          </a:solidFill>
          <a:ln w="9525">
            <a:solidFill>
              <a:schemeClr val="tx1"/>
            </a:solidFill>
            <a:miter lim="800000"/>
            <a:headEnd/>
            <a:tailEnd/>
          </a:ln>
        </p:spPr>
        <p:txBody>
          <a:bodyPr>
            <a:prstTxWarp prst="textNoShape">
              <a:avLst/>
            </a:prstTxWarp>
            <a:noAutofit/>
          </a:bodyPr>
          <a:lstStyle/>
          <a:p>
            <a:r>
              <a:rPr lang="en-US">
                <a:solidFill>
                  <a:srgbClr val="000000"/>
                </a:solidFill>
              </a:rPr>
              <a:t>  </a:t>
            </a:r>
          </a:p>
        </p:txBody>
      </p:sp>
      <p:cxnSp>
        <p:nvCxnSpPr>
          <p:cNvPr id="21" name="Elbow Connector 33"/>
          <p:cNvCxnSpPr>
            <a:cxnSpLocks noChangeShapeType="1"/>
            <a:stCxn id="20" idx="3"/>
            <a:endCxn id="18" idx="1"/>
          </p:cNvCxnSpPr>
          <p:nvPr/>
        </p:nvCxnSpPr>
        <p:spPr bwMode="auto">
          <a:xfrm flipH="1" flipV="1">
            <a:off x="2193925" y="4537425"/>
            <a:ext cx="4206875" cy="7937"/>
          </a:xfrm>
          <a:prstGeom prst="bentConnector5">
            <a:avLst>
              <a:gd name="adj1" fmla="val -5435"/>
              <a:gd name="adj2" fmla="val -6559204"/>
              <a:gd name="adj3" fmla="val 105435"/>
            </a:avLst>
          </a:prstGeom>
          <a:noFill/>
          <a:ln w="9525">
            <a:solidFill>
              <a:schemeClr val="tx1"/>
            </a:solidFill>
            <a:round/>
            <a:headEnd/>
            <a:tailEnd type="arrow" w="med" len="med"/>
          </a:ln>
        </p:spPr>
      </p:cxnSp>
      <p:sp>
        <p:nvSpPr>
          <p:cNvPr id="22" name="TextBox 13"/>
          <p:cNvSpPr txBox="1">
            <a:spLocks noChangeArrowheads="1"/>
          </p:cNvSpPr>
          <p:nvPr/>
        </p:nvSpPr>
        <p:spPr bwMode="auto">
          <a:xfrm>
            <a:off x="6400800" y="853435"/>
            <a:ext cx="2743200" cy="369332"/>
          </a:xfrm>
          <a:prstGeom prst="rect">
            <a:avLst/>
          </a:prstGeom>
          <a:noFill/>
          <a:ln w="9525">
            <a:noFill/>
            <a:miter lim="800000"/>
            <a:headEnd/>
            <a:tailEnd/>
          </a:ln>
        </p:spPr>
        <p:txBody>
          <a:bodyPr wrap="square">
            <a:prstTxWarp prst="textNoShape">
              <a:avLst/>
            </a:prstTxWarp>
            <a:spAutoFit/>
          </a:bodyPr>
          <a:lstStyle/>
          <a:p>
            <a:r>
              <a:rPr lang="en-US" b="1" dirty="0"/>
              <a:t>Run time stack</a:t>
            </a:r>
          </a:p>
        </p:txBody>
      </p:sp>
      <p:sp>
        <p:nvSpPr>
          <p:cNvPr id="23" name="TextBox 13"/>
          <p:cNvSpPr txBox="1">
            <a:spLocks noChangeArrowheads="1"/>
          </p:cNvSpPr>
          <p:nvPr/>
        </p:nvSpPr>
        <p:spPr bwMode="auto">
          <a:xfrm>
            <a:off x="6400800" y="1969491"/>
            <a:ext cx="2743200" cy="369332"/>
          </a:xfrm>
          <a:prstGeom prst="rect">
            <a:avLst/>
          </a:prstGeom>
          <a:noFill/>
          <a:ln w="9525">
            <a:noFill/>
            <a:miter lim="800000"/>
            <a:headEnd/>
            <a:tailEnd/>
          </a:ln>
        </p:spPr>
        <p:txBody>
          <a:bodyPr wrap="square">
            <a:prstTxWarp prst="textNoShape">
              <a:avLst/>
            </a:prstTxWarp>
            <a:spAutoFit/>
          </a:bodyPr>
          <a:lstStyle/>
          <a:p>
            <a:r>
              <a:rPr lang="en-US" b="1" dirty="0"/>
              <a:t>Variable Attack</a:t>
            </a:r>
          </a:p>
        </p:txBody>
      </p:sp>
      <p:sp>
        <p:nvSpPr>
          <p:cNvPr id="24" name="TextBox 13"/>
          <p:cNvSpPr txBox="1">
            <a:spLocks noChangeArrowheads="1"/>
          </p:cNvSpPr>
          <p:nvPr/>
        </p:nvSpPr>
        <p:spPr bwMode="auto">
          <a:xfrm>
            <a:off x="6400800" y="3100463"/>
            <a:ext cx="2743200" cy="369332"/>
          </a:xfrm>
          <a:prstGeom prst="rect">
            <a:avLst/>
          </a:prstGeom>
          <a:noFill/>
          <a:ln w="9525">
            <a:noFill/>
            <a:miter lim="800000"/>
            <a:headEnd/>
            <a:tailEnd/>
          </a:ln>
        </p:spPr>
        <p:txBody>
          <a:bodyPr wrap="square">
            <a:prstTxWarp prst="textNoShape">
              <a:avLst/>
            </a:prstTxWarp>
            <a:spAutoFit/>
          </a:bodyPr>
          <a:lstStyle/>
          <a:p>
            <a:r>
              <a:rPr lang="en-US" b="1" dirty="0"/>
              <a:t>Stack Attack</a:t>
            </a:r>
          </a:p>
        </p:txBody>
      </p:sp>
      <p:sp>
        <p:nvSpPr>
          <p:cNvPr id="3" name="Slide Number Placeholder 2"/>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25154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Control Protocol (TCP) Three-way Handshake</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Cube 11"/>
          <p:cNvSpPr>
            <a:spLocks noChangeArrowheads="1"/>
          </p:cNvSpPr>
          <p:nvPr/>
        </p:nvSpPr>
        <p:spPr bwMode="auto">
          <a:xfrm>
            <a:off x="1981200" y="2247900"/>
            <a:ext cx="990600" cy="9906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7" name="Cube 12"/>
          <p:cNvSpPr>
            <a:spLocks noChangeArrowheads="1"/>
          </p:cNvSpPr>
          <p:nvPr/>
        </p:nvSpPr>
        <p:spPr bwMode="auto">
          <a:xfrm>
            <a:off x="6324600" y="1790700"/>
            <a:ext cx="838200" cy="1905000"/>
          </a:xfrm>
          <a:prstGeom prst="cube">
            <a:avLst>
              <a:gd name="adj" fmla="val 25000"/>
            </a:avLst>
          </a:prstGeom>
          <a:solidFill>
            <a:schemeClr val="tx1">
              <a:lumMod val="85000"/>
            </a:schemeClr>
          </a:solidFill>
          <a:ln w="9525">
            <a:solidFill>
              <a:srgbClr val="000000"/>
            </a:solidFill>
            <a:round/>
            <a:headEnd/>
            <a:tailEnd/>
          </a:ln>
        </p:spPr>
        <p:txBody>
          <a:bodyPr wrap="none" anchor="ctr">
            <a:prstTxWarp prst="textNoShape">
              <a:avLst/>
            </a:prstTxWarp>
          </a:bodyPr>
          <a:lstStyle/>
          <a:p>
            <a:endParaRPr lang="en-US"/>
          </a:p>
        </p:txBody>
      </p:sp>
      <p:sp>
        <p:nvSpPr>
          <p:cNvPr id="8" name="Right Arrow 20"/>
          <p:cNvSpPr>
            <a:spLocks noChangeArrowheads="1"/>
          </p:cNvSpPr>
          <p:nvPr/>
        </p:nvSpPr>
        <p:spPr bwMode="auto">
          <a:xfrm>
            <a:off x="3962400" y="17907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t>
            </a:r>
          </a:p>
        </p:txBody>
      </p:sp>
      <p:sp>
        <p:nvSpPr>
          <p:cNvPr id="9" name="Right Arrow 24"/>
          <p:cNvSpPr>
            <a:spLocks noChangeArrowheads="1"/>
          </p:cNvSpPr>
          <p:nvPr/>
        </p:nvSpPr>
        <p:spPr bwMode="auto">
          <a:xfrm>
            <a:off x="3962400" y="3086100"/>
            <a:ext cx="1447800" cy="533400"/>
          </a:xfrm>
          <a:prstGeom prst="righ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ACK</a:t>
            </a:r>
          </a:p>
        </p:txBody>
      </p:sp>
      <p:sp>
        <p:nvSpPr>
          <p:cNvPr id="10" name="Left Arrow 25"/>
          <p:cNvSpPr>
            <a:spLocks noChangeArrowheads="1"/>
          </p:cNvSpPr>
          <p:nvPr/>
        </p:nvSpPr>
        <p:spPr bwMode="auto">
          <a:xfrm>
            <a:off x="3886200" y="2476500"/>
            <a:ext cx="1447800" cy="533400"/>
          </a:xfrm>
          <a:prstGeom prst="leftArrow">
            <a:avLst>
              <a:gd name="adj1" fmla="val 50000"/>
              <a:gd name="adj2" fmla="val 50001"/>
            </a:avLst>
          </a:prstGeom>
          <a:solidFill>
            <a:schemeClr val="tx1"/>
          </a:solidFill>
          <a:ln w="9525">
            <a:solidFill>
              <a:srgbClr val="000000"/>
            </a:solidFill>
            <a:round/>
            <a:headEnd/>
            <a:tailEnd/>
          </a:ln>
        </p:spPr>
        <p:txBody>
          <a:bodyPr wrap="none" anchor="ctr">
            <a:prstTxWarp prst="textNoShape">
              <a:avLst/>
            </a:prstTxWarp>
          </a:bodyPr>
          <a:lstStyle/>
          <a:p>
            <a:pPr algn="ctr">
              <a:lnSpc>
                <a:spcPct val="80000"/>
              </a:lnSpc>
            </a:pPr>
            <a:r>
              <a:rPr lang="en-US" sz="1300">
                <a:solidFill>
                  <a:srgbClr val="000000"/>
                </a:solidFill>
              </a:rPr>
              <a:t>SYN-ACK</a:t>
            </a:r>
          </a:p>
        </p:txBody>
      </p:sp>
      <p:sp>
        <p:nvSpPr>
          <p:cNvPr id="3" name="Slide Number Placeholder 2"/>
          <p:cNvSpPr>
            <a:spLocks noGrp="1"/>
          </p:cNvSpPr>
          <p:nvPr>
            <p:ph type="sldNum" sz="quarter" idx="12"/>
          </p:nvPr>
        </p:nvSpPr>
        <p:spPr/>
        <p:txBody>
          <a:bodyPr/>
          <a:lstStyle/>
          <a:p>
            <a:fld id="{A2A17EAB-8B51-5C40-8776-6683E51FA7A0}" type="slidenum">
              <a:rPr lang="en-US" smtClean="0"/>
              <a:t>9</a:t>
            </a:fld>
            <a:endParaRPr lang="en-US"/>
          </a:p>
        </p:txBody>
      </p:sp>
      <p:sp>
        <p:nvSpPr>
          <p:cNvPr id="11" name="Content Placeholder 3">
            <a:extLst>
              <a:ext uri="{FF2B5EF4-FFF2-40B4-BE49-F238E27FC236}">
                <a16:creationId xmlns:a16="http://schemas.microsoft.com/office/drawing/2014/main" id="{77FEF3D2-046D-6C03-C052-FF263A053327}"/>
              </a:ext>
            </a:extLst>
          </p:cNvPr>
          <p:cNvSpPr txBox="1">
            <a:spLocks/>
          </p:cNvSpPr>
          <p:nvPr/>
        </p:nvSpPr>
        <p:spPr>
          <a:xfrm>
            <a:off x="5097780" y="4210050"/>
            <a:ext cx="3733800" cy="729996"/>
          </a:xfrm>
          <a:prstGeom prst="rect">
            <a:avLst/>
          </a:prstGeom>
        </p:spPr>
        <p:txBody>
          <a:bodyPr>
            <a:normAutofit lnSpcReduction="10000"/>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a:lstStyle>
          <a:p>
            <a:pPr>
              <a:spcBef>
                <a:spcPts val="600"/>
              </a:spcBef>
            </a:pPr>
            <a:r>
              <a:rPr lang="en-US" dirty="0"/>
              <a:t>SYN – </a:t>
            </a:r>
            <a:r>
              <a:rPr lang="en-US" dirty="0" err="1"/>
              <a:t>SYNchronize</a:t>
            </a:r>
            <a:endParaRPr lang="en-US" dirty="0"/>
          </a:p>
          <a:p>
            <a:pPr>
              <a:spcBef>
                <a:spcPts val="600"/>
              </a:spcBef>
            </a:pPr>
            <a:r>
              <a:rPr lang="en-US" dirty="0"/>
              <a:t>ACK - </a:t>
            </a:r>
            <a:r>
              <a:rPr lang="en-US" dirty="0" err="1"/>
              <a:t>ACKnowledgement</a:t>
            </a:r>
            <a:endParaRPr lang="en-US" dirty="0"/>
          </a:p>
        </p:txBody>
      </p:sp>
    </p:spTree>
    <p:extLst>
      <p:ext uri="{BB962C8B-B14F-4D97-AF65-F5344CB8AC3E}">
        <p14:creationId xmlns:p14="http://schemas.microsoft.com/office/powerpoint/2010/main" val="554466261"/>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46350</TotalTime>
  <Words>6836</Words>
  <Application>Microsoft Macintosh PowerPoint</Application>
  <PresentationFormat>On-screen Show (16:9)</PresentationFormat>
  <Paragraphs>831</Paragraphs>
  <Slides>54</Slides>
  <Notes>48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ＭＳ Ｐゴシック</vt:lpstr>
      <vt:lpstr>Arial</vt:lpstr>
      <vt:lpstr>Calibri</vt:lpstr>
      <vt:lpstr>Cambria</vt:lpstr>
      <vt:lpstr>Courier New</vt:lpstr>
      <vt:lpstr>Figtree</vt:lpstr>
      <vt:lpstr>Google Sans</vt:lpstr>
      <vt:lpstr>Graphik</vt:lpstr>
      <vt:lpstr>Lato</vt:lpstr>
      <vt:lpstr>Open Sans</vt:lpstr>
      <vt:lpstr>Roboto</vt:lpstr>
      <vt:lpstr>Wingdings</vt:lpstr>
      <vt:lpstr>Red Radial 16x9</vt:lpstr>
      <vt:lpstr>Class 8 Security</vt:lpstr>
      <vt:lpstr>PowerPoint Presentation</vt:lpstr>
      <vt:lpstr>Papers</vt:lpstr>
      <vt:lpstr>Grades To Date</vt:lpstr>
      <vt:lpstr>Overview</vt:lpstr>
      <vt:lpstr>My Reading Notes</vt:lpstr>
      <vt:lpstr>Hacker Used To Mean Something Else</vt:lpstr>
      <vt:lpstr>Buffer Overrun</vt:lpstr>
      <vt:lpstr>Transmission Control Protocol (TCP) Three-way Handshake</vt:lpstr>
      <vt:lpstr>SYN Flood Attack</vt:lpstr>
      <vt:lpstr>Group Quiz</vt:lpstr>
      <vt:lpstr>Assignment Code Testing 1 Page Paper 1/2</vt:lpstr>
      <vt:lpstr>Assignment Code Testing 2/2</vt:lpstr>
      <vt:lpstr>Overview</vt:lpstr>
      <vt:lpstr>Ethical Hacking</vt:lpstr>
      <vt:lpstr>PowerPoint Presentation</vt:lpstr>
      <vt:lpstr>What Is Hacking? [2]</vt:lpstr>
      <vt:lpstr>What Is Ethical Hacking?</vt:lpstr>
      <vt:lpstr>What Is Ethical Hacking? [5]</vt:lpstr>
      <vt:lpstr>Hacking Timeline [3]</vt:lpstr>
      <vt:lpstr>Kevin Poulsen [4]</vt:lpstr>
      <vt:lpstr>Conclusion</vt:lpstr>
      <vt:lpstr>References</vt:lpstr>
      <vt:lpstr>The power behind AI: how nuclear can solve ai’s growing energy crisis</vt:lpstr>
      <vt:lpstr>AI is driving a spike in electricity demand</vt:lpstr>
      <vt:lpstr>Energy-efficiency might not solve the problem</vt:lpstr>
      <vt:lpstr>Carbon footprint </vt:lpstr>
      <vt:lpstr>Nuclear </vt:lpstr>
      <vt:lpstr>References</vt:lpstr>
      <vt:lpstr>Count on you</vt:lpstr>
      <vt:lpstr>Algorithm and social</vt:lpstr>
      <vt:lpstr>Algorithm and social - CONTINUED</vt:lpstr>
      <vt:lpstr>Therefore we Keep using…</vt:lpstr>
      <vt:lpstr>Search for all your questions</vt:lpstr>
      <vt:lpstr>Efficiency and accuracy</vt:lpstr>
      <vt:lpstr>Over-rely CASE</vt:lpstr>
      <vt:lpstr>what if it is down, how will everyone function?</vt:lpstr>
      <vt:lpstr>How to solve this?</vt:lpstr>
      <vt:lpstr>conclusion</vt:lpstr>
      <vt:lpstr>References</vt:lpstr>
      <vt:lpstr>Class 8 The End</vt:lpstr>
      <vt:lpstr>Run Example Code</vt:lpstr>
      <vt:lpstr>Buffer Overrun Code</vt:lpstr>
      <vt:lpstr>Ping Attack</vt:lpstr>
      <vt:lpstr>What is Denial of Service (DoS)</vt:lpstr>
      <vt:lpstr>Distributed DoS Vectors</vt:lpstr>
      <vt:lpstr>Crime How</vt:lpstr>
      <vt:lpstr>Crime Bane</vt:lpstr>
      <vt:lpstr>Crime Why</vt:lpstr>
      <vt:lpstr>Crime Time</vt:lpstr>
      <vt:lpstr>Crime Gain</vt:lpstr>
      <vt:lpstr>Crime Pay</vt:lpstr>
      <vt:lpstr>Crime Stop</vt:lpstr>
      <vt:lpstr>what works well Online With Zoom</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646</cp:revision>
  <dcterms:created xsi:type="dcterms:W3CDTF">2014-08-25T02:19:16Z</dcterms:created>
  <dcterms:modified xsi:type="dcterms:W3CDTF">2025-04-15T22:33:29Z</dcterms:modified>
</cp:coreProperties>
</file>