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handoutMasterIdLst>
    <p:handoutMasterId r:id="rId24"/>
  </p:handoutMasterIdLst>
  <p:sldIdLst>
    <p:sldId id="256" r:id="rId2"/>
    <p:sldId id="259" r:id="rId3"/>
    <p:sldId id="291" r:id="rId4"/>
    <p:sldId id="261" r:id="rId5"/>
    <p:sldId id="264" r:id="rId6"/>
    <p:sldId id="323" r:id="rId7"/>
    <p:sldId id="359" r:id="rId8"/>
    <p:sldId id="297" r:id="rId9"/>
    <p:sldId id="360" r:id="rId10"/>
    <p:sldId id="257" r:id="rId11"/>
    <p:sldId id="258" r:id="rId12"/>
    <p:sldId id="361" r:id="rId13"/>
    <p:sldId id="260" r:id="rId14"/>
    <p:sldId id="362" r:id="rId15"/>
    <p:sldId id="363" r:id="rId16"/>
    <p:sldId id="364" r:id="rId17"/>
    <p:sldId id="365" r:id="rId18"/>
    <p:sldId id="366" r:id="rId19"/>
    <p:sldId id="367" r:id="rId20"/>
    <p:sldId id="269" r:id="rId21"/>
    <p:sldId id="315" r:id="rId22"/>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59"/>
            <p14:sldId id="291"/>
            <p14:sldId id="261"/>
            <p14:sldId id="264"/>
            <p14:sldId id="323"/>
            <p14:sldId id="359"/>
            <p14:sldId id="297"/>
          </p14:sldIdLst>
        </p14:section>
        <p14:section name="Students" id="{03AE23C9-21E0-8F4A-B153-0900C2F809BC}">
          <p14:sldIdLst>
            <p14:sldId id="360"/>
            <p14:sldId id="257"/>
            <p14:sldId id="258"/>
            <p14:sldId id="361"/>
            <p14:sldId id="260"/>
            <p14:sldId id="362"/>
            <p14:sldId id="363"/>
            <p14:sldId id="364"/>
            <p14:sldId id="365"/>
            <p14:sldId id="366"/>
            <p14:sldId id="367"/>
          </p14:sldIdLst>
        </p14:section>
        <p14:section name="Common" id="{62B1AA91-D93D-9C4F-8ABE-6423F5BD3A6E}">
          <p14:sldIdLst>
            <p14:sldId id="269"/>
            <p14:sldId id="31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80594" autoAdjust="0"/>
  </p:normalViewPr>
  <p:slideViewPr>
    <p:cSldViewPr snapToGrid="0" snapToObjects="1">
      <p:cViewPr varScale="1">
        <p:scale>
          <a:sx n="188" d="100"/>
          <a:sy n="188" d="100"/>
        </p:scale>
        <p:origin x="176" y="224"/>
      </p:cViewPr>
      <p:guideLst>
        <p:guide orient="horz" pos="1620"/>
        <p:guide pos="2880"/>
      </p:guideLst>
    </p:cSldViewPr>
  </p:slideViewPr>
  <p:notesTextViewPr>
    <p:cViewPr>
      <p:scale>
        <a:sx n="100" d="100"/>
        <a:sy n="100" d="100"/>
      </p:scale>
      <p:origin x="0" y="0"/>
    </p:cViewPr>
  </p:notesTextViewPr>
  <p:sorterViewPr>
    <p:cViewPr>
      <p:scale>
        <a:sx n="1" d="1"/>
        <a:sy n="1" d="1"/>
      </p:scale>
      <p:origin x="0" y="5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4/12/25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otaku.com/5953371/today-is-the-40th-anniversary-of-the-worlds-first-known-video-gaming-tourna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Monty Python – Spam (3:19) (1970)</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=anwy2MPT5RE</a:t>
            </a:r>
          </a:p>
          <a:p>
            <a:pPr eaLnBrk="1" hangingPunct="1"/>
            <a:endParaRPr lang="en-US" dirty="0">
              <a:latin typeface="Arial" charset="0"/>
              <a:ea typeface="ＭＳ Ｐゴシック" charset="-128"/>
              <a:cs typeface="ＭＳ Ｐゴシック" charset="-128"/>
            </a:endParaRPr>
          </a:p>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Pursuit of Wonder - The Internet Will End Soon… (17:53)(2024)</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=y0N9fD3rFaw </a:t>
            </a:r>
          </a:p>
          <a:p>
            <a:pPr eaLnBrk="1" hangingPunct="1"/>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TSLAMP – MGMT (4:30) (2018)</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=T8EL51jlrJA</a:t>
            </a:r>
          </a:p>
          <a:p>
            <a:pPr eaLnBrk="1" hangingPunct="1"/>
            <a:r>
              <a:rPr lang="en-US" dirty="0">
                <a:latin typeface="Arial" charset="0"/>
                <a:ea typeface="ＭＳ Ｐゴシック" charset="-128"/>
                <a:cs typeface="ＭＳ Ｐゴシック" charset="-128"/>
              </a:rPr>
              <a:t>TODO: get lyrics: https://</a:t>
            </a:r>
            <a:r>
              <a:rPr lang="en-US" dirty="0" err="1">
                <a:latin typeface="Arial" charset="0"/>
                <a:ea typeface="ＭＳ Ｐゴシック" charset="-128"/>
                <a:cs typeface="ＭＳ Ｐゴシック" charset="-128"/>
              </a:rPr>
              <a:t>genius.com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Mgmt</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tslamp</a:t>
            </a:r>
            <a:r>
              <a:rPr lang="en-US" dirty="0">
                <a:latin typeface="Arial" charset="0"/>
                <a:ea typeface="ＭＳ Ｐゴシック" charset="-128"/>
                <a:cs typeface="ＭＳ Ｐゴシック" charset="-128"/>
              </a:rPr>
              <a:t>-lyrics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Above last access 2025-03-28</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 forgot to show the ethical analysis guide, do so now.</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Possible song: </a:t>
            </a:r>
          </a:p>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TODO: Find clean version to use</a:t>
            </a:r>
          </a:p>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Welcome to the Internet - Bo Burnham (from "Inside" -- ALBUM OUT NOW) (4:40)</a:t>
            </a:r>
          </a:p>
          <a:p>
            <a:pPr marL="0" marR="0" lvl="0" indent="0" algn="l" defTabSz="457178" rtl="0" eaLnBrk="1" fontAlgn="auto" latinLnBrk="0" hangingPunct="1">
              <a:lnSpc>
                <a:spcPct val="100000"/>
              </a:lnSpc>
              <a:spcBef>
                <a:spcPts val="0"/>
              </a:spcBef>
              <a:spcAft>
                <a:spcPts val="0"/>
              </a:spcAft>
              <a:buClrTx/>
              <a:buSzTx/>
              <a:buFontTx/>
              <a:buNone/>
              <a:tabLst/>
              <a:defRPr/>
            </a:pPr>
            <a:r>
              <a:rPr lang="en-US" b="0" dirty="0"/>
              <a:t>Very Explicit Lyrics</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=k1BneeJTDcU </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381000" y="261938"/>
            <a:ext cx="6094413" cy="3429000"/>
          </a:xfrm>
          <a:prstGeom prst="rect">
            <a:avLst/>
          </a:prstGeom>
          <a:ln w="0">
            <a:noFill/>
          </a:ln>
        </p:spPr>
      </p:sp>
      <p:sp>
        <p:nvSpPr>
          <p:cNvPr id="185" name="PlaceHolder 2"/>
          <p:cNvSpPr>
            <a:spLocks noGrp="1"/>
          </p:cNvSpPr>
          <p:nvPr>
            <p:ph type="body"/>
          </p:nvPr>
        </p:nvSpPr>
        <p:spPr>
          <a:xfrm>
            <a:off x="158760" y="3775680"/>
            <a:ext cx="6571800" cy="497628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1600" b="0" u="none" strike="noStrike">
                <a:solidFill>
                  <a:srgbClr val="000000"/>
                </a:solidFill>
                <a:effectLst/>
                <a:uFillTx/>
                <a:latin typeface="Arial"/>
              </a:rPr>
              <a:t>Social networks still exist in a personal website, but the connections are entirely deliberate, not suggested, or arithmetically curated.</a:t>
            </a:r>
          </a:p>
          <a:p>
            <a:pPr indent="0">
              <a:lnSpc>
                <a:spcPct val="100000"/>
              </a:lnSpc>
              <a:buNone/>
              <a:tabLst>
                <a:tab pos="0" algn="l"/>
              </a:tabLst>
            </a:pPr>
            <a:endParaRPr lang="en-US" sz="1600" b="0" u="none" strike="noStrike">
              <a:solidFill>
                <a:srgbClr val="000000"/>
              </a:solidFill>
              <a:effectLst/>
              <a:uFillTx/>
              <a:latin typeface="Arial"/>
            </a:endParaRPr>
          </a:p>
          <a:p>
            <a:pPr indent="0">
              <a:lnSpc>
                <a:spcPct val="100000"/>
              </a:lnSpc>
              <a:buNone/>
              <a:tabLst>
                <a:tab pos="0" algn="l"/>
              </a:tabLst>
            </a:pPr>
            <a:r>
              <a:rPr lang="en-US" sz="1600" b="0" u="none" strike="noStrike">
                <a:solidFill>
                  <a:srgbClr val="000000"/>
                </a:solidFill>
                <a:effectLst/>
                <a:uFillTx/>
                <a:latin typeface="Arial"/>
              </a:rPr>
              <a:t>Links to other sites must be chosen by the owner.</a:t>
            </a:r>
          </a:p>
          <a:p>
            <a:pPr indent="0">
              <a:lnSpc>
                <a:spcPct val="100000"/>
              </a:lnSpc>
              <a:buNone/>
              <a:tabLst>
                <a:tab pos="0" algn="l"/>
              </a:tabLst>
            </a:pPr>
            <a:endParaRPr lang="en-US" sz="1600" b="0" u="none" strike="noStrike">
              <a:solidFill>
                <a:srgbClr val="000000"/>
              </a:solidFill>
              <a:effectLst/>
              <a:uFillTx/>
              <a:latin typeface="Arial"/>
            </a:endParaRPr>
          </a:p>
          <a:p>
            <a:pPr indent="0">
              <a:lnSpc>
                <a:spcPct val="100000"/>
              </a:lnSpc>
              <a:buNone/>
              <a:tabLst>
                <a:tab pos="0" algn="l"/>
              </a:tabLst>
            </a:pPr>
            <a:r>
              <a:rPr lang="en-US" sz="1600" b="0" u="none" strike="noStrike">
                <a:solidFill>
                  <a:srgbClr val="000000"/>
                </a:solidFill>
                <a:effectLst/>
                <a:uFillTx/>
                <a:latin typeface="Arial"/>
              </a:rPr>
              <a:t>More social methods like webrings exist, where people with common interests each leave links to every other member of the webring on their pages.</a:t>
            </a:r>
          </a:p>
          <a:p>
            <a:pPr indent="0">
              <a:lnSpc>
                <a:spcPct val="100000"/>
              </a:lnSpc>
              <a:buNone/>
              <a:tabLst>
                <a:tab pos="0" algn="l"/>
              </a:tabLst>
            </a:pPr>
            <a:endParaRPr lang="en-US" sz="1600" b="0" u="none" strike="noStrike">
              <a:solidFill>
                <a:srgbClr val="000000"/>
              </a:solidFill>
              <a:effectLst/>
              <a:uFillTx/>
              <a:latin typeface="Arial"/>
            </a:endParaRPr>
          </a:p>
          <a:p>
            <a:pPr indent="0">
              <a:lnSpc>
                <a:spcPct val="100000"/>
              </a:lnSpc>
              <a:buNone/>
              <a:tabLst>
                <a:tab pos="0" algn="l"/>
              </a:tabLst>
            </a:pPr>
            <a:r>
              <a:rPr lang="en-US" sz="1600" b="0" u="none" strike="noStrike">
                <a:solidFill>
                  <a:srgbClr val="000000"/>
                </a:solidFill>
                <a:effectLst/>
                <a:uFillTx/>
                <a:latin typeface="Arial"/>
              </a:rPr>
              <a:t>Systems like RSS can be used to aggregate the feeds of other web blogs and news posts into one place. This can even be an alternative to more normal social media, where the one can subscribe to receive posts when only a particular account posts on say, YouTube or X without having to risk being distracted by the algorithmic content suggestion. This can be done with rss.app</a:t>
            </a:r>
          </a:p>
          <a:p>
            <a:pPr indent="0">
              <a:lnSpc>
                <a:spcPct val="100000"/>
              </a:lnSpc>
              <a:buNone/>
              <a:tabLst>
                <a:tab pos="0" algn="l"/>
              </a:tabLst>
            </a:pPr>
            <a:endParaRPr lang="en-US" sz="1600" b="0" u="none" strike="noStrike">
              <a:solidFill>
                <a:srgbClr val="000000"/>
              </a:solidFill>
              <a:effectLst/>
              <a:uFillTx/>
              <a:latin typeface="Arial"/>
            </a:endParaRPr>
          </a:p>
          <a:p>
            <a:pPr indent="0">
              <a:lnSpc>
                <a:spcPct val="100000"/>
              </a:lnSpc>
              <a:buNone/>
              <a:tabLst>
                <a:tab pos="0" algn="l"/>
              </a:tabLst>
            </a:pPr>
            <a:r>
              <a:rPr lang="en-US" sz="1600" b="0" u="none" strike="noStrike">
                <a:solidFill>
                  <a:srgbClr val="000000"/>
                </a:solidFill>
                <a:effectLst/>
                <a:uFillTx/>
                <a:latin typeface="Arial"/>
              </a:rPr>
              <a:t>You could spend a relaxed afternoon just browsing the endless nest of Neocities pages with their unique designs and personalities. People have so much to say and share and its enticing to be a part of such a dedicated community.</a:t>
            </a:r>
          </a:p>
        </p:txBody>
      </p:sp>
      <p:sp>
        <p:nvSpPr>
          <p:cNvPr id="186" name="PlaceHolder 3"/>
          <p:cNvSpPr>
            <a:spLocks noGrp="1"/>
          </p:cNvSpPr>
          <p:nvPr>
            <p:ph type="sldNum" idx="45"/>
          </p:nvPr>
        </p:nvSpPr>
        <p:spPr>
          <a:xfrm>
            <a:off x="3884760" y="8685360"/>
            <a:ext cx="2971080" cy="456480"/>
          </a:xfrm>
          <a:prstGeom prst="rect">
            <a:avLst/>
          </a:prstGeom>
          <a:noFill/>
          <a:ln w="0">
            <a:noFill/>
          </a:ln>
        </p:spPr>
        <p:txBody>
          <a:bodyPr lIns="91440" tIns="45720" rIns="91440" bIns="45720" anchor="b" anchorCtr="1">
            <a:noAutofit/>
          </a:bodyPr>
          <a:lstStyle>
            <a:lvl1pPr indent="0" algn="r" defTabSz="457200">
              <a:lnSpc>
                <a:spcPct val="100000"/>
              </a:lnSpc>
              <a:buNone/>
              <a:tabLst>
                <a:tab pos="0" algn="l"/>
              </a:tabLst>
              <a:defRPr lang="en-US" sz="1200" b="0" u="none" strike="noStrike">
                <a:solidFill>
                  <a:schemeClr val="dk1"/>
                </a:solidFill>
                <a:effectLst/>
                <a:uFillTx/>
                <a:latin typeface="+mn-lt"/>
                <a:ea typeface="+mn-ea"/>
              </a:defRPr>
            </a:lvl1pPr>
          </a:lstStyle>
          <a:p>
            <a:pPr indent="0" algn="r" defTabSz="457200">
              <a:lnSpc>
                <a:spcPct val="100000"/>
              </a:lnSpc>
              <a:buNone/>
              <a:tabLst>
                <a:tab pos="0" algn="l"/>
              </a:tabLst>
            </a:pPr>
            <a:fld id="{9C0D4825-80CA-4446-9BDE-FC1AB45BF9E0}" type="slidenum">
              <a:rPr lang="en-US" sz="1200" b="0" u="none" strike="noStrike">
                <a:solidFill>
                  <a:schemeClr val="dk1"/>
                </a:solidFill>
                <a:effectLst/>
                <a:uFillTx/>
                <a:latin typeface="+mn-lt"/>
                <a:ea typeface="+mn-ea"/>
              </a:rPr>
              <a:t>11</a:t>
            </a:fld>
            <a:endParaRPr lang="en-US" sz="1200" b="0" u="none" strike="noStrike">
              <a:solidFill>
                <a:srgbClr val="000000"/>
              </a:solidFill>
              <a:effectLst/>
              <a:uFillTx/>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349250" y="106363"/>
            <a:ext cx="6094413" cy="3427412"/>
          </a:xfrm>
          <a:prstGeom prst="rect">
            <a:avLst/>
          </a:prstGeom>
          <a:ln w="0">
            <a:noFill/>
          </a:ln>
        </p:spPr>
      </p:sp>
      <p:sp>
        <p:nvSpPr>
          <p:cNvPr id="188" name="PlaceHolder 2"/>
          <p:cNvSpPr>
            <a:spLocks noGrp="1"/>
          </p:cNvSpPr>
          <p:nvPr>
            <p:ph type="body"/>
          </p:nvPr>
        </p:nvSpPr>
        <p:spPr>
          <a:xfrm>
            <a:off x="211680" y="3634200"/>
            <a:ext cx="6413040" cy="538236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1600" b="0" u="none" strike="noStrike">
                <a:solidFill>
                  <a:srgbClr val="000000"/>
                </a:solidFill>
                <a:effectLst/>
                <a:uFillTx/>
                <a:latin typeface="Arial"/>
              </a:rPr>
              <a:t>Classic HTML and CSS will never get old and is always a good skill to build upon, we will even be using it later in this very class! Other options can be static site generators such as Svelte which I use personally or Hugo which I have heard great things about. Even website builders like WordPress, Wix, StrawPage or Squarespace are great tools to easily get a website up and running.</a:t>
            </a:r>
          </a:p>
          <a:p>
            <a:pPr indent="0">
              <a:lnSpc>
                <a:spcPct val="100000"/>
              </a:lnSpc>
              <a:buNone/>
              <a:tabLst>
                <a:tab pos="0" algn="l"/>
              </a:tabLst>
            </a:pPr>
            <a:endParaRPr lang="en-US" sz="1600" b="0" u="none" strike="noStrike">
              <a:solidFill>
                <a:srgbClr val="000000"/>
              </a:solidFill>
              <a:effectLst/>
              <a:uFillTx/>
              <a:latin typeface="Arial"/>
            </a:endParaRPr>
          </a:p>
          <a:p>
            <a:pPr indent="0">
              <a:lnSpc>
                <a:spcPct val="100000"/>
              </a:lnSpc>
              <a:buNone/>
              <a:tabLst>
                <a:tab pos="0" algn="l"/>
              </a:tabLst>
            </a:pPr>
            <a:r>
              <a:rPr lang="en-US" sz="1600" b="0" u="none" strike="noStrike">
                <a:solidFill>
                  <a:srgbClr val="000000"/>
                </a:solidFill>
                <a:effectLst/>
                <a:uFillTx/>
                <a:latin typeface="Arial"/>
              </a:rPr>
              <a:t>Inspiration can just be drawn from the internet, but for profession pages I would recommend awwwards.com and for websites that have the dated GeoCities look, Neocities is again a great place to look.</a:t>
            </a:r>
          </a:p>
          <a:p>
            <a:pPr indent="0">
              <a:lnSpc>
                <a:spcPct val="100000"/>
              </a:lnSpc>
              <a:buNone/>
              <a:tabLst>
                <a:tab pos="0" algn="l"/>
              </a:tabLst>
            </a:pPr>
            <a:endParaRPr lang="en-US" sz="1600" b="0" u="none" strike="noStrike">
              <a:solidFill>
                <a:srgbClr val="000000"/>
              </a:solidFill>
              <a:effectLst/>
              <a:uFillTx/>
              <a:latin typeface="Arial"/>
            </a:endParaRPr>
          </a:p>
          <a:p>
            <a:pPr indent="0">
              <a:lnSpc>
                <a:spcPct val="100000"/>
              </a:lnSpc>
              <a:buNone/>
              <a:tabLst>
                <a:tab pos="0" algn="l"/>
              </a:tabLst>
            </a:pPr>
            <a:r>
              <a:rPr lang="en-US" sz="1600" b="0" u="none" strike="noStrike">
                <a:solidFill>
                  <a:srgbClr val="000000"/>
                </a:solidFill>
                <a:effectLst/>
                <a:uFillTx/>
                <a:latin typeface="Arial"/>
              </a:rPr>
              <a:t>Hosting can be done on a variety of services like Neocities, GitHub Pages which is what I personally use, Cloudflare offers static site hosting, and even WPI gives every student a place to host a web page although I have not gotten it to work.</a:t>
            </a:r>
          </a:p>
          <a:p>
            <a:pPr indent="0">
              <a:lnSpc>
                <a:spcPct val="100000"/>
              </a:lnSpc>
              <a:buNone/>
              <a:tabLst>
                <a:tab pos="0" algn="l"/>
              </a:tabLst>
            </a:pPr>
            <a:endParaRPr lang="en-US" sz="1600" b="0" u="none" strike="noStrike">
              <a:solidFill>
                <a:srgbClr val="000000"/>
              </a:solidFill>
              <a:effectLst/>
              <a:uFillTx/>
              <a:latin typeface="Arial"/>
            </a:endParaRPr>
          </a:p>
          <a:p>
            <a:pPr indent="0">
              <a:lnSpc>
                <a:spcPct val="100000"/>
              </a:lnSpc>
              <a:buNone/>
              <a:tabLst>
                <a:tab pos="0" algn="l"/>
              </a:tabLst>
            </a:pPr>
            <a:r>
              <a:rPr lang="en-US" sz="1600" b="0" u="none" strike="noStrike">
                <a:solidFill>
                  <a:srgbClr val="000000"/>
                </a:solidFill>
                <a:effectLst/>
                <a:uFillTx/>
                <a:latin typeface="Arial"/>
              </a:rPr>
              <a:t>Getting a domain name usually lies around 10-15 dollars a year with many services selling domain name license.</a:t>
            </a:r>
          </a:p>
          <a:p>
            <a:pPr indent="0">
              <a:lnSpc>
                <a:spcPct val="100000"/>
              </a:lnSpc>
              <a:buNone/>
              <a:tabLst>
                <a:tab pos="0" algn="l"/>
              </a:tabLst>
            </a:pPr>
            <a:endParaRPr lang="en-US" sz="1600" b="0" u="none" strike="noStrike">
              <a:solidFill>
                <a:srgbClr val="000000"/>
              </a:solidFill>
              <a:effectLst/>
              <a:uFillTx/>
              <a:latin typeface="Arial"/>
            </a:endParaRPr>
          </a:p>
          <a:p>
            <a:pPr indent="0">
              <a:lnSpc>
                <a:spcPct val="100000"/>
              </a:lnSpc>
              <a:buNone/>
              <a:tabLst>
                <a:tab pos="0" algn="l"/>
              </a:tabLst>
            </a:pPr>
            <a:r>
              <a:rPr lang="en-US" sz="1600" b="0" u="none" strike="noStrike">
                <a:solidFill>
                  <a:srgbClr val="000000"/>
                </a:solidFill>
                <a:effectLst/>
                <a:uFillTx/>
                <a:latin typeface="Arial"/>
              </a:rPr>
              <a:t>Even text based web protocols exist such as Gopher and a newer take on the idea, Gemini.</a:t>
            </a:r>
          </a:p>
        </p:txBody>
      </p:sp>
      <p:sp>
        <p:nvSpPr>
          <p:cNvPr id="189" name="PlaceHolder 3"/>
          <p:cNvSpPr>
            <a:spLocks noGrp="1"/>
          </p:cNvSpPr>
          <p:nvPr>
            <p:ph type="sldNum" idx="46"/>
          </p:nvPr>
        </p:nvSpPr>
        <p:spPr>
          <a:xfrm>
            <a:off x="3884760" y="8685360"/>
            <a:ext cx="2971080" cy="456480"/>
          </a:xfrm>
          <a:prstGeom prst="rect">
            <a:avLst/>
          </a:prstGeom>
          <a:noFill/>
          <a:ln w="0">
            <a:noFill/>
          </a:ln>
        </p:spPr>
        <p:txBody>
          <a:bodyPr lIns="91440" tIns="45720" rIns="91440" bIns="45720" anchor="b" anchorCtr="1">
            <a:noAutofit/>
          </a:bodyPr>
          <a:lstStyle>
            <a:lvl1pPr indent="0" algn="r" defTabSz="457200">
              <a:lnSpc>
                <a:spcPct val="100000"/>
              </a:lnSpc>
              <a:buNone/>
              <a:tabLst>
                <a:tab pos="0" algn="l"/>
              </a:tabLst>
              <a:defRPr lang="en-US" sz="1200" b="0" u="none" strike="noStrike">
                <a:solidFill>
                  <a:schemeClr val="dk1"/>
                </a:solidFill>
                <a:effectLst/>
                <a:uFillTx/>
                <a:latin typeface="+mn-lt"/>
                <a:ea typeface="+mn-ea"/>
              </a:defRPr>
            </a:lvl1pPr>
          </a:lstStyle>
          <a:p>
            <a:pPr indent="0" algn="r" defTabSz="457200">
              <a:lnSpc>
                <a:spcPct val="100000"/>
              </a:lnSpc>
              <a:buNone/>
              <a:tabLst>
                <a:tab pos="0" algn="l"/>
              </a:tabLst>
            </a:pPr>
            <a:fld id="{9B6A1A04-A8A3-42A9-ADDD-F1AE4F05E8D6}" type="slidenum">
              <a:rPr lang="en-US" sz="1200" b="0" u="none" strike="noStrike">
                <a:solidFill>
                  <a:schemeClr val="dk1"/>
                </a:solidFill>
                <a:effectLst/>
                <a:uFillTx/>
                <a:latin typeface="+mn-lt"/>
                <a:ea typeface="+mn-ea"/>
              </a:rPr>
              <a:t>12</a:t>
            </a:fld>
            <a:endParaRPr lang="en-US" sz="1200" b="0" u="none" strike="noStrike">
              <a:solidFill>
                <a:srgbClr val="000000"/>
              </a:solidFill>
              <a:effectLst/>
              <a:uFillTx/>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Bots automatically, tirelessly perform the instructed action, making them a very useful tool for when the “finer hand” of a human is not needed, but an illusion of mass opinion is needed. - confirmation bias and bandwagon effect. </a:t>
            </a:r>
            <a:br>
              <a:rPr lang="en-US"/>
            </a:br>
            <a:br>
              <a:rPr lang="en-US"/>
            </a:br>
            <a:r>
              <a:rPr lang="en-US"/>
              <a:t>In 2023, most of the global website traffic was still generated by humans but bot traffic is constantly growing. Fraudulent traffic through bad bot actors accounted for 32 percent of global web traffic in the most recently measured period, representing an increase of 1.8 percent from the previous year.</a:t>
            </a:r>
            <a:br>
              <a:rPr lang="en-US"/>
            </a:br>
            <a:br>
              <a:rPr lang="en-US"/>
            </a:br>
            <a:r>
              <a:rPr lang="en-US"/>
              <a:t>However, not all bot traffic is considered bad. Some of these applications help index websites for search engines or monitor website performance, assisting users throughout their online search.</a:t>
            </a:r>
            <a:br>
              <a:rPr lang="en-US"/>
            </a:br>
            <a:br>
              <a:rPr lang="en-US"/>
            </a:br>
            <a:r>
              <a:rPr lang="en-US"/>
              <a:t>areas like entertainment, and law &amp; government face the highest amount of advanced bad bots, with more than 78 percent of their bot traffic affected by evasive applications, while areas like entertainment, food and groceries, and financial services experienced notable levels of good bot traffic,</a:t>
            </a:r>
            <a:br>
              <a:rPr lang="en-US"/>
            </a:br>
            <a:endParaRPr/>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45f409a9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45f409a9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Conflict of interest in source cited: company creates bot protection tools, but still offers useful insight  - as they need to be good at their job to make money</a:t>
            </a:r>
            <a:br>
              <a:rPr lang="en-US"/>
            </a:br>
            <a:br>
              <a:rPr lang="en-US"/>
            </a:br>
            <a:r>
              <a:rPr lang="en-US"/>
              <a:t>Attack: The illusion of mass discontent created by thousands of accounts posting negative views on a topic can have serious consequences for both the public and the private sector, fueling confirmation bias in like-minded individuals. By overwhelming social media platforms with fake posts, likes, and comments, bots create a false sense of momentum that can sway public opinion on highly important topics - turning fake outrage into real outrage (lower image was identified by the company as a malicious bot campaign.)</a:t>
            </a:r>
            <a:endParaRPr/>
          </a:p>
          <a:p>
            <a:pPr marL="0" lvl="0" indent="0" algn="l" rtl="0">
              <a:spcBef>
                <a:spcPts val="0"/>
              </a:spcBef>
              <a:spcAft>
                <a:spcPts val="0"/>
              </a:spcAft>
              <a:buNone/>
            </a:pPr>
            <a:endParaRPr/>
          </a:p>
          <a:p>
            <a:pPr marL="0" lvl="0" indent="0" algn="l" rtl="0">
              <a:spcBef>
                <a:spcPts val="0"/>
              </a:spcBef>
              <a:spcAft>
                <a:spcPts val="0"/>
              </a:spcAft>
              <a:buNone/>
            </a:pPr>
            <a:r>
              <a:rPr lang="en-US"/>
              <a:t>Divert: Another tactic employed by malicious actors is the use of fake accounts latching on to trending hashtags to exploit their visibility, even when the hashtag has no connection to their intended message - mention how even I see this a lot on sports twitter, especially when some big-time athlete is trending for whatever reason (upper image) </a:t>
            </a:r>
            <a:br>
              <a:rPr lang="en-US"/>
            </a:br>
            <a:br>
              <a:rPr lang="en-US"/>
            </a:br>
            <a:r>
              <a:rPr lang="en-US"/>
              <a:t>Repel: The opposite of attack: spread a fake positive opinion on something that has an organic negative opinion about it: A notable example of this occurred during the World Cup in Quatar in 2022, when fake profiles were used to drown out the widespread criticism and controversy surrounding the event, including serious human rights violations and the tragic deaths of over 6,500 workers - also identified by the company as a bot campaign. </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example: Despite the fact that they represent less than 1 percent of all users, the social media bots posted over 30% of all impeachment-related content on X, formerly known as Twitter, according to a study, “Bots, disinformation, and the first impeachment of U.S. President Donald Trump,” led by Systems Engineering Ph.D. student Michael Rossetti and collaborator from Yale University, Tauhid Zaman. - According to a study by the university of George Washington</a:t>
            </a:r>
            <a:br>
              <a:rPr lang="en-US"/>
            </a:br>
            <a:br>
              <a:rPr lang="en-US"/>
            </a:br>
            <a:endParaRPr/>
          </a:p>
        </p:txBody>
      </p:sp>
      <p:sp>
        <p:nvSpPr>
          <p:cNvPr id="110" name="Google Shape;110;g345f409a91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45f409a91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45f409a916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experiment was conducted in three rounds with each round lasting four days. After every round, human participants were asked to identify which accounts they believed were AI bots. Fifty-eight percent of the time, the participants got it wrong.”</a:t>
            </a:r>
            <a:br>
              <a:rPr lang="en-US"/>
            </a:br>
            <a:br>
              <a:rPr lang="en-US"/>
            </a:br>
            <a:r>
              <a:rPr lang="en-US"/>
              <a:t>“We know that if information is coming from another human participating in a conversation, the impact is stronger than an abstract comment or reference. These AI bots are more likely to be successful in spreading misinformation because we can’t detect them.”  - Even though personally, I still see that ChatGPT-esque flair on the AI posts that I see. </a:t>
            </a:r>
            <a:br>
              <a:rPr lang="en-US"/>
            </a:br>
            <a:br>
              <a:rPr lang="en-US"/>
            </a:br>
            <a:r>
              <a:rPr lang="en-US"/>
              <a:t>“Two of the most successful and least detected personas were characterized as females spreading opinions on social media about politics who were organized and capable of strategic thinking. The personas were developed to make a “significant impact on society by spreading misinformation on social media.” For researchers, this indicates that AI bots asked to be good at spreading misinformation are also good at deceiving people regarding their true nature.”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1" name="Google Shape;121;g345f409a916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5f409a91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5f409a916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Brenner believes it will require a three-pronged approach that includes education, nationwide legislation and social media account validation policies. </a:t>
            </a:r>
            <a:br>
              <a:rPr lang="en-US"/>
            </a:br>
            <a:br>
              <a:rPr lang="en-US"/>
            </a:br>
            <a:r>
              <a:rPr lang="en-US"/>
              <a:t>fire with fire: Researchers at the MIT Sloan School of Management demonstrated that engaging with AI chatbots can reduce beliefs in conspiracy theories. By presenting facts and evidence through rational debates, AI bots effectively counter misinformation.</a:t>
            </a:r>
            <a:br>
              <a:rPr lang="en-US"/>
            </a:br>
            <a:br>
              <a:rPr lang="en-US"/>
            </a:br>
            <a:r>
              <a:rPr lang="en-US"/>
              <a:t>legislation: legislative measures have been resisted for a long time, especially in the US, but the EU, for instance, has made some headway: The EU introduced a non-binding Code of Practice in October 2018, to which major social media companies committed. This code emphasizes self-regulation aimed at combating disinformation, including closing fake accounts and labeling bot communications. In May 2020, the European Commission reported that, though there were positive developments toward countering disinformation, there is still much room for improvement in labeling and removing bots. It is important to keep in mind, though, that the EU has a permanent bureaucracy to study problems and propose legally and non-legally binding legislation.</a:t>
            </a:r>
            <a:endParaRPr/>
          </a:p>
          <a:p>
            <a:pPr marL="0" lvl="0" indent="0" algn="l" rtl="0">
              <a:spcBef>
                <a:spcPts val="0"/>
              </a:spcBef>
              <a:spcAft>
                <a:spcPts val="0"/>
              </a:spcAft>
              <a:buNone/>
            </a:pPr>
            <a:endParaRPr/>
          </a:p>
          <a:p>
            <a:pPr marL="0" lvl="0" indent="0" algn="l" rtl="0">
              <a:spcBef>
                <a:spcPts val="0"/>
              </a:spcBef>
              <a:spcAft>
                <a:spcPts val="0"/>
              </a:spcAft>
              <a:buNone/>
            </a:pPr>
            <a:r>
              <a:rPr lang="en-US"/>
              <a:t>US-wise: US policy-makers are constrained in their passage of bot-related laws by a number of factors. First, legislators must consider free speech rights granted by the First Amendment of the Constitution. Additionally, Section 230 of the Communications Decency Act (CDA 230) hinders the ability of policy-makers to hold social media platforms legally responsible for any material posted on their site. Further, the slow speed of congressional action compared to technological advancement, and the barriers to obtaining reliable information on the social media bot threat, have proved difficult to overcome.</a:t>
            </a:r>
            <a:br>
              <a:rPr lang="en-US"/>
            </a:br>
            <a:br>
              <a:rPr lang="en-US"/>
            </a:br>
            <a:r>
              <a:rPr lang="en-US"/>
              <a:t>Validation: Despite explicit policies against bot activity, all platforms failed to detect and prevent the operation of sophisticated bots, indicating a critical gap in enforcement mechanisms. These findings indicate that current security measures on many social media platforms are insufficient to prevent the deployment and operation of MFM bots. We were able to script each platform’s HTML and CSS tags for automation with Selenium with no detection or flagging, suggesting that social media APIs are not required to automate access to a social media website  (Cornell university study)</a:t>
            </a:r>
            <a:endParaRPr/>
          </a:p>
          <a:p>
            <a:pPr marL="0" lvl="0" indent="0" algn="l" rtl="0">
              <a:spcBef>
                <a:spcPts val="0"/>
              </a:spcBef>
              <a:spcAft>
                <a:spcPts val="0"/>
              </a:spcAft>
              <a:buNone/>
            </a:pPr>
            <a:endParaRPr/>
          </a:p>
          <a:p>
            <a:pPr marL="0" lvl="0" indent="0" algn="l" rtl="0">
              <a:spcBef>
                <a:spcPts val="0"/>
              </a:spcBef>
              <a:spcAft>
                <a:spcPts val="0"/>
              </a:spcAft>
              <a:buNone/>
            </a:pPr>
            <a:r>
              <a:rPr lang="en-US"/>
              <a:t>Ultimately, it can be seen that botting is an active, evolving threat, used to warp perception and spread false narratives, and needs to be dealt with with much more urgency and investment. </a:t>
            </a:r>
            <a:br>
              <a:rPr lang="en-US"/>
            </a:br>
            <a:br>
              <a:rPr lang="en-US"/>
            </a:b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1" name="Google Shape;131;g345f409a916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for group project questions and/or review group assignment slides.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more exciting now for you, email or snail mail?</a:t>
            </a:r>
          </a:p>
          <a:p>
            <a:endParaRPr lang="en-US" baseline="0" dirty="0"/>
          </a:p>
          <a:p>
            <a:pPr marL="0" marR="0" lvl="0" indent="0" algn="l" defTabSz="457178" rtl="0" eaLnBrk="1" fontAlgn="auto" latinLnBrk="0" hangingPunct="1">
              <a:lnSpc>
                <a:spcPct val="100000"/>
              </a:lnSpc>
              <a:spcBef>
                <a:spcPts val="0"/>
              </a:spcBef>
              <a:spcAft>
                <a:spcPts val="0"/>
              </a:spcAft>
              <a:buClrTx/>
              <a:buSzTx/>
              <a:buFontTx/>
              <a:buNone/>
              <a:tabLst/>
              <a:defRPr/>
            </a:pPr>
            <a:r>
              <a:rPr lang="en-US" dirty="0"/>
              <a:t>http://</a:t>
            </a:r>
            <a:r>
              <a:rPr lang="en-US" dirty="0" err="1"/>
              <a:t>xkcd.com</a:t>
            </a:r>
            <a:r>
              <a:rPr lang="en-US" dirty="0"/>
              <a:t>/949/</a:t>
            </a:r>
          </a:p>
          <a:p>
            <a:r>
              <a:rPr lang="en-US" baseline="0"/>
              <a:t>2011</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i="1" dirty="0"/>
              <a:t>Owen Good (19 October 2012). </a:t>
            </a:r>
            <a:r>
              <a:rPr lang="en-US" i="1" dirty="0">
                <a:hlinkClick r:id="rId3"/>
              </a:rPr>
              <a:t>"Today is the 40th Anniversary of the World's First Known Video Gaming Tournament"</a:t>
            </a:r>
            <a:r>
              <a:rPr lang="en-US" i="1" dirty="0"/>
              <a:t>. </a:t>
            </a:r>
            <a:r>
              <a:rPr lang="en-US" i="1" dirty="0" err="1"/>
              <a:t>Kotaku</a:t>
            </a:r>
            <a:r>
              <a:rPr lang="en-US" i="1" dirty="0"/>
              <a:t>. Retrieved 1 August 2013</a:t>
            </a:r>
          </a:p>
          <a:p>
            <a:r>
              <a:rPr lang="en-US" i="1" dirty="0"/>
              <a:t>[2] Ani </a:t>
            </a:r>
            <a:r>
              <a:rPr lang="en-US" i="1" dirty="0" err="1"/>
              <a:t>Petrosyan</a:t>
            </a:r>
            <a:r>
              <a:rPr lang="en-US" i="1" dirty="0"/>
              <a:t> (Sep 17, 2024). “Spam share of global email traffic 2011-2023”.  https://</a:t>
            </a:r>
            <a:r>
              <a:rPr lang="en-US" i="1" dirty="0" err="1"/>
              <a:t>www.statista.com</a:t>
            </a:r>
            <a:r>
              <a:rPr lang="en-US" i="1" dirty="0"/>
              <a:t>/statistics/420400/spam-email-traffic-share-annual</a:t>
            </a:r>
            <a:r>
              <a:rPr lang="en-US" i="1"/>
              <a:t>/ Retrieved 2024-09-28  </a:t>
            </a:r>
            <a:endParaRPr lang="en-US" i="1"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 (TV and radio stations, newspapers), private photocopier ownership illegal</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2700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r>
              <a:rPr lang="en-US" i="0" dirty="0"/>
              <a:t>Last access: 2025-03-28</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04482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11571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98303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317880" y="171360"/>
            <a:ext cx="6095160" cy="3428280"/>
          </a:xfrm>
          <a:prstGeom prst="rect">
            <a:avLst/>
          </a:prstGeom>
          <a:ln w="0">
            <a:noFill/>
          </a:ln>
        </p:spPr>
      </p:sp>
      <p:sp>
        <p:nvSpPr>
          <p:cNvPr id="182" name="PlaceHolder 2"/>
          <p:cNvSpPr>
            <a:spLocks noGrp="1"/>
          </p:cNvSpPr>
          <p:nvPr>
            <p:ph type="body"/>
          </p:nvPr>
        </p:nvSpPr>
        <p:spPr>
          <a:xfrm>
            <a:off x="121680" y="3717720"/>
            <a:ext cx="6636600" cy="464076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1400" b="0" u="none" strike="noStrike">
                <a:solidFill>
                  <a:srgbClr val="000000"/>
                </a:solidFill>
                <a:effectLst/>
                <a:uFillTx/>
                <a:latin typeface="Arial"/>
              </a:rPr>
              <a:t>“Personal branding is the intentional, strategic practice of defining and expressing your value” [1]</a:t>
            </a:r>
          </a:p>
          <a:p>
            <a:pPr indent="0">
              <a:lnSpc>
                <a:spcPct val="100000"/>
              </a:lnSpc>
              <a:buNone/>
              <a:tabLst>
                <a:tab pos="0" algn="l"/>
              </a:tabLst>
            </a:pPr>
            <a:endParaRPr lang="en-US" sz="1400" b="0" u="none" strike="noStrike">
              <a:solidFill>
                <a:srgbClr val="000000"/>
              </a:solidFill>
              <a:effectLst/>
              <a:uFillTx/>
              <a:latin typeface="Arial"/>
            </a:endParaRPr>
          </a:p>
          <a:p>
            <a:pPr indent="0">
              <a:lnSpc>
                <a:spcPct val="100000"/>
              </a:lnSpc>
              <a:buNone/>
              <a:tabLst>
                <a:tab pos="0" algn="l"/>
              </a:tabLst>
            </a:pPr>
            <a:r>
              <a:rPr lang="en-US" sz="1400" b="0" u="none" strike="noStrike">
                <a:solidFill>
                  <a:srgbClr val="000000"/>
                </a:solidFill>
                <a:effectLst/>
                <a:uFillTx/>
                <a:latin typeface="Arial"/>
              </a:rPr>
              <a:t>98% of employers use search engines or social media to do background research on potential hires. 43% specifically say they use search engines in order to research applicants, which means having control over the first several links that appear from google is a massive advantage over those who don’t. 95% claim that on personal websites, an elevator pitch is vital for keeping attention and getting a good point across, but keeping it brief and unique can be very tough.</a:t>
            </a:r>
          </a:p>
          <a:p>
            <a:pPr indent="0">
              <a:lnSpc>
                <a:spcPct val="100000"/>
              </a:lnSpc>
              <a:buNone/>
              <a:tabLst>
                <a:tab pos="0" algn="l"/>
              </a:tabLst>
            </a:pPr>
            <a:endParaRPr lang="en-US" sz="1400" b="0" u="none" strike="noStrike">
              <a:solidFill>
                <a:srgbClr val="000000"/>
              </a:solidFill>
              <a:effectLst/>
              <a:uFillTx/>
              <a:latin typeface="Arial"/>
            </a:endParaRPr>
          </a:p>
          <a:p>
            <a:pPr indent="0">
              <a:lnSpc>
                <a:spcPct val="100000"/>
              </a:lnSpc>
              <a:buNone/>
              <a:tabLst>
                <a:tab pos="0" algn="l"/>
              </a:tabLst>
            </a:pPr>
            <a:r>
              <a:rPr lang="en-US" sz="1400" b="0" u="none" strike="noStrike">
                <a:solidFill>
                  <a:srgbClr val="000000"/>
                </a:solidFill>
                <a:effectLst/>
                <a:uFillTx/>
                <a:latin typeface="Arial"/>
              </a:rPr>
              <a:t>Personal branding remains a full proof method that can differentiate you in a job market, the workplace, academic institutions and the like. This involves presenting what matters to you, why you want people to know about you, and what value you bring to the table. This can be accolades, education, projects, skills, work experience, a gallery of photos, creative work, a blog, professional connections, a profession photo or headshot, social links, research, past work, resume.</a:t>
            </a:r>
          </a:p>
          <a:p>
            <a:pPr indent="0">
              <a:lnSpc>
                <a:spcPct val="100000"/>
              </a:lnSpc>
              <a:buNone/>
              <a:tabLst>
                <a:tab pos="0" algn="l"/>
              </a:tabLst>
            </a:pPr>
            <a:endParaRPr lang="en-US" sz="1400" b="0" u="none" strike="noStrike">
              <a:solidFill>
                <a:srgbClr val="000000"/>
              </a:solidFill>
              <a:effectLst/>
              <a:uFillTx/>
              <a:latin typeface="Arial"/>
            </a:endParaRPr>
          </a:p>
        </p:txBody>
      </p:sp>
      <p:sp>
        <p:nvSpPr>
          <p:cNvPr id="183" name="PlaceHolder 3"/>
          <p:cNvSpPr>
            <a:spLocks noGrp="1"/>
          </p:cNvSpPr>
          <p:nvPr>
            <p:ph type="sldNum" idx="44"/>
          </p:nvPr>
        </p:nvSpPr>
        <p:spPr>
          <a:xfrm>
            <a:off x="3884760" y="8685360"/>
            <a:ext cx="2971080" cy="456480"/>
          </a:xfrm>
          <a:prstGeom prst="rect">
            <a:avLst/>
          </a:prstGeom>
          <a:noFill/>
          <a:ln w="0">
            <a:noFill/>
          </a:ln>
        </p:spPr>
        <p:txBody>
          <a:bodyPr lIns="91440" tIns="45720" rIns="91440" bIns="45720" anchor="b" anchorCtr="1">
            <a:noAutofit/>
          </a:bodyPr>
          <a:lstStyle>
            <a:lvl1pPr indent="0" algn="r" defTabSz="457200">
              <a:lnSpc>
                <a:spcPct val="100000"/>
              </a:lnSpc>
              <a:buNone/>
              <a:tabLst>
                <a:tab pos="0" algn="l"/>
              </a:tabLst>
              <a:defRPr lang="en-US" sz="1200" b="0" u="none" strike="noStrike">
                <a:solidFill>
                  <a:schemeClr val="dk1"/>
                </a:solidFill>
                <a:effectLst/>
                <a:uFillTx/>
                <a:latin typeface="+mn-lt"/>
                <a:ea typeface="+mn-ea"/>
              </a:defRPr>
            </a:lvl1pPr>
          </a:lstStyle>
          <a:p>
            <a:pPr indent="0" algn="r" defTabSz="457200">
              <a:lnSpc>
                <a:spcPct val="100000"/>
              </a:lnSpc>
              <a:buNone/>
              <a:tabLst>
                <a:tab pos="0" algn="l"/>
              </a:tabLst>
            </a:pPr>
            <a:fld id="{9876CF61-0948-457D-A590-587B0D37E89F}" type="slidenum">
              <a:rPr lang="en-US" sz="1200" b="0" u="none" strike="noStrike">
                <a:solidFill>
                  <a:schemeClr val="dk1"/>
                </a:solidFill>
                <a:effectLst/>
                <a:uFillTx/>
                <a:latin typeface="+mn-lt"/>
                <a:ea typeface="+mn-ea"/>
              </a:rPr>
              <a:t>10</a:t>
            </a:fld>
            <a:endParaRPr lang="en-US" sz="1200" b="0" u="none" strike="noStrike">
              <a:solidFill>
                <a:srgbClr val="000000"/>
              </a:solidFill>
              <a:effectLst/>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85800" y="505800"/>
            <a:ext cx="7771680" cy="625320"/>
          </a:xfrm>
          <a:prstGeom prst="rect">
            <a:avLst/>
          </a:prstGeom>
          <a:noFill/>
          <a:ln w="0">
            <a:noFill/>
          </a:ln>
        </p:spPr>
        <p:txBody>
          <a:bodyPr lIns="0" tIns="0" rIns="0" bIns="0" anchor="ctr">
            <a:spAutoFit/>
          </a:bodyPr>
          <a:lstStyle/>
          <a:p>
            <a:pPr indent="0" algn="ctr">
              <a:buNone/>
            </a:pPr>
            <a:endParaRPr lang="en-US" sz="4400" b="0" u="none" strike="noStrike">
              <a:solidFill>
                <a:srgbClr val="FFFFFF"/>
              </a:solidFill>
              <a:effectLst/>
              <a:uFillTx/>
              <a:latin typeface="Arial"/>
            </a:endParaRPr>
          </a:p>
        </p:txBody>
      </p:sp>
      <p:sp>
        <p:nvSpPr>
          <p:cNvPr id="89" name="PlaceHolder 2"/>
          <p:cNvSpPr>
            <a:spLocks noGrp="1"/>
          </p:cNvSpPr>
          <p:nvPr>
            <p:ph/>
          </p:nvPr>
        </p:nvSpPr>
        <p:spPr>
          <a:xfrm>
            <a:off x="685800" y="1352520"/>
            <a:ext cx="3792240" cy="335196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FFFFFF"/>
              </a:solidFill>
              <a:effectLst/>
              <a:uFillTx/>
              <a:latin typeface="Arial"/>
            </a:endParaRPr>
          </a:p>
        </p:txBody>
      </p:sp>
      <p:sp>
        <p:nvSpPr>
          <p:cNvPr id="90" name="PlaceHolder 3"/>
          <p:cNvSpPr>
            <a:spLocks noGrp="1"/>
          </p:cNvSpPr>
          <p:nvPr>
            <p:ph/>
          </p:nvPr>
        </p:nvSpPr>
        <p:spPr>
          <a:xfrm>
            <a:off x="4668120" y="1352520"/>
            <a:ext cx="3792240" cy="335196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FFFFFF"/>
              </a:solidFill>
              <a:effectLst/>
              <a:uFillTx/>
              <a:latin typeface="Arial"/>
            </a:endParaRPr>
          </a:p>
        </p:txBody>
      </p:sp>
      <p:sp>
        <p:nvSpPr>
          <p:cNvPr id="5" name="PlaceHolder 4"/>
          <p:cNvSpPr>
            <a:spLocks noGrp="1"/>
          </p:cNvSpPr>
          <p:nvPr>
            <p:ph type="ftr" idx="26"/>
          </p:nvPr>
        </p:nvSpPr>
        <p:spPr/>
        <p:txBody>
          <a:bodyPr/>
          <a:lstStyle/>
          <a:p>
            <a:r>
              <a:rPr lang="en-US"/>
              <a:t>© 2025 Keith A. Pray</a:t>
            </a:r>
            <a:endParaRPr/>
          </a:p>
        </p:txBody>
      </p:sp>
      <p:sp>
        <p:nvSpPr>
          <p:cNvPr id="6" name="PlaceHolder 5"/>
          <p:cNvSpPr>
            <a:spLocks noGrp="1"/>
          </p:cNvSpPr>
          <p:nvPr>
            <p:ph type="sldNum" idx="27"/>
          </p:nvPr>
        </p:nvSpPr>
        <p:spPr/>
        <p:txBody>
          <a:bodyPr/>
          <a:lstStyle/>
          <a:p>
            <a:fld id="{9555D0B3-347D-453B-95D1-376B93F5AB0D}" type="slidenum">
              <a:t>‹#›</a:t>
            </a:fld>
            <a:endParaRPr/>
          </a:p>
        </p:txBody>
      </p:sp>
      <p:sp>
        <p:nvSpPr>
          <p:cNvPr id="7" name="PlaceHolder 6"/>
          <p:cNvSpPr>
            <a:spLocks noGrp="1"/>
          </p:cNvSpPr>
          <p:nvPr>
            <p:ph type="dt" idx="28"/>
          </p:nvPr>
        </p:nvSpPr>
        <p:spPr/>
        <p:txBody>
          <a:bodyPr/>
          <a:lstStyle/>
          <a:p>
            <a:endParaRPr/>
          </a:p>
        </p:txBody>
      </p:sp>
    </p:spTree>
    <p:extLst>
      <p:ext uri="{BB962C8B-B14F-4D97-AF65-F5344CB8AC3E}">
        <p14:creationId xmlns:p14="http://schemas.microsoft.com/office/powerpoint/2010/main" val="209709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Default 3">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505800"/>
            <a:ext cx="7771680" cy="625320"/>
          </a:xfrm>
          <a:prstGeom prst="rect">
            <a:avLst/>
          </a:prstGeom>
          <a:noFill/>
          <a:ln w="0">
            <a:noFill/>
          </a:ln>
        </p:spPr>
        <p:txBody>
          <a:bodyPr lIns="0" tIns="0" rIns="0" bIns="0" anchor="ctr">
            <a:spAutoFit/>
          </a:bodyPr>
          <a:lstStyle/>
          <a:p>
            <a:pPr indent="0" algn="ctr">
              <a:buNone/>
            </a:pPr>
            <a:endParaRPr lang="en-US" sz="4400" b="0" u="none" strike="noStrike">
              <a:solidFill>
                <a:srgbClr val="FFFFFF"/>
              </a:solidFill>
              <a:effectLst/>
              <a:uFillTx/>
              <a:latin typeface="Arial"/>
            </a:endParaRPr>
          </a:p>
        </p:txBody>
      </p:sp>
      <p:sp>
        <p:nvSpPr>
          <p:cNvPr id="69" name="PlaceHolder 2"/>
          <p:cNvSpPr>
            <a:spLocks noGrp="1"/>
          </p:cNvSpPr>
          <p:nvPr>
            <p:ph/>
          </p:nvPr>
        </p:nvSpPr>
        <p:spPr>
          <a:xfrm>
            <a:off x="685800" y="1352520"/>
            <a:ext cx="7771680" cy="335196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FFFFFF"/>
              </a:solidFill>
              <a:effectLst/>
              <a:uFillTx/>
              <a:latin typeface="Arial"/>
            </a:endParaRPr>
          </a:p>
        </p:txBody>
      </p:sp>
      <p:sp>
        <p:nvSpPr>
          <p:cNvPr id="4" name="PlaceHolder 3"/>
          <p:cNvSpPr>
            <a:spLocks noGrp="1"/>
          </p:cNvSpPr>
          <p:nvPr>
            <p:ph type="ftr" idx="20"/>
          </p:nvPr>
        </p:nvSpPr>
        <p:spPr/>
        <p:txBody>
          <a:bodyPr/>
          <a:lstStyle/>
          <a:p>
            <a:r>
              <a:rPr lang="en-US"/>
              <a:t>© 2025 Keith A. Pray</a:t>
            </a:r>
            <a:endParaRPr/>
          </a:p>
        </p:txBody>
      </p:sp>
      <p:sp>
        <p:nvSpPr>
          <p:cNvPr id="5" name="PlaceHolder 4"/>
          <p:cNvSpPr>
            <a:spLocks noGrp="1"/>
          </p:cNvSpPr>
          <p:nvPr>
            <p:ph type="sldNum" idx="21"/>
          </p:nvPr>
        </p:nvSpPr>
        <p:spPr/>
        <p:txBody>
          <a:bodyPr/>
          <a:lstStyle/>
          <a:p>
            <a:fld id="{F6A5946B-BAFF-4E69-A960-C942C5E5CD4B}" type="slidenum">
              <a:t>‹#›</a:t>
            </a:fld>
            <a:endParaRPr/>
          </a:p>
        </p:txBody>
      </p:sp>
      <p:sp>
        <p:nvSpPr>
          <p:cNvPr id="6" name="PlaceHolder 5"/>
          <p:cNvSpPr>
            <a:spLocks noGrp="1"/>
          </p:cNvSpPr>
          <p:nvPr>
            <p:ph type="dt" idx="22"/>
          </p:nvPr>
        </p:nvSpPr>
        <p:spPr/>
        <p:txBody>
          <a:bodyPr/>
          <a:lstStyle/>
          <a:p>
            <a:endParaRPr/>
          </a:p>
        </p:txBody>
      </p:sp>
    </p:spTree>
    <p:extLst>
      <p:ext uri="{BB962C8B-B14F-4D97-AF65-F5344CB8AC3E}">
        <p14:creationId xmlns:p14="http://schemas.microsoft.com/office/powerpoint/2010/main" val="425710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y0N9fD3rFaw" TargetMode="External"/><Relationship Id="rId3" Type="http://schemas.openxmlformats.org/officeDocument/2006/relationships/hyperlink" Target="https://socialimps.com/"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T8EL51jlrJA" TargetMode="External"/><Relationship Id="rId5" Type="http://schemas.openxmlformats.org/officeDocument/2006/relationships/image" Target="../media/image2.jpeg"/><Relationship Id="rId4" Type="http://schemas.openxmlformats.org/officeDocument/2006/relationships/hyperlink" Target="https://www.youtube.com/watch?v=anwy2MPT5RE"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themanifest.com/digital-marketing/5-personal-branding-tips-job-search" TargetMode="External"/><Relationship Id="rId2" Type="http://schemas.openxmlformats.org/officeDocument/2006/relationships/hyperlink" Target="https://hbr.org/2023/05/a-new-approach-to-building-your-personal-brand" TargetMode="External"/><Relationship Id="rId1" Type="http://schemas.openxmlformats.org/officeDocument/2006/relationships/slideLayout" Target="../slideLayouts/slideLayout14.xml"/><Relationship Id="rId6" Type="http://schemas.openxmlformats.org/officeDocument/2006/relationships/hyperlink" Target="https://topresume.com/career-advice/why-you-need-a-personal-website-asap" TargetMode="External"/><Relationship Id="rId5" Type="http://schemas.openxmlformats.org/officeDocument/2006/relationships/hyperlink" Target="https://bastian.rieck.me/buttons/" TargetMode="External"/><Relationship Id="rId4" Type="http://schemas.openxmlformats.org/officeDocument/2006/relationships/hyperlink" Target="https://www.forbes.com/councils/forbescoachescouncil/2025/03/26/how-to-be-a-great-mentor-20-key-action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na.org/reports/2020/09/social-media-bots-law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arxiv.org/abs/2409.1893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Wikipedia:Citing_Wikipedi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4</a:t>
            </a:r>
            <a:br>
              <a:rPr lang="en-US"/>
            </a:br>
            <a:r>
              <a:rPr lang="en-US"/>
              <a:t>Communication </a:t>
            </a:r>
            <a:endParaRPr lang="en-US" dirty="0"/>
          </a:p>
        </p:txBody>
      </p:sp>
      <p:pic>
        <p:nvPicPr>
          <p:cNvPr id="1026" name="Picture 2">
            <a:hlinkClick r:id="rId4"/>
            <a:extLst>
              <a:ext uri="{FF2B5EF4-FFF2-40B4-BE49-F238E27FC236}">
                <a16:creationId xmlns:a16="http://schemas.microsoft.com/office/drawing/2014/main" id="{FB1B814B-9625-7B42-4C45-410891D6F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99518"/>
            <a:ext cx="914400" cy="5403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GMT – TSLAMP Lyrics | Genius Lyrics">
            <a:hlinkClick r:id="rId6"/>
            <a:extLst>
              <a:ext uri="{FF2B5EF4-FFF2-40B4-BE49-F238E27FC236}">
                <a16:creationId xmlns:a16="http://schemas.microsoft.com/office/drawing/2014/main" id="{66A021C9-61A7-E6A8-35C8-B9D31DEAEC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42254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Internet Will End Soon…">
            <a:hlinkClick r:id="rId8"/>
            <a:extLst>
              <a:ext uri="{FF2B5EF4-FFF2-40B4-BE49-F238E27FC236}">
                <a16:creationId xmlns:a16="http://schemas.microsoft.com/office/drawing/2014/main" id="{58FB63B3-535E-0EF9-8989-39FA03F71C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138" y="4612506"/>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685800" y="361800"/>
            <a:ext cx="7771680" cy="913680"/>
          </a:xfrm>
          <a:prstGeom prst="rect">
            <a:avLst/>
          </a:prstGeom>
          <a:noFill/>
          <a:ln w="0">
            <a:noFill/>
          </a:ln>
        </p:spPr>
        <p:txBody>
          <a:bodyPr lIns="91440" tIns="45720" rIns="91440" bIns="45720" anchor="ctr">
            <a:noAutofit/>
          </a:bodyPr>
          <a:lstStyle/>
          <a:p>
            <a:pPr indent="0" defTabSz="914400">
              <a:lnSpc>
                <a:spcPct val="80000"/>
              </a:lnSpc>
              <a:buNone/>
              <a:tabLst>
                <a:tab pos="0" algn="l"/>
              </a:tabLst>
            </a:pPr>
            <a:r>
              <a:rPr lang="en-US" sz="2700" b="0" u="none" strike="noStrike" cap="all">
                <a:solidFill>
                  <a:schemeClr val="lt1"/>
                </a:solidFill>
                <a:effectLst/>
                <a:uFillTx/>
                <a:latin typeface="Cambria"/>
              </a:rPr>
              <a:t>Personal branding</a:t>
            </a:r>
            <a:endParaRPr lang="en-US" sz="2700" b="0" u="none" strike="noStrike">
              <a:solidFill>
                <a:srgbClr val="FFFFFF"/>
              </a:solidFill>
              <a:effectLst/>
              <a:uFillTx/>
              <a:latin typeface="Arial"/>
            </a:endParaRPr>
          </a:p>
        </p:txBody>
      </p:sp>
      <p:sp>
        <p:nvSpPr>
          <p:cNvPr id="150" name="TextBox 6"/>
          <p:cNvSpPr/>
          <p:nvPr/>
        </p:nvSpPr>
        <p:spPr>
          <a:xfrm>
            <a:off x="6847200" y="372240"/>
            <a:ext cx="2179080" cy="30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r" defTabSz="457200">
              <a:lnSpc>
                <a:spcPct val="100000"/>
              </a:lnSpc>
            </a:pPr>
            <a:r>
              <a:rPr lang="en-US" sz="1400" b="0" u="none" strike="noStrike">
                <a:solidFill>
                  <a:schemeClr val="lt1"/>
                </a:solidFill>
                <a:effectLst/>
                <a:uFillTx/>
                <a:latin typeface="Cambria"/>
              </a:rPr>
              <a:t>Harrison DiAmbrosio</a:t>
            </a:r>
            <a:endParaRPr lang="en-US" sz="1400" b="0" u="none" strike="noStrike">
              <a:solidFill>
                <a:srgbClr val="FFFFFF"/>
              </a:solidFill>
              <a:effectLst/>
              <a:uFillTx/>
              <a:latin typeface="Arial"/>
            </a:endParaRPr>
          </a:p>
        </p:txBody>
      </p:sp>
      <p:sp>
        <p:nvSpPr>
          <p:cNvPr id="151" name="Rectangle 150"/>
          <p:cNvSpPr/>
          <p:nvPr/>
        </p:nvSpPr>
        <p:spPr>
          <a:xfrm>
            <a:off x="768600" y="1109160"/>
            <a:ext cx="3653280" cy="3978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05920" indent="-205920" defTabSz="914400">
              <a:lnSpc>
                <a:spcPct val="90000"/>
              </a:lnSpc>
              <a:spcBef>
                <a:spcPts val="1199"/>
              </a:spcBef>
              <a:buClr>
                <a:srgbClr val="BCB49E"/>
              </a:buClr>
              <a:buSzPct val="90000"/>
              <a:buFont typeface="Arial"/>
              <a:buChar char="•"/>
            </a:pPr>
            <a:r>
              <a:rPr lang="en-US" sz="2100" b="0" u="none" strike="noStrike">
                <a:solidFill>
                  <a:schemeClr val="lt1"/>
                </a:solidFill>
                <a:effectLst/>
                <a:uFillTx/>
                <a:latin typeface="Cambria"/>
              </a:rPr>
              <a:t>43% of employers use search engines [2]</a:t>
            </a:r>
            <a:endParaRPr lang="en-US" sz="2100" b="0" u="none" strike="noStrike">
              <a:solidFill>
                <a:srgbClr val="FFFFFF"/>
              </a:solidFill>
              <a:effectLst/>
              <a:uFillTx/>
              <a:latin typeface="Arial"/>
            </a:endParaRPr>
          </a:p>
          <a:p>
            <a:pPr marL="205920" indent="-205920" defTabSz="914400">
              <a:lnSpc>
                <a:spcPct val="90000"/>
              </a:lnSpc>
              <a:spcBef>
                <a:spcPts val="1191"/>
              </a:spcBef>
              <a:spcAft>
                <a:spcPts val="992"/>
              </a:spcAft>
              <a:buClr>
                <a:srgbClr val="BCB49E"/>
              </a:buClr>
              <a:buSzPct val="90000"/>
              <a:buFont typeface="Arial"/>
              <a:buChar char="•"/>
            </a:pPr>
            <a:r>
              <a:rPr lang="en-US" sz="2100" b="0" u="none" strike="noStrike">
                <a:solidFill>
                  <a:schemeClr val="lt1"/>
                </a:solidFill>
                <a:effectLst/>
                <a:uFillTx/>
                <a:latin typeface="Cambria"/>
              </a:rPr>
              <a:t>80% like personal websites [2]</a:t>
            </a:r>
            <a:endParaRPr lang="en-US" sz="2100" b="0" u="none" strike="noStrike">
              <a:solidFill>
                <a:srgbClr val="FFFFFF"/>
              </a:solidFill>
              <a:effectLst/>
              <a:uFillTx/>
              <a:latin typeface="Arial"/>
            </a:endParaRPr>
          </a:p>
          <a:p>
            <a:pPr marL="205920" indent="-205920" defTabSz="914400">
              <a:lnSpc>
                <a:spcPct val="90000"/>
              </a:lnSpc>
              <a:spcBef>
                <a:spcPts val="1191"/>
              </a:spcBef>
              <a:spcAft>
                <a:spcPts val="992"/>
              </a:spcAft>
              <a:buClr>
                <a:srgbClr val="BCB49E"/>
              </a:buClr>
              <a:buSzPct val="90000"/>
              <a:buFont typeface="Arial"/>
              <a:buChar char="•"/>
            </a:pPr>
            <a:r>
              <a:rPr lang="en-US" sz="2100" b="0" u="none" strike="noStrike">
                <a:solidFill>
                  <a:schemeClr val="lt1"/>
                </a:solidFill>
                <a:effectLst/>
                <a:uFillTx/>
                <a:latin typeface="Cambria"/>
              </a:rPr>
              <a:t>95% claim an elevator pitch is vital [2]</a:t>
            </a:r>
            <a:endParaRPr lang="en-US" sz="2100" b="0" u="none" strike="noStrike">
              <a:solidFill>
                <a:srgbClr val="FFFFFF"/>
              </a:solidFill>
              <a:effectLst/>
              <a:uFillTx/>
              <a:latin typeface="Arial"/>
            </a:endParaRPr>
          </a:p>
          <a:p>
            <a:pPr marL="205920" indent="-205920" defTabSz="914400">
              <a:lnSpc>
                <a:spcPct val="90000"/>
              </a:lnSpc>
              <a:spcBef>
                <a:spcPts val="1199"/>
              </a:spcBef>
              <a:buClr>
                <a:srgbClr val="BCB49E"/>
              </a:buClr>
              <a:buSzPct val="90000"/>
              <a:buFont typeface="Arial"/>
              <a:buChar char="•"/>
            </a:pPr>
            <a:r>
              <a:rPr lang="en-US" sz="2100" b="0" u="none" strike="noStrike">
                <a:solidFill>
                  <a:schemeClr val="lt1"/>
                </a:solidFill>
                <a:effectLst/>
                <a:uFillTx/>
                <a:latin typeface="Cambria"/>
              </a:rPr>
              <a:t>“What do you care about?”</a:t>
            </a:r>
            <a:endParaRPr lang="en-US" sz="2100" b="0" u="none" strike="noStrike">
              <a:solidFill>
                <a:srgbClr val="FFFFFF"/>
              </a:solidFill>
              <a:effectLst/>
              <a:uFillTx/>
              <a:latin typeface="Arial"/>
            </a:endParaRPr>
          </a:p>
          <a:p>
            <a:pPr marL="205920" indent="-205920" defTabSz="914400">
              <a:lnSpc>
                <a:spcPct val="90000"/>
              </a:lnSpc>
              <a:spcBef>
                <a:spcPts val="1199"/>
              </a:spcBef>
              <a:buClr>
                <a:srgbClr val="BCB49E"/>
              </a:buClr>
              <a:buSzPct val="90000"/>
              <a:buFont typeface="Arial"/>
              <a:buChar char="•"/>
            </a:pPr>
            <a:r>
              <a:rPr lang="en-US" sz="2100" b="0" u="none" strike="noStrike">
                <a:solidFill>
                  <a:schemeClr val="lt1"/>
                </a:solidFill>
                <a:effectLst/>
                <a:uFillTx/>
                <a:latin typeface="Cambria"/>
              </a:rPr>
              <a:t>“Where do I provide value?”</a:t>
            </a:r>
            <a:endParaRPr lang="en-US" sz="2100" b="0" u="none" strike="noStrike">
              <a:solidFill>
                <a:srgbClr val="FFFFFF"/>
              </a:solidFill>
              <a:effectLst/>
              <a:uFillTx/>
              <a:latin typeface="Arial"/>
            </a:endParaRPr>
          </a:p>
          <a:p>
            <a:pPr marL="205920" indent="-205920" defTabSz="914400">
              <a:lnSpc>
                <a:spcPct val="90000"/>
              </a:lnSpc>
              <a:spcBef>
                <a:spcPts val="1199"/>
              </a:spcBef>
              <a:buClr>
                <a:srgbClr val="BCB49E"/>
              </a:buClr>
              <a:buSzPct val="90000"/>
              <a:buFont typeface="Arial"/>
              <a:buChar char="•"/>
            </a:pPr>
            <a:r>
              <a:rPr lang="en-US" sz="2100" b="0" u="none" strike="noStrike">
                <a:solidFill>
                  <a:schemeClr val="lt1"/>
                </a:solidFill>
                <a:effectLst/>
                <a:uFillTx/>
                <a:latin typeface="Cambria"/>
              </a:rPr>
              <a:t>“How do I want to define myself?”</a:t>
            </a:r>
            <a:endParaRPr lang="en-US" sz="2100" b="0" u="none" strike="noStrike">
              <a:solidFill>
                <a:srgbClr val="FFFFFF"/>
              </a:solidFill>
              <a:effectLst/>
              <a:uFillTx/>
              <a:latin typeface="Arial"/>
            </a:endParaRPr>
          </a:p>
        </p:txBody>
      </p:sp>
      <p:sp>
        <p:nvSpPr>
          <p:cNvPr id="152" name="Rectangle 151"/>
          <p:cNvSpPr/>
          <p:nvPr/>
        </p:nvSpPr>
        <p:spPr>
          <a:xfrm>
            <a:off x="5449680" y="1275840"/>
            <a:ext cx="2856960" cy="474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800" b="1" u="sng" strike="noStrike">
                <a:solidFill>
                  <a:schemeClr val="lt1"/>
                </a:solidFill>
                <a:effectLst/>
                <a:uFillTx/>
                <a:latin typeface="Cambria"/>
              </a:rPr>
              <a:t>Is is about you! </a:t>
            </a:r>
            <a:endParaRPr lang="en-US" sz="2800" b="0" u="none" strike="noStrike">
              <a:solidFill>
                <a:srgbClr val="FFFFFF"/>
              </a:solidFill>
              <a:effectLst/>
              <a:uFillTx/>
              <a:latin typeface="Arial"/>
            </a:endParaRPr>
          </a:p>
        </p:txBody>
      </p:sp>
      <p:sp>
        <p:nvSpPr>
          <p:cNvPr id="153" name="Rectangle 152"/>
          <p:cNvSpPr/>
          <p:nvPr/>
        </p:nvSpPr>
        <p:spPr>
          <a:xfrm>
            <a:off x="5055120" y="1765440"/>
            <a:ext cx="2094840" cy="39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200" b="0" u="none" strike="noStrike">
                <a:solidFill>
                  <a:schemeClr val="lt1"/>
                </a:solidFill>
                <a:effectLst/>
                <a:uFillTx/>
                <a:latin typeface="Cambria"/>
              </a:rPr>
              <a:t>Achievements</a:t>
            </a:r>
            <a:endParaRPr lang="en-US" sz="2200" b="0" u="none" strike="noStrike">
              <a:solidFill>
                <a:srgbClr val="FFFFFF"/>
              </a:solidFill>
              <a:effectLst/>
              <a:uFillTx/>
              <a:latin typeface="Arial"/>
            </a:endParaRPr>
          </a:p>
        </p:txBody>
      </p:sp>
      <p:sp>
        <p:nvSpPr>
          <p:cNvPr id="154" name="Rectangle 153"/>
          <p:cNvSpPr/>
          <p:nvPr/>
        </p:nvSpPr>
        <p:spPr>
          <a:xfrm>
            <a:off x="4667400" y="2245680"/>
            <a:ext cx="1741320" cy="39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200" b="0" u="none" strike="noStrike">
                <a:solidFill>
                  <a:schemeClr val="lt1"/>
                </a:solidFill>
                <a:effectLst/>
                <a:uFillTx/>
                <a:latin typeface="Cambria"/>
              </a:rPr>
              <a:t>Projects</a:t>
            </a:r>
            <a:endParaRPr lang="en-US" sz="2200" b="0" u="none" strike="noStrike">
              <a:solidFill>
                <a:srgbClr val="FFFFFF"/>
              </a:solidFill>
              <a:effectLst/>
              <a:uFillTx/>
              <a:latin typeface="Arial"/>
            </a:endParaRPr>
          </a:p>
        </p:txBody>
      </p:sp>
      <p:sp>
        <p:nvSpPr>
          <p:cNvPr id="155" name="Rectangle 154"/>
          <p:cNvSpPr/>
          <p:nvPr/>
        </p:nvSpPr>
        <p:spPr>
          <a:xfrm>
            <a:off x="4973400" y="3231720"/>
            <a:ext cx="1523520" cy="39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200" b="0" u="none" strike="noStrike">
                <a:solidFill>
                  <a:schemeClr val="lt1"/>
                </a:solidFill>
                <a:effectLst/>
                <a:uFillTx/>
                <a:latin typeface="Cambria"/>
              </a:rPr>
              <a:t>Research</a:t>
            </a:r>
            <a:endParaRPr lang="en-US" sz="2200" b="0" u="none" strike="noStrike">
              <a:solidFill>
                <a:srgbClr val="FFFFFF"/>
              </a:solidFill>
              <a:effectLst/>
              <a:uFillTx/>
              <a:latin typeface="Arial"/>
            </a:endParaRPr>
          </a:p>
        </p:txBody>
      </p:sp>
      <p:sp>
        <p:nvSpPr>
          <p:cNvPr id="156" name="Rectangle 155"/>
          <p:cNvSpPr/>
          <p:nvPr/>
        </p:nvSpPr>
        <p:spPr>
          <a:xfrm>
            <a:off x="5905080" y="2340360"/>
            <a:ext cx="1741320" cy="39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200" b="0" u="none" strike="noStrike">
                <a:solidFill>
                  <a:schemeClr val="lt1"/>
                </a:solidFill>
                <a:effectLst/>
                <a:uFillTx/>
                <a:latin typeface="Cambria"/>
              </a:rPr>
              <a:t>Resume</a:t>
            </a:r>
            <a:endParaRPr lang="en-US" sz="2200" b="0" u="none" strike="noStrike">
              <a:solidFill>
                <a:srgbClr val="FFFFFF"/>
              </a:solidFill>
              <a:effectLst/>
              <a:uFillTx/>
              <a:latin typeface="Arial"/>
            </a:endParaRPr>
          </a:p>
        </p:txBody>
      </p:sp>
      <p:sp>
        <p:nvSpPr>
          <p:cNvPr id="157" name="Rectangle 156"/>
          <p:cNvSpPr/>
          <p:nvPr/>
        </p:nvSpPr>
        <p:spPr>
          <a:xfrm>
            <a:off x="6953400" y="1960200"/>
            <a:ext cx="1741320" cy="39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200" b="0" u="none" strike="noStrike">
                <a:solidFill>
                  <a:schemeClr val="lt1"/>
                </a:solidFill>
                <a:effectLst/>
                <a:uFillTx/>
                <a:latin typeface="Cambria"/>
              </a:rPr>
              <a:t>Skill Set</a:t>
            </a:r>
            <a:endParaRPr lang="en-US" sz="2200" b="0" u="none" strike="noStrike">
              <a:solidFill>
                <a:srgbClr val="FFFFFF"/>
              </a:solidFill>
              <a:effectLst/>
              <a:uFillTx/>
              <a:latin typeface="Arial"/>
            </a:endParaRPr>
          </a:p>
        </p:txBody>
      </p:sp>
      <p:sp>
        <p:nvSpPr>
          <p:cNvPr id="158" name="Rectangle 157"/>
          <p:cNvSpPr/>
          <p:nvPr/>
        </p:nvSpPr>
        <p:spPr>
          <a:xfrm>
            <a:off x="5259240" y="2837160"/>
            <a:ext cx="1707120" cy="39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200" b="0" u="none" strike="noStrike">
                <a:solidFill>
                  <a:schemeClr val="lt1"/>
                </a:solidFill>
                <a:effectLst/>
                <a:uFillTx/>
                <a:latin typeface="Cambria"/>
              </a:rPr>
              <a:t>Past Work</a:t>
            </a:r>
            <a:endParaRPr lang="en-US" sz="2200" b="0" u="none" strike="noStrike">
              <a:solidFill>
                <a:srgbClr val="FFFFFF"/>
              </a:solidFill>
              <a:effectLst/>
              <a:uFillTx/>
              <a:latin typeface="Arial"/>
            </a:endParaRPr>
          </a:p>
        </p:txBody>
      </p:sp>
      <p:sp>
        <p:nvSpPr>
          <p:cNvPr id="159" name="Rectangle 158"/>
          <p:cNvSpPr/>
          <p:nvPr/>
        </p:nvSpPr>
        <p:spPr>
          <a:xfrm>
            <a:off x="6919200" y="2646360"/>
            <a:ext cx="1843560" cy="39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200" b="0" u="none" strike="noStrike">
                <a:solidFill>
                  <a:schemeClr val="lt1"/>
                </a:solidFill>
                <a:effectLst/>
                <a:uFillTx/>
                <a:latin typeface="Cambria"/>
              </a:rPr>
              <a:t>Connections</a:t>
            </a:r>
            <a:endParaRPr lang="en-US" sz="2200" b="0" u="none" strike="noStrike">
              <a:solidFill>
                <a:srgbClr val="FFFFFF"/>
              </a:solidFill>
              <a:effectLst/>
              <a:uFillTx/>
              <a:latin typeface="Arial"/>
            </a:endParaRPr>
          </a:p>
        </p:txBody>
      </p:sp>
      <p:sp>
        <p:nvSpPr>
          <p:cNvPr id="160" name="Rectangle 159"/>
          <p:cNvSpPr/>
          <p:nvPr/>
        </p:nvSpPr>
        <p:spPr>
          <a:xfrm>
            <a:off x="6610680" y="3199320"/>
            <a:ext cx="1890720" cy="39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200" b="0" u="none" strike="noStrike">
                <a:solidFill>
                  <a:schemeClr val="lt1"/>
                </a:solidFill>
                <a:effectLst/>
                <a:uFillTx/>
                <a:latin typeface="Cambria"/>
              </a:rPr>
              <a:t>Publications</a:t>
            </a:r>
            <a:endParaRPr lang="en-US" sz="2200" b="0" u="none" strike="noStrike">
              <a:solidFill>
                <a:srgbClr val="FFFFFF"/>
              </a:solidFill>
              <a:effectLst/>
              <a:uFillTx/>
              <a:latin typeface="Arial"/>
            </a:endParaRPr>
          </a:p>
        </p:txBody>
      </p:sp>
      <p:sp>
        <p:nvSpPr>
          <p:cNvPr id="161" name="Rectangle 160"/>
          <p:cNvSpPr/>
          <p:nvPr/>
        </p:nvSpPr>
        <p:spPr>
          <a:xfrm>
            <a:off x="4687920" y="3890520"/>
            <a:ext cx="1890720" cy="39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200" b="0" u="none" strike="noStrike">
                <a:solidFill>
                  <a:schemeClr val="lt1"/>
                </a:solidFill>
                <a:effectLst/>
                <a:uFillTx/>
                <a:latin typeface="Cambria"/>
              </a:rPr>
              <a:t>Social Links</a:t>
            </a:r>
            <a:endParaRPr lang="en-US" sz="2200" b="0" u="none" strike="noStrike">
              <a:solidFill>
                <a:srgbClr val="FFFFFF"/>
              </a:solidFill>
              <a:effectLst/>
              <a:uFillTx/>
              <a:latin typeface="Arial"/>
            </a:endParaRPr>
          </a:p>
        </p:txBody>
      </p:sp>
      <p:sp>
        <p:nvSpPr>
          <p:cNvPr id="162" name="Rectangle 161"/>
          <p:cNvSpPr/>
          <p:nvPr/>
        </p:nvSpPr>
        <p:spPr>
          <a:xfrm>
            <a:off x="7960320" y="3504240"/>
            <a:ext cx="1060920" cy="39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199"/>
              </a:spcBef>
            </a:pPr>
            <a:r>
              <a:rPr lang="en-US" sz="2200" b="0" u="none" strike="noStrike">
                <a:solidFill>
                  <a:schemeClr val="lt1"/>
                </a:solidFill>
                <a:effectLst/>
                <a:uFillTx/>
                <a:latin typeface="Cambria"/>
              </a:rPr>
              <a:t>Blog</a:t>
            </a:r>
            <a:endParaRPr lang="en-US" sz="2200" b="0" u="none" strike="noStrike">
              <a:solidFill>
                <a:srgbClr val="FFFFFF"/>
              </a:solidFill>
              <a:effectLst/>
              <a:uFillTx/>
              <a:latin typeface="Arial"/>
            </a:endParaRPr>
          </a:p>
        </p:txBody>
      </p:sp>
      <p:sp>
        <p:nvSpPr>
          <p:cNvPr id="163" name="Rectangle 162"/>
          <p:cNvSpPr/>
          <p:nvPr/>
        </p:nvSpPr>
        <p:spPr>
          <a:xfrm>
            <a:off x="6252120" y="3628440"/>
            <a:ext cx="1829880" cy="69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90000"/>
              </a:lnSpc>
              <a:spcBef>
                <a:spcPts val="1199"/>
              </a:spcBef>
            </a:pPr>
            <a:r>
              <a:rPr lang="en-US" sz="2200" b="0" u="none" strike="noStrike">
                <a:solidFill>
                  <a:schemeClr val="lt1"/>
                </a:solidFill>
                <a:effectLst/>
                <a:uFillTx/>
                <a:latin typeface="Cambria"/>
              </a:rPr>
              <a:t>Professional  Photo</a:t>
            </a:r>
            <a:endParaRPr lang="en-US" sz="2200" b="0" u="none" strike="noStrike">
              <a:solidFill>
                <a:srgbClr val="FFFFFF"/>
              </a:solidFill>
              <a:effectLst/>
              <a:uFillTx/>
              <a:latin typeface="Arial"/>
            </a:endParaRPr>
          </a:p>
        </p:txBody>
      </p:sp>
      <p:sp>
        <p:nvSpPr>
          <p:cNvPr id="3" name="PlaceHolder 2"/>
          <p:cNvSpPr>
            <a:spLocks noGrp="1"/>
          </p:cNvSpPr>
          <p:nvPr>
            <p:ph type="ftr" idx="26"/>
          </p:nvPr>
        </p:nvSpPr>
        <p:spPr/>
        <p:txBody>
          <a:bodyPr/>
          <a:lstStyle/>
          <a:p>
            <a:r>
              <a:rPr lang="en-US"/>
              <a:t>© 2025 Keith A. Pray</a:t>
            </a:r>
            <a:endParaRPr/>
          </a:p>
        </p:txBody>
      </p:sp>
      <p:sp>
        <p:nvSpPr>
          <p:cNvPr id="4" name="PlaceHolder 3"/>
          <p:cNvSpPr>
            <a:spLocks noGrp="1"/>
          </p:cNvSpPr>
          <p:nvPr>
            <p:ph type="sldNum" idx="27"/>
          </p:nvPr>
        </p:nvSpPr>
        <p:spPr/>
        <p:txBody>
          <a:bodyPr/>
          <a:lstStyle/>
          <a:p>
            <a:fld id="{7CFDFD67-A8FF-472E-9760-297DF82B599D}" type="slidenum">
              <a:r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685800" y="361800"/>
            <a:ext cx="7771680" cy="913680"/>
          </a:xfrm>
          <a:prstGeom prst="rect">
            <a:avLst/>
          </a:prstGeom>
          <a:noFill/>
          <a:ln w="0">
            <a:noFill/>
          </a:ln>
        </p:spPr>
        <p:txBody>
          <a:bodyPr lIns="91440" tIns="45720" rIns="91440" bIns="45720" anchor="ctr">
            <a:noAutofit/>
          </a:bodyPr>
          <a:lstStyle/>
          <a:p>
            <a:pPr indent="0" defTabSz="914400">
              <a:lnSpc>
                <a:spcPct val="80000"/>
              </a:lnSpc>
              <a:buNone/>
              <a:tabLst>
                <a:tab pos="0" algn="l"/>
              </a:tabLst>
            </a:pPr>
            <a:r>
              <a:rPr lang="en-US" sz="2700" b="0" u="none" strike="noStrike" cap="all">
                <a:solidFill>
                  <a:schemeClr val="lt1"/>
                </a:solidFill>
                <a:effectLst/>
                <a:uFillTx/>
                <a:latin typeface="Cambria"/>
              </a:rPr>
              <a:t>Social connections</a:t>
            </a:r>
            <a:endParaRPr lang="en-US" sz="2700" b="0" u="none" strike="noStrike">
              <a:solidFill>
                <a:srgbClr val="FFFFFF"/>
              </a:solidFill>
              <a:effectLst/>
              <a:uFillTx/>
              <a:latin typeface="Arial"/>
            </a:endParaRPr>
          </a:p>
        </p:txBody>
      </p:sp>
      <p:sp>
        <p:nvSpPr>
          <p:cNvPr id="165" name="PlaceHolder 2"/>
          <p:cNvSpPr>
            <a:spLocks noGrp="1"/>
          </p:cNvSpPr>
          <p:nvPr>
            <p:ph/>
          </p:nvPr>
        </p:nvSpPr>
        <p:spPr>
          <a:xfrm>
            <a:off x="685800" y="1352520"/>
            <a:ext cx="3733200" cy="3351960"/>
          </a:xfrm>
          <a:prstGeom prst="rect">
            <a:avLst/>
          </a:prstGeom>
          <a:noFill/>
          <a:ln w="0">
            <a:noFill/>
          </a:ln>
        </p:spPr>
        <p:txBody>
          <a:bodyPr lIns="91440" tIns="45720" rIns="91440" bIns="45720" anchor="t">
            <a:noAutofit/>
          </a:bodyPr>
          <a:lstStyle/>
          <a:p>
            <a:pPr marL="205920" indent="-205920" defTabSz="914400">
              <a:lnSpc>
                <a:spcPct val="90000"/>
              </a:lnSpc>
              <a:spcBef>
                <a:spcPts val="1199"/>
              </a:spcBef>
              <a:buClr>
                <a:srgbClr val="BCB49E"/>
              </a:buClr>
              <a:buSzPct val="90000"/>
              <a:buFont typeface="Arial"/>
              <a:buChar char="•"/>
            </a:pPr>
            <a:r>
              <a:rPr lang="en-US" sz="1800" b="0" u="none" strike="noStrike">
                <a:solidFill>
                  <a:schemeClr val="lt1"/>
                </a:solidFill>
                <a:effectLst/>
                <a:uFillTx/>
                <a:latin typeface="Cambria"/>
              </a:rPr>
              <a:t>Deliberate links to other sites</a:t>
            </a:r>
            <a:endParaRPr lang="en-US" sz="1800" b="0" u="none" strike="noStrike">
              <a:solidFill>
                <a:srgbClr val="FFFFFF"/>
              </a:solidFill>
              <a:effectLst/>
              <a:uFillTx/>
              <a:latin typeface="Arial"/>
            </a:endParaRPr>
          </a:p>
          <a:p>
            <a:pPr marL="864000" lvl="1" indent="-324000" defTabSz="914400">
              <a:lnSpc>
                <a:spcPct val="90000"/>
              </a:lnSpc>
              <a:spcBef>
                <a:spcPts val="1134"/>
              </a:spcBef>
              <a:buClr>
                <a:srgbClr val="FFFFFF"/>
              </a:buClr>
              <a:buSzPct val="75000"/>
              <a:buFont typeface="Symbol" charset="2"/>
              <a:buChar char=""/>
            </a:pPr>
            <a:r>
              <a:rPr lang="en-US" sz="1800" b="0" u="none" strike="noStrike">
                <a:solidFill>
                  <a:schemeClr val="lt1"/>
                </a:solidFill>
                <a:effectLst/>
                <a:uFillTx/>
                <a:latin typeface="Cambria"/>
              </a:rPr>
              <a:t>88x31 or Web badges [4]</a:t>
            </a:r>
            <a:endParaRPr lang="en-US" sz="1800" b="0" u="none" strike="noStrike">
              <a:solidFill>
                <a:srgbClr val="FFFFFF"/>
              </a:solidFill>
              <a:effectLst/>
              <a:uFillTx/>
              <a:latin typeface="Times New Roman"/>
            </a:endParaRPr>
          </a:p>
          <a:p>
            <a:pPr marL="205920" indent="-205920" defTabSz="914400">
              <a:lnSpc>
                <a:spcPct val="90000"/>
              </a:lnSpc>
              <a:spcBef>
                <a:spcPts val="1199"/>
              </a:spcBef>
              <a:buClr>
                <a:srgbClr val="BCB49E"/>
              </a:buClr>
              <a:buSzPct val="90000"/>
              <a:buFont typeface="Arial"/>
              <a:buChar char="•"/>
            </a:pPr>
            <a:r>
              <a:rPr lang="en-US" sz="1800" b="0" u="none" strike="noStrike">
                <a:solidFill>
                  <a:schemeClr val="lt1"/>
                </a:solidFill>
                <a:effectLst/>
                <a:uFillTx/>
                <a:latin typeface="Cambria"/>
              </a:rPr>
              <a:t>“Webrings” of common interests</a:t>
            </a:r>
            <a:endParaRPr lang="en-US" sz="1800" b="0" u="none" strike="noStrike">
              <a:solidFill>
                <a:srgbClr val="FFFFFF"/>
              </a:solidFill>
              <a:effectLst/>
              <a:uFillTx/>
              <a:latin typeface="Arial"/>
            </a:endParaRPr>
          </a:p>
          <a:p>
            <a:pPr marL="205920" indent="-205920" defTabSz="914400">
              <a:lnSpc>
                <a:spcPct val="90000"/>
              </a:lnSpc>
              <a:spcBef>
                <a:spcPts val="1199"/>
              </a:spcBef>
              <a:buClr>
                <a:srgbClr val="BCB49E"/>
              </a:buClr>
              <a:buSzPct val="90000"/>
              <a:buFont typeface="Arial"/>
              <a:buChar char="•"/>
            </a:pPr>
            <a:r>
              <a:rPr lang="en-US" sz="1800" b="0" u="none" strike="noStrike">
                <a:solidFill>
                  <a:schemeClr val="lt1"/>
                </a:solidFill>
                <a:effectLst/>
                <a:uFillTx/>
                <a:latin typeface="Cambria"/>
              </a:rPr>
              <a:t>RSS feeds for web content</a:t>
            </a:r>
            <a:endParaRPr lang="en-US" sz="1800" b="0" u="none" strike="noStrike">
              <a:solidFill>
                <a:srgbClr val="FFFFFF"/>
              </a:solidFill>
              <a:effectLst/>
              <a:uFillTx/>
              <a:latin typeface="Arial"/>
            </a:endParaRPr>
          </a:p>
          <a:p>
            <a:pPr marL="864000" lvl="1" indent="-324000" defTabSz="914400">
              <a:lnSpc>
                <a:spcPct val="90000"/>
              </a:lnSpc>
              <a:spcBef>
                <a:spcPts val="1134"/>
              </a:spcBef>
              <a:buClr>
                <a:srgbClr val="FFFFFF"/>
              </a:buClr>
              <a:buSzPct val="75000"/>
              <a:buFont typeface="Symbol" charset="2"/>
              <a:buChar char=""/>
            </a:pPr>
            <a:r>
              <a:rPr lang="en-US" sz="1800" b="0" u="none" strike="noStrike">
                <a:solidFill>
                  <a:schemeClr val="lt1"/>
                </a:solidFill>
                <a:effectLst/>
                <a:uFillTx/>
                <a:latin typeface="Cambria"/>
              </a:rPr>
              <a:t>Can extend to traditional social media</a:t>
            </a:r>
            <a:endParaRPr lang="en-US" sz="1800" b="0" u="none" strike="noStrike">
              <a:solidFill>
                <a:srgbClr val="FFFFFF"/>
              </a:solidFill>
              <a:effectLst/>
              <a:uFillTx/>
              <a:latin typeface="Times New Roman"/>
            </a:endParaRPr>
          </a:p>
          <a:p>
            <a:pPr marL="205920" indent="-205920" defTabSz="914400">
              <a:lnSpc>
                <a:spcPct val="90000"/>
              </a:lnSpc>
              <a:spcBef>
                <a:spcPts val="1417"/>
              </a:spcBef>
              <a:buClr>
                <a:srgbClr val="BCB49E"/>
              </a:buClr>
              <a:buSzPct val="90000"/>
              <a:buFont typeface="Arial"/>
              <a:buChar char="•"/>
            </a:pPr>
            <a:r>
              <a:rPr lang="en-US" sz="1800" b="0" u="none" strike="noStrike">
                <a:solidFill>
                  <a:srgbClr val="FFFFFF"/>
                </a:solidFill>
                <a:effectLst/>
                <a:uFillTx/>
                <a:latin typeface="Cambria"/>
              </a:rPr>
              <a:t>Thriving communities exist on </a:t>
            </a:r>
            <a:r>
              <a:rPr lang="en-US" sz="1800" b="0" u="none" strike="noStrike">
                <a:solidFill>
                  <a:srgbClr val="3465A4"/>
                </a:solidFill>
                <a:effectLst/>
                <a:uFillTx/>
                <a:latin typeface="Cambria"/>
              </a:rPr>
              <a:t>neocities.org</a:t>
            </a:r>
            <a:endParaRPr lang="en-US" sz="1800" b="0" u="none" strike="noStrike">
              <a:solidFill>
                <a:srgbClr val="FFFFFF"/>
              </a:solidFill>
              <a:effectLst/>
              <a:uFillTx/>
              <a:latin typeface="Arial"/>
            </a:endParaRPr>
          </a:p>
          <a:p>
            <a:pPr indent="0" defTabSz="914400">
              <a:lnSpc>
                <a:spcPct val="90000"/>
              </a:lnSpc>
              <a:spcBef>
                <a:spcPts val="1417"/>
              </a:spcBef>
              <a:buNone/>
              <a:tabLst>
                <a:tab pos="0" algn="l"/>
              </a:tabLst>
            </a:pPr>
            <a:endParaRPr lang="en-US" sz="1800" b="0" u="none" strike="noStrike">
              <a:solidFill>
                <a:srgbClr val="FFFFFF"/>
              </a:solidFill>
              <a:effectLst/>
              <a:uFillTx/>
              <a:latin typeface="Arial"/>
            </a:endParaRPr>
          </a:p>
        </p:txBody>
      </p:sp>
      <p:sp>
        <p:nvSpPr>
          <p:cNvPr id="166" name="TextBox 2"/>
          <p:cNvSpPr/>
          <p:nvPr/>
        </p:nvSpPr>
        <p:spPr>
          <a:xfrm>
            <a:off x="6847200" y="372240"/>
            <a:ext cx="2179080" cy="30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r" defTabSz="457200">
              <a:lnSpc>
                <a:spcPct val="100000"/>
              </a:lnSpc>
            </a:pPr>
            <a:r>
              <a:rPr lang="en-US" sz="1400" b="0" u="none" strike="noStrike">
                <a:solidFill>
                  <a:schemeClr val="lt1"/>
                </a:solidFill>
                <a:effectLst/>
                <a:uFillTx/>
                <a:latin typeface="Cambria"/>
              </a:rPr>
              <a:t>Harrison DiAmbrosio</a:t>
            </a:r>
            <a:endParaRPr lang="en-US" sz="1400" b="0" u="none" strike="noStrike">
              <a:solidFill>
                <a:srgbClr val="FFFFFF"/>
              </a:solidFill>
              <a:effectLst/>
              <a:uFillTx/>
              <a:latin typeface="Arial"/>
            </a:endParaRPr>
          </a:p>
        </p:txBody>
      </p:sp>
      <p:pic>
        <p:nvPicPr>
          <p:cNvPr id="167" name="Picture 166"/>
          <p:cNvPicPr/>
          <p:nvPr/>
        </p:nvPicPr>
        <p:blipFill>
          <a:blip r:embed="rId3"/>
          <a:stretch/>
        </p:blipFill>
        <p:spPr>
          <a:xfrm>
            <a:off x="4275360" y="755280"/>
            <a:ext cx="4636080" cy="3316320"/>
          </a:xfrm>
          <a:prstGeom prst="rect">
            <a:avLst/>
          </a:prstGeom>
          <a:noFill/>
          <a:ln w="0">
            <a:noFill/>
          </a:ln>
        </p:spPr>
      </p:pic>
      <p:pic>
        <p:nvPicPr>
          <p:cNvPr id="168" name="Picture 167"/>
          <p:cNvPicPr/>
          <p:nvPr/>
        </p:nvPicPr>
        <p:blipFill>
          <a:blip r:embed="rId4"/>
          <a:stretch/>
        </p:blipFill>
        <p:spPr>
          <a:xfrm>
            <a:off x="3491280" y="2532600"/>
            <a:ext cx="390600" cy="390600"/>
          </a:xfrm>
          <a:prstGeom prst="rect">
            <a:avLst/>
          </a:prstGeom>
          <a:noFill/>
          <a:ln w="0">
            <a:noFill/>
          </a:ln>
        </p:spPr>
      </p:pic>
      <p:sp>
        <p:nvSpPr>
          <p:cNvPr id="4" name="PlaceHolder 3"/>
          <p:cNvSpPr>
            <a:spLocks noGrp="1"/>
          </p:cNvSpPr>
          <p:nvPr>
            <p:ph type="ftr" idx="35"/>
          </p:nvPr>
        </p:nvSpPr>
        <p:spPr>
          <a:xfrm>
            <a:off x="0" y="4997160"/>
            <a:ext cx="5562000" cy="145440"/>
          </a:xfrm>
          <a:prstGeom prst="rect">
            <a:avLst/>
          </a:prstGeom>
          <a:noFill/>
          <a:ln w="0">
            <a:noFill/>
          </a:ln>
        </p:spPr>
        <p:txBody>
          <a:bodyPr lIns="91440" tIns="45720" rIns="91440" bIns="45720" anchor="ctr">
            <a:noAutofit/>
          </a:bodyPr>
          <a:lstStyle>
            <a:defPPr>
              <a:defRPr lang="en-US"/>
            </a:defPPr>
            <a:lvl1pPr marL="0" indent="0" algn="l" defTabSz="457200" rtl="0" eaLnBrk="1" latinLnBrk="0" hangingPunct="1">
              <a:lnSpc>
                <a:spcPct val="100000"/>
              </a:lnSpc>
              <a:buNone/>
              <a:tabLst>
                <a:tab pos="0" algn="l"/>
              </a:tabLst>
              <a:defRPr lang="sk-SK" sz="900" b="0" u="none" strike="noStrike" kern="1200">
                <a:solidFill>
                  <a:schemeClr val="lt1"/>
                </a:solidFill>
                <a:effectLst/>
                <a:uFillTx/>
                <a:latin typeface="Cambri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2025 Keith A. Pray</a:t>
            </a:r>
            <a:endParaRPr/>
          </a:p>
        </p:txBody>
      </p:sp>
      <p:sp>
        <p:nvSpPr>
          <p:cNvPr id="5" name="PlaceHolder 4"/>
          <p:cNvSpPr>
            <a:spLocks noGrp="1"/>
          </p:cNvSpPr>
          <p:nvPr>
            <p:ph type="sldNum" idx="36"/>
          </p:nvPr>
        </p:nvSpPr>
        <p:spPr>
          <a:xfrm>
            <a:off x="8519040" y="4997160"/>
            <a:ext cx="624240" cy="145440"/>
          </a:xfrm>
          <a:prstGeom prst="rect">
            <a:avLst/>
          </a:prstGeom>
          <a:noFill/>
          <a:ln w="0">
            <a:noFill/>
          </a:ln>
        </p:spPr>
        <p:txBody>
          <a:bodyPr lIns="91440" tIns="45720" rIns="91440" bIns="45720" anchor="ctr">
            <a:noAutofit/>
          </a:bodyPr>
          <a:lstStyle>
            <a:defPPr>
              <a:defRPr lang="en-US"/>
            </a:defPPr>
            <a:lvl1pPr marL="0" indent="0" algn="r" defTabSz="457200" rtl="0" eaLnBrk="1" latinLnBrk="0" hangingPunct="1">
              <a:lnSpc>
                <a:spcPct val="100000"/>
              </a:lnSpc>
              <a:buNone/>
              <a:tabLst>
                <a:tab pos="0" algn="l"/>
              </a:tabLst>
              <a:defRPr lang="en-US" sz="900" b="0" u="none" strike="noStrike" kern="1200">
                <a:solidFill>
                  <a:schemeClr val="lt1"/>
                </a:solidFill>
                <a:effectLst/>
                <a:uFillTx/>
                <a:latin typeface="Cambri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E87113-CB77-451F-94D3-CFAC11FA24D7}" type="slidenum">
              <a:rPr lang="en-US" smtClean="0"/>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685800" y="361800"/>
            <a:ext cx="7771680" cy="913680"/>
          </a:xfrm>
          <a:prstGeom prst="rect">
            <a:avLst/>
          </a:prstGeom>
          <a:noFill/>
          <a:ln w="0">
            <a:noFill/>
          </a:ln>
        </p:spPr>
        <p:txBody>
          <a:bodyPr lIns="91440" tIns="45720" rIns="91440" bIns="45720" anchor="ctr">
            <a:noAutofit/>
          </a:bodyPr>
          <a:lstStyle/>
          <a:p>
            <a:pPr indent="0" defTabSz="914400">
              <a:lnSpc>
                <a:spcPct val="80000"/>
              </a:lnSpc>
              <a:buNone/>
              <a:tabLst>
                <a:tab pos="0" algn="l"/>
              </a:tabLst>
            </a:pPr>
            <a:r>
              <a:rPr lang="en-US" sz="2700" b="0" u="none" strike="noStrike" cap="all">
                <a:solidFill>
                  <a:schemeClr val="lt1"/>
                </a:solidFill>
                <a:effectLst/>
                <a:uFillTx/>
                <a:latin typeface="Cambria"/>
              </a:rPr>
              <a:t>Just do it</a:t>
            </a:r>
            <a:endParaRPr lang="en-US" sz="2700" b="0" u="none" strike="noStrike">
              <a:solidFill>
                <a:srgbClr val="FFFFFF"/>
              </a:solidFill>
              <a:effectLst/>
              <a:uFillTx/>
              <a:latin typeface="Arial"/>
            </a:endParaRPr>
          </a:p>
        </p:txBody>
      </p:sp>
      <p:sp>
        <p:nvSpPr>
          <p:cNvPr id="170" name="PlaceHolder 2"/>
          <p:cNvSpPr>
            <a:spLocks noGrp="1"/>
          </p:cNvSpPr>
          <p:nvPr>
            <p:ph/>
          </p:nvPr>
        </p:nvSpPr>
        <p:spPr>
          <a:xfrm>
            <a:off x="685800" y="1071720"/>
            <a:ext cx="3733200" cy="3632760"/>
          </a:xfrm>
          <a:prstGeom prst="rect">
            <a:avLst/>
          </a:prstGeom>
          <a:noFill/>
          <a:ln w="0">
            <a:noFill/>
          </a:ln>
        </p:spPr>
        <p:txBody>
          <a:bodyPr lIns="91440" tIns="45720" rIns="91440" bIns="45720" anchor="t">
            <a:noAutofit/>
          </a:bodyPr>
          <a:lstStyle/>
          <a:p>
            <a:pPr marL="205920" indent="-205920" defTabSz="914400">
              <a:lnSpc>
                <a:spcPct val="90000"/>
              </a:lnSpc>
              <a:spcBef>
                <a:spcPts val="1199"/>
              </a:spcBef>
              <a:buClr>
                <a:srgbClr val="BCB49E"/>
              </a:buClr>
              <a:buSzPct val="90000"/>
              <a:buFont typeface="Arial"/>
              <a:buChar char="•"/>
            </a:pPr>
            <a:r>
              <a:rPr lang="en-US" sz="1800" b="0" u="none" strike="noStrike">
                <a:solidFill>
                  <a:schemeClr val="lt1"/>
                </a:solidFill>
                <a:effectLst/>
                <a:uFillTx/>
                <a:latin typeface="Cambria"/>
              </a:rPr>
              <a:t>HTML/CSS are good skills</a:t>
            </a:r>
            <a:endParaRPr lang="en-US" sz="1800" b="0" u="none" strike="noStrike">
              <a:solidFill>
                <a:srgbClr val="FFFFFF"/>
              </a:solidFill>
              <a:effectLst/>
              <a:uFillTx/>
              <a:latin typeface="Arial"/>
            </a:endParaRPr>
          </a:p>
          <a:p>
            <a:pPr marL="205920" indent="-205920" defTabSz="914400">
              <a:lnSpc>
                <a:spcPct val="90000"/>
              </a:lnSpc>
              <a:spcBef>
                <a:spcPts val="1199"/>
              </a:spcBef>
              <a:buClr>
                <a:srgbClr val="BCB49E"/>
              </a:buClr>
              <a:buSzPct val="90000"/>
              <a:buFont typeface="Arial"/>
              <a:buChar char="•"/>
            </a:pPr>
            <a:r>
              <a:rPr lang="en-US" sz="1800" b="0" u="none" strike="noStrike">
                <a:solidFill>
                  <a:schemeClr val="lt1"/>
                </a:solidFill>
                <a:effectLst/>
                <a:uFillTx/>
                <a:latin typeface="Cambria"/>
              </a:rPr>
              <a:t>SvelteKit, Hugo, WordPress, Wix, StrawPage, Squarespace</a:t>
            </a:r>
            <a:endParaRPr lang="en-US" sz="1800" b="0" u="none" strike="noStrike">
              <a:solidFill>
                <a:srgbClr val="FFFFFF"/>
              </a:solidFill>
              <a:effectLst/>
              <a:uFillTx/>
              <a:latin typeface="Arial"/>
            </a:endParaRPr>
          </a:p>
          <a:p>
            <a:pPr marL="205920" indent="-205920" defTabSz="914400">
              <a:lnSpc>
                <a:spcPct val="90000"/>
              </a:lnSpc>
              <a:spcBef>
                <a:spcPts val="1199"/>
              </a:spcBef>
              <a:buClr>
                <a:srgbClr val="BCB49E"/>
              </a:buClr>
              <a:buSzPct val="90000"/>
              <a:buFont typeface="Arial"/>
              <a:buChar char="•"/>
            </a:pPr>
            <a:r>
              <a:rPr lang="en-US" sz="1800" b="0" u="none" strike="noStrike">
                <a:solidFill>
                  <a:schemeClr val="lt1"/>
                </a:solidFill>
                <a:effectLst/>
                <a:uFillTx/>
                <a:latin typeface="Cambria"/>
              </a:rPr>
              <a:t>Millions of sites for inspiration</a:t>
            </a:r>
            <a:endParaRPr lang="en-US" sz="1800" b="0" u="none" strike="noStrike">
              <a:solidFill>
                <a:srgbClr val="FFFFFF"/>
              </a:solidFill>
              <a:effectLst/>
              <a:uFillTx/>
              <a:latin typeface="Arial"/>
            </a:endParaRPr>
          </a:p>
          <a:p>
            <a:pPr marL="864000" lvl="1" indent="-324000" defTabSz="914400">
              <a:lnSpc>
                <a:spcPct val="90000"/>
              </a:lnSpc>
              <a:spcBef>
                <a:spcPts val="1134"/>
              </a:spcBef>
              <a:buClr>
                <a:srgbClr val="FFFFFF"/>
              </a:buClr>
              <a:buSzPct val="75000"/>
              <a:buFont typeface="Symbol" charset="2"/>
              <a:buChar char=""/>
            </a:pPr>
            <a:r>
              <a:rPr lang="en-US" sz="1800" b="0" u="none" strike="noStrike">
                <a:solidFill>
                  <a:schemeClr val="lt1"/>
                </a:solidFill>
                <a:effectLst/>
                <a:uFillTx/>
                <a:latin typeface="Cambria"/>
              </a:rPr>
              <a:t>awwwards.com</a:t>
            </a:r>
            <a:endParaRPr lang="en-US" sz="1800" b="0" u="none" strike="noStrike">
              <a:solidFill>
                <a:srgbClr val="FFFFFF"/>
              </a:solidFill>
              <a:effectLst/>
              <a:uFillTx/>
              <a:latin typeface="Times New Roman"/>
            </a:endParaRPr>
          </a:p>
          <a:p>
            <a:pPr marL="205920" indent="-205920" defTabSz="914400">
              <a:lnSpc>
                <a:spcPct val="90000"/>
              </a:lnSpc>
              <a:spcBef>
                <a:spcPts val="1199"/>
              </a:spcBef>
              <a:buClr>
                <a:srgbClr val="BCB49E"/>
              </a:buClr>
              <a:buSzPct val="90000"/>
              <a:buFont typeface="Arial"/>
              <a:buChar char="•"/>
            </a:pPr>
            <a:r>
              <a:rPr lang="en-US" sz="1800" b="0" u="none" strike="noStrike">
                <a:solidFill>
                  <a:schemeClr val="lt1"/>
                </a:solidFill>
                <a:effectLst/>
                <a:uFillTx/>
                <a:latin typeface="Cambria"/>
              </a:rPr>
              <a:t>Neocities, Github Pages, Cloudflare, WPI offers hosting</a:t>
            </a:r>
            <a:endParaRPr lang="en-US" sz="1800" b="0" u="none" strike="noStrike">
              <a:solidFill>
                <a:srgbClr val="FFFFFF"/>
              </a:solidFill>
              <a:effectLst/>
              <a:uFillTx/>
              <a:latin typeface="Arial"/>
            </a:endParaRPr>
          </a:p>
          <a:p>
            <a:pPr marL="205920" indent="-205920" defTabSz="914400">
              <a:lnSpc>
                <a:spcPct val="90000"/>
              </a:lnSpc>
              <a:spcBef>
                <a:spcPts val="1199"/>
              </a:spcBef>
              <a:buClr>
                <a:srgbClr val="BCB49E"/>
              </a:buClr>
              <a:buSzPct val="90000"/>
              <a:buFont typeface="Arial"/>
              <a:buChar char="•"/>
            </a:pPr>
            <a:r>
              <a:rPr lang="en-US" sz="1800" b="0" u="none" strike="noStrike">
                <a:solidFill>
                  <a:schemeClr val="lt1"/>
                </a:solidFill>
                <a:effectLst/>
                <a:uFillTx/>
                <a:latin typeface="Cambria"/>
              </a:rPr>
              <a:t>GoDaddy, Porkbun, Namecheap</a:t>
            </a:r>
            <a:endParaRPr lang="en-US" sz="1800" b="0" u="none" strike="noStrike">
              <a:solidFill>
                <a:srgbClr val="FFFFFF"/>
              </a:solidFill>
              <a:effectLst/>
              <a:uFillTx/>
              <a:latin typeface="Arial"/>
            </a:endParaRPr>
          </a:p>
          <a:p>
            <a:pPr marL="205920" indent="-205920" defTabSz="914400">
              <a:lnSpc>
                <a:spcPct val="90000"/>
              </a:lnSpc>
              <a:spcBef>
                <a:spcPts val="1199"/>
              </a:spcBef>
              <a:buClr>
                <a:srgbClr val="BCB49E"/>
              </a:buClr>
              <a:buSzPct val="90000"/>
              <a:buFont typeface="Arial"/>
              <a:buChar char="•"/>
            </a:pPr>
            <a:r>
              <a:rPr lang="en-US" sz="1800" b="0" u="none" strike="noStrike">
                <a:solidFill>
                  <a:schemeClr val="lt1"/>
                </a:solidFill>
                <a:effectLst/>
                <a:uFillTx/>
                <a:latin typeface="Cambria"/>
              </a:rPr>
              <a:t>Plenty of online help</a:t>
            </a:r>
            <a:endParaRPr lang="en-US" sz="1800" b="0" u="none" strike="noStrike">
              <a:solidFill>
                <a:srgbClr val="FFFFFF"/>
              </a:solidFill>
              <a:effectLst/>
              <a:uFillTx/>
              <a:latin typeface="Arial"/>
            </a:endParaRPr>
          </a:p>
          <a:p>
            <a:pPr marL="864000" lvl="1" indent="-324000" defTabSz="914400">
              <a:lnSpc>
                <a:spcPct val="90000"/>
              </a:lnSpc>
              <a:spcBef>
                <a:spcPts val="1134"/>
              </a:spcBef>
              <a:buClr>
                <a:srgbClr val="FFFFFF"/>
              </a:buClr>
              <a:buSzPct val="75000"/>
              <a:buFont typeface="Symbol" charset="2"/>
              <a:buChar char=""/>
            </a:pPr>
            <a:r>
              <a:rPr lang="en-US" sz="1800" b="0" u="none" strike="noStrike">
                <a:solidFill>
                  <a:schemeClr val="lt1"/>
                </a:solidFill>
                <a:effectLst/>
                <a:uFillTx/>
                <a:latin typeface="Cambria"/>
              </a:rPr>
              <a:t>landchad.net</a:t>
            </a:r>
            <a:endParaRPr lang="en-US" sz="1800" b="0" u="none" strike="noStrike">
              <a:solidFill>
                <a:srgbClr val="FFFFFF"/>
              </a:solidFill>
              <a:effectLst/>
              <a:uFillTx/>
              <a:latin typeface="Times New Roman"/>
            </a:endParaRPr>
          </a:p>
          <a:p>
            <a:pPr marL="205920" indent="-205920" defTabSz="914400">
              <a:lnSpc>
                <a:spcPct val="90000"/>
              </a:lnSpc>
              <a:spcBef>
                <a:spcPts val="1417"/>
              </a:spcBef>
              <a:buClr>
                <a:srgbClr val="BCB49E"/>
              </a:buClr>
              <a:buSzPct val="90000"/>
              <a:buFont typeface="Arial"/>
              <a:buChar char="•"/>
            </a:pPr>
            <a:r>
              <a:rPr lang="en-US" sz="1800" b="0" u="none" strike="noStrike">
                <a:solidFill>
                  <a:schemeClr val="lt1"/>
                </a:solidFill>
                <a:effectLst/>
                <a:uFillTx/>
                <a:latin typeface="Cambria"/>
              </a:rPr>
              <a:t>HTTP(S)/Gopher/Gemini</a:t>
            </a:r>
            <a:endParaRPr lang="en-US" sz="1800" b="0" u="none" strike="noStrike">
              <a:solidFill>
                <a:srgbClr val="FFFFFF"/>
              </a:solidFill>
              <a:effectLst/>
              <a:uFillTx/>
              <a:latin typeface="Arial"/>
            </a:endParaRPr>
          </a:p>
        </p:txBody>
      </p:sp>
      <p:sp>
        <p:nvSpPr>
          <p:cNvPr id="171" name="TextBox 3"/>
          <p:cNvSpPr/>
          <p:nvPr/>
        </p:nvSpPr>
        <p:spPr>
          <a:xfrm>
            <a:off x="6847200" y="372240"/>
            <a:ext cx="2179080" cy="30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r" defTabSz="457200">
              <a:lnSpc>
                <a:spcPct val="100000"/>
              </a:lnSpc>
            </a:pPr>
            <a:r>
              <a:rPr lang="en-US" sz="1400" b="0" u="none" strike="noStrike">
                <a:solidFill>
                  <a:schemeClr val="lt1"/>
                </a:solidFill>
                <a:effectLst/>
                <a:uFillTx/>
                <a:latin typeface="Cambria"/>
              </a:rPr>
              <a:t>Harrison DiAmbrosio</a:t>
            </a:r>
            <a:endParaRPr lang="en-US" sz="1400" b="0" u="none" strike="noStrike">
              <a:solidFill>
                <a:srgbClr val="FFFFFF"/>
              </a:solidFill>
              <a:effectLst/>
              <a:uFillTx/>
              <a:latin typeface="Arial"/>
            </a:endParaRPr>
          </a:p>
        </p:txBody>
      </p:sp>
      <p:pic>
        <p:nvPicPr>
          <p:cNvPr id="172" name="Graphic 171"/>
          <p:cNvPicPr/>
          <p:nvPr/>
        </p:nvPicPr>
        <p:blipFill>
          <a:blip r:embed="rId3">
            <a:extLst>
              <a:ext uri="{96DAC541-7B7A-43D3-8B79-37D633B846F1}">
                <asvg:svgBlip xmlns:asvg="http://schemas.microsoft.com/office/drawing/2016/SVG/main" r:embed="rId4"/>
              </a:ext>
            </a:extLst>
          </a:blip>
          <a:stretch/>
        </p:blipFill>
        <p:spPr>
          <a:xfrm>
            <a:off x="7251120" y="924480"/>
            <a:ext cx="1206360" cy="1206360"/>
          </a:xfrm>
          <a:prstGeom prst="rect">
            <a:avLst/>
          </a:prstGeom>
          <a:noFill/>
          <a:ln w="0">
            <a:noFill/>
          </a:ln>
        </p:spPr>
      </p:pic>
      <p:pic>
        <p:nvPicPr>
          <p:cNvPr id="173" name="Picture 172"/>
          <p:cNvPicPr/>
          <p:nvPr/>
        </p:nvPicPr>
        <p:blipFill>
          <a:blip r:embed="rId5"/>
          <a:stretch/>
        </p:blipFill>
        <p:spPr>
          <a:xfrm>
            <a:off x="4743720" y="820080"/>
            <a:ext cx="1185480" cy="1185480"/>
          </a:xfrm>
          <a:prstGeom prst="rect">
            <a:avLst/>
          </a:prstGeom>
          <a:noFill/>
          <a:ln w="0">
            <a:noFill/>
          </a:ln>
        </p:spPr>
      </p:pic>
      <p:pic>
        <p:nvPicPr>
          <p:cNvPr id="174" name="Picture 173"/>
          <p:cNvPicPr/>
          <p:nvPr/>
        </p:nvPicPr>
        <p:blipFill>
          <a:blip r:embed="rId6"/>
          <a:stretch/>
        </p:blipFill>
        <p:spPr>
          <a:xfrm>
            <a:off x="7637400" y="2208240"/>
            <a:ext cx="1398960" cy="1398960"/>
          </a:xfrm>
          <a:prstGeom prst="rect">
            <a:avLst/>
          </a:prstGeom>
          <a:noFill/>
          <a:ln w="0">
            <a:noFill/>
          </a:ln>
        </p:spPr>
      </p:pic>
      <p:pic>
        <p:nvPicPr>
          <p:cNvPr id="175" name="Picture 174"/>
          <p:cNvPicPr/>
          <p:nvPr/>
        </p:nvPicPr>
        <p:blipFill>
          <a:blip r:embed="rId7"/>
          <a:stretch/>
        </p:blipFill>
        <p:spPr>
          <a:xfrm>
            <a:off x="5972400" y="1770840"/>
            <a:ext cx="1131840" cy="1271160"/>
          </a:xfrm>
          <a:prstGeom prst="rect">
            <a:avLst/>
          </a:prstGeom>
          <a:noFill/>
          <a:ln w="0">
            <a:noFill/>
          </a:ln>
        </p:spPr>
      </p:pic>
      <p:pic>
        <p:nvPicPr>
          <p:cNvPr id="176" name="Picture 175"/>
          <p:cNvPicPr/>
          <p:nvPr/>
        </p:nvPicPr>
        <p:blipFill>
          <a:blip r:embed="rId8"/>
          <a:stretch/>
        </p:blipFill>
        <p:spPr>
          <a:xfrm>
            <a:off x="4524480" y="2363400"/>
            <a:ext cx="1256400" cy="1512000"/>
          </a:xfrm>
          <a:prstGeom prst="rect">
            <a:avLst/>
          </a:prstGeom>
          <a:noFill/>
          <a:ln w="0">
            <a:noFill/>
          </a:ln>
        </p:spPr>
      </p:pic>
      <p:pic>
        <p:nvPicPr>
          <p:cNvPr id="177" name="Graphic 176"/>
          <p:cNvPicPr/>
          <p:nvPr/>
        </p:nvPicPr>
        <p:blipFill>
          <a:blip r:embed="rId9">
            <a:extLst>
              <a:ext uri="{96DAC541-7B7A-43D3-8B79-37D633B846F1}">
                <asvg:svgBlip xmlns:asvg="http://schemas.microsoft.com/office/drawing/2016/SVG/main" r:embed="rId10"/>
              </a:ext>
            </a:extLst>
          </a:blip>
          <a:stretch/>
        </p:blipFill>
        <p:spPr>
          <a:xfrm>
            <a:off x="5982840" y="3249360"/>
            <a:ext cx="1654200" cy="1451520"/>
          </a:xfrm>
          <a:prstGeom prst="rect">
            <a:avLst/>
          </a:prstGeom>
          <a:noFill/>
          <a:ln w="0">
            <a:noFill/>
          </a:ln>
        </p:spPr>
      </p:pic>
      <p:sp>
        <p:nvSpPr>
          <p:cNvPr id="4" name="PlaceHolder 3"/>
          <p:cNvSpPr>
            <a:spLocks noGrp="1"/>
          </p:cNvSpPr>
          <p:nvPr>
            <p:ph type="ftr" idx="38"/>
          </p:nvPr>
        </p:nvSpPr>
        <p:spPr>
          <a:xfrm>
            <a:off x="0" y="4997160"/>
            <a:ext cx="5562000" cy="145440"/>
          </a:xfrm>
          <a:prstGeom prst="rect">
            <a:avLst/>
          </a:prstGeom>
          <a:noFill/>
          <a:ln w="0">
            <a:noFill/>
          </a:ln>
        </p:spPr>
        <p:txBody>
          <a:bodyPr lIns="91440" tIns="45720" rIns="91440" bIns="45720" anchor="ctr">
            <a:noAutofit/>
          </a:bodyPr>
          <a:lstStyle>
            <a:defPPr>
              <a:defRPr lang="en-US"/>
            </a:defPPr>
            <a:lvl1pPr marL="0" indent="0" algn="l" defTabSz="457200" rtl="0" eaLnBrk="1" latinLnBrk="0" hangingPunct="1">
              <a:lnSpc>
                <a:spcPct val="100000"/>
              </a:lnSpc>
              <a:buNone/>
              <a:tabLst>
                <a:tab pos="0" algn="l"/>
              </a:tabLst>
              <a:defRPr lang="sk-SK" sz="900" b="0" u="none" strike="noStrike" kern="1200">
                <a:solidFill>
                  <a:schemeClr val="lt1"/>
                </a:solidFill>
                <a:effectLst/>
                <a:uFillTx/>
                <a:latin typeface="Cambri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2025 Keith A. Pray</a:t>
            </a:r>
            <a:endParaRPr/>
          </a:p>
        </p:txBody>
      </p:sp>
      <p:sp>
        <p:nvSpPr>
          <p:cNvPr id="5" name="PlaceHolder 4"/>
          <p:cNvSpPr>
            <a:spLocks noGrp="1"/>
          </p:cNvSpPr>
          <p:nvPr>
            <p:ph type="sldNum" idx="39"/>
          </p:nvPr>
        </p:nvSpPr>
        <p:spPr>
          <a:xfrm>
            <a:off x="8519040" y="4997160"/>
            <a:ext cx="624240" cy="145440"/>
          </a:xfrm>
          <a:prstGeom prst="rect">
            <a:avLst/>
          </a:prstGeom>
          <a:noFill/>
          <a:ln w="0">
            <a:noFill/>
          </a:ln>
        </p:spPr>
        <p:txBody>
          <a:bodyPr lIns="91440" tIns="45720" rIns="91440" bIns="45720" anchor="ctr">
            <a:noAutofit/>
          </a:bodyPr>
          <a:lstStyle>
            <a:defPPr>
              <a:defRPr lang="en-US"/>
            </a:defPPr>
            <a:lvl1pPr marL="0" indent="0" algn="r" defTabSz="457200" rtl="0" eaLnBrk="1" latinLnBrk="0" hangingPunct="1">
              <a:lnSpc>
                <a:spcPct val="100000"/>
              </a:lnSpc>
              <a:buNone/>
              <a:tabLst>
                <a:tab pos="0" algn="l"/>
              </a:tabLst>
              <a:defRPr lang="en-US" sz="900" b="0" u="none" strike="noStrike" kern="1200">
                <a:solidFill>
                  <a:schemeClr val="lt1"/>
                </a:solidFill>
                <a:effectLst/>
                <a:uFillTx/>
                <a:latin typeface="Cambri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2FE4A8-7FEB-4230-AE53-D780A07B6AE1}" type="slidenum">
              <a:rPr lang="en-US" smtClean="0"/>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685800" y="361800"/>
            <a:ext cx="7771680" cy="913680"/>
          </a:xfrm>
          <a:prstGeom prst="rect">
            <a:avLst/>
          </a:prstGeom>
          <a:noFill/>
          <a:ln w="0">
            <a:noFill/>
          </a:ln>
        </p:spPr>
        <p:txBody>
          <a:bodyPr lIns="91440" tIns="45720" rIns="91440" bIns="45720" anchor="ctr">
            <a:noAutofit/>
          </a:bodyPr>
          <a:lstStyle/>
          <a:p>
            <a:pPr indent="0" defTabSz="914400">
              <a:lnSpc>
                <a:spcPct val="80000"/>
              </a:lnSpc>
              <a:buNone/>
              <a:tabLst>
                <a:tab pos="0" algn="l"/>
              </a:tabLst>
            </a:pPr>
            <a:r>
              <a:rPr lang="en-US" sz="2700" b="0" u="none" strike="noStrike" cap="all">
                <a:solidFill>
                  <a:schemeClr val="lt1"/>
                </a:solidFill>
                <a:effectLst/>
                <a:uFillTx/>
                <a:latin typeface="Cambria"/>
              </a:rPr>
              <a:t>References</a:t>
            </a:r>
            <a:endParaRPr lang="en-US" sz="2700" b="0" u="none" strike="noStrike">
              <a:solidFill>
                <a:srgbClr val="FFFFFF"/>
              </a:solidFill>
              <a:effectLst/>
              <a:uFillTx/>
              <a:latin typeface="Arial"/>
            </a:endParaRPr>
          </a:p>
        </p:txBody>
      </p:sp>
      <p:sp>
        <p:nvSpPr>
          <p:cNvPr id="179" name="PlaceHolder 2"/>
          <p:cNvSpPr>
            <a:spLocks noGrp="1"/>
          </p:cNvSpPr>
          <p:nvPr>
            <p:ph/>
          </p:nvPr>
        </p:nvSpPr>
        <p:spPr>
          <a:xfrm>
            <a:off x="756360" y="1352520"/>
            <a:ext cx="7771680" cy="3351960"/>
          </a:xfrm>
          <a:prstGeom prst="rect">
            <a:avLst/>
          </a:prstGeom>
          <a:noFill/>
          <a:ln w="0">
            <a:noFill/>
          </a:ln>
        </p:spPr>
        <p:txBody>
          <a:bodyPr lIns="91440" tIns="45720" rIns="91440" bIns="45720" anchor="t">
            <a:noAutofit/>
          </a:bodyPr>
          <a:lstStyle/>
          <a:p>
            <a:pPr indent="0" defTabSz="914400">
              <a:lnSpc>
                <a:spcPct val="90000"/>
              </a:lnSpc>
              <a:spcBef>
                <a:spcPts val="1191"/>
              </a:spcBef>
              <a:spcAft>
                <a:spcPts val="992"/>
              </a:spcAft>
              <a:buNone/>
              <a:tabLst>
                <a:tab pos="0" algn="l"/>
              </a:tabLst>
            </a:pPr>
            <a:r>
              <a:rPr lang="en-US" sz="1500" b="0" u="none" strike="noStrike">
                <a:solidFill>
                  <a:schemeClr val="lt1"/>
                </a:solidFill>
                <a:effectLst/>
                <a:uFillTx/>
                <a:latin typeface="Cambria"/>
              </a:rPr>
              <a:t>[1] Jill A and Rachel Greenwald, A New Approach to Building Your Personal Brand, (Harvard Buisness Review, June 2023), </a:t>
            </a:r>
            <a:r>
              <a:rPr lang="en-US" sz="1500" b="0" u="none" strike="noStrike">
                <a:solidFill>
                  <a:schemeClr val="lt1"/>
                </a:solidFill>
                <a:effectLst/>
                <a:uFillTx/>
                <a:latin typeface="Cambria"/>
                <a:hlinkClick r:id="rId2"/>
              </a:rPr>
              <a:t>https://hbr.org/2023/05/a-new-approach-to-building-your-personal-brand</a:t>
            </a:r>
            <a:r>
              <a:rPr lang="en-US" sz="1500" b="0" u="none" strike="noStrike">
                <a:solidFill>
                  <a:schemeClr val="lt1"/>
                </a:solidFill>
                <a:effectLst/>
                <a:uFillTx/>
                <a:latin typeface="Cambria"/>
              </a:rPr>
              <a:t> (March 25</a:t>
            </a:r>
            <a:r>
              <a:rPr lang="en-US" sz="1500" b="0" u="none" strike="noStrike" baseline="33000">
                <a:solidFill>
                  <a:schemeClr val="lt1"/>
                </a:solidFill>
                <a:effectLst/>
                <a:uFillTx/>
                <a:latin typeface="Cambria"/>
              </a:rPr>
              <a:t>th</a:t>
            </a:r>
            <a:r>
              <a:rPr lang="en-US" sz="1500" b="0" u="none" strike="noStrike">
                <a:solidFill>
                  <a:schemeClr val="lt1"/>
                </a:solidFill>
                <a:effectLst/>
                <a:uFillTx/>
                <a:latin typeface="Cambria"/>
              </a:rPr>
              <a:t>  2025)</a:t>
            </a:r>
            <a:endParaRPr lang="en-US" sz="1500" b="0" u="none" strike="noStrike">
              <a:solidFill>
                <a:srgbClr val="FFFFFF"/>
              </a:solidFill>
              <a:effectLst/>
              <a:uFillTx/>
              <a:latin typeface="Arial"/>
            </a:endParaRPr>
          </a:p>
          <a:p>
            <a:pPr indent="0" defTabSz="914400">
              <a:lnSpc>
                <a:spcPct val="90000"/>
              </a:lnSpc>
              <a:spcBef>
                <a:spcPts val="1191"/>
              </a:spcBef>
              <a:spcAft>
                <a:spcPts val="992"/>
              </a:spcAft>
              <a:buNone/>
              <a:tabLst>
                <a:tab pos="0" algn="l"/>
              </a:tabLst>
            </a:pPr>
            <a:r>
              <a:rPr lang="en-US" sz="1500" b="0" u="none" strike="noStrike">
                <a:solidFill>
                  <a:schemeClr val="lt1"/>
                </a:solidFill>
                <a:effectLst/>
                <a:uFillTx/>
                <a:latin typeface="Cambria"/>
              </a:rPr>
              <a:t>[2] Kelsey McKeon, 5 Personal Branding Tips for Your Job Search, (themanifest.com, April 28</a:t>
            </a:r>
            <a:r>
              <a:rPr lang="en-US" sz="1500" b="0" u="none" strike="noStrike" baseline="33000">
                <a:solidFill>
                  <a:schemeClr val="lt1"/>
                </a:solidFill>
                <a:effectLst/>
                <a:uFillTx/>
                <a:latin typeface="Cambria"/>
              </a:rPr>
              <a:t>th</a:t>
            </a:r>
            <a:r>
              <a:rPr lang="en-US" sz="1500" b="0" u="none" strike="noStrike">
                <a:solidFill>
                  <a:schemeClr val="lt1"/>
                </a:solidFill>
                <a:effectLst/>
                <a:uFillTx/>
                <a:latin typeface="Cambria"/>
              </a:rPr>
              <a:t>, 2020), </a:t>
            </a:r>
            <a:r>
              <a:rPr lang="en-US" sz="1500" b="0" u="none" strike="noStrike">
                <a:solidFill>
                  <a:schemeClr val="lt1"/>
                </a:solidFill>
                <a:effectLst/>
                <a:uFillTx/>
                <a:latin typeface="Cambria"/>
                <a:hlinkClick r:id="rId3"/>
              </a:rPr>
              <a:t>https://themanifest.com/digital-marketing/5-personal-branding-tips-job-search</a:t>
            </a:r>
            <a:r>
              <a:rPr lang="en-US" sz="1500" b="0" u="none" strike="noStrike">
                <a:solidFill>
                  <a:schemeClr val="lt1"/>
                </a:solidFill>
                <a:effectLst/>
                <a:uFillTx/>
                <a:latin typeface="Cambria"/>
              </a:rPr>
              <a:t> (March 25</a:t>
            </a:r>
            <a:r>
              <a:rPr lang="en-US" sz="1500" b="0" u="none" strike="noStrike" baseline="33000">
                <a:solidFill>
                  <a:schemeClr val="lt1"/>
                </a:solidFill>
                <a:effectLst/>
                <a:uFillTx/>
                <a:latin typeface="Cambria"/>
              </a:rPr>
              <a:t>th</a:t>
            </a:r>
            <a:r>
              <a:rPr lang="en-US" sz="1500" b="0" u="none" strike="noStrike">
                <a:solidFill>
                  <a:schemeClr val="lt1"/>
                </a:solidFill>
                <a:effectLst/>
                <a:uFillTx/>
                <a:latin typeface="Cambria"/>
              </a:rPr>
              <a:t>, 2025)</a:t>
            </a:r>
            <a:endParaRPr lang="en-US" sz="1500" b="0" u="none" strike="noStrike">
              <a:solidFill>
                <a:srgbClr val="FFFFFF"/>
              </a:solidFill>
              <a:effectLst/>
              <a:uFillTx/>
              <a:latin typeface="Arial"/>
            </a:endParaRPr>
          </a:p>
          <a:p>
            <a:pPr indent="0" defTabSz="914400">
              <a:lnSpc>
                <a:spcPct val="90000"/>
              </a:lnSpc>
              <a:spcBef>
                <a:spcPts val="601"/>
              </a:spcBef>
              <a:buNone/>
              <a:tabLst>
                <a:tab pos="0" algn="l"/>
              </a:tabLst>
            </a:pPr>
            <a:r>
              <a:rPr lang="en-US" sz="1500" b="0" u="none" strike="noStrike">
                <a:solidFill>
                  <a:schemeClr val="lt1"/>
                </a:solidFill>
                <a:effectLst/>
                <a:uFillTx/>
                <a:latin typeface="Cambria"/>
              </a:rPr>
              <a:t>[3] How To Be A Great Mentor: 14 Key Actions, (forbes.com, Mar 26</a:t>
            </a:r>
            <a:r>
              <a:rPr lang="en-US" sz="1500" b="0" u="none" strike="noStrike" baseline="33000">
                <a:solidFill>
                  <a:schemeClr val="lt1"/>
                </a:solidFill>
                <a:effectLst/>
                <a:uFillTx/>
                <a:latin typeface="Cambria"/>
              </a:rPr>
              <a:t>th</a:t>
            </a:r>
            <a:r>
              <a:rPr lang="en-US" sz="1500" b="0" u="none" strike="noStrike">
                <a:solidFill>
                  <a:schemeClr val="lt1"/>
                </a:solidFill>
                <a:effectLst/>
                <a:uFillTx/>
                <a:latin typeface="Cambria"/>
              </a:rPr>
              <a:t>, 2025), </a:t>
            </a:r>
            <a:r>
              <a:rPr lang="en-US" sz="1500" b="0" u="none" strike="noStrike">
                <a:solidFill>
                  <a:schemeClr val="lt1"/>
                </a:solidFill>
                <a:effectLst/>
                <a:uFillTx/>
                <a:latin typeface="Cambria"/>
                <a:hlinkClick r:id="rId4"/>
              </a:rPr>
              <a:t>https://www.forbes.com/councils/forbescoachescouncil/2025/03/26/how-to-be-a-great-mentor-20-key-actions/</a:t>
            </a:r>
            <a:r>
              <a:rPr lang="en-US" sz="1500" b="0" u="none" strike="noStrike">
                <a:solidFill>
                  <a:schemeClr val="lt1"/>
                </a:solidFill>
                <a:effectLst/>
                <a:uFillTx/>
                <a:latin typeface="Cambria"/>
              </a:rPr>
              <a:t>  (March 25</a:t>
            </a:r>
            <a:r>
              <a:rPr lang="en-US" sz="1500" b="0" u="none" strike="noStrike" baseline="33000">
                <a:solidFill>
                  <a:schemeClr val="lt1"/>
                </a:solidFill>
                <a:effectLst/>
                <a:uFillTx/>
                <a:latin typeface="Cambria"/>
              </a:rPr>
              <a:t>th</a:t>
            </a:r>
            <a:r>
              <a:rPr lang="en-US" sz="1500" b="0" u="none" strike="noStrike">
                <a:solidFill>
                  <a:schemeClr val="lt1"/>
                </a:solidFill>
                <a:effectLst/>
                <a:uFillTx/>
                <a:latin typeface="Cambria"/>
              </a:rPr>
              <a:t>, 2025)</a:t>
            </a:r>
            <a:endParaRPr lang="en-US" sz="1500" b="0" u="none" strike="noStrike">
              <a:solidFill>
                <a:srgbClr val="FFFFFF"/>
              </a:solidFill>
              <a:effectLst/>
              <a:uFillTx/>
              <a:latin typeface="Arial"/>
            </a:endParaRPr>
          </a:p>
          <a:p>
            <a:pPr indent="0" defTabSz="914400">
              <a:lnSpc>
                <a:spcPct val="90000"/>
              </a:lnSpc>
              <a:spcBef>
                <a:spcPts val="601"/>
              </a:spcBef>
              <a:buNone/>
              <a:tabLst>
                <a:tab pos="0" algn="l"/>
              </a:tabLst>
            </a:pPr>
            <a:r>
              <a:rPr lang="en-US" sz="1500" b="0" u="none" strike="noStrike">
                <a:solidFill>
                  <a:schemeClr val="lt1"/>
                </a:solidFill>
                <a:effectLst/>
                <a:uFillTx/>
                <a:latin typeface="Cambria"/>
              </a:rPr>
              <a:t>[4] Bastian Grossenbacher Rieck, What Are These Buttons?, (bastian.rieck.me, May 26</a:t>
            </a:r>
            <a:r>
              <a:rPr lang="en-US" sz="1500" b="0" u="none" strike="noStrike" baseline="33000">
                <a:solidFill>
                  <a:schemeClr val="lt1"/>
                </a:solidFill>
                <a:effectLst/>
                <a:uFillTx/>
                <a:latin typeface="Cambria"/>
              </a:rPr>
              <a:t>th</a:t>
            </a:r>
            <a:r>
              <a:rPr lang="en-US" sz="1500" b="0" u="none" strike="noStrike">
                <a:solidFill>
                  <a:schemeClr val="lt1"/>
                </a:solidFill>
                <a:effectLst/>
                <a:uFillTx/>
                <a:latin typeface="Cambria"/>
              </a:rPr>
              <a:t>, 2024) </a:t>
            </a:r>
            <a:r>
              <a:rPr lang="en-US" sz="1500" b="0" u="none" strike="noStrike">
                <a:solidFill>
                  <a:schemeClr val="lt1"/>
                </a:solidFill>
                <a:effectLst/>
                <a:uFillTx/>
                <a:latin typeface="Cambria"/>
                <a:hlinkClick r:id="rId5"/>
              </a:rPr>
              <a:t>https://bastian.rieck.me/buttons/</a:t>
            </a:r>
            <a:r>
              <a:rPr lang="en-US" sz="1500" b="0" u="none" strike="noStrike">
                <a:solidFill>
                  <a:schemeClr val="lt1"/>
                </a:solidFill>
                <a:effectLst/>
                <a:uFillTx/>
                <a:latin typeface="Cambria"/>
              </a:rPr>
              <a:t> (March 25</a:t>
            </a:r>
            <a:r>
              <a:rPr lang="en-US" sz="1500" b="0" u="none" strike="noStrike" baseline="33000">
                <a:solidFill>
                  <a:schemeClr val="lt1"/>
                </a:solidFill>
                <a:effectLst/>
                <a:uFillTx/>
                <a:latin typeface="Cambria"/>
              </a:rPr>
              <a:t>th</a:t>
            </a:r>
            <a:r>
              <a:rPr lang="en-US" sz="1500" b="0" u="none" strike="noStrike">
                <a:solidFill>
                  <a:schemeClr val="lt1"/>
                </a:solidFill>
                <a:effectLst/>
                <a:uFillTx/>
                <a:latin typeface="Cambria"/>
              </a:rPr>
              <a:t>, 2025)</a:t>
            </a:r>
            <a:endParaRPr lang="en-US" sz="1500" b="0" u="none" strike="noStrike">
              <a:solidFill>
                <a:srgbClr val="FFFFFF"/>
              </a:solidFill>
              <a:effectLst/>
              <a:uFillTx/>
              <a:latin typeface="Arial"/>
            </a:endParaRPr>
          </a:p>
          <a:p>
            <a:pPr indent="0" defTabSz="914400">
              <a:lnSpc>
                <a:spcPct val="90000"/>
              </a:lnSpc>
              <a:spcBef>
                <a:spcPts val="601"/>
              </a:spcBef>
              <a:buNone/>
              <a:tabLst>
                <a:tab pos="0" algn="l"/>
              </a:tabLst>
            </a:pPr>
            <a:r>
              <a:rPr lang="en-US" sz="1500" b="0" u="none" strike="noStrike">
                <a:solidFill>
                  <a:schemeClr val="lt1"/>
                </a:solidFill>
                <a:effectLst/>
                <a:uFillTx/>
                <a:latin typeface="Cambria"/>
              </a:rPr>
              <a:t>[5] Why You Should Create a Personal Website ASAP, Aleksandra Tadic, (topresume.com, November 7</a:t>
            </a:r>
            <a:r>
              <a:rPr lang="en-US" sz="1500" b="0" u="none" strike="noStrike" baseline="33000">
                <a:solidFill>
                  <a:schemeClr val="lt1"/>
                </a:solidFill>
                <a:effectLst/>
                <a:uFillTx/>
                <a:latin typeface="Cambria"/>
              </a:rPr>
              <a:t>th</a:t>
            </a:r>
            <a:r>
              <a:rPr lang="en-US" sz="1500" b="0" u="none" strike="noStrike">
                <a:solidFill>
                  <a:schemeClr val="lt1"/>
                </a:solidFill>
                <a:effectLst/>
                <a:uFillTx/>
                <a:latin typeface="Cambria"/>
              </a:rPr>
              <a:t>, 2024), </a:t>
            </a:r>
            <a:r>
              <a:rPr lang="en-US" sz="1500" b="0" u="none" strike="noStrike">
                <a:solidFill>
                  <a:schemeClr val="lt1"/>
                </a:solidFill>
                <a:effectLst/>
                <a:uFillTx/>
                <a:latin typeface="Cambria"/>
                <a:hlinkClick r:id="rId6"/>
              </a:rPr>
              <a:t>https://topresume.com/career-advice/why-you-need-a-personal-website-asap</a:t>
            </a:r>
            <a:r>
              <a:rPr lang="en-US" sz="1500" b="0" u="none" strike="noStrike">
                <a:solidFill>
                  <a:schemeClr val="lt1"/>
                </a:solidFill>
                <a:effectLst/>
                <a:uFillTx/>
                <a:latin typeface="Cambria"/>
              </a:rPr>
              <a:t> (March 25</a:t>
            </a:r>
            <a:r>
              <a:rPr lang="en-US" sz="1500" b="0" u="none" strike="noStrike" baseline="33000">
                <a:solidFill>
                  <a:schemeClr val="lt1"/>
                </a:solidFill>
                <a:effectLst/>
                <a:uFillTx/>
                <a:latin typeface="Cambria"/>
              </a:rPr>
              <a:t>th</a:t>
            </a:r>
            <a:r>
              <a:rPr lang="en-US" sz="1500" b="0" u="none" strike="noStrike">
                <a:solidFill>
                  <a:schemeClr val="lt1"/>
                </a:solidFill>
                <a:effectLst/>
                <a:uFillTx/>
                <a:latin typeface="Cambria"/>
              </a:rPr>
              <a:t>, 2025)</a:t>
            </a:r>
            <a:endParaRPr lang="en-US" sz="1500" b="0" u="none" strike="noStrike">
              <a:solidFill>
                <a:srgbClr val="FFFFFF"/>
              </a:solidFill>
              <a:effectLst/>
              <a:uFillTx/>
              <a:latin typeface="Arial"/>
            </a:endParaRPr>
          </a:p>
        </p:txBody>
      </p:sp>
      <p:sp>
        <p:nvSpPr>
          <p:cNvPr id="180" name="TextBox 5"/>
          <p:cNvSpPr/>
          <p:nvPr/>
        </p:nvSpPr>
        <p:spPr>
          <a:xfrm>
            <a:off x="6847200" y="372240"/>
            <a:ext cx="2179080" cy="303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r" defTabSz="457200">
              <a:lnSpc>
                <a:spcPct val="100000"/>
              </a:lnSpc>
            </a:pPr>
            <a:r>
              <a:rPr lang="en-US" sz="1400" b="0" u="none" strike="noStrike">
                <a:solidFill>
                  <a:schemeClr val="lt1"/>
                </a:solidFill>
                <a:effectLst/>
                <a:uFillTx/>
                <a:latin typeface="Cambria"/>
              </a:rPr>
              <a:t>Harrison DiAmbrosio</a:t>
            </a:r>
            <a:endParaRPr lang="en-US" sz="1400" b="0" u="none" strike="noStrike">
              <a:solidFill>
                <a:srgbClr val="FFFFFF"/>
              </a:solidFill>
              <a:effectLst/>
              <a:uFillTx/>
              <a:latin typeface="Arial"/>
            </a:endParaRPr>
          </a:p>
        </p:txBody>
      </p:sp>
      <p:sp>
        <p:nvSpPr>
          <p:cNvPr id="4" name="PlaceHolder 3"/>
          <p:cNvSpPr>
            <a:spLocks noGrp="1"/>
          </p:cNvSpPr>
          <p:nvPr>
            <p:ph type="ftr" idx="20"/>
          </p:nvPr>
        </p:nvSpPr>
        <p:spPr/>
        <p:txBody>
          <a:bodyPr/>
          <a:lstStyle/>
          <a:p>
            <a:r>
              <a:rPr lang="en-US"/>
              <a:t>© 2025 Keith A. Pray</a:t>
            </a:r>
            <a:endParaRPr/>
          </a:p>
        </p:txBody>
      </p:sp>
      <p:sp>
        <p:nvSpPr>
          <p:cNvPr id="5" name="PlaceHolder 4"/>
          <p:cNvSpPr>
            <a:spLocks noGrp="1"/>
          </p:cNvSpPr>
          <p:nvPr>
            <p:ph type="sldNum" idx="21"/>
          </p:nvPr>
        </p:nvSpPr>
        <p:spPr/>
        <p:txBody>
          <a:bodyPr/>
          <a:lstStyle/>
          <a:p>
            <a:fld id="{B850A0ED-E53A-4E3A-85C5-A18B48D6144B}" type="slidenum">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914400" y="1270125"/>
            <a:ext cx="7315200" cy="1367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100"/>
              <a:buFont typeface="Arial"/>
              <a:buNone/>
            </a:pPr>
            <a:r>
              <a:rPr lang="en-US" sz="2600"/>
              <a:t>Botting on social media: how faceless accounts create an illusion of reality. </a:t>
            </a:r>
            <a:endParaRPr sz="2600"/>
          </a:p>
          <a:p>
            <a:pPr marL="0" lvl="0" indent="0" algn="ctr" rtl="0">
              <a:lnSpc>
                <a:spcPct val="80000"/>
              </a:lnSpc>
              <a:spcBef>
                <a:spcPts val="0"/>
              </a:spcBef>
              <a:spcAft>
                <a:spcPts val="0"/>
              </a:spcAft>
              <a:buClr>
                <a:schemeClr val="lt1"/>
              </a:buClr>
              <a:buSzPts val="3300"/>
              <a:buFont typeface="Cambria"/>
              <a:buNone/>
            </a:pPr>
            <a:endParaRPr sz="2600"/>
          </a:p>
        </p:txBody>
      </p:sp>
      <p:sp>
        <p:nvSpPr>
          <p:cNvPr id="92" name="Google Shape;92;p1"/>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Oleg Zabolotnev</a:t>
            </a:r>
            <a:endParaRPr/>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What is a bot, and how many are there?</a:t>
            </a:r>
            <a:endParaRPr/>
          </a:p>
        </p:txBody>
      </p:sp>
      <p:sp>
        <p:nvSpPr>
          <p:cNvPr id="101" name="Google Shape;101;p2"/>
          <p:cNvSpPr txBox="1">
            <a:spLocks noGrp="1"/>
          </p:cNvSpPr>
          <p:nvPr>
            <p:ph type="body" idx="1"/>
          </p:nvPr>
        </p:nvSpPr>
        <p:spPr>
          <a:xfrm>
            <a:off x="66475"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We’ve all heard of bots is some capacity, but never truly how many are there, nor of their effects. </a:t>
            </a:r>
            <a:endParaRPr/>
          </a:p>
          <a:p>
            <a:pPr marL="205766" lvl="0" indent="0" algn="l" rtl="0">
              <a:lnSpc>
                <a:spcPct val="90000"/>
              </a:lnSpc>
              <a:spcBef>
                <a:spcPts val="0"/>
              </a:spcBef>
              <a:spcAft>
                <a:spcPts val="0"/>
              </a:spcAft>
              <a:buNone/>
            </a:pPr>
            <a:endParaRPr/>
          </a:p>
          <a:p>
            <a:pPr marL="205766" lvl="0" indent="-205766" algn="l" rtl="0">
              <a:lnSpc>
                <a:spcPct val="90000"/>
              </a:lnSpc>
              <a:spcBef>
                <a:spcPts val="0"/>
              </a:spcBef>
              <a:spcAft>
                <a:spcPts val="0"/>
              </a:spcAft>
              <a:buSzPts val="1620"/>
              <a:buChar char="•"/>
            </a:pPr>
            <a:r>
              <a:rPr lang="en-US"/>
              <a:t>What is a good bot, and what is a bad bot?</a:t>
            </a:r>
            <a:endParaRPr/>
          </a:p>
          <a:p>
            <a:pPr marL="205766" lvl="0" indent="0" algn="l" rtl="0">
              <a:lnSpc>
                <a:spcPct val="90000"/>
              </a:lnSpc>
              <a:spcBef>
                <a:spcPts val="0"/>
              </a:spcBef>
              <a:spcAft>
                <a:spcPts val="0"/>
              </a:spcAft>
              <a:buNone/>
            </a:pPr>
            <a:endParaRPr/>
          </a:p>
          <a:p>
            <a:pPr marL="205766" lvl="0" indent="-205766" algn="l" rtl="0">
              <a:lnSpc>
                <a:spcPct val="90000"/>
              </a:lnSpc>
              <a:spcBef>
                <a:spcPts val="0"/>
              </a:spcBef>
              <a:spcAft>
                <a:spcPts val="0"/>
              </a:spcAft>
              <a:buSzPts val="1620"/>
              <a:buChar char="•"/>
            </a:pPr>
            <a:r>
              <a:rPr lang="en-US"/>
              <a:t>[1]</a:t>
            </a:r>
            <a:br>
              <a:rPr lang="en-US"/>
            </a:br>
            <a:endParaRPr/>
          </a:p>
        </p:txBody>
      </p:sp>
      <p:sp>
        <p:nvSpPr>
          <p:cNvPr id="102" name="Google Shape;102;p2"/>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620"/>
              <a:buNone/>
            </a:pPr>
            <a:r>
              <a:rPr lang="en-US"/>
              <a:t>&lt;Graphic as big as will fit&gt;</a:t>
            </a:r>
            <a:endParaRPr/>
          </a:p>
        </p:txBody>
      </p:sp>
      <p:sp>
        <p:nvSpPr>
          <p:cNvPr id="103" name="Google Shape;103;p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04" name="Google Shape;104;p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05" name="Google Shape;105;p2"/>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Oleg Zabolotnev</a:t>
            </a:r>
            <a:endParaRPr/>
          </a:p>
        </p:txBody>
      </p:sp>
      <p:pic>
        <p:nvPicPr>
          <p:cNvPr id="106" name="Google Shape;106;p2" title="statistic_id1264226_global-share-of-human-and-bot-web-traffic-2013-2023.png"/>
          <p:cNvPicPr preferRelativeResize="0"/>
          <p:nvPr/>
        </p:nvPicPr>
        <p:blipFill>
          <a:blip r:embed="rId3">
            <a:alphaModFix/>
          </a:blip>
          <a:stretch>
            <a:fillRect/>
          </a:stretch>
        </p:blipFill>
        <p:spPr>
          <a:xfrm>
            <a:off x="3991082" y="1352550"/>
            <a:ext cx="4747643" cy="352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45f409a916_0_0"/>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Main uses</a:t>
            </a:r>
            <a:endParaRPr/>
          </a:p>
        </p:txBody>
      </p:sp>
      <p:sp>
        <p:nvSpPr>
          <p:cNvPr id="113" name="Google Shape;113;g345f409a916_0_0"/>
          <p:cNvSpPr txBox="1">
            <a:spLocks noGrp="1"/>
          </p:cNvSpPr>
          <p:nvPr>
            <p:ph type="body" idx="1"/>
          </p:nvPr>
        </p:nvSpPr>
        <p:spPr>
          <a:xfrm>
            <a:off x="685800" y="1352550"/>
            <a:ext cx="2245800" cy="2076600"/>
          </a:xfrm>
          <a:prstGeom prst="rect">
            <a:avLst/>
          </a:prstGeom>
        </p:spPr>
        <p:txBody>
          <a:bodyPr spcFirstLastPara="1" wrap="square" lIns="91425" tIns="45700" rIns="91425" bIns="45700" anchor="t" anchorCtr="0">
            <a:normAutofit fontScale="62500" lnSpcReduction="20000"/>
          </a:bodyPr>
          <a:lstStyle/>
          <a:p>
            <a:pPr marL="457200" lvl="0" indent="-308324" algn="l" rtl="0">
              <a:spcBef>
                <a:spcPts val="1200"/>
              </a:spcBef>
              <a:spcAft>
                <a:spcPts val="0"/>
              </a:spcAft>
              <a:buSzPct val="90000"/>
              <a:buChar char="-"/>
            </a:pPr>
            <a:r>
              <a:rPr lang="en-US"/>
              <a:t>Attack </a:t>
            </a:r>
            <a:endParaRPr/>
          </a:p>
          <a:p>
            <a:pPr marL="0" lvl="0" indent="0" algn="l" rtl="0">
              <a:spcBef>
                <a:spcPts val="1200"/>
              </a:spcBef>
              <a:spcAft>
                <a:spcPts val="0"/>
              </a:spcAft>
              <a:buNone/>
            </a:pPr>
            <a:endParaRPr/>
          </a:p>
          <a:p>
            <a:pPr marL="457200" lvl="0" indent="-308324" algn="l" rtl="0">
              <a:spcBef>
                <a:spcPts val="1200"/>
              </a:spcBef>
              <a:spcAft>
                <a:spcPts val="0"/>
              </a:spcAft>
              <a:buSzPct val="90000"/>
              <a:buChar char="-"/>
            </a:pPr>
            <a:r>
              <a:rPr lang="en-US"/>
              <a:t>Divert</a:t>
            </a:r>
            <a:endParaRPr/>
          </a:p>
          <a:p>
            <a:pPr marL="0" lvl="0" indent="0" algn="l" rtl="0">
              <a:spcBef>
                <a:spcPts val="1200"/>
              </a:spcBef>
              <a:spcAft>
                <a:spcPts val="0"/>
              </a:spcAft>
              <a:buNone/>
            </a:pPr>
            <a:endParaRPr/>
          </a:p>
          <a:p>
            <a:pPr marL="457200" lvl="0" indent="-308324" algn="l" rtl="0">
              <a:spcBef>
                <a:spcPts val="1200"/>
              </a:spcBef>
              <a:spcAft>
                <a:spcPts val="0"/>
              </a:spcAft>
              <a:buSzPct val="90000"/>
              <a:buChar char="-"/>
            </a:pPr>
            <a:r>
              <a:rPr lang="en-US"/>
              <a:t>Repel</a:t>
            </a:r>
            <a:endParaRPr/>
          </a:p>
          <a:p>
            <a:pPr marL="0" lvl="0" indent="0" algn="l" rtl="0">
              <a:spcBef>
                <a:spcPts val="1200"/>
              </a:spcBef>
              <a:spcAft>
                <a:spcPts val="0"/>
              </a:spcAft>
              <a:buNone/>
            </a:pPr>
            <a:endParaRPr/>
          </a:p>
          <a:p>
            <a:pPr marL="0" lvl="0" indent="0" algn="l" rtl="0">
              <a:spcBef>
                <a:spcPts val="1200"/>
              </a:spcBef>
              <a:spcAft>
                <a:spcPts val="0"/>
              </a:spcAft>
              <a:buNone/>
            </a:pPr>
            <a:r>
              <a:rPr lang="en-US"/>
              <a:t>[3]</a:t>
            </a:r>
            <a:endParaRPr/>
          </a:p>
        </p:txBody>
      </p:sp>
      <p:sp>
        <p:nvSpPr>
          <p:cNvPr id="114" name="Google Shape;114;g345f409a916_0_0"/>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115" name="Google Shape;115;g345f409a916_0_0" title="example 1.png"/>
          <p:cNvPicPr preferRelativeResize="0"/>
          <p:nvPr/>
        </p:nvPicPr>
        <p:blipFill>
          <a:blip r:embed="rId3">
            <a:alphaModFix/>
          </a:blip>
          <a:stretch>
            <a:fillRect/>
          </a:stretch>
        </p:blipFill>
        <p:spPr>
          <a:xfrm>
            <a:off x="2595550" y="429700"/>
            <a:ext cx="4211711" cy="2389726"/>
          </a:xfrm>
          <a:prstGeom prst="rect">
            <a:avLst/>
          </a:prstGeom>
          <a:noFill/>
          <a:ln>
            <a:noFill/>
          </a:ln>
        </p:spPr>
      </p:pic>
      <p:pic>
        <p:nvPicPr>
          <p:cNvPr id="116" name="Google Shape;116;g345f409a916_0_0" title="image_2025-03-28_112902155.png"/>
          <p:cNvPicPr preferRelativeResize="0"/>
          <p:nvPr/>
        </p:nvPicPr>
        <p:blipFill>
          <a:blip r:embed="rId4">
            <a:alphaModFix/>
          </a:blip>
          <a:stretch>
            <a:fillRect/>
          </a:stretch>
        </p:blipFill>
        <p:spPr>
          <a:xfrm>
            <a:off x="2586038" y="2819425"/>
            <a:ext cx="3971932" cy="2260576"/>
          </a:xfrm>
          <a:prstGeom prst="rect">
            <a:avLst/>
          </a:prstGeom>
          <a:noFill/>
          <a:ln>
            <a:noFill/>
          </a:ln>
        </p:spPr>
      </p:pic>
      <p:sp>
        <p:nvSpPr>
          <p:cNvPr id="117" name="Google Shape;117;g345f409a916_0_0"/>
          <p:cNvSpPr txBox="1"/>
          <p:nvPr/>
        </p:nvSpPr>
        <p:spPr>
          <a:xfrm>
            <a:off x="7037925" y="465675"/>
            <a:ext cx="1936800" cy="10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chemeClr val="lt1"/>
                </a:solidFill>
                <a:latin typeface="Cambria"/>
                <a:ea typeface="Cambria"/>
                <a:cs typeface="Cambria"/>
                <a:sym typeface="Cambria"/>
              </a:rPr>
              <a:t>Oleg Zabolotnev</a:t>
            </a:r>
            <a:endParaRPr sz="2100">
              <a:solidFill>
                <a:schemeClr val="lt1"/>
              </a:solidFill>
              <a:latin typeface="Cambria"/>
              <a:ea typeface="Cambria"/>
              <a:cs typeface="Cambria"/>
              <a:sym typeface="Cambria"/>
            </a:endParaRPr>
          </a:p>
        </p:txBody>
      </p:sp>
      <p:sp>
        <p:nvSpPr>
          <p:cNvPr id="2" name="Footer Placeholder 1">
            <a:extLst>
              <a:ext uri="{FF2B5EF4-FFF2-40B4-BE49-F238E27FC236}">
                <a16:creationId xmlns:a16="http://schemas.microsoft.com/office/drawing/2014/main" id="{A865D841-A61B-072E-EC01-6CAE3DD945A9}"/>
              </a:ext>
            </a:extLst>
          </p:cNvPr>
          <p:cNvSpPr>
            <a:spLocks noGrp="1"/>
          </p:cNvSpPr>
          <p:nvPr>
            <p:ph type="ftr" sz="quarter" idx="11"/>
          </p:nvPr>
        </p:nvSpPr>
        <p:spPr/>
        <p:txBody>
          <a:bodyPr/>
          <a:lstStyle/>
          <a:p>
            <a:r>
              <a:rPr lang="sk-SK"/>
              <a:t>© 2025 Keith A. Pray</a:t>
            </a:r>
            <a:endParaRPr lang="en-US"/>
          </a:p>
        </p:txBody>
      </p:sp>
      <p:sp>
        <p:nvSpPr>
          <p:cNvPr id="3" name="Rounded Rectangle 2">
            <a:extLst>
              <a:ext uri="{FF2B5EF4-FFF2-40B4-BE49-F238E27FC236}">
                <a16:creationId xmlns:a16="http://schemas.microsoft.com/office/drawing/2014/main" id="{08892F7F-BB72-383E-9104-98F5319486C0}"/>
              </a:ext>
            </a:extLst>
          </p:cNvPr>
          <p:cNvSpPr/>
          <p:nvPr/>
        </p:nvSpPr>
        <p:spPr>
          <a:xfrm>
            <a:off x="3325707" y="629920"/>
            <a:ext cx="304800" cy="115147"/>
          </a:xfrm>
          <a:prstGeom prst="round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45f409a916_0_20"/>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newest challenge: AI</a:t>
            </a:r>
            <a:endParaRPr/>
          </a:p>
        </p:txBody>
      </p:sp>
      <p:sp>
        <p:nvSpPr>
          <p:cNvPr id="124" name="Google Shape;124;g345f409a916_0_20"/>
          <p:cNvSpPr txBox="1">
            <a:spLocks noGrp="1"/>
          </p:cNvSpPr>
          <p:nvPr>
            <p:ph type="body" idx="1"/>
          </p:nvPr>
        </p:nvSpPr>
        <p:spPr>
          <a:xfrm>
            <a:off x="0" y="990700"/>
            <a:ext cx="3738000" cy="4006500"/>
          </a:xfrm>
          <a:prstGeom prst="rect">
            <a:avLst/>
          </a:prstGeom>
        </p:spPr>
        <p:txBody>
          <a:bodyPr spcFirstLastPara="1" wrap="square" lIns="91425" tIns="45700" rIns="91425" bIns="45700" anchor="t" anchorCtr="0">
            <a:normAutofit fontScale="92500" lnSpcReduction="10000"/>
          </a:bodyPr>
          <a:lstStyle/>
          <a:p>
            <a:pPr marL="457200" lvl="0" indent="-331470" algn="l" rtl="0">
              <a:spcBef>
                <a:spcPts val="1200"/>
              </a:spcBef>
              <a:spcAft>
                <a:spcPts val="0"/>
              </a:spcAft>
              <a:buSzPts val="1620"/>
              <a:buChar char="-"/>
            </a:pPr>
            <a:r>
              <a:rPr lang="en-US"/>
              <a:t>The university of Notre Dame ran a study aimed at understanding how well real people can identify online AI agents. The results were less than inspiring. </a:t>
            </a:r>
            <a:endParaRPr/>
          </a:p>
          <a:p>
            <a:pPr marL="0" lvl="0" indent="0" algn="l" rtl="0">
              <a:spcBef>
                <a:spcPts val="1200"/>
              </a:spcBef>
              <a:spcAft>
                <a:spcPts val="0"/>
              </a:spcAft>
              <a:buNone/>
            </a:pPr>
            <a:endParaRPr/>
          </a:p>
          <a:p>
            <a:pPr marL="457200" lvl="0" indent="-331470" algn="l" rtl="0">
              <a:spcBef>
                <a:spcPts val="1200"/>
              </a:spcBef>
              <a:spcAft>
                <a:spcPts val="0"/>
              </a:spcAft>
              <a:buSzPts val="1620"/>
              <a:buChar char="-"/>
            </a:pPr>
            <a:r>
              <a:rPr lang="en-US"/>
              <a:t>The much more “human-like” nature of AI agents makes their posts much more “believable” </a:t>
            </a:r>
            <a:endParaRPr/>
          </a:p>
          <a:p>
            <a:pPr marL="0" lvl="0" indent="0" algn="l" rtl="0">
              <a:spcBef>
                <a:spcPts val="1200"/>
              </a:spcBef>
              <a:spcAft>
                <a:spcPts val="0"/>
              </a:spcAft>
              <a:buNone/>
            </a:pPr>
            <a:endParaRPr/>
          </a:p>
          <a:p>
            <a:pPr marL="457200" lvl="0" indent="-331470" algn="l" rtl="0">
              <a:spcBef>
                <a:spcPts val="1200"/>
              </a:spcBef>
              <a:spcAft>
                <a:spcPts val="0"/>
              </a:spcAft>
              <a:buSzPts val="1620"/>
              <a:buChar char="-"/>
            </a:pPr>
            <a:r>
              <a:rPr lang="en-US"/>
              <a:t>Not much difference based on model used.</a:t>
            </a:r>
            <a:endParaRPr/>
          </a:p>
          <a:p>
            <a:pPr marL="0" lvl="0" indent="0" algn="l" rtl="0">
              <a:spcBef>
                <a:spcPts val="1200"/>
              </a:spcBef>
              <a:spcAft>
                <a:spcPts val="0"/>
              </a:spcAft>
              <a:buNone/>
            </a:pPr>
            <a:r>
              <a:rPr lang="en-US"/>
              <a:t>[2]</a:t>
            </a:r>
            <a:endParaRPr/>
          </a:p>
        </p:txBody>
      </p:sp>
      <p:sp>
        <p:nvSpPr>
          <p:cNvPr id="125" name="Google Shape;125;g345f409a916_0_20"/>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126" name="Google Shape;126;g345f409a916_0_20" title="graphic_brenner_llms_among_us_1_.png"/>
          <p:cNvPicPr preferRelativeResize="0"/>
          <p:nvPr/>
        </p:nvPicPr>
        <p:blipFill>
          <a:blip r:embed="rId3">
            <a:alphaModFix/>
          </a:blip>
          <a:stretch>
            <a:fillRect/>
          </a:stretch>
        </p:blipFill>
        <p:spPr>
          <a:xfrm>
            <a:off x="3920300" y="990700"/>
            <a:ext cx="5223700" cy="2935725"/>
          </a:xfrm>
          <a:prstGeom prst="rect">
            <a:avLst/>
          </a:prstGeom>
          <a:noFill/>
          <a:ln>
            <a:noFill/>
          </a:ln>
        </p:spPr>
      </p:pic>
      <p:sp>
        <p:nvSpPr>
          <p:cNvPr id="127" name="Google Shape;127;g345f409a916_0_20"/>
          <p:cNvSpPr txBox="1"/>
          <p:nvPr/>
        </p:nvSpPr>
        <p:spPr>
          <a:xfrm>
            <a:off x="6096000" y="455075"/>
            <a:ext cx="28575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chemeClr val="lt1"/>
                </a:solidFill>
                <a:latin typeface="Cambria"/>
                <a:ea typeface="Cambria"/>
                <a:cs typeface="Cambria"/>
                <a:sym typeface="Cambria"/>
              </a:rPr>
              <a:t>Oleg Zabolotnev</a:t>
            </a:r>
            <a:endParaRPr sz="2100">
              <a:solidFill>
                <a:schemeClr val="lt1"/>
              </a:solidFill>
              <a:latin typeface="Cambria"/>
              <a:ea typeface="Cambria"/>
              <a:cs typeface="Cambria"/>
              <a:sym typeface="Cambria"/>
            </a:endParaRPr>
          </a:p>
          <a:p>
            <a:pPr marL="0" lvl="0" indent="0" algn="l" rtl="0">
              <a:spcBef>
                <a:spcPts val="0"/>
              </a:spcBef>
              <a:spcAft>
                <a:spcPts val="0"/>
              </a:spcAft>
              <a:buNone/>
            </a:pPr>
            <a:endParaRPr sz="2100">
              <a:solidFill>
                <a:schemeClr val="lt1"/>
              </a:solidFill>
              <a:latin typeface="Cambria"/>
              <a:ea typeface="Cambria"/>
              <a:cs typeface="Cambria"/>
              <a:sym typeface="Cambria"/>
            </a:endParaRPr>
          </a:p>
        </p:txBody>
      </p:sp>
      <p:sp>
        <p:nvSpPr>
          <p:cNvPr id="2" name="Footer Placeholder 1">
            <a:extLst>
              <a:ext uri="{FF2B5EF4-FFF2-40B4-BE49-F238E27FC236}">
                <a16:creationId xmlns:a16="http://schemas.microsoft.com/office/drawing/2014/main" id="{C73750D3-472F-8B6B-0917-2F3941959CED}"/>
              </a:ext>
            </a:extLst>
          </p:cNvPr>
          <p:cNvSpPr>
            <a:spLocks noGrp="1"/>
          </p:cNvSpPr>
          <p:nvPr>
            <p:ph type="ftr" sz="quarter" idx="11"/>
          </p:nvPr>
        </p:nvSpPr>
        <p:spPr/>
        <p:txBody>
          <a:bodyPr/>
          <a:lstStyle/>
          <a:p>
            <a:r>
              <a:rPr lang="sk-SK"/>
              <a:t>© 2025 Keith A. Pray</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45f409a916_0_31"/>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So, what to do?</a:t>
            </a:r>
            <a:endParaRPr/>
          </a:p>
        </p:txBody>
      </p:sp>
      <p:sp>
        <p:nvSpPr>
          <p:cNvPr id="134" name="Google Shape;134;g345f409a916_0_31"/>
          <p:cNvSpPr txBox="1">
            <a:spLocks noGrp="1"/>
          </p:cNvSpPr>
          <p:nvPr>
            <p:ph type="body" idx="1"/>
          </p:nvPr>
        </p:nvSpPr>
        <p:spPr>
          <a:xfrm>
            <a:off x="569400" y="994600"/>
            <a:ext cx="3733800" cy="4002600"/>
          </a:xfrm>
          <a:prstGeom prst="rect">
            <a:avLst/>
          </a:prstGeom>
        </p:spPr>
        <p:txBody>
          <a:bodyPr spcFirstLastPara="1" wrap="square" lIns="91425" tIns="45700" rIns="91425" bIns="45700" anchor="t" anchorCtr="0">
            <a:normAutofit lnSpcReduction="10000"/>
          </a:bodyPr>
          <a:lstStyle/>
          <a:p>
            <a:pPr marL="457200" lvl="0" indent="-331470" algn="l" rtl="0">
              <a:spcBef>
                <a:spcPts val="1200"/>
              </a:spcBef>
              <a:spcAft>
                <a:spcPts val="0"/>
              </a:spcAft>
              <a:buSzPts val="1620"/>
              <a:buChar char="-"/>
            </a:pPr>
            <a:r>
              <a:rPr lang="en-US"/>
              <a:t>Three-pronged approach suggested by Paul Brenner [2]</a:t>
            </a:r>
            <a:endParaRPr/>
          </a:p>
          <a:p>
            <a:pPr marL="0" lvl="0" indent="0" algn="l" rtl="0">
              <a:spcBef>
                <a:spcPts val="1200"/>
              </a:spcBef>
              <a:spcAft>
                <a:spcPts val="0"/>
              </a:spcAft>
              <a:buNone/>
            </a:pPr>
            <a:r>
              <a:rPr lang="en-US"/>
              <a:t>What are the prongs: </a:t>
            </a:r>
            <a:endParaRPr/>
          </a:p>
          <a:p>
            <a:pPr marL="457200" lvl="0" indent="-331470" algn="l" rtl="0">
              <a:spcBef>
                <a:spcPts val="1200"/>
              </a:spcBef>
              <a:spcAft>
                <a:spcPts val="0"/>
              </a:spcAft>
              <a:buSzPts val="1620"/>
              <a:buChar char="-"/>
            </a:pPr>
            <a:r>
              <a:rPr lang="en-US"/>
              <a:t>Education: fight fire with fire [5]</a:t>
            </a:r>
            <a:endParaRPr/>
          </a:p>
          <a:p>
            <a:pPr marL="0" lvl="0" indent="0" algn="l" rtl="0">
              <a:spcBef>
                <a:spcPts val="1200"/>
              </a:spcBef>
              <a:spcAft>
                <a:spcPts val="0"/>
              </a:spcAft>
              <a:buNone/>
            </a:pPr>
            <a:endParaRPr/>
          </a:p>
          <a:p>
            <a:pPr marL="457200" lvl="0" indent="-331470" algn="l" rtl="0">
              <a:spcBef>
                <a:spcPts val="1200"/>
              </a:spcBef>
              <a:spcAft>
                <a:spcPts val="0"/>
              </a:spcAft>
              <a:buSzPts val="1620"/>
              <a:buChar char="-"/>
            </a:pPr>
            <a:r>
              <a:rPr lang="en-US"/>
              <a:t>legislation: EU ahead, but not by much [6] </a:t>
            </a:r>
            <a:endParaRPr/>
          </a:p>
          <a:p>
            <a:pPr marL="0" lvl="0" indent="0" algn="l" rtl="0">
              <a:spcBef>
                <a:spcPts val="1200"/>
              </a:spcBef>
              <a:spcAft>
                <a:spcPts val="0"/>
              </a:spcAft>
              <a:buNone/>
            </a:pPr>
            <a:endParaRPr/>
          </a:p>
          <a:p>
            <a:pPr marL="457200" lvl="0" indent="-331470" algn="l" rtl="0">
              <a:spcBef>
                <a:spcPts val="1200"/>
              </a:spcBef>
              <a:spcAft>
                <a:spcPts val="0"/>
              </a:spcAft>
              <a:buSzPts val="1620"/>
              <a:buChar char="-"/>
            </a:pPr>
            <a:r>
              <a:rPr lang="en-US"/>
              <a:t>Validation: Despite explicit policies, not much effect is seen. [7]</a:t>
            </a:r>
            <a:endParaRPr/>
          </a:p>
        </p:txBody>
      </p:sp>
      <p:sp>
        <p:nvSpPr>
          <p:cNvPr id="135" name="Google Shape;135;g345f409a916_0_31"/>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136" name="Google Shape;136;g345f409a916_0_31"/>
          <p:cNvSpPr txBox="1"/>
          <p:nvPr/>
        </p:nvSpPr>
        <p:spPr>
          <a:xfrm>
            <a:off x="6963825" y="603250"/>
            <a:ext cx="2000100" cy="8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chemeClr val="lt1"/>
                </a:solidFill>
                <a:latin typeface="Cambria"/>
                <a:ea typeface="Cambria"/>
                <a:cs typeface="Cambria"/>
                <a:sym typeface="Cambria"/>
              </a:rPr>
              <a:t>Oleg Zabolotnev</a:t>
            </a:r>
            <a:endParaRPr sz="2100">
              <a:solidFill>
                <a:schemeClr val="lt1"/>
              </a:solidFill>
              <a:latin typeface="Cambria"/>
              <a:ea typeface="Cambria"/>
              <a:cs typeface="Cambria"/>
              <a:sym typeface="Cambria"/>
            </a:endParaRPr>
          </a:p>
        </p:txBody>
      </p:sp>
      <p:sp>
        <p:nvSpPr>
          <p:cNvPr id="2" name="Footer Placeholder 1">
            <a:extLst>
              <a:ext uri="{FF2B5EF4-FFF2-40B4-BE49-F238E27FC236}">
                <a16:creationId xmlns:a16="http://schemas.microsoft.com/office/drawing/2014/main" id="{009D8FA3-AD42-6F12-5972-3C4F77F4E84F}"/>
              </a:ext>
            </a:extLst>
          </p:cNvPr>
          <p:cNvSpPr>
            <a:spLocks noGrp="1"/>
          </p:cNvSpPr>
          <p:nvPr>
            <p:ph type="ftr" sz="quarter" idx="11"/>
          </p:nvPr>
        </p:nvSpPr>
        <p:spPr/>
        <p:txBody>
          <a:bodyPr/>
          <a:lstStyle/>
          <a:p>
            <a:r>
              <a:rPr lang="sk-SK"/>
              <a:t>© 2025 Keith A. Pray</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42" name="Google Shape;142;p3"/>
          <p:cNvSpPr txBox="1">
            <a:spLocks noGrp="1"/>
          </p:cNvSpPr>
          <p:nvPr>
            <p:ph type="body" idx="1"/>
          </p:nvPr>
        </p:nvSpPr>
        <p:spPr>
          <a:xfrm>
            <a:off x="685800" y="1074399"/>
            <a:ext cx="7772400" cy="39228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80000"/>
              </a:lnSpc>
              <a:spcBef>
                <a:spcPts val="0"/>
              </a:spcBef>
              <a:spcAft>
                <a:spcPts val="0"/>
              </a:spcAft>
              <a:buSzPct val="111176"/>
              <a:buNone/>
            </a:pPr>
            <a:r>
              <a:rPr lang="en-US" sz="1700"/>
              <a:t>[1</a:t>
            </a:r>
            <a:r>
              <a:rPr lang="en-US" sz="5325"/>
              <a:t>] Imperva. "Distribution of Bot and Human Web Traffic Worldwide from 2013 to 2023." Statista, Statista Inc., 10 Apr 2024, https://www.statista.com/statistics/1264226/human-and-bot-web-traffic-share/</a:t>
            </a:r>
            <a:endParaRPr sz="5325"/>
          </a:p>
          <a:p>
            <a:pPr marL="0" lvl="0" indent="0" algn="l" rtl="0">
              <a:spcBef>
                <a:spcPts val="1200"/>
              </a:spcBef>
              <a:spcAft>
                <a:spcPts val="0"/>
              </a:spcAft>
              <a:buSzPct val="35486"/>
              <a:buNone/>
            </a:pPr>
            <a:r>
              <a:rPr lang="en-US" sz="5325"/>
              <a:t>[2}"AI Among Us: Social Media Users Struggle to Identify AI Bots During Political Discourse." ND News, University of Notre Dame, 13 Mar. 2024, https://news.nd.edu/news/ai-among-us-social-media-users-struggle-to-identify-ai-bots-during-political-discourse/.</a:t>
            </a:r>
            <a:endParaRPr sz="5325"/>
          </a:p>
          <a:p>
            <a:pPr marL="0" lvl="0" indent="0" algn="l" rtl="0">
              <a:spcBef>
                <a:spcPts val="1200"/>
              </a:spcBef>
              <a:spcAft>
                <a:spcPts val="0"/>
              </a:spcAft>
              <a:buSzPct val="35486"/>
              <a:buNone/>
            </a:pPr>
            <a:r>
              <a:rPr lang="en-US" sz="5325"/>
              <a:t>[3] "How Bots Use Social Media to Shift Public Perception." Cyabra, 18 Dec. 2023, https://cyabra.com/blog/how-bots-use-social-media-to-shift-public-perception/.</a:t>
            </a:r>
            <a:endParaRPr sz="5325"/>
          </a:p>
          <a:p>
            <a:pPr marL="0" lvl="0" indent="0" algn="l" rtl="0">
              <a:spcBef>
                <a:spcPts val="1200"/>
              </a:spcBef>
              <a:spcAft>
                <a:spcPts val="0"/>
              </a:spcAft>
              <a:buSzPct val="35486"/>
              <a:buNone/>
            </a:pPr>
            <a:r>
              <a:rPr lang="en-US" sz="5325"/>
              <a:t>[4] "Quantifying the Impact of Bots in Online Political Discussions." GW Engineering, George Washington University, 17 Oct. 2023, https://engineering.gwu.edu/quantifying-impact-bots-online-political-discussions.</a:t>
            </a:r>
            <a:endParaRPr sz="5325"/>
          </a:p>
          <a:p>
            <a:pPr marL="0" lvl="0" indent="0" algn="l" rtl="0">
              <a:spcBef>
                <a:spcPts val="1200"/>
              </a:spcBef>
              <a:spcAft>
                <a:spcPts val="0"/>
              </a:spcAft>
              <a:buSzPct val="35486"/>
              <a:buNone/>
            </a:pPr>
            <a:r>
              <a:rPr lang="en-US" sz="5325"/>
              <a:t>[5] Dunn, Michael. "IB TOK Class: Chats with AI Bots Found to Damp Conspiracy Theory Beliefs." Financial Times, https://www.ft.com/content/b4fbeb91-b094-49db-9af6-1294153d4162</a:t>
            </a:r>
            <a:endParaRPr sz="5325"/>
          </a:p>
          <a:p>
            <a:pPr marL="0" lvl="0" indent="0" algn="l" rtl="0">
              <a:spcBef>
                <a:spcPts val="1200"/>
              </a:spcBef>
              <a:spcAft>
                <a:spcPts val="0"/>
              </a:spcAft>
              <a:buSzPct val="35486"/>
              <a:buNone/>
            </a:pPr>
            <a:r>
              <a:rPr lang="en-US" sz="5325"/>
              <a:t>[6] "Social Media Bots and the Law." The CNA Corporation, Sept. 2020, </a:t>
            </a:r>
            <a:r>
              <a:rPr lang="en-US" sz="5325" u="sng">
                <a:solidFill>
                  <a:schemeClr val="hlink"/>
                </a:solidFill>
                <a:hlinkClick r:id="rId3"/>
              </a:rPr>
              <a:t>https://www.cna.org/reports/2020/09/social-media-bots-laws</a:t>
            </a:r>
            <a:r>
              <a:rPr lang="en-US" sz="5325"/>
              <a:t>.</a:t>
            </a:r>
            <a:endParaRPr sz="5325"/>
          </a:p>
          <a:p>
            <a:pPr marL="0" lvl="0" indent="0" algn="l" rtl="0">
              <a:spcBef>
                <a:spcPts val="1200"/>
              </a:spcBef>
              <a:spcAft>
                <a:spcPts val="0"/>
              </a:spcAft>
              <a:buSzPct val="35486"/>
              <a:buNone/>
            </a:pPr>
            <a:r>
              <a:rPr lang="en-US" sz="5325"/>
              <a:t>[7] Social Media Bot Policies: Evaluating Passive and Active Enforcement arXiv, 2024, </a:t>
            </a:r>
            <a:r>
              <a:rPr lang="en-US" sz="5325" u="sng">
                <a:solidFill>
                  <a:schemeClr val="hlink"/>
                </a:solidFill>
                <a:hlinkClick r:id="rId4"/>
              </a:rPr>
              <a:t>https://arxiv.org/abs/2409.18931</a:t>
            </a:r>
            <a:r>
              <a:rPr lang="en-US" sz="5325"/>
              <a:t>. </a:t>
            </a:r>
            <a:endParaRPr sz="4425"/>
          </a:p>
          <a:p>
            <a:pPr marL="0" lvl="0" indent="0" algn="l" rtl="0">
              <a:lnSpc>
                <a:spcPct val="80000"/>
              </a:lnSpc>
              <a:spcBef>
                <a:spcPts val="600"/>
              </a:spcBef>
              <a:spcAft>
                <a:spcPts val="0"/>
              </a:spcAft>
              <a:buSzPct val="157500"/>
              <a:buNone/>
            </a:pPr>
            <a:endParaRPr sz="1200"/>
          </a:p>
          <a:p>
            <a:pPr marL="0" lvl="0" indent="0" algn="l" rtl="0">
              <a:lnSpc>
                <a:spcPct val="80000"/>
              </a:lnSpc>
              <a:spcBef>
                <a:spcPts val="600"/>
              </a:spcBef>
              <a:spcAft>
                <a:spcPts val="0"/>
              </a:spcAft>
              <a:buSzPct val="157500"/>
              <a:buNone/>
            </a:pPr>
            <a:endParaRPr sz="1200"/>
          </a:p>
          <a:p>
            <a:pPr marL="0" lvl="0" indent="0" algn="l" rtl="0">
              <a:lnSpc>
                <a:spcPct val="80000"/>
              </a:lnSpc>
              <a:spcBef>
                <a:spcPts val="600"/>
              </a:spcBef>
              <a:spcAft>
                <a:spcPts val="0"/>
              </a:spcAft>
              <a:buSzPct val="157500"/>
              <a:buNone/>
            </a:pPr>
            <a:endParaRPr sz="1200"/>
          </a:p>
          <a:p>
            <a:pPr marL="0" lvl="0" indent="0" algn="l" rtl="0">
              <a:lnSpc>
                <a:spcPct val="80000"/>
              </a:lnSpc>
              <a:spcBef>
                <a:spcPts val="600"/>
              </a:spcBef>
              <a:spcAft>
                <a:spcPts val="0"/>
              </a:spcAft>
              <a:buSzPct val="157500"/>
              <a:buNone/>
            </a:pPr>
            <a:endParaRPr sz="1200"/>
          </a:p>
        </p:txBody>
      </p:sp>
      <p:sp>
        <p:nvSpPr>
          <p:cNvPr id="143" name="Google Shape;143;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44" name="Google Shape;144;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45" name="Google Shape;145;p3"/>
          <p:cNvSpPr txBox="1"/>
          <p:nvPr/>
        </p:nvSpPr>
        <p:spPr>
          <a:xfrm>
            <a:off x="6847114" y="372337"/>
            <a:ext cx="21798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Oleg Zabolotnev</a:t>
            </a:r>
            <a:endParaRPr>
              <a:solidFill>
                <a:schemeClr val="lt1"/>
              </a:solidFill>
              <a:latin typeface="Cambria"/>
              <a:ea typeface="Cambria"/>
              <a:cs typeface="Cambria"/>
              <a:sym typeface="Cambria"/>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a:t>
            </a:r>
            <a:r>
              <a:rPr lang="en-US" dirty="0" err="1"/>
              <a:t>REmotely</a:t>
            </a:r>
            <a:r>
              <a:rPr lang="en-US" dirty="0"/>
              <a:t>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334524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30</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847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95925" y="1065228"/>
            <a:ext cx="4183145" cy="3931968"/>
          </a:xfrm>
        </p:spPr>
        <p:txBody>
          <a:bodyPr>
            <a:noAutofit/>
          </a:bodyPr>
          <a:lstStyle/>
          <a:p>
            <a:pPr>
              <a:spcBef>
                <a:spcPts val="600"/>
              </a:spcBef>
            </a:pPr>
            <a:r>
              <a:rPr lang="en-US" sz="1100" dirty="0"/>
              <a:t>p. 105 Example cell phone use nice addition</a:t>
            </a:r>
          </a:p>
          <a:p>
            <a:pPr>
              <a:spcBef>
                <a:spcPts val="600"/>
              </a:spcBef>
            </a:pPr>
            <a:r>
              <a:rPr lang="en-US" sz="1100" dirty="0"/>
              <a:t>p. 106 </a:t>
            </a:r>
            <a:r>
              <a:rPr lang="en-US" sz="1100" b="1" dirty="0"/>
              <a:t>First e-games 1972 at Stanford </a:t>
            </a:r>
            <a:r>
              <a:rPr lang="en-US" sz="1100" dirty="0"/>
              <a:t>[1]. How does 5 mil. Viewers compare to traditional sport viewer counts?</a:t>
            </a:r>
          </a:p>
          <a:p>
            <a:pPr>
              <a:spcBef>
                <a:spcPts val="600"/>
              </a:spcBef>
            </a:pPr>
            <a:r>
              <a:rPr lang="en-US" sz="1100" dirty="0"/>
              <a:t>p. 108 Spam downward trend still? 2012 source. ½ 350 billion (p. 25)? 2011-2023 80% </a:t>
            </a:r>
            <a:r>
              <a:rPr lang="en-US" sz="1100" dirty="0">
                <a:sym typeface="Wingdings" pitchFamily="2" charset="2"/>
              </a:rPr>
              <a:t> 45% [2] so perhaps.</a:t>
            </a:r>
            <a:endParaRPr lang="en-US" sz="1100" dirty="0"/>
          </a:p>
          <a:p>
            <a:pPr>
              <a:spcBef>
                <a:spcPts val="600"/>
              </a:spcBef>
            </a:pPr>
            <a:r>
              <a:rPr lang="en-US" sz="1100" dirty="0"/>
              <a:t>p. 109 Are rules against email personal use most common now? Anh did not force people to complain.</a:t>
            </a:r>
          </a:p>
          <a:p>
            <a:pPr>
              <a:spcBef>
                <a:spcPts val="600"/>
              </a:spcBef>
            </a:pPr>
            <a:r>
              <a:rPr lang="en-US" sz="1100" dirty="0"/>
              <a:t>p. 112 15% # transactions or $$? </a:t>
            </a:r>
          </a:p>
          <a:p>
            <a:pPr>
              <a:spcBef>
                <a:spcPts val="600"/>
              </a:spcBef>
            </a:pPr>
            <a:r>
              <a:rPr lang="en-US" sz="1100" dirty="0"/>
              <a:t>p. 113 Wikipedia critics source from </a:t>
            </a:r>
            <a:r>
              <a:rPr lang="en-US" sz="1100" b="1" dirty="0"/>
              <a:t>2005</a:t>
            </a:r>
            <a:r>
              <a:rPr lang="en-US" sz="1100" dirty="0"/>
              <a:t>, is quality still in question?</a:t>
            </a:r>
          </a:p>
          <a:p>
            <a:pPr>
              <a:spcBef>
                <a:spcPts val="600"/>
              </a:spcBef>
            </a:pPr>
            <a:r>
              <a:rPr lang="en-US" sz="1100" dirty="0"/>
              <a:t>p. 114 IoT interaction security nightmare?</a:t>
            </a:r>
          </a:p>
          <a:p>
            <a:pPr>
              <a:spcBef>
                <a:spcPts val="600"/>
              </a:spcBef>
            </a:pPr>
            <a:r>
              <a:rPr lang="en-US" sz="1100" dirty="0"/>
              <a:t>p. 116 ”…no way Bitcoin will ever replace credit cards for everyday transactions.” absolutes difficult to prove.</a:t>
            </a:r>
          </a:p>
          <a:p>
            <a:pPr>
              <a:spcBef>
                <a:spcPts val="600"/>
              </a:spcBef>
            </a:pPr>
            <a:r>
              <a:rPr lang="en-US" sz="1100" dirty="0"/>
              <a:t>p. 117 M-PESA redundant with p. 105 Are scratch codes for meds still used, 2012 source? Twitter </a:t>
            </a:r>
            <a:r>
              <a:rPr lang="en-US" sz="1100" dirty="0">
                <a:sym typeface="Wingdings" pitchFamily="2" charset="2"/>
              </a:rPr>
              <a:t> X</a:t>
            </a:r>
          </a:p>
          <a:p>
            <a:pPr>
              <a:spcBef>
                <a:spcPts val="600"/>
              </a:spcBef>
            </a:pPr>
            <a:r>
              <a:rPr lang="en-US" sz="1100" dirty="0">
                <a:sym typeface="Wingdings" pitchFamily="2" charset="2"/>
              </a:rPr>
              <a:t>p. 118 Twitter only marketing tool source 2009, still?</a:t>
            </a:r>
          </a:p>
          <a:p>
            <a:pPr>
              <a:spcBef>
                <a:spcPts val="600"/>
              </a:spcBef>
            </a:pPr>
            <a:r>
              <a:rPr lang="en-US" sz="1100" dirty="0"/>
              <a:t>p. 121 “may have” = weak conclusion. Who funded studies?</a:t>
            </a:r>
          </a:p>
          <a:p>
            <a:pPr>
              <a:spcBef>
                <a:spcPts val="600"/>
              </a:spcBef>
            </a:pPr>
            <a:r>
              <a:rPr lang="en-US" sz="1100" dirty="0"/>
              <a:t>p. 122 Easier consolidation of newspapers.  Advertisers switching away from newspaper source from 2014.</a:t>
            </a:r>
          </a:p>
        </p:txBody>
      </p:sp>
      <p:sp>
        <p:nvSpPr>
          <p:cNvPr id="11" name="Content Placeholder 10"/>
          <p:cNvSpPr>
            <a:spLocks noGrp="1"/>
          </p:cNvSpPr>
          <p:nvPr>
            <p:ph sz="half" idx="2"/>
          </p:nvPr>
        </p:nvSpPr>
        <p:spPr>
          <a:xfrm>
            <a:off x="4593209" y="361950"/>
            <a:ext cx="4245991" cy="4635246"/>
          </a:xfrm>
        </p:spPr>
        <p:txBody>
          <a:bodyPr>
            <a:noAutofit/>
          </a:bodyPr>
          <a:lstStyle/>
          <a:p>
            <a:pPr>
              <a:spcBef>
                <a:spcPts val="600"/>
              </a:spcBef>
            </a:pPr>
            <a:r>
              <a:rPr lang="en-US" sz="1100" dirty="0"/>
              <a:t>p. 124 Search engines link deeper than home page</a:t>
            </a:r>
          </a:p>
          <a:p>
            <a:pPr>
              <a:spcBef>
                <a:spcPts val="600"/>
              </a:spcBef>
            </a:pPr>
            <a:r>
              <a:rPr lang="en-US" sz="1100" dirty="0"/>
              <a:t>p. 125 Any US agencies employing this many people?</a:t>
            </a:r>
          </a:p>
          <a:p>
            <a:pPr>
              <a:spcBef>
                <a:spcPts val="600"/>
              </a:spcBef>
            </a:pPr>
            <a:r>
              <a:rPr lang="en-US" sz="1100" dirty="0"/>
              <a:t>p. 128 Adult bookstores lowering property values source?</a:t>
            </a:r>
          </a:p>
          <a:p>
            <a:pPr>
              <a:spcBef>
                <a:spcPts val="600"/>
              </a:spcBef>
            </a:pPr>
            <a:r>
              <a:rPr lang="en-US" sz="1100" dirty="0"/>
              <a:t>p. 132 “texted… images”</a:t>
            </a:r>
          </a:p>
          <a:p>
            <a:pPr>
              <a:spcBef>
                <a:spcPts val="600"/>
              </a:spcBef>
            </a:pPr>
            <a:r>
              <a:rPr lang="en-US" sz="1100" dirty="0"/>
              <a:t>p. 133 Stating people searching did not consent to material being blocked makes more sense.</a:t>
            </a:r>
          </a:p>
          <a:p>
            <a:pPr>
              <a:spcBef>
                <a:spcPts val="600"/>
              </a:spcBef>
            </a:pPr>
            <a:r>
              <a:rPr lang="en-US" sz="1100" dirty="0"/>
              <a:t>p. 134 Example with decision could be more helpful. Sexting examples all from 2009?</a:t>
            </a:r>
          </a:p>
          <a:p>
            <a:pPr>
              <a:spcBef>
                <a:spcPts val="600"/>
              </a:spcBef>
            </a:pPr>
            <a:r>
              <a:rPr lang="en-US" sz="1100" dirty="0"/>
              <a:t>p. 136 “Identify fraud”. College students still as likely, 2013 source?</a:t>
            </a:r>
          </a:p>
          <a:p>
            <a:pPr>
              <a:spcBef>
                <a:spcPts val="600"/>
              </a:spcBef>
            </a:pPr>
            <a:r>
              <a:rPr lang="en-US" sz="1100" dirty="0"/>
              <a:t>p. 137 Do mobile plans still charge extra for text messages? “Kit Messenger” </a:t>
            </a:r>
            <a:r>
              <a:rPr lang="en-US" sz="1100" dirty="0">
                <a:sym typeface="Wingdings" pitchFamily="2" charset="2"/>
              </a:rPr>
              <a:t> “Kik Messenger”</a:t>
            </a:r>
            <a:endParaRPr lang="en-US" sz="1100" dirty="0"/>
          </a:p>
          <a:p>
            <a:pPr>
              <a:spcBef>
                <a:spcPts val="600"/>
              </a:spcBef>
            </a:pPr>
            <a:r>
              <a:rPr lang="en-US" sz="1100" dirty="0"/>
              <a:t>p. 139 punished vs. stopped?</a:t>
            </a:r>
          </a:p>
          <a:p>
            <a:pPr>
              <a:spcBef>
                <a:spcPts val="600"/>
              </a:spcBef>
            </a:pPr>
            <a:r>
              <a:rPr lang="en-US" sz="1100" dirty="0"/>
              <a:t>p. 141 Cyberbullying since 2009? </a:t>
            </a:r>
          </a:p>
          <a:p>
            <a:pPr>
              <a:spcBef>
                <a:spcPts val="600"/>
              </a:spcBef>
            </a:pPr>
            <a:r>
              <a:rPr lang="en-US" sz="1100" dirty="0"/>
              <a:t>p. 143 Hunter Moore convictions seem unrelated to “Anyone Up?” site.</a:t>
            </a:r>
          </a:p>
          <a:p>
            <a:pPr>
              <a:spcBef>
                <a:spcPts val="600"/>
              </a:spcBef>
            </a:pPr>
            <a:r>
              <a:rPr lang="en-US" sz="1100" dirty="0"/>
              <a:t>p. 144 Have South Korean gaming related deaths declined?</a:t>
            </a:r>
          </a:p>
          <a:p>
            <a:pPr>
              <a:spcBef>
                <a:spcPts val="600"/>
              </a:spcBef>
            </a:pPr>
            <a:r>
              <a:rPr lang="en-US" sz="1100" dirty="0"/>
              <a:t>p. 150 Q 30 See: </a:t>
            </a:r>
            <a:r>
              <a:rPr lang="en-US" sz="1100" b="1" dirty="0">
                <a:hlinkClick r:id="rId3"/>
              </a:rPr>
              <a:t>https://en.wikipedia.org/wiki/Wikipedia:Citing_Wikipedia</a:t>
            </a:r>
            <a:r>
              <a:rPr lang="en-US" sz="1100" b="1" dirty="0"/>
              <a:t> </a:t>
            </a:r>
          </a:p>
          <a:p>
            <a:pPr>
              <a:spcBef>
                <a:spcPts val="600"/>
              </a:spcBef>
            </a:pPr>
            <a:r>
              <a:rPr lang="en-US" sz="1100" dirty="0"/>
              <a:t>p. 152 Q 49 How likely is a business to not set up a web site? Q 51 “attachments” </a:t>
            </a:r>
            <a:r>
              <a:rPr lang="en-US" sz="1100" dirty="0">
                <a:sym typeface="Wingdings" pitchFamily="2" charset="2"/>
              </a:rPr>
              <a:t> plugins?</a:t>
            </a:r>
            <a:endParaRPr lang="en-US" sz="1100" dirty="0"/>
          </a:p>
          <a:p>
            <a:pPr>
              <a:spcBef>
                <a:spcPts val="600"/>
              </a:spcBef>
            </a:pPr>
            <a:r>
              <a:rPr lang="en-US" sz="1100" dirty="0"/>
              <a:t>Questions I liked: 17, 18, 24, 26, 30, 34, 36, 44, 51, 53</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methods some governments use to control access to information. There are at least 5.</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39984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6</a:t>
            </a:fld>
            <a:endParaRPr lang="en-US"/>
          </a:p>
        </p:txBody>
      </p:sp>
      <p:pic>
        <p:nvPicPr>
          <p:cNvPr id="10" name="Picture 2" descr="This Video Will Make You Angry - YouTube">
            <a:hlinkClick r:id="rId3"/>
            <a:extLst>
              <a:ext uri="{FF2B5EF4-FFF2-40B4-BE49-F238E27FC236}">
                <a16:creationId xmlns:a16="http://schemas.microsoft.com/office/drawing/2014/main" id="{E1F4F1E4-F403-EE4E-9C88-987DD7242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517836"/>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1.16 Group Happiness!</a:t>
            </a:r>
          </a:p>
          <a:p>
            <a:pPr lvl="2"/>
            <a:r>
              <a:rPr lang="en-US" dirty="0"/>
              <a:t>1-3 scale with 1 = everyone getting their first pick</a:t>
            </a:r>
          </a:p>
          <a:p>
            <a:pPr lvl="1"/>
            <a:r>
              <a:rPr lang="en-US" dirty="0"/>
              <a:t>See full group project description on course website</a:t>
            </a:r>
          </a:p>
          <a:p>
            <a:pPr lvl="1"/>
            <a:r>
              <a:rPr lang="en-US" dirty="0"/>
              <a:t>Send Web Site URL – We start looking at them next class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3465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109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914400" y="1143000"/>
            <a:ext cx="7314480" cy="1493640"/>
          </a:xfrm>
          <a:prstGeom prst="rect">
            <a:avLst/>
          </a:prstGeom>
          <a:noFill/>
          <a:ln w="0">
            <a:noFill/>
          </a:ln>
        </p:spPr>
        <p:txBody>
          <a:bodyPr lIns="91440" tIns="45720" rIns="91440" bIns="45720" anchor="b">
            <a:noAutofit/>
          </a:bodyPr>
          <a:lstStyle/>
          <a:p>
            <a:pPr indent="0" algn="ctr" defTabSz="914400">
              <a:lnSpc>
                <a:spcPct val="80000"/>
              </a:lnSpc>
              <a:buNone/>
              <a:tabLst>
                <a:tab pos="0" algn="l"/>
              </a:tabLst>
            </a:pPr>
            <a:r>
              <a:rPr lang="en-US" sz="3300" b="0" u="none" strike="noStrike" cap="all">
                <a:solidFill>
                  <a:schemeClr val="lt1"/>
                </a:solidFill>
                <a:effectLst/>
                <a:uFillTx/>
                <a:latin typeface="Cambria"/>
              </a:rPr>
              <a:t>Make your own site</a:t>
            </a:r>
            <a:endParaRPr lang="en-US" sz="3300" b="0" u="none" strike="noStrike">
              <a:solidFill>
                <a:srgbClr val="FFFFFF"/>
              </a:solidFill>
              <a:effectLst/>
              <a:uFillTx/>
              <a:latin typeface="Arial"/>
            </a:endParaRPr>
          </a:p>
        </p:txBody>
      </p:sp>
      <p:sp>
        <p:nvSpPr>
          <p:cNvPr id="148" name="PlaceHolder 2"/>
          <p:cNvSpPr>
            <a:spLocks noGrp="1"/>
          </p:cNvSpPr>
          <p:nvPr>
            <p:ph/>
          </p:nvPr>
        </p:nvSpPr>
        <p:spPr>
          <a:xfrm>
            <a:off x="914400" y="2724120"/>
            <a:ext cx="7314480" cy="7614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2100" b="0" u="none" strike="noStrike">
                <a:solidFill>
                  <a:schemeClr val="lt1"/>
                </a:solidFill>
                <a:effectLst/>
                <a:uFillTx/>
                <a:latin typeface="Cambria"/>
              </a:rPr>
              <a:t>Harrison DiAmbrosio</a:t>
            </a:r>
            <a:endParaRPr lang="en-US" sz="2100" b="0" u="none" strike="noStrike">
              <a:solidFill>
                <a:srgbClr val="FFFFFF"/>
              </a:solidFill>
              <a:effectLst/>
              <a:uFillTx/>
              <a:latin typeface="Arial"/>
            </a:endParaRPr>
          </a:p>
        </p:txBody>
      </p:sp>
      <p:sp>
        <p:nvSpPr>
          <p:cNvPr id="4" name="PlaceHolder 3"/>
          <p:cNvSpPr>
            <a:spLocks noGrp="1"/>
          </p:cNvSpPr>
          <p:nvPr>
            <p:ph type="ftr" idx="23"/>
          </p:nvPr>
        </p:nvSpPr>
        <p:spPr>
          <a:xfrm>
            <a:off x="0" y="4997160"/>
            <a:ext cx="5562000" cy="145440"/>
          </a:xfrm>
          <a:prstGeom prst="rect">
            <a:avLst/>
          </a:prstGeom>
          <a:noFill/>
          <a:ln w="0">
            <a:noFill/>
          </a:ln>
        </p:spPr>
        <p:txBody>
          <a:bodyPr lIns="91440" tIns="45720" rIns="91440" bIns="45720" anchor="ctr">
            <a:noAutofit/>
          </a:bodyPr>
          <a:lstStyle>
            <a:defPPr>
              <a:defRPr lang="en-US"/>
            </a:defPPr>
            <a:lvl1pPr marL="0" indent="0" algn="l" defTabSz="457200" rtl="0" eaLnBrk="1" latinLnBrk="0" hangingPunct="1">
              <a:lnSpc>
                <a:spcPct val="100000"/>
              </a:lnSpc>
              <a:buNone/>
              <a:tabLst>
                <a:tab pos="0" algn="l"/>
              </a:tabLst>
              <a:defRPr lang="sk-SK" sz="900" b="0" u="none" strike="noStrike" kern="1200">
                <a:solidFill>
                  <a:schemeClr val="lt1"/>
                </a:solidFill>
                <a:effectLst/>
                <a:uFillTx/>
                <a:latin typeface="Cambri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2025 Keith A. Pray</a:t>
            </a:r>
            <a:endParaRPr/>
          </a:p>
        </p:txBody>
      </p:sp>
      <p:sp>
        <p:nvSpPr>
          <p:cNvPr id="5" name="PlaceHolder 4"/>
          <p:cNvSpPr>
            <a:spLocks noGrp="1"/>
          </p:cNvSpPr>
          <p:nvPr>
            <p:ph type="sldNum" idx="24"/>
          </p:nvPr>
        </p:nvSpPr>
        <p:spPr>
          <a:xfrm>
            <a:off x="8519040" y="4997160"/>
            <a:ext cx="624240" cy="145440"/>
          </a:xfrm>
          <a:prstGeom prst="rect">
            <a:avLst/>
          </a:prstGeom>
          <a:noFill/>
          <a:ln w="0">
            <a:noFill/>
          </a:ln>
        </p:spPr>
        <p:txBody>
          <a:bodyPr lIns="91440" tIns="45720" rIns="91440" bIns="45720" anchor="ctr">
            <a:noAutofit/>
          </a:bodyPr>
          <a:lstStyle>
            <a:defPPr>
              <a:defRPr lang="en-US"/>
            </a:defPPr>
            <a:lvl1pPr marL="0" indent="0" algn="r" defTabSz="457200" rtl="0" eaLnBrk="1" latinLnBrk="0" hangingPunct="1">
              <a:lnSpc>
                <a:spcPct val="100000"/>
              </a:lnSpc>
              <a:buNone/>
              <a:tabLst>
                <a:tab pos="0" algn="l"/>
              </a:tabLst>
              <a:defRPr lang="en-US" sz="900" b="0" u="none" strike="noStrike" kern="1200">
                <a:solidFill>
                  <a:schemeClr val="lt1"/>
                </a:solidFill>
                <a:effectLst/>
                <a:uFillTx/>
                <a:latin typeface="Cambri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2821A-0E4F-4D39-BC7A-824ECA823790}" type="slidenum">
              <a:rPr lang="en-US" smtClean="0"/>
              <a:pPr/>
              <a:t>9</a:t>
            </a:fld>
            <a:endParaRPr/>
          </a:p>
        </p:txBody>
      </p:sp>
    </p:spTree>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46483</TotalTime>
  <Words>3817</Words>
  <Application>Microsoft Macintosh PowerPoint</Application>
  <PresentationFormat>On-screen Show (16:9)</PresentationFormat>
  <Paragraphs>302</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Symbol</vt:lpstr>
      <vt:lpstr>Times New Roman</vt:lpstr>
      <vt:lpstr>Wingdings</vt:lpstr>
      <vt:lpstr>Red Radial 16x9</vt:lpstr>
      <vt:lpstr>Class 4 Communication </vt:lpstr>
      <vt:lpstr>Overview</vt:lpstr>
      <vt:lpstr>PowerPoint Presentation</vt:lpstr>
      <vt:lpstr>My Reading Notes</vt:lpstr>
      <vt:lpstr>Group Quiz</vt:lpstr>
      <vt:lpstr>Overview</vt:lpstr>
      <vt:lpstr>Assignment</vt:lpstr>
      <vt:lpstr>Overview</vt:lpstr>
      <vt:lpstr>Make your own site</vt:lpstr>
      <vt:lpstr>Personal branding</vt:lpstr>
      <vt:lpstr>Social connections</vt:lpstr>
      <vt:lpstr>Just do it</vt:lpstr>
      <vt:lpstr>References</vt:lpstr>
      <vt:lpstr>Botting on social media: how faceless accounts create an illusion of reality.  </vt:lpstr>
      <vt:lpstr>What is a bot, and how many are there?</vt:lpstr>
      <vt:lpstr>Main uses</vt:lpstr>
      <vt:lpstr>The newest challenge: AI</vt:lpstr>
      <vt:lpstr>So, what to do?</vt:lpstr>
      <vt:lpstr>REFERENCES</vt:lpstr>
      <vt:lpstr>Class 4 The End</vt:lpstr>
      <vt:lpstr>what works well REmotely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464</cp:revision>
  <dcterms:created xsi:type="dcterms:W3CDTF">2014-08-25T02:19:16Z</dcterms:created>
  <dcterms:modified xsi:type="dcterms:W3CDTF">2025-04-12T16:38:24Z</dcterms:modified>
</cp:coreProperties>
</file>