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hyperlink" Target="http://en.wikipedia.org/wiki/Biosensors" TargetMode="Externa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hyperlink" Target="http://en.wikipedia.org/wiki/Colour_blindness" TargetMode="External"/><Relationship Id="rId1" Type="http://schemas.openxmlformats.org/officeDocument/2006/relationships/notesMaster" Target="../notesMasters/notesMaster1.xml"/><Relationship Id="rId3" Type="http://schemas.openxmlformats.org/officeDocument/2006/relationships/hyperlink" Target="http://en.wikipedia.org/wiki/Graysca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In the Outer Limits, a future world, with free access to the Data Stream or as it is more commonly known, ‘the stream’ everyone has cranial implants that allow their brains direct access to any of the information the stream has to offer. The main character of the episode was denied an implant as he has a medical complication prohibiting it. One day, a virus infects the system and it begins causing mysterious deaths, by making the user forcibly gather arbitrary data for the Stream. They are helpless and must seek all available data for the Stream. The main character discovers this and seeks to stop it. One of the few people left with the ability to read, he seeks the help of books, and is able to find an old manual in the archives of a library. He uses the book and a woman with an implant to force the system to process a written command that kills the Stream. This story shows the potential for disaster of humanity growing over dependent on a technology to the point of catastrophe upon failure of the computer. This relationship between man and computer is realistic and is perhaps just a step further than our current dependency on technology to make our lives easier. In this sense, some technological upgrades could be a disadvantage to survival in the sudden event of independency.</a:t>
            </a:r>
          </a:p>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Films and tv shows often focus on the possibility of losing control of one’s cybernetic enhancements. These may be serious concerns in the future, but today there is relatively little risk of this happening to the degree portrayed. Most enhancements are “dumb” in the sense that they cannot execute arbitrary computer code.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most common form of cybernetic implant is the cochlear implant. Cochlear implants stimulate nerves in the inner ear and can restore some amount of hearing to deaf patients.  More than 300,000 people have received cochlear implants. They are effective, but leave much room for improvment. Other types of implants have been developed to improve sight, but are much less common. Drilling into the skull and placing implants is generally very risky, making it difficult to test new methods. However, many promising steps have been made. A paralyzed woman was able to control a robot arm using a sensor in her brain. The system was cumbersome, but successful. Ultimately, a better understanding of the brain is needed to create more complex and effective implants. Today, </a:t>
            </a:r>
            <a:r>
              <a:rPr lang="en">
                <a:solidFill>
                  <a:schemeClr val="dk1"/>
                </a:solidFill>
              </a:rPr>
              <a:t>the market for these devices is small. 72% of the US population is not interested in an implant that could improve memory.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In order for otherwise healthy people to want cybernetic enhancements, they need to be able to make accomplishing certain tasks easier. The benefits must outweigh the potential risks. Today, that is not the case. These opinions may change as the medical procedures become safer, more cost effective, and more beneficial to the user. I do not expect these types of enhancements to find a find a market for non-disabled people in the next ten years. Early adopters will always be willing to try new things, but the rudimentary nature of the technology and the danger involved currently prohibit a large market for these devices from forming.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Here comes the cybernetic prosthetics first, the cybernetic prosthetic has more powerful function than normal prosthetic to help disabled people to assist in the movement rehabilitation.</a:t>
            </a:r>
          </a:p>
          <a:p>
            <a:pPr lvl="0" rtl="0">
              <a:spcBef>
                <a:spcPts val="0"/>
              </a:spcBef>
              <a:buNone/>
            </a:pPr>
            <a:r>
              <a:t/>
            </a:r>
            <a:endParaRPr/>
          </a:p>
          <a:p>
            <a:pPr lvl="0" rtl="0">
              <a:spcBef>
                <a:spcPts val="0"/>
              </a:spcBef>
              <a:buNone/>
            </a:pPr>
            <a:r>
              <a:rPr lang="en">
                <a:solidFill>
                  <a:schemeClr val="dk1"/>
                </a:solidFill>
              </a:rPr>
              <a:t>In order for a robotic prosthetic limb to work, it must have several components to integrate it into the body's function:</a:t>
            </a:r>
            <a:r>
              <a:rPr lang="en">
                <a:solidFill>
                  <a:schemeClr val="dk1"/>
                </a:solidFill>
                <a:hlinkClick r:id="rId2"/>
              </a:rPr>
              <a:t> </a:t>
            </a:r>
            <a:r>
              <a:rPr lang="en">
                <a:solidFill>
                  <a:schemeClr val="dk1"/>
                </a:solidFill>
              </a:rPr>
              <a:t>Biosensors detect signals from the user's nervous or muscular systems. </a:t>
            </a:r>
          </a:p>
          <a:p>
            <a:pPr lvl="0" rtl="0">
              <a:spcBef>
                <a:spcPts val="0"/>
              </a:spcBef>
              <a:buNone/>
            </a:pPr>
            <a:r>
              <a:t/>
            </a:r>
            <a:endParaRPr>
              <a:solidFill>
                <a:schemeClr val="dk1"/>
              </a:solidFill>
            </a:endParaRPr>
          </a:p>
          <a:p>
            <a:pPr lvl="0" rtl="0">
              <a:spcBef>
                <a:spcPts val="0"/>
              </a:spcBef>
              <a:buNone/>
            </a:pPr>
            <a:r>
              <a:rPr lang="en">
                <a:solidFill>
                  <a:schemeClr val="dk1"/>
                </a:solidFill>
              </a:rPr>
              <a:t>It then relays this information to a controller located inside the device, and processes feedback from the limb and actuator and sends it to the controller.</a:t>
            </a:r>
          </a:p>
          <a:p>
            <a:pPr rtl="0">
              <a:spcBef>
                <a:spcPts val="0"/>
              </a:spcBef>
              <a:buNone/>
            </a:pPr>
            <a:r>
              <a:t/>
            </a:r>
            <a:endParaRPr>
              <a:solidFill>
                <a:schemeClr val="dk1"/>
              </a:solidFill>
            </a:endParaRPr>
          </a:p>
          <a:p>
            <a:pPr rtl="0">
              <a:spcBef>
                <a:spcPts val="0"/>
              </a:spcBef>
              <a:buNone/>
            </a:pPr>
            <a:r>
              <a:rPr lang="en">
                <a:solidFill>
                  <a:schemeClr val="dk1"/>
                </a:solidFill>
              </a:rPr>
              <a:t>As shown in the picture,  this cybernetic prosthetic is the first to give amputees the sense of touch by converting electrical signal to nerves impulses that the sensory nerves can properly interpret.</a:t>
            </a:r>
          </a:p>
          <a:p>
            <a:pPr rtl="0">
              <a:spcBef>
                <a:spcPts val="0"/>
              </a:spcBef>
              <a:buNone/>
            </a:pPr>
            <a:r>
              <a:t/>
            </a:r>
            <a:endParaRPr>
              <a:solidFill>
                <a:schemeClr val="dk1"/>
              </a:solidFill>
            </a:endParaRPr>
          </a:p>
          <a:p>
            <a:pPr rtl="0">
              <a:spcBef>
                <a:spcPts val="0"/>
              </a:spcBef>
              <a:buNone/>
            </a:pPr>
            <a:r>
              <a:rPr lang="en">
                <a:solidFill>
                  <a:schemeClr val="dk1"/>
                </a:solidFill>
              </a:rPr>
              <a:t>The cybernetic prosthetics are getting closer and closer to approximating the function of human limbs.</a:t>
            </a:r>
          </a:p>
          <a:p>
            <a:pPr rtl="0">
              <a:spcBef>
                <a:spcPts val="0"/>
              </a:spcBef>
              <a:buNone/>
            </a:pPr>
            <a:r>
              <a:t/>
            </a:r>
            <a:endParaRPr/>
          </a:p>
          <a:p>
            <a:pPr rtl="0">
              <a:spcBef>
                <a:spcPts val="0"/>
              </a:spcBef>
              <a:buNone/>
            </a:pPr>
            <a:r>
              <a:rPr lang="en"/>
              <a:t>And for cybernetic augmentations, this powerful technology is usually shown in sci-fi movies.</a:t>
            </a:r>
          </a:p>
          <a:p>
            <a:pPr rtl="0">
              <a:spcBef>
                <a:spcPts val="0"/>
              </a:spcBef>
              <a:buNone/>
            </a:pPr>
            <a:r>
              <a:t/>
            </a:r>
            <a:endParaRPr/>
          </a:p>
          <a:p>
            <a:pPr rtl="0">
              <a:spcBef>
                <a:spcPts val="0"/>
              </a:spcBef>
              <a:buNone/>
            </a:pPr>
            <a:r>
              <a:rPr lang="en"/>
              <a:t>There are wearable armors like powered exoskeleton that be able to provide the user achieve the capabilities way more than the limitations of human bodies. But not like cybernetic parts being implanted into human bodies</a:t>
            </a:r>
          </a:p>
          <a:p>
            <a:pPr>
              <a:spcBef>
                <a:spcPts val="0"/>
              </a:spcBef>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t/>
            </a:r>
            <a:endParaRPr sz="1200">
              <a:solidFill>
                <a:schemeClr val="dk1"/>
              </a:solidFill>
            </a:endParaRPr>
          </a:p>
          <a:p>
            <a:pPr rtl="0">
              <a:spcBef>
                <a:spcPts val="0"/>
              </a:spcBef>
              <a:buNone/>
            </a:pPr>
            <a:r>
              <a:rPr lang="en" sz="1200">
                <a:solidFill>
                  <a:schemeClr val="dk1"/>
                </a:solidFill>
              </a:rPr>
              <a:t>And cyborg, according to its definition:</a:t>
            </a:r>
          </a:p>
          <a:p>
            <a:pPr rtl="0">
              <a:spcBef>
                <a:spcPts val="0"/>
              </a:spcBef>
              <a:buNone/>
            </a:pPr>
            <a:r>
              <a:t/>
            </a:r>
            <a:endParaRPr sz="1200">
              <a:solidFill>
                <a:schemeClr val="dk1"/>
              </a:solidFill>
            </a:endParaRPr>
          </a:p>
          <a:p>
            <a:pPr rtl="0">
              <a:spcBef>
                <a:spcPts val="0"/>
              </a:spcBef>
              <a:buNone/>
            </a:pPr>
            <a:r>
              <a:rPr lang="en" sz="1200">
                <a:solidFill>
                  <a:schemeClr val="dk1"/>
                </a:solidFill>
              </a:rPr>
              <a:t>a person whose body contains mechanical or electrical devices and whose abilities are greater than the abilities of normal humans [Merriam Webster]</a:t>
            </a:r>
          </a:p>
          <a:p>
            <a:pPr rtl="0">
              <a:spcBef>
                <a:spcPts val="0"/>
              </a:spcBef>
              <a:buNone/>
            </a:pPr>
            <a:r>
              <a:t/>
            </a:r>
            <a:endParaRPr/>
          </a:p>
          <a:p>
            <a:pPr rtl="0">
              <a:spcBef>
                <a:spcPts val="0"/>
              </a:spcBef>
              <a:buNone/>
            </a:pPr>
            <a:r>
              <a:rPr lang="en"/>
              <a:t>The term of cyborg was coined by Manfred Clynes and Nathan Kline and was firstly designed for human beings to survive in outer space. </a:t>
            </a:r>
          </a:p>
          <a:p>
            <a:pPr rtl="0">
              <a:spcBef>
                <a:spcPts val="0"/>
              </a:spcBef>
              <a:buNone/>
            </a:pPr>
            <a:r>
              <a:t/>
            </a:r>
            <a:endParaRPr/>
          </a:p>
          <a:p>
            <a:pPr rtl="0">
              <a:spcBef>
                <a:spcPts val="0"/>
              </a:spcBef>
              <a:buNone/>
            </a:pPr>
            <a:r>
              <a:rPr lang="en"/>
              <a:t>And nowadays, the cyborg is usually used to call disable people with cybernetic prosthetics.</a:t>
            </a:r>
          </a:p>
          <a:p>
            <a:pPr rtl="0">
              <a:spcBef>
                <a:spcPts val="0"/>
              </a:spcBef>
              <a:buNone/>
            </a:pPr>
            <a:r>
              <a:t/>
            </a:r>
            <a:endParaRPr/>
          </a:p>
          <a:p>
            <a:pPr rtl="0">
              <a:spcBef>
                <a:spcPts val="0"/>
              </a:spcBef>
              <a:buNone/>
            </a:pPr>
            <a:r>
              <a:rPr lang="en"/>
              <a:t>There are individual cyborgs, like Neil Harbisson in the picture who i</a:t>
            </a:r>
            <a:r>
              <a:rPr lang="en">
                <a:solidFill>
                  <a:schemeClr val="dk1"/>
                </a:solidFill>
              </a:rPr>
              <a:t>s best known for being the first person in the world </a:t>
            </a:r>
          </a:p>
          <a:p>
            <a:pPr rtl="0">
              <a:spcBef>
                <a:spcPts val="0"/>
              </a:spcBef>
              <a:buNone/>
            </a:pPr>
            <a:r>
              <a:t/>
            </a:r>
            <a:endParaRPr>
              <a:solidFill>
                <a:schemeClr val="dk1"/>
              </a:solidFill>
            </a:endParaRPr>
          </a:p>
          <a:p>
            <a:pPr rtl="0">
              <a:spcBef>
                <a:spcPts val="0"/>
              </a:spcBef>
              <a:buNone/>
            </a:pPr>
            <a:r>
              <a:rPr lang="en">
                <a:solidFill>
                  <a:schemeClr val="dk1"/>
                </a:solidFill>
              </a:rPr>
              <a:t>with an antenna implanted in his skull and for being officially recognized as a cyborg by a government. </a:t>
            </a:r>
          </a:p>
          <a:p>
            <a:pPr rtl="0">
              <a:spcBef>
                <a:spcPts val="0"/>
              </a:spcBef>
              <a:buNone/>
            </a:pPr>
            <a:r>
              <a:t/>
            </a:r>
            <a:endParaRPr>
              <a:solidFill>
                <a:schemeClr val="dk1"/>
              </a:solidFill>
            </a:endParaRPr>
          </a:p>
          <a:p>
            <a:pPr rtl="0">
              <a:spcBef>
                <a:spcPts val="0"/>
              </a:spcBef>
              <a:buNone/>
            </a:pPr>
            <a:r>
              <a:rPr lang="en">
                <a:solidFill>
                  <a:schemeClr val="dk1"/>
                </a:solidFill>
              </a:rPr>
              <a:t>He was born with extreme</a:t>
            </a:r>
            <a:r>
              <a:rPr lang="en">
                <a:solidFill>
                  <a:schemeClr val="dk1"/>
                </a:solidFill>
                <a:hlinkClick r:id="rId2"/>
              </a:rPr>
              <a:t> </a:t>
            </a:r>
            <a:r>
              <a:rPr lang="en"/>
              <a:t>colour blindness</a:t>
            </a:r>
            <a:r>
              <a:rPr lang="en">
                <a:solidFill>
                  <a:schemeClr val="dk1"/>
                </a:solidFill>
              </a:rPr>
              <a:t> and has always seen in</a:t>
            </a:r>
            <a:r>
              <a:rPr lang="en">
                <a:solidFill>
                  <a:schemeClr val="dk1"/>
                </a:solidFill>
                <a:hlinkClick r:id="rId3"/>
              </a:rPr>
              <a:t> </a:t>
            </a:r>
            <a:r>
              <a:rPr lang="en"/>
              <a:t>grayscale</a:t>
            </a:r>
            <a:r>
              <a:rPr lang="en">
                <a:solidFill>
                  <a:schemeClr val="dk1"/>
                </a:solidFill>
              </a:rPr>
              <a:t>. </a:t>
            </a:r>
          </a:p>
          <a:p>
            <a:pPr rtl="0">
              <a:spcBef>
                <a:spcPts val="0"/>
              </a:spcBef>
              <a:buNone/>
            </a:pPr>
            <a:r>
              <a:t/>
            </a:r>
            <a:endParaRPr>
              <a:solidFill>
                <a:schemeClr val="dk1"/>
              </a:solidFill>
            </a:endParaRPr>
          </a:p>
          <a:p>
            <a:pPr>
              <a:spcBef>
                <a:spcPts val="0"/>
              </a:spcBef>
              <a:buNone/>
            </a:pPr>
            <a:r>
              <a:rPr lang="en">
                <a:solidFill>
                  <a:schemeClr val="dk1"/>
                </a:solidFill>
              </a:rPr>
              <a:t>The antenna allows him to perceive visible and invisible colours so he can listen to colorful objects.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And when we talked about the application of Cyborg, the first problem came into our mind would be the security concerns.</a:t>
            </a:r>
          </a:p>
          <a:p>
            <a:pPr rtl="0">
              <a:spcBef>
                <a:spcPts val="0"/>
              </a:spcBef>
              <a:buNone/>
            </a:pPr>
            <a:r>
              <a:t/>
            </a:r>
            <a:endParaRPr/>
          </a:p>
          <a:p>
            <a:pPr rtl="0">
              <a:spcBef>
                <a:spcPts val="0"/>
              </a:spcBef>
              <a:buNone/>
            </a:pPr>
            <a:r>
              <a:rPr lang="en"/>
              <a:t>The major difference between a thing that might go wrong and a thing that cannot possibly go wrong is that when a thing that cannot possibly go wrong goes wrong it usually turns out to be impossible to get at or repair. </a:t>
            </a:r>
          </a:p>
          <a:p>
            <a:pPr rtl="0">
              <a:spcBef>
                <a:spcPts val="0"/>
              </a:spcBef>
              <a:buNone/>
            </a:pPr>
            <a:r>
              <a:t/>
            </a:r>
            <a:endParaRPr/>
          </a:p>
          <a:p>
            <a:pPr rtl="0">
              <a:spcBef>
                <a:spcPts val="0"/>
              </a:spcBef>
              <a:buNone/>
            </a:pPr>
            <a:r>
              <a:rPr lang="en"/>
              <a:t>This is the preface of computer reliability chapter in the textbook.</a:t>
            </a:r>
          </a:p>
          <a:p>
            <a:pPr rtl="0">
              <a:spcBef>
                <a:spcPts val="0"/>
              </a:spcBef>
              <a:buNone/>
            </a:pPr>
            <a:r>
              <a:t/>
            </a:r>
            <a:endParaRPr/>
          </a:p>
          <a:p>
            <a:pPr rtl="0">
              <a:spcBef>
                <a:spcPts val="0"/>
              </a:spcBef>
              <a:buNone/>
            </a:pPr>
            <a:r>
              <a:rPr lang="en"/>
              <a:t>Since </a:t>
            </a:r>
            <a:r>
              <a:rPr lang="en" sz="1200">
                <a:solidFill>
                  <a:schemeClr val="dk1"/>
                </a:solidFill>
              </a:rPr>
              <a:t>a minor glitch might cause real human suffering, </a:t>
            </a:r>
            <a:r>
              <a:rPr lang="en" sz="1200"/>
              <a:t>f</a:t>
            </a:r>
            <a:r>
              <a:rPr lang="en"/>
              <a:t>or instance, Imagine if the cybernetic limb stopped working while the user was hiking or crossing the road. </a:t>
            </a:r>
          </a:p>
          <a:p>
            <a:pPr rtl="0">
              <a:spcBef>
                <a:spcPts val="0"/>
              </a:spcBef>
              <a:buNone/>
            </a:pPr>
            <a:r>
              <a:t/>
            </a:r>
            <a:endParaRPr/>
          </a:p>
          <a:p>
            <a:pPr rtl="0">
              <a:spcBef>
                <a:spcPts val="0"/>
              </a:spcBef>
              <a:buNone/>
            </a:pPr>
            <a:r>
              <a:rPr lang="en"/>
              <a:t>Any tiny mistake may cause an irreparable consequence to the users and their families.</a:t>
            </a:r>
          </a:p>
          <a:p>
            <a:pPr rtl="0">
              <a:spcBef>
                <a:spcPts val="0"/>
              </a:spcBef>
              <a:buNone/>
            </a:pPr>
            <a:r>
              <a:t/>
            </a:r>
            <a:endParaRPr/>
          </a:p>
          <a:p>
            <a:pPr rtl="0">
              <a:spcBef>
                <a:spcPts val="0"/>
              </a:spcBef>
              <a:buNone/>
            </a:pPr>
            <a:r>
              <a:rPr lang="en"/>
              <a:t>anyway there is also a funny failure case about a person with the cybernetic arm accidently hit a wrong button of his arm and then his arm was out of control during a French TV show.</a:t>
            </a:r>
          </a:p>
          <a:p>
            <a:pPr rtl="0">
              <a:spcBef>
                <a:spcPts val="0"/>
              </a:spcBef>
              <a:buNone/>
            </a:pPr>
            <a:r>
              <a:t/>
            </a:r>
            <a:endParaRPr/>
          </a:p>
          <a:p>
            <a:pPr>
              <a:spcBef>
                <a:spcPts val="0"/>
              </a:spcBef>
              <a:buNone/>
            </a:pPr>
            <a:r>
              <a:rPr lang="en"/>
              <a:t>so Lets make a prediction about cyborg in the future, the security concern may become the major problem that the mechanical part of people will be controlled by hackers, and users will be powerless to take the control of their own bodies, just acting like puppets.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27272"/>
              <a:buFont typeface="Arial"/>
              <a:buChar char="-"/>
            </a:pPr>
            <a:r>
              <a:rPr lang="en"/>
              <a:t>Since all cybernetics are attached to humans that would hardly influence the number of jobs. At worst people will become more productive and less people will have to be employed</a:t>
            </a:r>
          </a:p>
          <a:p>
            <a:pPr indent="-317500" lvl="0" marL="457200">
              <a:spcBef>
                <a:spcPts val="0"/>
              </a:spcBef>
              <a:buClr>
                <a:srgbClr val="000000"/>
              </a:buClr>
              <a:buSzPct val="127272"/>
              <a:buFont typeface="Arial"/>
              <a:buChar char="-"/>
            </a:pPr>
            <a:r>
              <a:rPr lang="en"/>
              <a:t>Many jobs might require you to install cybernetic prostheses or enhancements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27272"/>
              <a:buFont typeface="Arial"/>
              <a:buChar char="-"/>
            </a:pPr>
            <a:r>
              <a:rPr lang="en"/>
              <a:t>Differences between human activity and cybernetic activity</a:t>
            </a:r>
          </a:p>
          <a:p>
            <a:pPr indent="-317500" lvl="0" marL="457200" rtl="0">
              <a:spcBef>
                <a:spcPts val="0"/>
              </a:spcBef>
              <a:buClr>
                <a:srgbClr val="000000"/>
              </a:buClr>
              <a:buSzPct val="127272"/>
              <a:buFont typeface="Arial"/>
              <a:buChar char="-"/>
            </a:pPr>
            <a:r>
              <a:rPr lang="en"/>
              <a:t>How is privacy currently defined</a:t>
            </a:r>
          </a:p>
          <a:p>
            <a:pPr indent="-317500" lvl="0" marL="457200" rtl="0">
              <a:spcBef>
                <a:spcPts val="0"/>
              </a:spcBef>
              <a:buClr>
                <a:srgbClr val="000000"/>
              </a:buClr>
              <a:buSzPct val="127272"/>
              <a:buFont typeface="Arial"/>
              <a:buChar char="-"/>
            </a:pPr>
            <a:r>
              <a:rPr lang="en"/>
              <a:t>Using logs of your limbs to upsell additional devices or show adds</a:t>
            </a:r>
          </a:p>
          <a:p>
            <a:pPr indent="-317500" lvl="0" marL="457200" rtl="0">
              <a:spcBef>
                <a:spcPts val="0"/>
              </a:spcBef>
              <a:buClr>
                <a:srgbClr val="000000"/>
              </a:buClr>
              <a:buSzPct val="127272"/>
              <a:buFont typeface="Arial"/>
              <a:buChar char="-"/>
            </a:pPr>
            <a:r>
              <a:rPr lang="en"/>
              <a:t>Currently, there are ways to opt-out of ”monitoring”, but when you have a cybernetic limbs you would not have the opportunity to dictate the rules because you need the limb</a:t>
            </a:r>
          </a:p>
          <a:p>
            <a:pPr indent="-317500" lvl="0" marL="457200">
              <a:spcBef>
                <a:spcPts val="0"/>
              </a:spcBef>
              <a:buClr>
                <a:srgbClr val="000000"/>
              </a:buClr>
              <a:buSzPct val="127272"/>
              <a:buFont typeface="Arial"/>
              <a:buChar char="-"/>
            </a:pPr>
            <a:r>
              <a:rPr lang="en"/>
              <a:t>Intellectual property and stricter EULAs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27272"/>
              <a:buFont typeface="Arial"/>
              <a:buChar char="-"/>
            </a:pPr>
            <a:r>
              <a:rPr lang="en"/>
              <a:t>Currently, prostheses are defined as medical devices and as such are categoried into Cat 1-3</a:t>
            </a:r>
          </a:p>
          <a:p>
            <a:pPr indent="-317500" lvl="0" marL="457200" rtl="0">
              <a:spcBef>
                <a:spcPts val="0"/>
              </a:spcBef>
              <a:buClr>
                <a:srgbClr val="000000"/>
              </a:buClr>
              <a:buSzPct val="127272"/>
              <a:buFont typeface="Arial"/>
              <a:buChar char="-"/>
            </a:pPr>
            <a:r>
              <a:rPr lang="en"/>
              <a:t>Medical device is something external so in future law will have to be altered to properly address cybernetic prostheses</a:t>
            </a:r>
          </a:p>
          <a:p>
            <a:pPr indent="-317500" lvl="0" marL="457200" rtl="0">
              <a:spcBef>
                <a:spcPts val="0"/>
              </a:spcBef>
              <a:buClr>
                <a:srgbClr val="000000"/>
              </a:buClr>
              <a:buSzPct val="127272"/>
              <a:buFont typeface="Arial"/>
              <a:buChar char="-"/>
            </a:pPr>
            <a:r>
              <a:rPr lang="en"/>
              <a:t>Given the earlier mentioned activity logs, the government might ask companies to share those</a:t>
            </a:r>
          </a:p>
          <a:p>
            <a:pPr indent="-317500" lvl="1" marL="914400" rtl="0">
              <a:spcBef>
                <a:spcPts val="0"/>
              </a:spcBef>
              <a:buClr>
                <a:srgbClr val="000000"/>
              </a:buClr>
              <a:buSzPct val="127272"/>
              <a:buFont typeface="Arial"/>
              <a:buChar char="-"/>
            </a:pPr>
            <a:r>
              <a:rPr b="1" lang="en"/>
              <a:t>no privacy even in home --- that 4th amendment guarnatees</a:t>
            </a:r>
          </a:p>
          <a:p>
            <a:pPr indent="-317500" lvl="0" marL="457200">
              <a:spcBef>
                <a:spcPts val="0"/>
              </a:spcBef>
              <a:buClr>
                <a:srgbClr val="000000"/>
              </a:buClr>
              <a:buSzPct val="127272"/>
              <a:buFont typeface="Arial"/>
              <a:buChar char="-"/>
            </a:pPr>
            <a:r>
              <a:rPr lang="en"/>
              <a:t>What if the government is even able to turn off your limbs in the case of a crime for example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In this movie, a detroit cop investigates gang activity and the leader of said gang retaliates by attempting to murder him by bombing. After his suspected death Alex Murphy is basically brought back to being by a OmniCorp, a robotics company trying to make advancements in robotic warfare, and also to bring some humanity to their weapons. The only human part of murphy left is his nervous system, and organs attached to a robotic skeleton and computerized implants. OmniCorp decides RoboCop is too unpredictable or controllable, so by way of the computer in his body, they suppress RoboCop’s emotions by reducing his hormones. At this point, the major relevant theme is the struggle between man and machine. While RoboCop is a combination of both, if the machine part can make the human part less human, then which part is really dominant? Further into the film, Murphy is able to overpower the programming and reconstitute his emotions in order to protect his family.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Obviously the situations presented in the episode are very stretched from reality, but it does present an important theme in cybernetic prosthetics and the existence of cyborgs. Mainly this episode focuses on the character Hermes, who after deeming himself ‘too inefficient’ for his own job, fires himself. Later he is accosted by a crazy robot and decides to upgrade himself to get his job back and protect his family. It starts with the implantation of a harpoon into his chest cavity. Again the realism of these implants and the lack of science presented make this a definite work of fiction, but presents the theme of humanity in cybernetic implants. Once he gets a taste of being super human, and superior, he keeps upgrading himself for every little thing, much like that of inspector gadget. Eventually, he is a robot with a human brain, and determines the only thing holding back his full potential is his brain, he determines that he must need a robot brain so steals one from a freshly dead robot. Basically, we see the loss of Hermes’ humanity to materialized upgrades of his body. At what point is he more machine than man? At what point is not a man, but merely a robot? He changes so much that it is hard to define both states of the character as being attached  to the same character. Later his brain and organic body are reconstituted and he realizes the errs of his ways.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i.ytimg.com/vi/DLnauJhim4A/hqdefault.jpg" TargetMode="Externa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io9.com/this-cybernetic-hand-is-the-first-to-give-amputees-a-se-1516032204" TargetMode="External"/><Relationship Id="rId3" Type="http://schemas.openxmlformats.org/officeDocument/2006/relationships/hyperlink" Target="http://theweek.com/articles/448972/future-artificial-limbs" TargetMode="External"/><Relationship Id="rId6" Type="http://schemas.openxmlformats.org/officeDocument/2006/relationships/hyperlink" Target="http://www.businessinsider.com/brain-implants-will-give-us-superpowers-2014-4#ixzz2zoI6HE5K" TargetMode="External"/><Relationship Id="rId5" Type="http://schemas.openxmlformats.org/officeDocument/2006/relationships/hyperlink" Target="http://www.tandfonline.com/doi/full/10.1080/09687590701841232#abstract" TargetMode="External"/><Relationship Id="rId8" Type="http://schemas.openxmlformats.org/officeDocument/2006/relationships/hyperlink" Target="http://en.wikipedia.org/wiki/Stream_of_Consciousness_(The_Outer_Limits)" TargetMode="External"/><Relationship Id="rId7" Type="http://schemas.openxmlformats.org/officeDocument/2006/relationships/hyperlink" Target="http://en.wikipedia.org/wiki/RoboCop_%282014_film%2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i.imgur.com/8acYTea.jpg" TargetMode="External"/><Relationship Id="rId3" Type="http://schemas.openxmlformats.org/officeDocument/2006/relationships/image" Target="../media/image05.png"/><Relationship Id="rId6" Type="http://schemas.openxmlformats.org/officeDocument/2006/relationships/hyperlink" Target="http://wallpapers.filmibeat.com/ph-1024x768/2014/02/robocop-2014_139177087030.jpg" TargetMode="External"/><Relationship Id="rId5" Type="http://schemas.openxmlformats.org/officeDocument/2006/relationships/image" Target="../media/image0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00.png"/><Relationship Id="rId3" Type="http://schemas.openxmlformats.org/officeDocument/2006/relationships/image" Target="../media/image04.jpg"/><Relationship Id="rId5" Type="http://schemas.openxmlformats.org/officeDocument/2006/relationships/hyperlink" Target="http://vignette4.wikia.nocookie.net/es.futurama/images/b/bd/197_hermes-conrad.gif/revision/latest?cb=2010081103184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717725" y="765775"/>
            <a:ext cx="7772400" cy="1409399"/>
          </a:xfrm>
          <a:prstGeom prst="rect">
            <a:avLst/>
          </a:prstGeom>
        </p:spPr>
        <p:txBody>
          <a:bodyPr anchorCtr="0" anchor="b" bIns="91425" lIns="91425" rIns="91425" tIns="91425">
            <a:noAutofit/>
          </a:bodyPr>
          <a:lstStyle/>
          <a:p>
            <a:pPr>
              <a:spcBef>
                <a:spcPts val="0"/>
              </a:spcBef>
              <a:buNone/>
            </a:pPr>
            <a:r>
              <a:rPr b="0" lang="en" sz="3600"/>
              <a:t>Cybernetic Prosthetics and Augmentation</a:t>
            </a:r>
          </a:p>
        </p:txBody>
      </p:sp>
      <p:sp>
        <p:nvSpPr>
          <p:cNvPr id="31" name="Shape 31"/>
          <p:cNvSpPr txBox="1"/>
          <p:nvPr>
            <p:ph idx="1" type="subTitle"/>
          </p:nvPr>
        </p:nvSpPr>
        <p:spPr>
          <a:xfrm>
            <a:off x="685800" y="2840053"/>
            <a:ext cx="7772400" cy="784737"/>
          </a:xfrm>
          <a:prstGeom prst="rect">
            <a:avLst/>
          </a:prstGeom>
        </p:spPr>
        <p:txBody>
          <a:bodyPr anchorCtr="0" anchor="t" bIns="91425" lIns="91425" rIns="91425" tIns="91425">
            <a:noAutofit/>
          </a:bodyPr>
          <a:lstStyle/>
          <a:p>
            <a:pPr>
              <a:spcBef>
                <a:spcPts val="0"/>
              </a:spcBef>
              <a:buNone/>
            </a:pPr>
            <a:r>
              <a:rPr b="1" lang="en" sz="2400"/>
              <a:t>Joey Perez, Will Spurgeon, Dimitar Vouldjeff, Xia Li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000"/>
              <a:t>TV Show: The Outer Limits: Stream[6]</a:t>
            </a:r>
          </a:p>
        </p:txBody>
      </p:sp>
      <p:sp>
        <p:nvSpPr>
          <p:cNvPr id="95" name="Shape 95"/>
          <p:cNvSpPr txBox="1"/>
          <p:nvPr>
            <p:ph idx="1" type="body"/>
          </p:nvPr>
        </p:nvSpPr>
        <p:spPr>
          <a:xfrm>
            <a:off x="457200" y="1200150"/>
            <a:ext cx="4721099"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Arial"/>
              <a:buChar char="●"/>
            </a:pPr>
            <a:r>
              <a:rPr lang="en" sz="1800"/>
              <a:t>The Data Stream sends information directly to users’ brains</a:t>
            </a:r>
          </a:p>
          <a:p>
            <a:pPr indent="-342900" lvl="0" marL="457200" rtl="0">
              <a:spcBef>
                <a:spcPts val="0"/>
              </a:spcBef>
              <a:buClr>
                <a:schemeClr val="dk1"/>
              </a:buClr>
              <a:buSzPct val="100000"/>
              <a:buFont typeface="Arial"/>
              <a:buChar char="●"/>
            </a:pPr>
            <a:r>
              <a:rPr lang="en" sz="1800"/>
              <a:t>A virus infects the Stream and it causes people’s implants to malfunction and for them to lose control and gather data until an abrupt death</a:t>
            </a:r>
          </a:p>
          <a:p>
            <a:pPr indent="-342900" lvl="0" marL="457200">
              <a:spcBef>
                <a:spcPts val="0"/>
              </a:spcBef>
              <a:buClr>
                <a:schemeClr val="dk1"/>
              </a:buClr>
              <a:buSzPct val="100000"/>
              <a:buFont typeface="Arial"/>
              <a:buChar char="●"/>
            </a:pPr>
            <a:r>
              <a:rPr lang="en" sz="1800"/>
              <a:t>Only the man who could not get the implant due to a head injury can stop it</a:t>
            </a:r>
          </a:p>
        </p:txBody>
      </p:sp>
      <p:pic>
        <p:nvPicPr>
          <p:cNvPr id="96" name="Shape 96"/>
          <p:cNvPicPr preferRelativeResize="0"/>
          <p:nvPr/>
        </p:nvPicPr>
        <p:blipFill>
          <a:blip r:embed="rId3">
            <a:alphaModFix/>
          </a:blip>
          <a:stretch>
            <a:fillRect/>
          </a:stretch>
        </p:blipFill>
        <p:spPr>
          <a:xfrm>
            <a:off x="5422450" y="1230500"/>
            <a:ext cx="3185125" cy="2388850"/>
          </a:xfrm>
          <a:prstGeom prst="rect">
            <a:avLst/>
          </a:prstGeom>
          <a:noFill/>
          <a:ln>
            <a:noFill/>
          </a:ln>
        </p:spPr>
      </p:pic>
      <p:sp>
        <p:nvSpPr>
          <p:cNvPr id="97" name="Shape 97"/>
          <p:cNvSpPr txBox="1"/>
          <p:nvPr/>
        </p:nvSpPr>
        <p:spPr>
          <a:xfrm>
            <a:off x="5478825" y="3640925"/>
            <a:ext cx="3000000" cy="251100"/>
          </a:xfrm>
          <a:prstGeom prst="rect">
            <a:avLst/>
          </a:prstGeom>
          <a:noFill/>
          <a:ln>
            <a:noFill/>
          </a:ln>
        </p:spPr>
        <p:txBody>
          <a:bodyPr anchorCtr="0" anchor="ctr" bIns="91425" lIns="91425" rIns="91425" tIns="91425">
            <a:noAutofit/>
          </a:bodyPr>
          <a:lstStyle/>
          <a:p>
            <a:pPr rtl="0">
              <a:spcBef>
                <a:spcPts val="0"/>
              </a:spcBef>
              <a:buNone/>
            </a:pPr>
            <a:r>
              <a:rPr lang="en" sz="1000" u="sng">
                <a:solidFill>
                  <a:schemeClr val="hlink"/>
                </a:solidFill>
                <a:hlinkClick r:id="rId4"/>
              </a:rPr>
              <a:t>http://i.ytimg.com/vi/DLnauJhim4A/hqdefault.jpg</a:t>
            </a:r>
          </a:p>
          <a:p>
            <a:pPr lvl="0" rtl="0">
              <a:spcBef>
                <a:spcPts val="0"/>
              </a:spcBef>
              <a:buNone/>
            </a:pPr>
            <a:r>
              <a:t/>
            </a:r>
            <a:endParaRPr sz="100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05975"/>
            <a:ext cx="8599800" cy="857400"/>
          </a:xfrm>
          <a:prstGeom prst="rect">
            <a:avLst/>
          </a:prstGeom>
        </p:spPr>
        <p:txBody>
          <a:bodyPr anchorCtr="0" anchor="b" bIns="91425" lIns="91425" rIns="91425" tIns="91425">
            <a:noAutofit/>
          </a:bodyPr>
          <a:lstStyle/>
          <a:p>
            <a:pPr>
              <a:spcBef>
                <a:spcPts val="0"/>
              </a:spcBef>
              <a:buNone/>
            </a:pPr>
            <a:r>
              <a:rPr lang="en"/>
              <a:t>Common Themes in Media</a:t>
            </a:r>
          </a:p>
        </p:txBody>
      </p:sp>
      <p:sp>
        <p:nvSpPr>
          <p:cNvPr id="103" name="Shape 10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Loss of control</a:t>
            </a:r>
          </a:p>
          <a:p>
            <a:pPr indent="-419100" lvl="0" marL="457200" rtl="0">
              <a:spcBef>
                <a:spcPts val="0"/>
              </a:spcBef>
              <a:buClr>
                <a:schemeClr val="dk1"/>
              </a:buClr>
              <a:buSzPct val="100000"/>
              <a:buFont typeface="Arial"/>
              <a:buChar char="●"/>
            </a:pPr>
            <a:r>
              <a:rPr lang="en"/>
              <a:t>Greater physical strength</a:t>
            </a:r>
          </a:p>
          <a:p>
            <a:pPr indent="-419100" lvl="0" marL="457200">
              <a:spcBef>
                <a:spcPts val="0"/>
              </a:spcBef>
              <a:buClr>
                <a:schemeClr val="dk1"/>
              </a:buClr>
              <a:buSzPct val="100000"/>
              <a:buFont typeface="Arial"/>
              <a:buChar char="●"/>
            </a:pPr>
            <a:r>
              <a:rPr lang="en"/>
              <a:t>Heightened senses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Today</a:t>
            </a:r>
          </a:p>
        </p:txBody>
      </p:sp>
      <p:sp>
        <p:nvSpPr>
          <p:cNvPr id="109" name="Shape 109"/>
          <p:cNvSpPr txBox="1"/>
          <p:nvPr>
            <p:ph idx="1" type="body"/>
          </p:nvPr>
        </p:nvSpPr>
        <p:spPr>
          <a:xfrm>
            <a:off x="457200" y="1200150"/>
            <a:ext cx="4086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Cochlear implants are relatively common</a:t>
            </a:r>
          </a:p>
          <a:p>
            <a:pPr indent="-381000" lvl="0" marL="457200" rtl="0">
              <a:spcBef>
                <a:spcPts val="0"/>
              </a:spcBef>
              <a:buClr>
                <a:schemeClr val="dk1"/>
              </a:buClr>
              <a:buSzPct val="100000"/>
              <a:buFont typeface="Arial"/>
              <a:buChar char="●"/>
            </a:pPr>
            <a:r>
              <a:rPr lang="en" sz="2400"/>
              <a:t>Other types of implants are currently risky</a:t>
            </a:r>
          </a:p>
          <a:p>
            <a:pPr indent="-381000" lvl="0" marL="457200" rtl="0">
              <a:spcBef>
                <a:spcPts val="0"/>
              </a:spcBef>
              <a:buClr>
                <a:schemeClr val="dk1"/>
              </a:buClr>
              <a:buSzPct val="100000"/>
              <a:buFont typeface="Arial"/>
              <a:buChar char="●"/>
            </a:pPr>
            <a:r>
              <a:rPr lang="en" sz="2400"/>
              <a:t>Robot arm control</a:t>
            </a:r>
          </a:p>
          <a:p>
            <a:pPr indent="-381000" lvl="0" marL="457200">
              <a:spcBef>
                <a:spcPts val="0"/>
              </a:spcBef>
              <a:buClr>
                <a:schemeClr val="dk1"/>
              </a:buClr>
              <a:buSzPct val="100000"/>
              <a:buFont typeface="Arial"/>
              <a:buChar char="●"/>
            </a:pPr>
            <a:r>
              <a:rPr lang="en" sz="2400"/>
              <a:t>72% US population is not interested in an implant that could improve memory</a:t>
            </a:r>
          </a:p>
        </p:txBody>
      </p:sp>
      <p:pic>
        <p:nvPicPr>
          <p:cNvPr id="110" name="Shape 110"/>
          <p:cNvPicPr preferRelativeResize="0"/>
          <p:nvPr/>
        </p:nvPicPr>
        <p:blipFill>
          <a:blip r:embed="rId3">
            <a:alphaModFix/>
          </a:blip>
          <a:stretch>
            <a:fillRect/>
          </a:stretch>
        </p:blipFill>
        <p:spPr>
          <a:xfrm>
            <a:off x="4614925" y="1096724"/>
            <a:ext cx="4427799" cy="295004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The Future</a:t>
            </a:r>
          </a:p>
        </p:txBody>
      </p:sp>
      <p:sp>
        <p:nvSpPr>
          <p:cNvPr id="116" name="Shape 11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Advanced cybernetics are unlikely to experience mass adoption in the next 10 years</a:t>
            </a:r>
          </a:p>
          <a:p>
            <a:pPr indent="-419100" lvl="0" marL="457200">
              <a:spcBef>
                <a:spcPts val="0"/>
              </a:spcBef>
              <a:buClr>
                <a:schemeClr val="dk1"/>
              </a:buClr>
              <a:buSzPct val="100000"/>
              <a:buFont typeface="Arial"/>
              <a:buChar char="●"/>
            </a:pPr>
            <a:r>
              <a:rPr lang="en"/>
              <a:t>Early adopters should seriously consider the cost and risks associated with current implant technology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316775" y="2143050"/>
            <a:ext cx="2766300" cy="857400"/>
          </a:xfrm>
          <a:prstGeom prst="rect">
            <a:avLst/>
          </a:prstGeom>
        </p:spPr>
        <p:txBody>
          <a:bodyPr anchorCtr="0" anchor="b" bIns="91425" lIns="91425" rIns="91425" tIns="91425">
            <a:noAutofit/>
          </a:bodyPr>
          <a:lstStyle/>
          <a:p>
            <a:pPr>
              <a:spcBef>
                <a:spcPts val="0"/>
              </a:spcBef>
              <a:buNone/>
            </a:pPr>
            <a:r>
              <a:rPr lang="en"/>
              <a:t>Questions?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References</a:t>
            </a:r>
          </a:p>
        </p:txBody>
      </p:sp>
      <p:sp>
        <p:nvSpPr>
          <p:cNvPr id="127" name="Shape 12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04800" lvl="0" marL="457200" rtl="0">
              <a:spcBef>
                <a:spcPts val="0"/>
              </a:spcBef>
              <a:buClr>
                <a:schemeClr val="dk1"/>
              </a:buClr>
              <a:buSzPct val="100000"/>
              <a:buFont typeface="Arial"/>
              <a:buAutoNum type="arabicPeriod"/>
            </a:pPr>
            <a:r>
              <a:rPr lang="en" sz="1200"/>
              <a:t>The future of artificial limbs, </a:t>
            </a:r>
            <a:r>
              <a:rPr lang="en" sz="1100" u="sng">
                <a:solidFill>
                  <a:schemeClr val="hlink"/>
                </a:solidFill>
                <a:hlinkClick r:id="rId3"/>
              </a:rPr>
              <a:t>http://theweek.com/articles/448972/future-artificial-limbs</a:t>
            </a:r>
          </a:p>
          <a:p>
            <a:pPr indent="-304800" lvl="0" marL="457200" rtl="0">
              <a:spcBef>
                <a:spcPts val="0"/>
              </a:spcBef>
              <a:buClr>
                <a:schemeClr val="dk1"/>
              </a:buClr>
              <a:buSzPct val="100000"/>
              <a:buFont typeface="Arial"/>
              <a:buAutoNum type="arabicPeriod"/>
            </a:pPr>
            <a:r>
              <a:rPr lang="en" sz="1200"/>
              <a:t>This cybernetic hand is the first to give amputees a sense of touch, </a:t>
            </a:r>
            <a:r>
              <a:rPr lang="en" sz="1100" u="sng">
                <a:solidFill>
                  <a:schemeClr val="hlink"/>
                </a:solidFill>
                <a:hlinkClick r:id="rId4"/>
              </a:rPr>
              <a:t>http://io9.com/this-cybernetic-hand-is-the-first-to-give-amputees-a-se-1516032204</a:t>
            </a:r>
          </a:p>
          <a:p>
            <a:pPr indent="-304800" lvl="0" marL="457200" rtl="0">
              <a:spcBef>
                <a:spcPts val="0"/>
              </a:spcBef>
              <a:buClr>
                <a:schemeClr val="dk1"/>
              </a:buClr>
              <a:buSzPct val="100000"/>
              <a:buFont typeface="Arial"/>
              <a:buAutoNum type="arabicPeriod"/>
            </a:pPr>
            <a:r>
              <a:rPr lang="en" sz="1200"/>
              <a:t>Cyborg Anxiety: Oscar Pistorius and the boundaries of what it means to be human, </a:t>
            </a:r>
            <a:r>
              <a:rPr lang="en" sz="1100" u="sng">
                <a:solidFill>
                  <a:schemeClr val="hlink"/>
                </a:solidFill>
                <a:hlinkClick r:id="rId5"/>
              </a:rPr>
              <a:t>http://www.tandfonline.com/doi/full/10.1080/09687590701841232#abstract</a:t>
            </a:r>
          </a:p>
          <a:p>
            <a:pPr indent="-304800" lvl="0" marL="457200" rtl="0">
              <a:spcBef>
                <a:spcPts val="0"/>
              </a:spcBef>
              <a:buClr>
                <a:schemeClr val="dk1"/>
              </a:buClr>
              <a:buSzPct val="109090"/>
              <a:buFont typeface="Arial"/>
              <a:buAutoNum type="arabicPeriod"/>
            </a:pPr>
            <a:r>
              <a:rPr lang="en" sz="1100"/>
              <a:t>Brain Implants Could Give People Perfect Memories And Night Vision </a:t>
            </a:r>
            <a:r>
              <a:rPr lang="en" sz="1200" u="sng">
                <a:solidFill>
                  <a:schemeClr val="hlink"/>
                </a:solidFill>
                <a:hlinkClick r:id="rId6"/>
              </a:rPr>
              <a:t>http://www.businessinsider.com/brain-implants-will-give-us-superpowers-2014-4#ixzz2zoI6HE5K</a:t>
            </a:r>
          </a:p>
          <a:p>
            <a:pPr indent="-304800" lvl="0" marL="457200" rtl="0">
              <a:spcBef>
                <a:spcPts val="0"/>
              </a:spcBef>
              <a:buClr>
                <a:schemeClr val="dk1"/>
              </a:buClr>
              <a:buSzPct val="100000"/>
              <a:buFont typeface="Arial"/>
              <a:buAutoNum type="arabicPeriod"/>
            </a:pPr>
            <a:r>
              <a:rPr lang="en" sz="1200"/>
              <a:t>Robocop (2014). </a:t>
            </a:r>
            <a:r>
              <a:rPr lang="en" sz="1200" u="sng">
                <a:solidFill>
                  <a:schemeClr val="hlink"/>
                </a:solidFill>
                <a:hlinkClick r:id="rId7"/>
              </a:rPr>
              <a:t>http://en.wikipedia.org/wiki/RoboCop_%282014_film%29</a:t>
            </a:r>
          </a:p>
          <a:p>
            <a:pPr indent="-304800" lvl="0" marL="457200" rtl="0">
              <a:spcBef>
                <a:spcPts val="0"/>
              </a:spcBef>
              <a:buClr>
                <a:schemeClr val="dk1"/>
              </a:buClr>
              <a:buSzPct val="100000"/>
              <a:buFont typeface="Arial"/>
              <a:buAutoNum type="arabicPeriod"/>
            </a:pPr>
            <a:r>
              <a:rPr lang="en" sz="1200"/>
              <a:t>“Stream of Consciousness” (The Outer Limits). 1997. </a:t>
            </a:r>
            <a:r>
              <a:rPr lang="en" sz="1200" u="sng">
                <a:solidFill>
                  <a:schemeClr val="hlink"/>
                </a:solidFill>
                <a:hlinkClick r:id="rId8"/>
              </a:rPr>
              <a:t>http://en.wikipedia.org/wiki/Stream_of_Consciousness_(The_Outer_Limits)</a:t>
            </a:r>
          </a:p>
          <a:p>
            <a:pPr indent="-304800" lvl="0" marL="457200" rtl="0">
              <a:spcBef>
                <a:spcPts val="0"/>
              </a:spcBef>
              <a:buClr>
                <a:schemeClr val="dk1"/>
              </a:buClr>
              <a:buFont typeface="Arial"/>
              <a:buAutoNum type="arabicPeriod"/>
            </a:pPr>
            <a:r>
              <a:t/>
            </a:r>
            <a:endParaRPr sz="12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title"/>
          </p:nvPr>
        </p:nvSpPr>
        <p:spPr>
          <a:xfrm>
            <a:off x="457200" y="205973"/>
            <a:ext cx="8229600" cy="1209600"/>
          </a:xfrm>
          <a:prstGeom prst="rect">
            <a:avLst/>
          </a:prstGeom>
        </p:spPr>
        <p:txBody>
          <a:bodyPr anchorCtr="0" anchor="b" bIns="91425" lIns="91425" rIns="91425" tIns="91425">
            <a:noAutofit/>
          </a:bodyPr>
          <a:lstStyle/>
          <a:p>
            <a:pPr>
              <a:spcBef>
                <a:spcPts val="0"/>
              </a:spcBef>
              <a:buNone/>
            </a:pPr>
            <a:r>
              <a:rPr lang="en"/>
              <a:t>Cybernetic Prosthetics and Augmentation</a:t>
            </a:r>
          </a:p>
        </p:txBody>
      </p:sp>
      <p:sp>
        <p:nvSpPr>
          <p:cNvPr id="37" name="Shape 3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Prosthetic: Biosensors detect and relay signals from nervous and muscular systems of users</a:t>
            </a:r>
          </a:p>
          <a:p>
            <a:pPr indent="-419100" lvl="0" marL="457200" rtl="0">
              <a:spcBef>
                <a:spcPts val="0"/>
              </a:spcBef>
              <a:buClr>
                <a:schemeClr val="dk1"/>
              </a:buClr>
              <a:buSzPct val="100000"/>
              <a:buFont typeface="Arial"/>
              <a:buChar char="●"/>
            </a:pPr>
            <a:r>
              <a:rPr lang="en"/>
              <a:t>Augmentation: attempts</a:t>
            </a:r>
          </a:p>
          <a:p>
            <a:pPr rtl="0">
              <a:spcBef>
                <a:spcPts val="0"/>
              </a:spcBef>
              <a:buNone/>
            </a:pPr>
            <a:r>
              <a:rPr lang="en"/>
              <a:t>	to overcome the current</a:t>
            </a:r>
          </a:p>
          <a:p>
            <a:pPr rtl="0">
              <a:spcBef>
                <a:spcPts val="0"/>
              </a:spcBef>
              <a:buNone/>
            </a:pPr>
            <a:r>
              <a:rPr lang="en"/>
              <a:t>    limitations of human</a:t>
            </a:r>
          </a:p>
          <a:p>
            <a:pPr indent="457200" lvl="0" rtl="0">
              <a:spcBef>
                <a:spcPts val="0"/>
              </a:spcBef>
              <a:buNone/>
            </a:pPr>
            <a:r>
              <a:rPr lang="en"/>
              <a:t>bodies </a:t>
            </a:r>
          </a:p>
        </p:txBody>
      </p:sp>
      <p:pic>
        <p:nvPicPr>
          <p:cNvPr id="38" name="Shape 38"/>
          <p:cNvPicPr preferRelativeResize="0"/>
          <p:nvPr/>
        </p:nvPicPr>
        <p:blipFill>
          <a:blip r:embed="rId3">
            <a:alphaModFix/>
          </a:blip>
          <a:stretch>
            <a:fillRect/>
          </a:stretch>
        </p:blipFill>
        <p:spPr>
          <a:xfrm>
            <a:off x="5117825" y="2449825"/>
            <a:ext cx="3948575" cy="22210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Cyborg</a:t>
            </a:r>
          </a:p>
        </p:txBody>
      </p:sp>
      <p:sp>
        <p:nvSpPr>
          <p:cNvPr id="44" name="Shape 44"/>
          <p:cNvSpPr txBox="1"/>
          <p:nvPr>
            <p:ph idx="1" type="body"/>
          </p:nvPr>
        </p:nvSpPr>
        <p:spPr>
          <a:xfrm>
            <a:off x="457200" y="1200150"/>
            <a:ext cx="4667699" cy="3725699"/>
          </a:xfrm>
          <a:prstGeom prst="rect">
            <a:avLst/>
          </a:prstGeom>
          <a:noFill/>
          <a:ln>
            <a:noFill/>
          </a:ln>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Definition</a:t>
            </a:r>
          </a:p>
          <a:p>
            <a:pPr indent="-419100" lvl="0" marL="457200" rtl="0">
              <a:spcBef>
                <a:spcPts val="0"/>
              </a:spcBef>
              <a:buClr>
                <a:schemeClr val="dk1"/>
              </a:buClr>
              <a:buSzPct val="100000"/>
              <a:buFont typeface="Arial"/>
              <a:buChar char="●"/>
            </a:pPr>
            <a:r>
              <a:rPr lang="en"/>
              <a:t>Neil Harbisson, officially being recognized as a Cyborg by a government</a:t>
            </a:r>
          </a:p>
          <a:p>
            <a:pPr>
              <a:spcBef>
                <a:spcPts val="0"/>
              </a:spcBef>
              <a:buNone/>
            </a:pPr>
            <a:r>
              <a:t/>
            </a:r>
            <a:endParaRPr sz="2200"/>
          </a:p>
        </p:txBody>
      </p:sp>
      <p:pic>
        <p:nvPicPr>
          <p:cNvPr id="45" name="Shape 45"/>
          <p:cNvPicPr preferRelativeResize="0"/>
          <p:nvPr/>
        </p:nvPicPr>
        <p:blipFill>
          <a:blip r:embed="rId3">
            <a:alphaModFix/>
          </a:blip>
          <a:stretch>
            <a:fillRect/>
          </a:stretch>
        </p:blipFill>
        <p:spPr>
          <a:xfrm>
            <a:off x="5125000" y="1654699"/>
            <a:ext cx="3691873" cy="245197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Reliability</a:t>
            </a:r>
          </a:p>
        </p:txBody>
      </p:sp>
      <p:sp>
        <p:nvSpPr>
          <p:cNvPr id="51" name="Shape 5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A minor glitch might cause real human suffering</a:t>
            </a:r>
          </a:p>
          <a:p>
            <a:pPr indent="-419100" lvl="0" marL="457200" rtl="0">
              <a:spcBef>
                <a:spcPts val="0"/>
              </a:spcBef>
              <a:buClr>
                <a:schemeClr val="dk1"/>
              </a:buClr>
              <a:buSzPct val="100000"/>
              <a:buFont typeface="Arial"/>
              <a:buChar char="●"/>
            </a:pPr>
            <a:r>
              <a:rPr lang="en"/>
              <a:t>Dominant of their own bodies</a:t>
            </a:r>
          </a:p>
          <a:p>
            <a:pPr lvl="0">
              <a:spcBef>
                <a:spcPts val="0"/>
              </a:spcBef>
              <a:buNone/>
            </a:pPr>
            <a:r>
              <a:rPr lang="en"/>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Work and Wealth</a:t>
            </a:r>
          </a:p>
        </p:txBody>
      </p:sp>
      <p:sp>
        <p:nvSpPr>
          <p:cNvPr id="57" name="Shape 5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Not much effect on job market</a:t>
            </a:r>
          </a:p>
          <a:p>
            <a:pPr indent="-419100" lvl="0" marL="457200" rtl="0">
              <a:spcBef>
                <a:spcPts val="0"/>
              </a:spcBef>
              <a:buClr>
                <a:schemeClr val="dk1"/>
              </a:buClr>
              <a:buSzPct val="100000"/>
              <a:buFont typeface="Arial"/>
              <a:buChar char="●"/>
            </a:pPr>
            <a:r>
              <a:rPr lang="en"/>
              <a:t>Jobs requiring particular cybernetics or enhancements</a:t>
            </a:r>
          </a:p>
          <a:p>
            <a:pPr indent="-381000" lvl="1" marL="914400" rtl="0">
              <a:spcBef>
                <a:spcPts val="0"/>
              </a:spcBef>
              <a:buClr>
                <a:schemeClr val="dk1"/>
              </a:buClr>
              <a:buSzPct val="80000"/>
              <a:buFont typeface="Courier New"/>
              <a:buChar char="o"/>
            </a:pPr>
            <a:r>
              <a:rPr lang="en"/>
              <a:t>policemen</a:t>
            </a:r>
          </a:p>
          <a:p>
            <a:pPr indent="-381000" lvl="1" marL="914400">
              <a:spcBef>
                <a:spcPts val="0"/>
              </a:spcBef>
              <a:buClr>
                <a:schemeClr val="dk1"/>
              </a:buClr>
              <a:buSzPct val="80000"/>
              <a:buFont typeface="Courier New"/>
              <a:buChar char="o"/>
            </a:pPr>
            <a:r>
              <a:rPr lang="en"/>
              <a:t>hazard jobs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Privacy and IP</a:t>
            </a:r>
          </a:p>
        </p:txBody>
      </p:sp>
      <p:sp>
        <p:nvSpPr>
          <p:cNvPr id="63" name="Shape 6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Cybernetics inherently generates data</a:t>
            </a:r>
          </a:p>
          <a:p>
            <a:pPr indent="-419100" lvl="0" marL="457200" rtl="0">
              <a:spcBef>
                <a:spcPts val="0"/>
              </a:spcBef>
              <a:buClr>
                <a:schemeClr val="dk1"/>
              </a:buClr>
              <a:buSzPct val="100000"/>
              <a:buFont typeface="Arial"/>
              <a:buChar char="●"/>
            </a:pPr>
            <a:r>
              <a:rPr lang="en"/>
              <a:t>Third-party doctrine of ownership</a:t>
            </a:r>
          </a:p>
          <a:p>
            <a:pPr indent="-419100" lvl="0" marL="457200" rtl="0">
              <a:spcBef>
                <a:spcPts val="0"/>
              </a:spcBef>
              <a:buClr>
                <a:schemeClr val="dk1"/>
              </a:buClr>
              <a:buSzPct val="100000"/>
              <a:buFont typeface="Arial"/>
              <a:buChar char="●"/>
            </a:pPr>
            <a:r>
              <a:rPr lang="en"/>
              <a:t>Up-selling based on daily activity logs that you can’t opt-out</a:t>
            </a:r>
          </a:p>
          <a:p>
            <a:pPr indent="-419100" lvl="0" marL="457200" rtl="0">
              <a:spcBef>
                <a:spcPts val="0"/>
              </a:spcBef>
              <a:buClr>
                <a:schemeClr val="dk1"/>
              </a:buClr>
              <a:buSzPct val="100000"/>
              <a:buFont typeface="Arial"/>
              <a:buChar char="●"/>
            </a:pPr>
            <a:r>
              <a:rPr lang="en"/>
              <a:t>More widespread copyright issues and/or strict enforcement of EULAs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Government Involvement</a:t>
            </a:r>
          </a:p>
        </p:txBody>
      </p:sp>
      <p:sp>
        <p:nvSpPr>
          <p:cNvPr id="69" name="Shape 6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Currently FDA regulates medical devices into Cat 1-3</a:t>
            </a:r>
          </a:p>
          <a:p>
            <a:pPr indent="-419100" lvl="0" marL="457200" rtl="0">
              <a:spcBef>
                <a:spcPts val="0"/>
              </a:spcBef>
              <a:buClr>
                <a:schemeClr val="dk1"/>
              </a:buClr>
              <a:buSzPct val="100000"/>
              <a:buFont typeface="Arial"/>
              <a:buChar char="●"/>
            </a:pPr>
            <a:r>
              <a:rPr lang="en"/>
              <a:t>Change future safety and privacy regulations</a:t>
            </a:r>
          </a:p>
          <a:p>
            <a:pPr indent="-419100" lvl="0" marL="457200" rtl="0">
              <a:spcBef>
                <a:spcPts val="0"/>
              </a:spcBef>
              <a:buClr>
                <a:schemeClr val="dk1"/>
              </a:buClr>
              <a:buSzPct val="100000"/>
              <a:buFont typeface="Arial"/>
              <a:buChar char="●"/>
            </a:pPr>
            <a:r>
              <a:rPr lang="en"/>
              <a:t>Easily surveillance and monitor one’s life</a:t>
            </a:r>
          </a:p>
          <a:p>
            <a:pPr indent="-419100" lvl="0" marL="457200">
              <a:spcBef>
                <a:spcPts val="0"/>
              </a:spcBef>
              <a:buClr>
                <a:schemeClr val="dk1"/>
              </a:buClr>
              <a:buSzPct val="100000"/>
              <a:buFont typeface="Arial"/>
              <a:buChar char="●"/>
            </a:pPr>
            <a:r>
              <a:rPr lang="en"/>
              <a:t>Government access to cybernetic limbs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Media: RoboCop [5]</a:t>
            </a:r>
          </a:p>
        </p:txBody>
      </p:sp>
      <p:sp>
        <p:nvSpPr>
          <p:cNvPr id="75" name="Shape 75"/>
          <p:cNvSpPr txBox="1"/>
          <p:nvPr>
            <p:ph idx="1" type="body"/>
          </p:nvPr>
        </p:nvSpPr>
        <p:spPr>
          <a:xfrm>
            <a:off x="457200" y="1200150"/>
            <a:ext cx="4147500"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Arial"/>
              <a:buChar char="●"/>
            </a:pPr>
            <a:r>
              <a:rPr lang="en" sz="1800"/>
              <a:t>2028 - detroit cop nearly killed by gang bombing</a:t>
            </a:r>
          </a:p>
          <a:p>
            <a:pPr indent="-342900" lvl="0" marL="457200" rtl="0">
              <a:spcBef>
                <a:spcPts val="0"/>
              </a:spcBef>
              <a:buClr>
                <a:schemeClr val="dk1"/>
              </a:buClr>
              <a:buSzPct val="100000"/>
              <a:buFont typeface="Arial"/>
              <a:buChar char="●"/>
            </a:pPr>
            <a:r>
              <a:rPr lang="en" sz="1800"/>
              <a:t>Basically resurrected by having his nervous system and organs, interfaced with robotics technology</a:t>
            </a:r>
          </a:p>
          <a:p>
            <a:pPr indent="-342900" lvl="0" marL="457200" rtl="0">
              <a:spcBef>
                <a:spcPts val="0"/>
              </a:spcBef>
              <a:buClr>
                <a:schemeClr val="dk1"/>
              </a:buClr>
              <a:buSzPct val="100000"/>
              <a:buFont typeface="Arial"/>
              <a:buChar char="●"/>
            </a:pPr>
            <a:r>
              <a:rPr lang="en" sz="1800"/>
              <a:t>Company that created him decides his emotions are dangerous, and they suppress them by regulating his endocrine system</a:t>
            </a:r>
          </a:p>
          <a:p>
            <a:pPr indent="-342900" lvl="0" marL="457200">
              <a:spcBef>
                <a:spcPts val="0"/>
              </a:spcBef>
              <a:buClr>
                <a:schemeClr val="dk1"/>
              </a:buClr>
              <a:buSzPct val="100000"/>
              <a:buFont typeface="Arial"/>
              <a:buChar char="●"/>
            </a:pPr>
            <a:r>
              <a:rPr lang="en" sz="1800"/>
              <a:t>Eventually Murphy overrides the computer part of his body and investigates his own murder</a:t>
            </a:r>
          </a:p>
        </p:txBody>
      </p:sp>
      <p:pic>
        <p:nvPicPr>
          <p:cNvPr id="76" name="Shape 76"/>
          <p:cNvPicPr preferRelativeResize="0"/>
          <p:nvPr/>
        </p:nvPicPr>
        <p:blipFill>
          <a:blip r:embed="rId3">
            <a:alphaModFix/>
          </a:blip>
          <a:stretch>
            <a:fillRect/>
          </a:stretch>
        </p:blipFill>
        <p:spPr>
          <a:xfrm>
            <a:off x="5664325" y="294174"/>
            <a:ext cx="2223024" cy="2470049"/>
          </a:xfrm>
          <a:prstGeom prst="rect">
            <a:avLst/>
          </a:prstGeom>
          <a:noFill/>
          <a:ln>
            <a:noFill/>
          </a:ln>
        </p:spPr>
      </p:pic>
      <p:sp>
        <p:nvSpPr>
          <p:cNvPr id="77" name="Shape 77"/>
          <p:cNvSpPr txBox="1"/>
          <p:nvPr/>
        </p:nvSpPr>
        <p:spPr>
          <a:xfrm>
            <a:off x="5603437" y="2656675"/>
            <a:ext cx="2283900" cy="212700"/>
          </a:xfrm>
          <a:prstGeom prst="rect">
            <a:avLst/>
          </a:prstGeom>
          <a:noFill/>
          <a:ln>
            <a:noFill/>
          </a:ln>
        </p:spPr>
        <p:txBody>
          <a:bodyPr anchorCtr="0" anchor="t" bIns="91425" lIns="91425" rIns="91425" tIns="91425">
            <a:noAutofit/>
          </a:bodyPr>
          <a:lstStyle/>
          <a:p>
            <a:pPr rtl="0">
              <a:spcBef>
                <a:spcPts val="0"/>
              </a:spcBef>
              <a:buNone/>
            </a:pPr>
            <a:r>
              <a:rPr lang="en" sz="1000" u="sng">
                <a:solidFill>
                  <a:schemeClr val="hlink"/>
                </a:solidFill>
                <a:hlinkClick r:id="rId4"/>
              </a:rPr>
              <a:t>http://i.imgur.com/8acYTea.jpg</a:t>
            </a:r>
          </a:p>
          <a:p>
            <a:pPr>
              <a:spcBef>
                <a:spcPts val="0"/>
              </a:spcBef>
              <a:buNone/>
            </a:pPr>
            <a:r>
              <a:t/>
            </a:r>
            <a:endParaRPr/>
          </a:p>
        </p:txBody>
      </p:sp>
      <p:pic>
        <p:nvPicPr>
          <p:cNvPr id="78" name="Shape 78"/>
          <p:cNvPicPr preferRelativeResize="0"/>
          <p:nvPr/>
        </p:nvPicPr>
        <p:blipFill>
          <a:blip r:embed="rId5">
            <a:alphaModFix/>
          </a:blip>
          <a:stretch>
            <a:fillRect/>
          </a:stretch>
        </p:blipFill>
        <p:spPr>
          <a:xfrm>
            <a:off x="5556375" y="2919700"/>
            <a:ext cx="2613775" cy="1960325"/>
          </a:xfrm>
          <a:prstGeom prst="rect">
            <a:avLst/>
          </a:prstGeom>
          <a:noFill/>
          <a:ln>
            <a:noFill/>
          </a:ln>
        </p:spPr>
      </p:pic>
      <p:sp>
        <p:nvSpPr>
          <p:cNvPr id="79" name="Shape 79"/>
          <p:cNvSpPr txBox="1"/>
          <p:nvPr/>
        </p:nvSpPr>
        <p:spPr>
          <a:xfrm>
            <a:off x="4732275" y="4909275"/>
            <a:ext cx="4311599" cy="212700"/>
          </a:xfrm>
          <a:prstGeom prst="rect">
            <a:avLst/>
          </a:prstGeom>
          <a:noFill/>
          <a:ln>
            <a:noFill/>
          </a:ln>
        </p:spPr>
        <p:txBody>
          <a:bodyPr anchorCtr="0" anchor="ctr" bIns="91425" lIns="91425" rIns="91425" tIns="91425">
            <a:noAutofit/>
          </a:bodyPr>
          <a:lstStyle/>
          <a:p>
            <a:pPr rtl="0">
              <a:spcBef>
                <a:spcPts val="0"/>
              </a:spcBef>
              <a:buNone/>
            </a:pPr>
            <a:r>
              <a:rPr lang="en" sz="800" u="sng">
                <a:solidFill>
                  <a:schemeClr val="hlink"/>
                </a:solidFill>
                <a:hlinkClick r:id="rId6"/>
              </a:rPr>
              <a:t>http://wallpapers.filmibeat.com/ph-1024x768/2014/02/robocop-2014_139177087030.jpg</a:t>
            </a:r>
          </a:p>
          <a:p>
            <a:pPr lvl="0" rtl="0">
              <a:spcBef>
                <a:spcPts val="0"/>
              </a:spcBef>
              <a:buNone/>
            </a:pPr>
            <a:r>
              <a:t/>
            </a:r>
            <a:endParaRPr sz="8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457200" y="76198"/>
            <a:ext cx="8229600" cy="1200299"/>
          </a:xfrm>
          <a:prstGeom prst="rect">
            <a:avLst/>
          </a:prstGeom>
        </p:spPr>
        <p:txBody>
          <a:bodyPr anchorCtr="0" anchor="b" bIns="91425" lIns="91425" rIns="91425" tIns="91425">
            <a:noAutofit/>
          </a:bodyPr>
          <a:lstStyle/>
          <a:p>
            <a:pPr>
              <a:spcBef>
                <a:spcPts val="0"/>
              </a:spcBef>
              <a:buNone/>
            </a:pPr>
            <a:r>
              <a:rPr lang="en"/>
              <a:t>TV Show: Futurama: Six Million Dollar Mon</a:t>
            </a:r>
          </a:p>
        </p:txBody>
      </p:sp>
      <p:sp>
        <p:nvSpPr>
          <p:cNvPr id="85" name="Shape 85"/>
          <p:cNvSpPr txBox="1"/>
          <p:nvPr>
            <p:ph idx="1" type="body"/>
          </p:nvPr>
        </p:nvSpPr>
        <p:spPr>
          <a:xfrm>
            <a:off x="457200" y="1200150"/>
            <a:ext cx="4167899"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Epsiode about robotic implants</a:t>
            </a:r>
          </a:p>
          <a:p>
            <a:pPr indent="-381000" lvl="0" marL="457200" rtl="0">
              <a:spcBef>
                <a:spcPts val="0"/>
              </a:spcBef>
              <a:buClr>
                <a:schemeClr val="dk1"/>
              </a:buClr>
              <a:buSzPct val="100000"/>
              <a:buFont typeface="Arial"/>
              <a:buChar char="●"/>
            </a:pPr>
            <a:r>
              <a:rPr lang="en" sz="2400"/>
              <a:t>Keeps getting upgrades to be ‘more efficient’ and stronger</a:t>
            </a:r>
          </a:p>
          <a:p>
            <a:pPr indent="-381000" lvl="0" marL="457200">
              <a:spcBef>
                <a:spcPts val="0"/>
              </a:spcBef>
              <a:buClr>
                <a:schemeClr val="dk1"/>
              </a:buClr>
              <a:buSzPct val="100000"/>
              <a:buFont typeface="Arial"/>
              <a:buChar char="●"/>
            </a:pPr>
            <a:r>
              <a:rPr lang="en" sz="2400"/>
              <a:t>Can’t stop and eventually decides to ‘upgrade to a robot brain’</a:t>
            </a:r>
          </a:p>
        </p:txBody>
      </p:sp>
      <p:pic>
        <p:nvPicPr>
          <p:cNvPr id="86" name="Shape 86"/>
          <p:cNvPicPr preferRelativeResize="0"/>
          <p:nvPr/>
        </p:nvPicPr>
        <p:blipFill>
          <a:blip r:embed="rId3">
            <a:alphaModFix/>
          </a:blip>
          <a:stretch>
            <a:fillRect/>
          </a:stretch>
        </p:blipFill>
        <p:spPr>
          <a:xfrm>
            <a:off x="6721400" y="1110375"/>
            <a:ext cx="2038350" cy="3019425"/>
          </a:xfrm>
          <a:prstGeom prst="rect">
            <a:avLst/>
          </a:prstGeom>
          <a:noFill/>
          <a:ln>
            <a:noFill/>
          </a:ln>
        </p:spPr>
      </p:pic>
      <p:pic>
        <p:nvPicPr>
          <p:cNvPr id="87" name="Shape 87"/>
          <p:cNvPicPr preferRelativeResize="0"/>
          <p:nvPr/>
        </p:nvPicPr>
        <p:blipFill>
          <a:blip r:embed="rId4">
            <a:alphaModFix/>
          </a:blip>
          <a:stretch>
            <a:fillRect/>
          </a:stretch>
        </p:blipFill>
        <p:spPr>
          <a:xfrm>
            <a:off x="4994219" y="2012250"/>
            <a:ext cx="1199424" cy="2152099"/>
          </a:xfrm>
          <a:prstGeom prst="rect">
            <a:avLst/>
          </a:prstGeom>
          <a:noFill/>
          <a:ln>
            <a:noFill/>
          </a:ln>
        </p:spPr>
      </p:pic>
      <p:sp>
        <p:nvSpPr>
          <p:cNvPr id="88" name="Shape 88"/>
          <p:cNvSpPr txBox="1"/>
          <p:nvPr/>
        </p:nvSpPr>
        <p:spPr>
          <a:xfrm>
            <a:off x="3960425" y="4257775"/>
            <a:ext cx="3000000" cy="180300"/>
          </a:xfrm>
          <a:prstGeom prst="rect">
            <a:avLst/>
          </a:prstGeom>
          <a:noFill/>
          <a:ln>
            <a:noFill/>
          </a:ln>
        </p:spPr>
        <p:txBody>
          <a:bodyPr anchorCtr="0" anchor="ctr" bIns="91425" lIns="91425" rIns="91425" tIns="91425">
            <a:noAutofit/>
          </a:bodyPr>
          <a:lstStyle/>
          <a:p>
            <a:pPr rtl="0">
              <a:spcBef>
                <a:spcPts val="0"/>
              </a:spcBef>
              <a:buNone/>
            </a:pPr>
            <a:r>
              <a:rPr lang="en" sz="800" u="sng">
                <a:solidFill>
                  <a:schemeClr val="hlink"/>
                </a:solidFill>
                <a:hlinkClick r:id="rId5"/>
              </a:rPr>
              <a:t>http://vignette4.wikia.nocookie.net/es.futurama/images/b/bd/197_hermes-conrad.gif/revision/latest?cb=20100811031842</a:t>
            </a:r>
          </a:p>
          <a:p>
            <a:pPr lvl="0" rtl="0">
              <a:spcBef>
                <a:spcPts val="0"/>
              </a:spcBef>
              <a:buNone/>
            </a:pPr>
            <a:r>
              <a:t/>
            </a:r>
            <a:endParaRPr sz="800"/>
          </a:p>
        </p:txBody>
      </p:sp>
      <p:sp>
        <p:nvSpPr>
          <p:cNvPr id="89" name="Shape 89"/>
          <p:cNvSpPr txBox="1"/>
          <p:nvPr/>
        </p:nvSpPr>
        <p:spPr>
          <a:xfrm>
            <a:off x="6807575" y="3307050"/>
            <a:ext cx="1865999" cy="2152200"/>
          </a:xfrm>
          <a:prstGeom prst="rect">
            <a:avLst/>
          </a:prstGeom>
          <a:noFill/>
          <a:ln>
            <a:noFill/>
          </a:ln>
        </p:spPr>
        <p:txBody>
          <a:bodyPr anchorCtr="0" anchor="ctr" bIns="91425" lIns="91425" rIns="91425" tIns="91425">
            <a:noAutofit/>
          </a:bodyPr>
          <a:lstStyle/>
          <a:p>
            <a:pPr lvl="0" rtl="0">
              <a:spcBef>
                <a:spcPts val="0"/>
              </a:spcBef>
              <a:buNone/>
            </a:pPr>
            <a:r>
              <a:rPr lang="en" sz="800" u="sng">
                <a:solidFill>
                  <a:srgbClr val="4A86E8"/>
                </a:solidFill>
              </a:rPr>
              <a:t>http://ia.media-imdb.com/images/M/MV5BMjA5MTQ3OTY3MV5BMl5BanBnXkFtZTgwOTk0MDIyMjE@._V1_SY317_CR104,0,214,317_AL_.jpg</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