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Lst>
  <p:sldSz cx="9144000" cy="5143500" type="screen16x9"/>
  <p:notesSz cx="6858000" cy="9144000"/>
  <p:embeddedFontLst>
    <p:embeddedFont>
      <p:font typeface="Advent Pro Light" panose="02000506040000020004" pitchFamily="2" charset="77"/>
      <p:regular r:id="rId18"/>
      <p:bold r:id="rId19"/>
    </p:embeddedFont>
    <p:embeddedFont>
      <p:font typeface="Anton" pitchFamily="2" charset="77"/>
      <p:regular r:id="rId20"/>
    </p:embeddedFont>
    <p:embeddedFont>
      <p:font typeface="Cambria" panose="02040503050406030204" pitchFamily="18" charset="0"/>
      <p:regular r:id="rId21"/>
      <p:bold r:id="rId22"/>
      <p:italic r:id="rId23"/>
      <p:boldItalic r:id="rId24"/>
    </p:embeddedFont>
    <p:embeddedFont>
      <p:font typeface="Fira Sans Condensed" panose="020F0502020204030204" pitchFamily="34" charset="0"/>
      <p:regular r:id="rId25"/>
      <p:bold r:id="rId26"/>
      <p:italic r:id="rId27"/>
      <p:boldItalic r:id="rId28"/>
    </p:embeddedFont>
    <p:embeddedFont>
      <p:font typeface="Fira Sans Condensed Light" panose="020F0302020204030204" pitchFamily="34" charset="0"/>
      <p:regular r:id="rId29"/>
      <p:bold r:id="rId30"/>
      <p:italic r:id="rId31"/>
      <p:boldItalic r:id="rId32"/>
    </p:embeddedFont>
    <p:embeddedFont>
      <p:font typeface="Josefin Slab" pitchFamily="2" charset="77"/>
      <p:regular r:id="rId33"/>
      <p:bold r:id="rId34"/>
      <p:italic r:id="rId35"/>
      <p:boldItalic r:id="rId36"/>
    </p:embeddedFont>
    <p:embeddedFont>
      <p:font typeface="Rajdhani" panose="02000000000000000000" pitchFamily="2" charset="77"/>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3"/>
    <p:restoredTop sz="94685"/>
  </p:normalViewPr>
  <p:slideViewPr>
    <p:cSldViewPr snapToGrid="0">
      <p:cViewPr varScale="1">
        <p:scale>
          <a:sx n="157" d="100"/>
          <a:sy n="157" d="100"/>
        </p:scale>
        <p:origin x="168" y="6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presProps" Target="presProps.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595d487a7_0_98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595d487a7_0_98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f1299d39d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f1299d39d1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Austin:</a:t>
            </a:r>
            <a:br>
              <a:rPr lang="en-US"/>
            </a:br>
            <a:r>
              <a:rPr lang="en-US"/>
              <a:t>The real life government has similar capabilities that allows it to quickly and efficiently collect information on the daily lives of its citizens. This is because of the PATRIOT Act that Congress passed as a result of 9/11, expanding the powers of the FBI to grant them monitoring capabilities on anyone they want. The FBI is legally allowed to monitor citizens through wiretapping and online tracking, such as the collection of personal information records. They acquire this information through “National Security Letters” that can be obtained without any judicial review, and in the 200,000 letters filed, only one terrorist has been apprehended. However, the rest of the information gathered has been stored for “future use,” and is available to over 34,000 law enforcement agencies nationwide, allowing several agencies to monitor you as you pass from one to the other. On top of this, the number of NSLs is only increasing each year according to the graph, even if the types of NSLs are diversifying. This is incredibly dangerous because the government can begin to restrict your lifestyle based on what they learned from tracking you. A key example to this is anything involving the site Wikileaks, where your job or future career could be in jeopardy for so much as visiting their website. With monitoring technology continuing to develop, it is quite possible that the near future could mirror the authoritarian crackdown on personal privacy seen in The Matrix.</a:t>
            </a:r>
            <a:endParaRPr/>
          </a:p>
        </p:txBody>
      </p:sp>
      <p:sp>
        <p:nvSpPr>
          <p:cNvPr id="208" name="Google Shape;208;gf1299d39d1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f5d91a76f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f5d91a76f4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Ander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But in the present government monitoring extends further than just facial recognition and web traffic, In the past years government's efforts to monitor social networks in order to track population have increased significantly. Detecting a user’s personality can facilitate knowing his potential needs on different occasions [8]. Therefore, adaptive applications may take advantage of models of users’ personality to adapt their behavior accordingly. Using standard personality traits, there is machines that model a person's personality. Using that model, a team of investigators was able to achieve 82.2% accuracy which was more accurate than previous studies that were able to foresee personality according to the variables in their profiles in five factors.  Microsoft wants the US government to start thinking about laws around the use of facial recognition technology as a form of surveillance. Interpol is developing an international voice biometrics database that will be shared with various police bodies. Titled the Identification Integrated Project, the system includes voice samples from 192 law enforcement agencies. This will enable users to use voice recognition technology to match suspects against database records. [25]. The Los Angeles Police Department (LAPD) has authorized its officers to collect social media information on every civilian they interview, even if they are not arrested or accused of a crime, according to The Guardian and a new report</a:t>
            </a:r>
            <a:endParaRPr/>
          </a:p>
          <a:p>
            <a:pPr marL="0" lvl="0" indent="0" algn="l" rtl="0">
              <a:spcBef>
                <a:spcPts val="0"/>
              </a:spcBef>
              <a:spcAft>
                <a:spcPts val="0"/>
              </a:spcAft>
              <a:buNone/>
            </a:pPr>
            <a:endParaRPr/>
          </a:p>
        </p:txBody>
      </p:sp>
      <p:sp>
        <p:nvSpPr>
          <p:cNvPr id="219" name="Google Shape;219;gf5d91a76f4_0_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f5d91a76f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f5d91a76f4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Ander</a:t>
            </a:r>
            <a:endParaRPr/>
          </a:p>
          <a:p>
            <a:pPr marL="0" lvl="0" indent="0" algn="l" rtl="0">
              <a:spcBef>
                <a:spcPts val="0"/>
              </a:spcBef>
              <a:spcAft>
                <a:spcPts val="0"/>
              </a:spcAft>
              <a:buNone/>
            </a:pPr>
            <a:r>
              <a:rPr lang="en-US"/>
              <a:t>We might be on the way to a dystopian future where social networks privacy doesn't exist, the dangers of this are obvious, as in 2019 government attempted to wiretap facebook messengers calls which this was done through trying to force them  to rewrite the code in order to make eavesdropping possible. The implications of this are as dangerous as they seem, they could generate a fingerprint of every user, as facial recognition gets more and more advanced, a database could be generated where governments and big agencies could have information of how you sound, the linguistics that you use, your facial expressions etc. Even if this can also be used in positive ways for example, they have tried to combine the selective capabilities of cloud computing and social media analytics towards efficient monitoring and controlling of public policies, as seen in the picture.  </a:t>
            </a:r>
            <a:endParaRPr/>
          </a:p>
          <a:p>
            <a:pPr marL="0" lvl="0" indent="0" algn="l" rtl="0">
              <a:spcBef>
                <a:spcPts val="0"/>
              </a:spcBef>
              <a:spcAft>
                <a:spcPts val="0"/>
              </a:spcAft>
              <a:buNone/>
            </a:pPr>
            <a:endParaRPr/>
          </a:p>
        </p:txBody>
      </p:sp>
      <p:sp>
        <p:nvSpPr>
          <p:cNvPr id="231" name="Google Shape;231;gf5d91a76f4_0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f513246e8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f513246e87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Austin:</a:t>
            </a:r>
            <a:br>
              <a:rPr lang="en-US"/>
            </a:br>
            <a:r>
              <a:rPr lang="en-US"/>
              <a:t>The Matrix main character group parallels real world hacker organizations with their makeup and goals, as they respond well to the changing situations while continually causing chaos towards the system they are attacking. If hackers and hacker groups continue to proliferate and develop more advanced techniques in the near future, there will be monetary loss as well as loss of human life resulting from their cyber attacks.</a:t>
            </a:r>
            <a:br>
              <a:rPr lang="en-US"/>
            </a:br>
            <a:r>
              <a:rPr lang="en-US"/>
              <a:t>The Matrix also warns of an overbearing government who pries into innocent and private citizens lives around the clock. This has become true today, through the PATRIOT Act, which allows the U.S. government to legally wiretap and request all information about a person with a simple request and NO judicial requirements. </a:t>
            </a:r>
            <a:endParaRPr/>
          </a:p>
        </p:txBody>
      </p:sp>
      <p:sp>
        <p:nvSpPr>
          <p:cNvPr id="243" name="Google Shape;243;gf513246e87_0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74B308E4-F481-16F8-12E4-3E16E2183FED}"/>
            </a:ext>
          </a:extLst>
        </p:cNvPr>
        <p:cNvGrpSpPr/>
        <p:nvPr/>
      </p:nvGrpSpPr>
      <p:grpSpPr>
        <a:xfrm>
          <a:off x="0" y="0"/>
          <a:ext cx="0" cy="0"/>
          <a:chOff x="0" y="0"/>
          <a:chExt cx="0" cy="0"/>
        </a:xfrm>
      </p:grpSpPr>
      <p:sp>
        <p:nvSpPr>
          <p:cNvPr id="250" name="Google Shape;250;p3:notes">
            <a:extLst>
              <a:ext uri="{FF2B5EF4-FFF2-40B4-BE49-F238E27FC236}">
                <a16:creationId xmlns:a16="http://schemas.microsoft.com/office/drawing/2014/main" id="{0139A5B5-90AC-41D5-2B39-79B55F7CC3A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3:notes">
            <a:extLst>
              <a:ext uri="{FF2B5EF4-FFF2-40B4-BE49-F238E27FC236}">
                <a16:creationId xmlns:a16="http://schemas.microsoft.com/office/drawing/2014/main" id="{EF72E01D-C677-EDB1-43B8-9C168191E8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375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f1299d39d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f1299d39d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Ken </a:t>
            </a:r>
            <a:endParaRPr/>
          </a:p>
          <a:p>
            <a:pPr marL="0" lvl="0" indent="0" algn="l" rtl="0">
              <a:spcBef>
                <a:spcPts val="0"/>
              </a:spcBef>
              <a:spcAft>
                <a:spcPts val="0"/>
              </a:spcAft>
              <a:buNone/>
            </a:pPr>
            <a:r>
              <a:rPr lang="en-US"/>
              <a:t>A synopsis for The Matrix, Morpheus and his crew are in search for “The One”. Thomas Anderson AKA prominent hacker  Neo is the The One. He takes the red pill in order to learn about the truth behind the Matrix. Then Morpheus and co bring Neo back into the Matrix in order to meet the Oracle. However, Agent Smith with the help of crew member Cypher captures Morpheus, slaughtering most of the crew in the process. Neo and Trinity return into the matrix to save Morpheus. After retrieving him, Neo encounters Agent Smith for a final showdown. Neo displays his reality bending power within the matrix to defeat Agent Smith. He leaves the matrix and makes a calls to arm for others to join the cause.</a:t>
            </a:r>
            <a:endParaRPr/>
          </a:p>
        </p:txBody>
      </p:sp>
      <p:sp>
        <p:nvSpPr>
          <p:cNvPr id="128" name="Google Shape;128;gf1299d39d1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5d91a76f4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5d91a76f4_1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Ken</a:t>
            </a:r>
            <a:endParaRPr/>
          </a:p>
          <a:p>
            <a:pPr marL="0" lvl="0" indent="0" algn="l" rtl="0">
              <a:spcBef>
                <a:spcPts val="0"/>
              </a:spcBef>
              <a:spcAft>
                <a:spcPts val="0"/>
              </a:spcAft>
              <a:buNone/>
            </a:pPr>
            <a:r>
              <a:rPr lang="en-US"/>
              <a:t>20 years after the release of the matrix, humanity has made great strides towards a matrix-like simulation. Through the lens of video games we already have a construct. The level of immersion from modern videogames is quite astonishing. In 1993, the first VR headset was made by SEGA. In 2014, Google Cardboard was released so customers can make their own VR Headset. In 2018, Vive Tracker has full body tracking and display on screen. Now in 2021, we have cheaper than ever peripherals on the market. You can have games in VR that are open sandboxes that allow you to place any item you have stored into Virtual space. It is not absurd to say that we are rather close to a near full body VR experience displayed in the movie Ready Player One. So it isn’t absurd that in the next century we can reach a matrix like simulation point.</a:t>
            </a:r>
            <a:endParaRPr/>
          </a:p>
        </p:txBody>
      </p:sp>
      <p:sp>
        <p:nvSpPr>
          <p:cNvPr id="139" name="Google Shape;139;gf5d91a76f4_1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5d91a76f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5d91a76f4_0_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Ken</a:t>
            </a:r>
            <a:endParaRPr/>
          </a:p>
          <a:p>
            <a:pPr marL="0" lvl="0" indent="0" algn="l" rtl="0">
              <a:spcBef>
                <a:spcPts val="0"/>
              </a:spcBef>
              <a:spcAft>
                <a:spcPts val="0"/>
              </a:spcAft>
              <a:buNone/>
            </a:pPr>
            <a:r>
              <a:rPr lang="en-US"/>
              <a:t>Here is a roadmap to the Simulation Point from the book “The Simulation Hypothesis”. There are 10 stages that humanity requires to create a simulation resembling the Matrix. We have already passed the first 4 stages with text adventures, arcade games, modern RPGS, MMOs and Virtual worlds. We are currently in the 5th stage advancing photorealistic augmented and mixed reality. We argue that reaching the full immersion in a video game shown in Ready Player One would satisfy the 5th requirement on the list. For later stages such as Mind Interface and Implanted Memories, we have Elon Musk’s Neuralink developing implants that are  “high bandwidth and safe” brain-machine interfaces. For stages 9 and 10, We already have extremely advanced AI beating professional Chess players and AI developed deepfakes. These are examples that we can reach a simulation point by the next century.</a:t>
            </a:r>
            <a:endParaRPr/>
          </a:p>
        </p:txBody>
      </p:sp>
      <p:sp>
        <p:nvSpPr>
          <p:cNvPr id="148" name="Google Shape;148;gf5d91a76f4_0_7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1299d39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f1299d39d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Shen</a:t>
            </a:r>
            <a:br>
              <a:rPr lang="en-US"/>
            </a:br>
            <a:r>
              <a:rPr lang="en-US"/>
              <a:t>Our group’s conclusion toward The Matrix can be broken down into two parts. First, Morpheus’ group in The Matrix highlights the hacker’s tendency to disrupt systems and cause chaos for their targets. The Matrix serves as a warning about hacking power and its damage potential in the next decade. Then, The Matrix lacks any privacy from the government, which parallels the power granted to the U.S. Government with the PATRIOT Act. Real world government wiretapping capabilities and monitoring of citizen social media may grow into a Matrix-like privacy lockdown if left unaddressed.</a:t>
            </a:r>
            <a:endParaRPr/>
          </a:p>
          <a:p>
            <a:pPr marL="0" lvl="0" indent="0" algn="l" rtl="0">
              <a:spcBef>
                <a:spcPts val="0"/>
              </a:spcBef>
              <a:spcAft>
                <a:spcPts val="0"/>
              </a:spcAft>
              <a:buNone/>
            </a:pPr>
            <a:endParaRPr/>
          </a:p>
        </p:txBody>
      </p:sp>
      <p:sp>
        <p:nvSpPr>
          <p:cNvPr id="157" name="Google Shape;157;gf1299d39d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1299d39d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f1299d39d1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Brianna: Morpheus’ group of rebels in </a:t>
            </a:r>
            <a:r>
              <a:rPr lang="en-US" i="1"/>
              <a:t>The Matrix</a:t>
            </a:r>
            <a:r>
              <a:rPr lang="en-US"/>
              <a:t> mirrors real world hacker groups in structure and actions. In the movie, Morpheus’ group has a base hidden from authority. </a:t>
            </a:r>
            <a:endParaRPr/>
          </a:p>
          <a:p>
            <a:pPr marL="0" lvl="0" indent="0" algn="l" rtl="0">
              <a:spcBef>
                <a:spcPts val="0"/>
              </a:spcBef>
              <a:spcAft>
                <a:spcPts val="0"/>
              </a:spcAft>
              <a:buNone/>
            </a:pPr>
            <a:endParaRPr/>
          </a:p>
          <a:p>
            <a:pPr marL="0" lvl="0" indent="0" algn="l" rtl="0">
              <a:spcBef>
                <a:spcPts val="0"/>
              </a:spcBef>
              <a:spcAft>
                <a:spcPts val="0"/>
              </a:spcAft>
              <a:buNone/>
            </a:pPr>
            <a:r>
              <a:rPr lang="en-US"/>
              <a:t>‘Neo’ is not the protagonist’s government recognized name of Thomas A. Anderson, but is actually a hacker alias that he goes by while committing cybercrimes. </a:t>
            </a:r>
            <a:endParaRPr/>
          </a:p>
          <a:p>
            <a:pPr marL="0" lvl="0" indent="0" algn="l" rtl="0">
              <a:spcBef>
                <a:spcPts val="0"/>
              </a:spcBef>
              <a:spcAft>
                <a:spcPts val="0"/>
              </a:spcAft>
              <a:buNone/>
            </a:pPr>
            <a:endParaRPr/>
          </a:p>
          <a:p>
            <a:pPr marL="0" lvl="0" indent="0" algn="l" rtl="0">
              <a:spcBef>
                <a:spcPts val="0"/>
              </a:spcBef>
              <a:spcAft>
                <a:spcPts val="0"/>
              </a:spcAft>
              <a:buNone/>
            </a:pPr>
            <a:r>
              <a:rPr lang="en-US"/>
              <a:t>The team recruits new members through computer messages as seen at 7:20 in the movie, messages that use online pathways undetected by the government. </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rgbClr val="0C343D"/>
                </a:solidFill>
              </a:rPr>
              <a:t>Break the structure of the Matrix, causing disruption to the target system and the creators of the Matrix.</a:t>
            </a:r>
            <a:endParaRPr/>
          </a:p>
          <a:p>
            <a:pPr marL="457200" lvl="0" indent="-317500" algn="l" rtl="0">
              <a:spcBef>
                <a:spcPts val="0"/>
              </a:spcBef>
              <a:spcAft>
                <a:spcPts val="0"/>
              </a:spcAft>
              <a:buSzPts val="1400"/>
              <a:buChar char="-"/>
            </a:pPr>
            <a:r>
              <a:rPr lang="en-US"/>
              <a:t>The group exploits the Matrix code in order to leave and get into the Matrix when they need to, bypassing the agent security. </a:t>
            </a:r>
            <a:endParaRPr/>
          </a:p>
          <a:p>
            <a:pPr marL="457200" lvl="0" indent="-317500" algn="l" rtl="0">
              <a:spcBef>
                <a:spcPts val="0"/>
              </a:spcBef>
              <a:spcAft>
                <a:spcPts val="0"/>
              </a:spcAft>
              <a:buSzPts val="1400"/>
              <a:buChar char="-"/>
            </a:pPr>
            <a:r>
              <a:rPr lang="en-US"/>
              <a:t>Brings weapons into the Matrix that they create in the construct, inserting their own foreign code into the system. </a:t>
            </a:r>
            <a:endParaRPr/>
          </a:p>
          <a:p>
            <a:pPr marL="457200" lvl="0" indent="-317500" algn="l" rtl="0">
              <a:spcBef>
                <a:spcPts val="0"/>
              </a:spcBef>
              <a:spcAft>
                <a:spcPts val="0"/>
              </a:spcAft>
              <a:buSzPts val="1400"/>
              <a:buChar char="-"/>
            </a:pPr>
            <a:r>
              <a:rPr lang="en-US"/>
              <a:t>Neo exploits the Matrix code to circumvent the laws of the Matrix and destroy the agents chasing him. </a:t>
            </a:r>
            <a:endParaRPr/>
          </a:p>
        </p:txBody>
      </p:sp>
      <p:sp>
        <p:nvSpPr>
          <p:cNvPr id="166" name="Google Shape;166;gf1299d39d1_0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1299d39d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f1299d39d1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Brianna: In reality, hacker groups are typically hidden from society in either centralized or decentralized structures. </a:t>
            </a:r>
            <a:endParaRPr/>
          </a:p>
          <a:p>
            <a:pPr marL="457200" lvl="0" indent="-317500" algn="l" rtl="0">
              <a:spcBef>
                <a:spcPts val="0"/>
              </a:spcBef>
              <a:spcAft>
                <a:spcPts val="0"/>
              </a:spcAft>
              <a:buSzPts val="1400"/>
              <a:buChar char="-"/>
            </a:pPr>
            <a:r>
              <a:rPr lang="en-US"/>
              <a:t>Masters of Deception based out of New York are centralized </a:t>
            </a:r>
            <a:endParaRPr/>
          </a:p>
          <a:p>
            <a:pPr marL="457200" lvl="0" indent="-317500" algn="l" rtl="0">
              <a:spcBef>
                <a:spcPts val="0"/>
              </a:spcBef>
              <a:spcAft>
                <a:spcPts val="0"/>
              </a:spcAft>
              <a:buSzPts val="1400"/>
              <a:buChar char="-"/>
            </a:pPr>
            <a:r>
              <a:rPr lang="en-US"/>
              <a:t>Anonymous is decentralized</a:t>
            </a:r>
            <a:endParaRPr/>
          </a:p>
          <a:p>
            <a:pPr marL="0" lvl="0" indent="0" algn="l" rtl="0">
              <a:spcBef>
                <a:spcPts val="0"/>
              </a:spcBef>
              <a:spcAft>
                <a:spcPts val="0"/>
              </a:spcAft>
              <a:buNone/>
            </a:pPr>
            <a:r>
              <a:rPr lang="en-US"/>
              <a:t> In addition, hacker groups have code names just like the ones seen in </a:t>
            </a:r>
            <a:r>
              <a:rPr lang="en-US" i="1"/>
              <a:t>The Matrix</a:t>
            </a:r>
            <a:endParaRPr/>
          </a:p>
          <a:p>
            <a:pPr marL="457200" lvl="0" indent="-317500" algn="l" rtl="0">
              <a:spcBef>
                <a:spcPts val="0"/>
              </a:spcBef>
              <a:spcAft>
                <a:spcPts val="0"/>
              </a:spcAft>
              <a:buSzPts val="1400"/>
              <a:buChar char="-"/>
            </a:pPr>
            <a:r>
              <a:rPr lang="en-US"/>
              <a:t>TeaMp0isoN having leader aliases of ‘TriCk’ and ‘MTS’. </a:t>
            </a:r>
            <a:endParaRPr/>
          </a:p>
          <a:p>
            <a:pPr marL="0" lvl="0" indent="0" algn="l" rtl="0">
              <a:spcBef>
                <a:spcPts val="0"/>
              </a:spcBef>
              <a:spcAft>
                <a:spcPts val="0"/>
              </a:spcAft>
              <a:buNone/>
            </a:pPr>
            <a:r>
              <a:rPr lang="en-US"/>
              <a:t>Hacker groups also recruit potential new members through job postings on the web and dark web, </a:t>
            </a:r>
            <a:endParaRPr/>
          </a:p>
          <a:p>
            <a:pPr marL="457200" lvl="0" indent="-317500" algn="l" rtl="0">
              <a:spcBef>
                <a:spcPts val="0"/>
              </a:spcBef>
              <a:spcAft>
                <a:spcPts val="0"/>
              </a:spcAft>
              <a:buSzPts val="1400"/>
              <a:buChar char="-"/>
            </a:pPr>
            <a:r>
              <a:rPr lang="en-US"/>
              <a:t>100 million websites</a:t>
            </a:r>
            <a:endParaRPr/>
          </a:p>
          <a:p>
            <a:pPr marL="0" lvl="0" indent="0" algn="l" rtl="0">
              <a:spcBef>
                <a:spcPts val="0"/>
              </a:spcBef>
              <a:spcAft>
                <a:spcPts val="0"/>
              </a:spcAft>
              <a:buNone/>
            </a:pPr>
            <a:r>
              <a:rPr lang="en-US"/>
              <a:t>Just as in </a:t>
            </a:r>
            <a:r>
              <a:rPr lang="en-US" i="1"/>
              <a:t>The Matrix</a:t>
            </a:r>
            <a:r>
              <a:rPr lang="en-US"/>
              <a:t>, real world hacker groups try to disrupt online systems</a:t>
            </a:r>
            <a:endParaRPr/>
          </a:p>
          <a:p>
            <a:pPr marL="457200" lvl="0" indent="-317500" algn="l" rtl="0">
              <a:spcBef>
                <a:spcPts val="0"/>
              </a:spcBef>
              <a:spcAft>
                <a:spcPts val="0"/>
              </a:spcAft>
              <a:buSzPts val="1400"/>
              <a:buChar char="-"/>
            </a:pPr>
            <a:r>
              <a:rPr lang="en-US"/>
              <a:t>TeaMp0isoN led an attack against a NASA forum, exposing the credentials of the website admin </a:t>
            </a:r>
            <a:endParaRPr/>
          </a:p>
          <a:p>
            <a:pPr marL="457200" lvl="0" indent="-317500" algn="l" rtl="0">
              <a:spcBef>
                <a:spcPts val="0"/>
              </a:spcBef>
              <a:spcAft>
                <a:spcPts val="0"/>
              </a:spcAft>
              <a:buSzPts val="1400"/>
              <a:buChar char="-"/>
            </a:pPr>
            <a:r>
              <a:rPr lang="en-US"/>
              <a:t>Anonymous led an attack against ISIS, shutting down 100 supporter Twitter accounts</a:t>
            </a:r>
            <a:endParaRPr/>
          </a:p>
          <a:p>
            <a:pPr marL="457200" lvl="0" indent="-317500" algn="l" rtl="0">
              <a:spcBef>
                <a:spcPts val="0"/>
              </a:spcBef>
              <a:spcAft>
                <a:spcPts val="0"/>
              </a:spcAft>
              <a:buSzPts val="1400"/>
              <a:buChar char="-"/>
            </a:pPr>
            <a:r>
              <a:rPr lang="en-US"/>
              <a:t>Over 57 million dollars was lost to phishing attacks in 2019</a:t>
            </a:r>
            <a:endParaRPr/>
          </a:p>
          <a:p>
            <a:pPr marL="0" lvl="0" indent="0" algn="l" rtl="0">
              <a:spcBef>
                <a:spcPts val="0"/>
              </a:spcBef>
              <a:spcAft>
                <a:spcPts val="0"/>
              </a:spcAft>
              <a:buNone/>
            </a:pPr>
            <a:r>
              <a:rPr lang="en-US"/>
              <a:t>While hacker group targets can vary, hacker groups strive to disrupt and exploit their targets.</a:t>
            </a:r>
            <a:endParaRPr/>
          </a:p>
          <a:p>
            <a:pPr marL="0" lvl="0" indent="0" algn="l" rtl="0">
              <a:spcBef>
                <a:spcPts val="0"/>
              </a:spcBef>
              <a:spcAft>
                <a:spcPts val="0"/>
              </a:spcAft>
              <a:buNone/>
            </a:pPr>
            <a:endParaRPr/>
          </a:p>
          <a:p>
            <a:pPr marL="0" lvl="0" indent="0" algn="l" rtl="0">
              <a:spcBef>
                <a:spcPts val="0"/>
              </a:spcBef>
              <a:spcAft>
                <a:spcPts val="0"/>
              </a:spcAft>
              <a:buNone/>
            </a:pPr>
            <a:r>
              <a:rPr lang="en-US"/>
              <a:t>Total of 1,900 active groups in 2020. The picture depicts the breakdown of some active hacker organizations in 2020 including Nation-State Sponsored Threat Actors (known as APTs), Financially Motivated Groups (known as FINs), and Uncategorized Groups (known as UNCs).</a:t>
            </a:r>
            <a:endParaRPr/>
          </a:p>
        </p:txBody>
      </p:sp>
      <p:sp>
        <p:nvSpPr>
          <p:cNvPr id="175" name="Google Shape;175;gf1299d39d1_0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f5d91a76f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f5d91a76f4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Brianna: The level of destruction that Morpheus’ group displayed through Neo’s hack of the Matrix could become a reality if hacking groups continue to grow in power and number. </a:t>
            </a:r>
            <a:endParaRPr/>
          </a:p>
          <a:p>
            <a:pPr marL="457200" lvl="0" indent="-317500" algn="l" rtl="0">
              <a:spcBef>
                <a:spcPts val="0"/>
              </a:spcBef>
              <a:spcAft>
                <a:spcPts val="0"/>
              </a:spcAft>
              <a:buSzPts val="1400"/>
              <a:buChar char="-"/>
            </a:pPr>
            <a:r>
              <a:rPr lang="en-US"/>
              <a:t>Potential to damage the global economy and end human lives</a:t>
            </a:r>
            <a:endParaRPr/>
          </a:p>
          <a:p>
            <a:pPr marL="914400" lvl="1" indent="-317500" algn="l" rtl="0">
              <a:spcBef>
                <a:spcPts val="0"/>
              </a:spcBef>
              <a:spcAft>
                <a:spcPts val="0"/>
              </a:spcAft>
              <a:buSzPts val="1400"/>
              <a:buChar char="-"/>
            </a:pPr>
            <a:r>
              <a:rPr lang="en-US"/>
              <a:t>Cybercrime costs estimated to reach up to $10.5 trillion by the year 2025 - 3rd largest economy</a:t>
            </a:r>
            <a:endParaRPr/>
          </a:p>
          <a:p>
            <a:pPr marL="914400" lvl="1" indent="-317500" algn="l" rtl="0">
              <a:spcBef>
                <a:spcPts val="0"/>
              </a:spcBef>
              <a:spcAft>
                <a:spcPts val="0"/>
              </a:spcAft>
              <a:buSzPts val="1400"/>
              <a:buChar char="-"/>
            </a:pPr>
            <a:r>
              <a:rPr lang="en-US"/>
              <a:t>2020 ransomware attack on a German hospital = patient to be unable to receive a life-saving surgery</a:t>
            </a:r>
            <a:endParaRPr/>
          </a:p>
          <a:p>
            <a:pPr marL="914400" lvl="1" indent="-317500" algn="l" rtl="0">
              <a:spcBef>
                <a:spcPts val="0"/>
              </a:spcBef>
              <a:spcAft>
                <a:spcPts val="0"/>
              </a:spcAft>
              <a:buSzPts val="1400"/>
              <a:buChar char="-"/>
            </a:pPr>
            <a:r>
              <a:rPr lang="en-US"/>
              <a:t>Hacking targets in 2020 included COVID-19 vaccine supply chains</a:t>
            </a:r>
            <a:endParaRPr/>
          </a:p>
          <a:p>
            <a:pPr marL="0" lvl="0" indent="0" algn="l" rtl="0">
              <a:spcBef>
                <a:spcPts val="0"/>
              </a:spcBef>
              <a:spcAft>
                <a:spcPts val="0"/>
              </a:spcAft>
              <a:buNone/>
            </a:pPr>
            <a:r>
              <a:rPr lang="en-US"/>
              <a:t>Hackers of the future will have the potential to kill their victims = Neo was able to erase Agent Smith from existence in The Matrix</a:t>
            </a:r>
            <a:endParaRPr/>
          </a:p>
          <a:p>
            <a:pPr marL="0" lvl="0" indent="0" algn="l" rtl="0">
              <a:spcBef>
                <a:spcPts val="0"/>
              </a:spcBef>
              <a:spcAft>
                <a:spcPts val="0"/>
              </a:spcAft>
              <a:buNone/>
            </a:pPr>
            <a:endParaRPr/>
          </a:p>
          <a:p>
            <a:pPr marL="0" lvl="0" indent="0" algn="l" rtl="0">
              <a:spcBef>
                <a:spcPts val="0"/>
              </a:spcBef>
              <a:spcAft>
                <a:spcPts val="0"/>
              </a:spcAft>
              <a:buNone/>
            </a:pPr>
            <a:r>
              <a:rPr lang="en-US"/>
              <a:t>A hacking attack on Iranian nuclear weapon center Natanz by an Israeli hacker group demonstrates the power that hackers will be able to achieve over the military and government</a:t>
            </a:r>
            <a:endParaRPr/>
          </a:p>
          <a:p>
            <a:pPr marL="457200" lvl="0" indent="-317500" algn="l" rtl="0">
              <a:spcBef>
                <a:spcPts val="0"/>
              </a:spcBef>
              <a:spcAft>
                <a:spcPts val="0"/>
              </a:spcAft>
              <a:buSzPts val="1400"/>
              <a:buChar char="-"/>
            </a:pPr>
            <a:r>
              <a:rPr lang="en-US"/>
              <a:t>Neo had control over the government’s most powerful weapon against humanity, the Matrix simulation </a:t>
            </a:r>
            <a:endParaRPr/>
          </a:p>
          <a:p>
            <a:pPr marL="457200" lvl="0" indent="-317500" algn="l" rtl="0">
              <a:spcBef>
                <a:spcPts val="0"/>
              </a:spcBef>
              <a:spcAft>
                <a:spcPts val="0"/>
              </a:spcAft>
              <a:buSzPts val="1400"/>
              <a:buChar char="-"/>
            </a:pPr>
            <a:r>
              <a:rPr lang="en-US"/>
              <a:t>Parallel real world hackers have demonstrated their potential to hack into the most powerful weapons in the military</a:t>
            </a:r>
            <a:endParaRPr/>
          </a:p>
          <a:p>
            <a:pPr marL="914400" lvl="1" indent="-317500" algn="l" rtl="0">
              <a:spcBef>
                <a:spcPts val="0"/>
              </a:spcBef>
              <a:spcAft>
                <a:spcPts val="0"/>
              </a:spcAft>
              <a:buSzPts val="1400"/>
              <a:buChar char="-"/>
            </a:pPr>
            <a:r>
              <a:rPr lang="en-US"/>
              <a:t>Cause 34.1 million casualties within the first few hours of a nuclear war</a:t>
            </a:r>
            <a:endParaRPr/>
          </a:p>
          <a:p>
            <a:pPr marL="0" lvl="0" indent="0" algn="l" rtl="0">
              <a:spcBef>
                <a:spcPts val="0"/>
              </a:spcBef>
              <a:spcAft>
                <a:spcPts val="0"/>
              </a:spcAft>
              <a:buNone/>
            </a:pPr>
            <a:endParaRPr/>
          </a:p>
          <a:p>
            <a:pPr marL="0" lvl="0" indent="0" algn="l" rtl="0">
              <a:spcBef>
                <a:spcPts val="0"/>
              </a:spcBef>
              <a:spcAft>
                <a:spcPts val="0"/>
              </a:spcAft>
              <a:buNone/>
            </a:pPr>
            <a:r>
              <a:rPr lang="en-US"/>
              <a:t>The statistics in the image depict the severity of current costs from cybercrime (as predicted by the end of 2021) with $190,000 dollars being lost to cyber attacks every second.</a:t>
            </a:r>
            <a:endParaRPr/>
          </a:p>
        </p:txBody>
      </p:sp>
      <p:sp>
        <p:nvSpPr>
          <p:cNvPr id="186" name="Google Shape;186;gf5d91a76f4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f1299d39d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f1299d39d1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Austin:</a:t>
            </a:r>
            <a:br>
              <a:rPr lang="en-US"/>
            </a:br>
            <a:r>
              <a:rPr lang="en-US"/>
              <a:t>Since </a:t>
            </a:r>
            <a:r>
              <a:rPr lang="en-US" i="1"/>
              <a:t>The Matrix</a:t>
            </a:r>
            <a:r>
              <a:rPr lang="en-US"/>
              <a:t> is fully contained within a computer simulation, the AI that controls the simulation can see everything occurring inside, through the code itself. This means that every footstep taken, door opened or street crossed is able to be read and logged by the AI. Since the AI is the government in the Matrix, this removes any and all privacy from the citizens, and they know every little detail about everybody, including Neo himself. When he is brought in for questioning, it is revealed that the AI are already aware that Neo is a hacker, and they go as far as also sharing that they know he has good nature to him as he takes out his landlady’s trash. They use this information against him by trying to force him into a deal, which despite the threat of prison, he denies. They also use the information in the code to track his location upon his escape from custody, something governments today can do. </a:t>
            </a:r>
            <a:endParaRPr/>
          </a:p>
        </p:txBody>
      </p:sp>
      <p:sp>
        <p:nvSpPr>
          <p:cNvPr id="197" name="Google Shape;197;gf1299d39d1_0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720000" y="1139150"/>
            <a:ext cx="4404000" cy="25905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7200">
                <a:latin typeface="Anton"/>
                <a:ea typeface="Anton"/>
                <a:cs typeface="Anton"/>
                <a:sym typeface="Anto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720000" y="3585075"/>
            <a:ext cx="33849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400">
                <a:latin typeface="Advent Pro Light"/>
                <a:ea typeface="Advent Pro Light"/>
                <a:cs typeface="Advent Pro Light"/>
                <a:sym typeface="Advent Pr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720100" y="1706850"/>
            <a:ext cx="2759700" cy="1729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45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2"/>
          <p:cNvSpPr txBox="1">
            <a:spLocks noGrp="1"/>
          </p:cNvSpPr>
          <p:nvPr>
            <p:ph type="title" hasCustomPrompt="1"/>
          </p:nvPr>
        </p:nvSpPr>
        <p:spPr>
          <a:xfrm>
            <a:off x="311700" y="2062500"/>
            <a:ext cx="8520600" cy="111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2"/>
          <p:cNvSpPr txBox="1">
            <a:spLocks noGrp="1"/>
          </p:cNvSpPr>
          <p:nvPr>
            <p:ph type="body" idx="1"/>
          </p:nvPr>
        </p:nvSpPr>
        <p:spPr>
          <a:xfrm>
            <a:off x="311700" y="3255700"/>
            <a:ext cx="8520600" cy="5154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sz="1400"/>
            </a:lvl1pPr>
            <a:lvl2pPr marL="914400" lvl="1" indent="-304800" algn="ctr">
              <a:spcBef>
                <a:spcPts val="1600"/>
              </a:spcBef>
              <a:spcAft>
                <a:spcPts val="0"/>
              </a:spcAft>
              <a:buSzPts val="1200"/>
              <a:buChar char="○"/>
              <a:defRPr/>
            </a:lvl2pPr>
            <a:lvl3pPr marL="1371600" lvl="2" indent="-304800" algn="ctr">
              <a:spcBef>
                <a:spcPts val="1600"/>
              </a:spcBef>
              <a:spcAft>
                <a:spcPts val="0"/>
              </a:spcAft>
              <a:buSzPts val="1200"/>
              <a:buChar char="■"/>
              <a:defRPr/>
            </a:lvl3pPr>
            <a:lvl4pPr marL="1828800" lvl="3" indent="-304800" algn="ctr">
              <a:spcBef>
                <a:spcPts val="1600"/>
              </a:spcBef>
              <a:spcAft>
                <a:spcPts val="0"/>
              </a:spcAft>
              <a:buSzPts val="1200"/>
              <a:buChar char="●"/>
              <a:defRPr/>
            </a:lvl4pPr>
            <a:lvl5pPr marL="2286000" lvl="4" indent="-304800" algn="ctr">
              <a:spcBef>
                <a:spcPts val="1600"/>
              </a:spcBef>
              <a:spcAft>
                <a:spcPts val="0"/>
              </a:spcAft>
              <a:buSzPts val="1200"/>
              <a:buChar char="○"/>
              <a:defRPr/>
            </a:lvl5pPr>
            <a:lvl6pPr marL="2743200" lvl="5" indent="-304800" algn="ctr">
              <a:spcBef>
                <a:spcPts val="1600"/>
              </a:spcBef>
              <a:spcAft>
                <a:spcPts val="0"/>
              </a:spcAft>
              <a:buSzPts val="1200"/>
              <a:buChar char="■"/>
              <a:defRPr/>
            </a:lvl6pPr>
            <a:lvl7pPr marL="3200400" lvl="6" indent="-304800" algn="ctr">
              <a:spcBef>
                <a:spcPts val="1600"/>
              </a:spcBef>
              <a:spcAft>
                <a:spcPts val="0"/>
              </a:spcAft>
              <a:buSzPts val="1200"/>
              <a:buChar char="●"/>
              <a:defRPr/>
            </a:lvl7pPr>
            <a:lvl8pPr marL="3657600" lvl="7" indent="-304800" algn="ctr">
              <a:spcBef>
                <a:spcPts val="1600"/>
              </a:spcBef>
              <a:spcAft>
                <a:spcPts val="0"/>
              </a:spcAft>
              <a:buSzPts val="1200"/>
              <a:buChar char="○"/>
              <a:defRPr/>
            </a:lvl8pPr>
            <a:lvl9pPr marL="4114800" lvl="8" indent="-304800" algn="ctr">
              <a:spcBef>
                <a:spcPts val="1600"/>
              </a:spcBef>
              <a:spcAft>
                <a:spcPts val="1600"/>
              </a:spcAft>
              <a:buSzPts val="12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p:cSld name="BLANK_1">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1511713" y="1452625"/>
            <a:ext cx="23391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47" name="Google Shape;47;p14"/>
          <p:cNvSpPr txBox="1">
            <a:spLocks noGrp="1"/>
          </p:cNvSpPr>
          <p:nvPr>
            <p:ph type="subTitle" idx="1"/>
          </p:nvPr>
        </p:nvSpPr>
        <p:spPr>
          <a:xfrm>
            <a:off x="1511712" y="1779575"/>
            <a:ext cx="2339100" cy="64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48" name="Google Shape;48;p14"/>
          <p:cNvSpPr txBox="1">
            <a:spLocks noGrp="1"/>
          </p:cNvSpPr>
          <p:nvPr>
            <p:ph type="title" idx="2"/>
          </p:nvPr>
        </p:nvSpPr>
        <p:spPr>
          <a:xfrm>
            <a:off x="4845487" y="1455263"/>
            <a:ext cx="2339100" cy="421500"/>
          </a:xfrm>
          <a:prstGeom prst="rect">
            <a:avLst/>
          </a:prstGeom>
          <a:noFill/>
          <a:ln>
            <a:noFill/>
          </a:ln>
        </p:spPr>
        <p:txBody>
          <a:bodyPr spcFirstLastPara="1" wrap="square" lIns="0" tIns="0" rIns="0" bIns="0" anchor="ctr" anchorCtr="0">
            <a:noAutofit/>
          </a:bodyPr>
          <a:lstStyle>
            <a:lvl1pPr marR="72000" lvl="0" rtl="0">
              <a:spcBef>
                <a:spcPts val="0"/>
              </a:spcBef>
              <a:spcAft>
                <a:spcPts val="0"/>
              </a:spcAft>
              <a:buSzPts val="1400"/>
              <a:buNone/>
              <a:defRPr sz="2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9" name="Google Shape;49;p14"/>
          <p:cNvSpPr txBox="1">
            <a:spLocks noGrp="1"/>
          </p:cNvSpPr>
          <p:nvPr>
            <p:ph type="subTitle" idx="3"/>
          </p:nvPr>
        </p:nvSpPr>
        <p:spPr>
          <a:xfrm>
            <a:off x="4845487" y="1782238"/>
            <a:ext cx="2339100" cy="64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50" name="Google Shape;50;p14"/>
          <p:cNvSpPr txBox="1">
            <a:spLocks noGrp="1"/>
          </p:cNvSpPr>
          <p:nvPr>
            <p:ph type="title" idx="4"/>
          </p:nvPr>
        </p:nvSpPr>
        <p:spPr>
          <a:xfrm>
            <a:off x="2768313" y="2877450"/>
            <a:ext cx="23391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1" name="Google Shape;51;p14"/>
          <p:cNvSpPr txBox="1">
            <a:spLocks noGrp="1"/>
          </p:cNvSpPr>
          <p:nvPr>
            <p:ph type="subTitle" idx="5"/>
          </p:nvPr>
        </p:nvSpPr>
        <p:spPr>
          <a:xfrm>
            <a:off x="2768312" y="3204400"/>
            <a:ext cx="23391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52" name="Google Shape;52;p14"/>
          <p:cNvSpPr txBox="1">
            <a:spLocks noGrp="1"/>
          </p:cNvSpPr>
          <p:nvPr>
            <p:ph type="title" idx="6"/>
          </p:nvPr>
        </p:nvSpPr>
        <p:spPr>
          <a:xfrm>
            <a:off x="6100575" y="2878082"/>
            <a:ext cx="2339100" cy="421500"/>
          </a:xfrm>
          <a:prstGeom prst="rect">
            <a:avLst/>
          </a:prstGeom>
          <a:noFill/>
          <a:ln>
            <a:noFill/>
          </a:ln>
        </p:spPr>
        <p:txBody>
          <a:bodyPr spcFirstLastPara="1" wrap="square" lIns="0" tIns="0" rIns="0" bIns="0" anchor="ctr" anchorCtr="0">
            <a:noAutofit/>
          </a:bodyPr>
          <a:lstStyle>
            <a:lvl1pPr marR="72000" lvl="0" rtl="0">
              <a:spcBef>
                <a:spcPts val="0"/>
              </a:spcBef>
              <a:spcAft>
                <a:spcPts val="0"/>
              </a:spcAft>
              <a:buSzPts val="1400"/>
              <a:buNone/>
              <a:defRPr sz="2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3" name="Google Shape;53;p14"/>
          <p:cNvSpPr txBox="1">
            <a:spLocks noGrp="1"/>
          </p:cNvSpPr>
          <p:nvPr>
            <p:ph type="subTitle" idx="7"/>
          </p:nvPr>
        </p:nvSpPr>
        <p:spPr>
          <a:xfrm>
            <a:off x="6100575" y="3205057"/>
            <a:ext cx="23391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54" name="Google Shape;54;p14"/>
          <p:cNvSpPr txBox="1">
            <a:spLocks noGrp="1"/>
          </p:cNvSpPr>
          <p:nvPr>
            <p:ph type="title" idx="8" hasCustomPrompt="1"/>
          </p:nvPr>
        </p:nvSpPr>
        <p:spPr>
          <a:xfrm>
            <a:off x="1959337" y="3164300"/>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5" name="Google Shape;55;p14"/>
          <p:cNvSpPr txBox="1">
            <a:spLocks noGrp="1"/>
          </p:cNvSpPr>
          <p:nvPr>
            <p:ph type="title" idx="9" hasCustomPrompt="1"/>
          </p:nvPr>
        </p:nvSpPr>
        <p:spPr>
          <a:xfrm>
            <a:off x="704337" y="1730350"/>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6" name="Google Shape;56;p14"/>
          <p:cNvSpPr txBox="1">
            <a:spLocks noGrp="1"/>
          </p:cNvSpPr>
          <p:nvPr>
            <p:ph type="title" idx="13" hasCustomPrompt="1"/>
          </p:nvPr>
        </p:nvSpPr>
        <p:spPr>
          <a:xfrm>
            <a:off x="5304000" y="3183632"/>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7" name="Google Shape;57;p14"/>
          <p:cNvSpPr txBox="1">
            <a:spLocks noGrp="1"/>
          </p:cNvSpPr>
          <p:nvPr>
            <p:ph type="title" idx="14" hasCustomPrompt="1"/>
          </p:nvPr>
        </p:nvSpPr>
        <p:spPr>
          <a:xfrm>
            <a:off x="4048912" y="1719213"/>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BLANK_1_1">
    <p:spTree>
      <p:nvGrpSpPr>
        <p:cNvPr id="1" name="Shape 58"/>
        <p:cNvGrpSpPr/>
        <p:nvPr/>
      </p:nvGrpSpPr>
      <p:grpSpPr>
        <a:xfrm>
          <a:off x="0" y="0"/>
          <a:ext cx="0" cy="0"/>
          <a:chOff x="0" y="0"/>
          <a:chExt cx="0" cy="0"/>
        </a:xfrm>
      </p:grpSpPr>
      <p:sp>
        <p:nvSpPr>
          <p:cNvPr id="59" name="Google Shape;59;p15"/>
          <p:cNvSpPr txBox="1">
            <a:spLocks noGrp="1"/>
          </p:cNvSpPr>
          <p:nvPr>
            <p:ph type="subTitle" idx="1"/>
          </p:nvPr>
        </p:nvSpPr>
        <p:spPr>
          <a:xfrm>
            <a:off x="1725925" y="1894325"/>
            <a:ext cx="2208600" cy="70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Josefin Slab"/>
              <a:buNone/>
              <a:defRPr sz="14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60" name="Google Shape;60;p15"/>
          <p:cNvSpPr txBox="1">
            <a:spLocks noGrp="1"/>
          </p:cNvSpPr>
          <p:nvPr>
            <p:ph type="subTitle" idx="2"/>
          </p:nvPr>
        </p:nvSpPr>
        <p:spPr>
          <a:xfrm>
            <a:off x="5803499" y="1894325"/>
            <a:ext cx="2208600" cy="70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Josefin Slab"/>
              <a:buNone/>
              <a:defRPr sz="14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61" name="Google Shape;61;p15"/>
          <p:cNvSpPr txBox="1">
            <a:spLocks noGrp="1"/>
          </p:cNvSpPr>
          <p:nvPr>
            <p:ph type="subTitle" idx="3"/>
          </p:nvPr>
        </p:nvSpPr>
        <p:spPr>
          <a:xfrm>
            <a:off x="1725925" y="3491450"/>
            <a:ext cx="2208600" cy="70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Josefin Slab"/>
              <a:buNone/>
              <a:defRPr sz="14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62" name="Google Shape;62;p15"/>
          <p:cNvSpPr txBox="1">
            <a:spLocks noGrp="1"/>
          </p:cNvSpPr>
          <p:nvPr>
            <p:ph type="subTitle" idx="4"/>
          </p:nvPr>
        </p:nvSpPr>
        <p:spPr>
          <a:xfrm>
            <a:off x="5803499" y="3491450"/>
            <a:ext cx="2208600" cy="70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Josefin Slab"/>
              <a:buNone/>
              <a:defRPr sz="14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63" name="Google Shape;63;p15"/>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
    <p:spTree>
      <p:nvGrpSpPr>
        <p:cNvPr id="1" name="Shape 64"/>
        <p:cNvGrpSpPr/>
        <p:nvPr/>
      </p:nvGrpSpPr>
      <p:grpSpPr>
        <a:xfrm>
          <a:off x="0" y="0"/>
          <a:ext cx="0" cy="0"/>
          <a:chOff x="0" y="0"/>
          <a:chExt cx="0" cy="0"/>
        </a:xfrm>
      </p:grpSpPr>
      <p:sp>
        <p:nvSpPr>
          <p:cNvPr id="65" name="Google Shape;65;p16"/>
          <p:cNvSpPr txBox="1">
            <a:spLocks noGrp="1"/>
          </p:cNvSpPr>
          <p:nvPr>
            <p:ph type="subTitle" idx="1"/>
          </p:nvPr>
        </p:nvSpPr>
        <p:spPr>
          <a:xfrm>
            <a:off x="969788" y="2630150"/>
            <a:ext cx="2213100" cy="1093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66" name="Google Shape;66;p16"/>
          <p:cNvSpPr txBox="1">
            <a:spLocks noGrp="1"/>
          </p:cNvSpPr>
          <p:nvPr>
            <p:ph type="subTitle" idx="2"/>
          </p:nvPr>
        </p:nvSpPr>
        <p:spPr>
          <a:xfrm>
            <a:off x="5961113" y="2630150"/>
            <a:ext cx="2213100" cy="1093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67" name="Google Shape;67;p16"/>
          <p:cNvSpPr txBox="1">
            <a:spLocks noGrp="1"/>
          </p:cNvSpPr>
          <p:nvPr>
            <p:ph type="subTitle" idx="3"/>
          </p:nvPr>
        </p:nvSpPr>
        <p:spPr>
          <a:xfrm>
            <a:off x="3465013" y="2630150"/>
            <a:ext cx="2213100" cy="1093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68" name="Google Shape;68;p16"/>
          <p:cNvSpPr txBox="1">
            <a:spLocks noGrp="1"/>
          </p:cNvSpPr>
          <p:nvPr>
            <p:ph type="title"/>
          </p:nvPr>
        </p:nvSpPr>
        <p:spPr>
          <a:xfrm>
            <a:off x="960113" y="3723950"/>
            <a:ext cx="15393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sz="18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69" name="Google Shape;69;p16"/>
          <p:cNvSpPr txBox="1">
            <a:spLocks noGrp="1"/>
          </p:cNvSpPr>
          <p:nvPr>
            <p:ph type="title" idx="4"/>
          </p:nvPr>
        </p:nvSpPr>
        <p:spPr>
          <a:xfrm>
            <a:off x="6628688" y="3723950"/>
            <a:ext cx="15393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sz="18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0" name="Google Shape;70;p16"/>
          <p:cNvSpPr txBox="1">
            <a:spLocks noGrp="1"/>
          </p:cNvSpPr>
          <p:nvPr>
            <p:ph type="title" idx="5"/>
          </p:nvPr>
        </p:nvSpPr>
        <p:spPr>
          <a:xfrm>
            <a:off x="3805336" y="3723950"/>
            <a:ext cx="15393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sz="18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1" name="Google Shape;71;p16"/>
          <p:cNvSpPr txBox="1">
            <a:spLocks noGrp="1"/>
          </p:cNvSpPr>
          <p:nvPr>
            <p:ph type="title" idx="6"/>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BLANK_1_1_1_1_1">
    <p:spTree>
      <p:nvGrpSpPr>
        <p:cNvPr id="1" name="Shape 72"/>
        <p:cNvGrpSpPr/>
        <p:nvPr/>
      </p:nvGrpSpPr>
      <p:grpSpPr>
        <a:xfrm>
          <a:off x="0" y="0"/>
          <a:ext cx="0" cy="0"/>
          <a:chOff x="0" y="0"/>
          <a:chExt cx="0" cy="0"/>
        </a:xfrm>
      </p:grpSpPr>
      <p:sp>
        <p:nvSpPr>
          <p:cNvPr id="73" name="Google Shape;73;p17"/>
          <p:cNvSpPr txBox="1">
            <a:spLocks noGrp="1"/>
          </p:cNvSpPr>
          <p:nvPr>
            <p:ph type="subTitle" idx="1"/>
          </p:nvPr>
        </p:nvSpPr>
        <p:spPr>
          <a:xfrm>
            <a:off x="6006000" y="2320225"/>
            <a:ext cx="2006100" cy="39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74" name="Google Shape;74;p17"/>
          <p:cNvSpPr txBox="1">
            <a:spLocks noGrp="1"/>
          </p:cNvSpPr>
          <p:nvPr>
            <p:ph type="subTitle" idx="2"/>
          </p:nvPr>
        </p:nvSpPr>
        <p:spPr>
          <a:xfrm>
            <a:off x="6006000" y="3478616"/>
            <a:ext cx="2006100" cy="39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75" name="Google Shape;75;p17"/>
          <p:cNvSpPr txBox="1">
            <a:spLocks noGrp="1"/>
          </p:cNvSpPr>
          <p:nvPr>
            <p:ph type="title" hasCustomPrompt="1"/>
          </p:nvPr>
        </p:nvSpPr>
        <p:spPr>
          <a:xfrm>
            <a:off x="6006000" y="1954025"/>
            <a:ext cx="1235400" cy="479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76" name="Google Shape;76;p17"/>
          <p:cNvSpPr txBox="1">
            <a:spLocks noGrp="1"/>
          </p:cNvSpPr>
          <p:nvPr>
            <p:ph type="title" idx="3" hasCustomPrompt="1"/>
          </p:nvPr>
        </p:nvSpPr>
        <p:spPr>
          <a:xfrm>
            <a:off x="6006000" y="3100474"/>
            <a:ext cx="1235400" cy="479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77" name="Google Shape;77;p17"/>
          <p:cNvSpPr txBox="1">
            <a:spLocks noGrp="1"/>
          </p:cNvSpPr>
          <p:nvPr>
            <p:ph type="title" idx="4"/>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BLANK_1_1_1_1_1_1">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916225" y="244381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0" name="Google Shape;80;p18"/>
          <p:cNvSpPr txBox="1">
            <a:spLocks noGrp="1"/>
          </p:cNvSpPr>
          <p:nvPr>
            <p:ph type="subTitle" idx="1"/>
          </p:nvPr>
        </p:nvSpPr>
        <p:spPr>
          <a:xfrm>
            <a:off x="786275" y="1909450"/>
            <a:ext cx="21012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81" name="Google Shape;81;p18"/>
          <p:cNvSpPr txBox="1">
            <a:spLocks noGrp="1"/>
          </p:cNvSpPr>
          <p:nvPr>
            <p:ph type="title" idx="2"/>
          </p:nvPr>
        </p:nvSpPr>
        <p:spPr>
          <a:xfrm>
            <a:off x="6298374" y="244381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2" name="Google Shape;82;p18"/>
          <p:cNvSpPr txBox="1">
            <a:spLocks noGrp="1"/>
          </p:cNvSpPr>
          <p:nvPr>
            <p:ph type="subTitle" idx="3"/>
          </p:nvPr>
        </p:nvSpPr>
        <p:spPr>
          <a:xfrm>
            <a:off x="6080425" y="1909450"/>
            <a:ext cx="2277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83" name="Google Shape;83;p18"/>
          <p:cNvSpPr txBox="1">
            <a:spLocks noGrp="1"/>
          </p:cNvSpPr>
          <p:nvPr>
            <p:ph type="title" idx="4"/>
          </p:nvPr>
        </p:nvSpPr>
        <p:spPr>
          <a:xfrm>
            <a:off x="3607299" y="387276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4" name="Google Shape;84;p18"/>
          <p:cNvSpPr txBox="1">
            <a:spLocks noGrp="1"/>
          </p:cNvSpPr>
          <p:nvPr>
            <p:ph type="subTitle" idx="5"/>
          </p:nvPr>
        </p:nvSpPr>
        <p:spPr>
          <a:xfrm>
            <a:off x="3389350" y="3332250"/>
            <a:ext cx="2277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85" name="Google Shape;85;p18"/>
          <p:cNvSpPr txBox="1">
            <a:spLocks noGrp="1"/>
          </p:cNvSpPr>
          <p:nvPr>
            <p:ph type="title" idx="6"/>
          </p:nvPr>
        </p:nvSpPr>
        <p:spPr>
          <a:xfrm>
            <a:off x="3607299" y="244381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6" name="Google Shape;86;p18"/>
          <p:cNvSpPr txBox="1">
            <a:spLocks noGrp="1"/>
          </p:cNvSpPr>
          <p:nvPr>
            <p:ph type="subTitle" idx="7"/>
          </p:nvPr>
        </p:nvSpPr>
        <p:spPr>
          <a:xfrm>
            <a:off x="3389350" y="1909450"/>
            <a:ext cx="2277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87" name="Google Shape;87;p18"/>
          <p:cNvSpPr txBox="1">
            <a:spLocks noGrp="1"/>
          </p:cNvSpPr>
          <p:nvPr>
            <p:ph type="title" idx="8"/>
          </p:nvPr>
        </p:nvSpPr>
        <p:spPr>
          <a:xfrm>
            <a:off x="916225" y="387276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8" name="Google Shape;88;p18"/>
          <p:cNvSpPr txBox="1">
            <a:spLocks noGrp="1"/>
          </p:cNvSpPr>
          <p:nvPr>
            <p:ph type="subTitle" idx="9"/>
          </p:nvPr>
        </p:nvSpPr>
        <p:spPr>
          <a:xfrm>
            <a:off x="786325" y="3332250"/>
            <a:ext cx="21012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89" name="Google Shape;89;p18"/>
          <p:cNvSpPr txBox="1">
            <a:spLocks noGrp="1"/>
          </p:cNvSpPr>
          <p:nvPr>
            <p:ph type="title" idx="13"/>
          </p:nvPr>
        </p:nvSpPr>
        <p:spPr>
          <a:xfrm>
            <a:off x="6495924" y="3872763"/>
            <a:ext cx="14463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90" name="Google Shape;90;p18"/>
          <p:cNvSpPr txBox="1">
            <a:spLocks noGrp="1"/>
          </p:cNvSpPr>
          <p:nvPr>
            <p:ph type="subTitle" idx="14"/>
          </p:nvPr>
        </p:nvSpPr>
        <p:spPr>
          <a:xfrm>
            <a:off x="6080425" y="3332250"/>
            <a:ext cx="2277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91" name="Google Shape;91;p18"/>
          <p:cNvSpPr txBox="1">
            <a:spLocks noGrp="1"/>
          </p:cNvSpPr>
          <p:nvPr>
            <p:ph type="title" idx="15"/>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BLANK_1_1_1_1_1_1_1">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2562175" y="725400"/>
            <a:ext cx="4020000" cy="146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3F3F3"/>
              </a:buClr>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4" name="Google Shape;94;p19"/>
          <p:cNvSpPr txBox="1">
            <a:spLocks noGrp="1"/>
          </p:cNvSpPr>
          <p:nvPr>
            <p:ph type="subTitle" idx="1"/>
          </p:nvPr>
        </p:nvSpPr>
        <p:spPr>
          <a:xfrm>
            <a:off x="2561975" y="2225200"/>
            <a:ext cx="4020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5" name="Google Shape;95;p19"/>
          <p:cNvSpPr txBox="1"/>
          <p:nvPr/>
        </p:nvSpPr>
        <p:spPr>
          <a:xfrm>
            <a:off x="2813425" y="3796475"/>
            <a:ext cx="3517500" cy="5694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US" sz="900">
                <a:solidFill>
                  <a:schemeClr val="lt2"/>
                </a:solidFill>
                <a:latin typeface="Fira Sans Condensed Light"/>
                <a:ea typeface="Fira Sans Condensed Light"/>
                <a:cs typeface="Fira Sans Condensed Light"/>
                <a:sym typeface="Fira Sans Condensed Light"/>
              </a:rPr>
              <a:t>CREDITS: This presentation template was created by </a:t>
            </a:r>
            <a:r>
              <a:rPr lang="en-US" sz="900" b="1">
                <a:solidFill>
                  <a:schemeClr val="lt2"/>
                </a:solidFill>
                <a:uFill>
                  <a:noFill/>
                </a:uFill>
                <a:latin typeface="Fira Sans Condensed"/>
                <a:ea typeface="Fira Sans Condensed"/>
                <a:cs typeface="Fira Sans Condensed"/>
                <a:sym typeface="Fira Sans Condensed"/>
                <a:hlinkClick r:id="rId2">
                  <a:extLst>
                    <a:ext uri="{A12FA001-AC4F-418D-AE19-62706E023703}">
                      <ahyp:hlinkClr xmlns:ahyp="http://schemas.microsoft.com/office/drawing/2018/hyperlinkcolor" val="tx"/>
                    </a:ext>
                  </a:extLst>
                </a:hlinkClick>
              </a:rPr>
              <a:t>Slidesgo</a:t>
            </a:r>
            <a:r>
              <a:rPr lang="en-US" sz="900">
                <a:solidFill>
                  <a:schemeClr val="lt2"/>
                </a:solidFill>
                <a:latin typeface="Fira Sans Condensed Light"/>
                <a:ea typeface="Fira Sans Condensed Light"/>
                <a:cs typeface="Fira Sans Condensed Light"/>
                <a:sym typeface="Fira Sans Condensed Light"/>
              </a:rPr>
              <a:t>, including icons by </a:t>
            </a:r>
            <a:r>
              <a:rPr lang="en-US" sz="900" b="1">
                <a:solidFill>
                  <a:schemeClr val="lt2"/>
                </a:solidFill>
                <a:uFill>
                  <a:noFill/>
                </a:uFill>
                <a:latin typeface="Fira Sans Condensed"/>
                <a:ea typeface="Fira Sans Condensed"/>
                <a:cs typeface="Fira Sans Condensed"/>
                <a:sym typeface="Fira Sans Condensed"/>
                <a:hlinkClick r:id="rId3">
                  <a:extLst>
                    <a:ext uri="{A12FA001-AC4F-418D-AE19-62706E023703}">
                      <ahyp:hlinkClr xmlns:ahyp="http://schemas.microsoft.com/office/drawing/2018/hyperlinkcolor" val="tx"/>
                    </a:ext>
                  </a:extLst>
                </a:hlinkClick>
              </a:rPr>
              <a:t>Flaticon</a:t>
            </a:r>
            <a:r>
              <a:rPr lang="en-US" sz="900">
                <a:solidFill>
                  <a:schemeClr val="lt2"/>
                </a:solidFill>
                <a:latin typeface="Fira Sans Condensed Light"/>
                <a:ea typeface="Fira Sans Condensed Light"/>
                <a:cs typeface="Fira Sans Condensed Light"/>
                <a:sym typeface="Fira Sans Condensed Light"/>
              </a:rPr>
              <a:t>, and infographics &amp; images by </a:t>
            </a:r>
            <a:r>
              <a:rPr lang="en-US" sz="900" b="1">
                <a:solidFill>
                  <a:schemeClr val="lt2"/>
                </a:solidFill>
                <a:uFill>
                  <a:noFill/>
                </a:uFill>
                <a:latin typeface="Fira Sans Condensed"/>
                <a:ea typeface="Fira Sans Condensed"/>
                <a:cs typeface="Fira Sans Condensed"/>
                <a:sym typeface="Fira Sans Condensed"/>
                <a:hlinkClick r:id="rId4">
                  <a:extLst>
                    <a:ext uri="{A12FA001-AC4F-418D-AE19-62706E023703}">
                      <ahyp:hlinkClr xmlns:ahyp="http://schemas.microsoft.com/office/drawing/2018/hyperlinkcolor" val="tx"/>
                    </a:ext>
                  </a:extLst>
                </a:hlinkClick>
              </a:rPr>
              <a:t>Freepik</a:t>
            </a:r>
            <a:r>
              <a:rPr lang="en-US" sz="900">
                <a:solidFill>
                  <a:schemeClr val="lt2"/>
                </a:solidFill>
                <a:latin typeface="Fira Sans Condensed Light"/>
                <a:ea typeface="Fira Sans Condensed Light"/>
                <a:cs typeface="Fira Sans Condensed Light"/>
                <a:sym typeface="Fira Sans Condensed Light"/>
              </a:rPr>
              <a:t>. </a:t>
            </a:r>
            <a:endParaRPr sz="900">
              <a:solidFill>
                <a:schemeClr val="lt2"/>
              </a:solidFill>
              <a:latin typeface="Fira Sans Condensed Light"/>
              <a:ea typeface="Fira Sans Condensed Light"/>
              <a:cs typeface="Fira Sans Condensed Light"/>
              <a:sym typeface="Fira Sans Condensed Light"/>
            </a:endParaRPr>
          </a:p>
          <a:p>
            <a:pPr marL="0" lvl="0" indent="0" algn="ctr" rtl="0">
              <a:spcBef>
                <a:spcPts val="300"/>
              </a:spcBef>
              <a:spcAft>
                <a:spcPts val="0"/>
              </a:spcAft>
              <a:buNone/>
            </a:pPr>
            <a:endParaRPr sz="900">
              <a:solidFill>
                <a:schemeClr val="lt2"/>
              </a:solidFill>
              <a:latin typeface="Fira Sans Condensed Light"/>
              <a:ea typeface="Fira Sans Condensed Light"/>
              <a:cs typeface="Fira Sans Condensed Light"/>
              <a:sym typeface="Fira Sans Condensed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34135" y="1434600"/>
            <a:ext cx="3532800" cy="2274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4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9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98"/>
        <p:cNvGrpSpPr/>
        <p:nvPr/>
      </p:nvGrpSpPr>
      <p:grpSpPr>
        <a:xfrm>
          <a:off x="0" y="0"/>
          <a:ext cx="0" cy="0"/>
          <a:chOff x="0" y="0"/>
          <a:chExt cx="0" cy="0"/>
        </a:xfrm>
      </p:grpSpPr>
      <p:sp>
        <p:nvSpPr>
          <p:cNvPr id="99" name="Google Shape;99;p22"/>
          <p:cNvSpPr/>
          <p:nvPr/>
        </p:nvSpPr>
        <p:spPr>
          <a:xfrm>
            <a:off x="-1205" y="-836"/>
            <a:ext cx="9145184" cy="5147769"/>
          </a:xfrm>
          <a:custGeom>
            <a:avLst/>
            <a:gdLst/>
            <a:ahLst/>
            <a:cxnLst/>
            <a:rect l="l" t="t" r="r" b="b"/>
            <a:pathLst>
              <a:path w="9145184" h="5147769" extrusionOk="0">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100" name="Google Shape;100;p22"/>
          <p:cNvSpPr txBox="1">
            <a:spLocks noGrp="1"/>
          </p:cNvSpPr>
          <p:nvPr>
            <p:ph type="title"/>
          </p:nvPr>
        </p:nvSpPr>
        <p:spPr>
          <a:xfrm>
            <a:off x="914400" y="1143000"/>
            <a:ext cx="7315200" cy="1494300"/>
          </a:xfrm>
          <a:prstGeom prst="rect">
            <a:avLst/>
          </a:prstGeom>
          <a:noFill/>
          <a:ln>
            <a:noFill/>
          </a:ln>
        </p:spPr>
        <p:txBody>
          <a:bodyPr spcFirstLastPara="1" wrap="square" lIns="91425" tIns="45700" rIns="91425" bIns="45700" anchor="b" anchorCtr="0">
            <a:noAutofit/>
          </a:bodyPr>
          <a:lstStyle>
            <a:lvl1pPr lvl="0" algn="ctr" rtl="0">
              <a:lnSpc>
                <a:spcPct val="80000"/>
              </a:lnSpc>
              <a:spcBef>
                <a:spcPts val="0"/>
              </a:spcBef>
              <a:spcAft>
                <a:spcPts val="0"/>
              </a:spcAft>
              <a:buClr>
                <a:schemeClr val="lt1"/>
              </a:buClr>
              <a:buSzPts val="3300"/>
              <a:buFont typeface="Cambria"/>
              <a:buNone/>
              <a:defRPr sz="3300" b="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 name="Google Shape;101;p22"/>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0"/>
              </a:spcBef>
              <a:spcAft>
                <a:spcPts val="0"/>
              </a:spcAft>
              <a:buSzPts val="1890"/>
              <a:buNone/>
              <a:defRPr sz="2100">
                <a:solidFill>
                  <a:schemeClr val="lt1"/>
                </a:solidFill>
              </a:defRPr>
            </a:lvl1pPr>
            <a:lvl2pPr marL="914400" lvl="1" indent="-228600" algn="l" rtl="0">
              <a:lnSpc>
                <a:spcPct val="90000"/>
              </a:lnSpc>
              <a:spcBef>
                <a:spcPts val="1600"/>
              </a:spcBef>
              <a:spcAft>
                <a:spcPts val="0"/>
              </a:spcAft>
              <a:buSzPts val="1620"/>
              <a:buNone/>
              <a:defRPr sz="1800">
                <a:solidFill>
                  <a:schemeClr val="lt1"/>
                </a:solidFill>
              </a:defRPr>
            </a:lvl2pPr>
            <a:lvl3pPr marL="1371600" lvl="2" indent="-228600" algn="l" rtl="0">
              <a:lnSpc>
                <a:spcPct val="90000"/>
              </a:lnSpc>
              <a:spcBef>
                <a:spcPts val="1600"/>
              </a:spcBef>
              <a:spcAft>
                <a:spcPts val="0"/>
              </a:spcAft>
              <a:buSzPts val="1600"/>
              <a:buNone/>
              <a:defRPr sz="1600">
                <a:solidFill>
                  <a:schemeClr val="lt1"/>
                </a:solidFill>
              </a:defRPr>
            </a:lvl3pPr>
            <a:lvl4pPr marL="1828800" lvl="3" indent="-228600" algn="l" rtl="0">
              <a:lnSpc>
                <a:spcPct val="90000"/>
              </a:lnSpc>
              <a:spcBef>
                <a:spcPts val="1600"/>
              </a:spcBef>
              <a:spcAft>
                <a:spcPts val="0"/>
              </a:spcAft>
              <a:buSzPts val="1400"/>
              <a:buNone/>
              <a:defRPr sz="1400">
                <a:solidFill>
                  <a:schemeClr val="lt1"/>
                </a:solidFill>
              </a:defRPr>
            </a:lvl4pPr>
            <a:lvl5pPr marL="2286000" lvl="4" indent="-228600" algn="l" rtl="0">
              <a:lnSpc>
                <a:spcPct val="90000"/>
              </a:lnSpc>
              <a:spcBef>
                <a:spcPts val="1600"/>
              </a:spcBef>
              <a:spcAft>
                <a:spcPts val="0"/>
              </a:spcAft>
              <a:buSzPts val="1400"/>
              <a:buNone/>
              <a:defRPr sz="1400">
                <a:solidFill>
                  <a:schemeClr val="lt1"/>
                </a:solidFill>
              </a:defRPr>
            </a:lvl5pPr>
            <a:lvl6pPr marL="2743200" lvl="5" indent="-228600" algn="l" rtl="0">
              <a:lnSpc>
                <a:spcPct val="90000"/>
              </a:lnSpc>
              <a:spcBef>
                <a:spcPts val="1600"/>
              </a:spcBef>
              <a:spcAft>
                <a:spcPts val="0"/>
              </a:spcAft>
              <a:buSzPts val="1400"/>
              <a:buNone/>
              <a:defRPr sz="1400">
                <a:solidFill>
                  <a:schemeClr val="lt1"/>
                </a:solidFill>
              </a:defRPr>
            </a:lvl6pPr>
            <a:lvl7pPr marL="3200400" lvl="6" indent="-228600" algn="l" rtl="0">
              <a:lnSpc>
                <a:spcPct val="90000"/>
              </a:lnSpc>
              <a:spcBef>
                <a:spcPts val="1600"/>
              </a:spcBef>
              <a:spcAft>
                <a:spcPts val="0"/>
              </a:spcAft>
              <a:buSzPts val="1400"/>
              <a:buNone/>
              <a:defRPr sz="1400">
                <a:solidFill>
                  <a:schemeClr val="lt1"/>
                </a:solidFill>
              </a:defRPr>
            </a:lvl7pPr>
            <a:lvl8pPr marL="3657600" lvl="7" indent="-228600" algn="l" rtl="0">
              <a:lnSpc>
                <a:spcPct val="90000"/>
              </a:lnSpc>
              <a:spcBef>
                <a:spcPts val="1600"/>
              </a:spcBef>
              <a:spcAft>
                <a:spcPts val="0"/>
              </a:spcAft>
              <a:buSzPts val="1400"/>
              <a:buNone/>
              <a:defRPr sz="1400">
                <a:solidFill>
                  <a:schemeClr val="lt1"/>
                </a:solidFill>
              </a:defRPr>
            </a:lvl8pPr>
            <a:lvl9pPr marL="4114800" lvl="8" indent="-228600" algn="l" rtl="0">
              <a:lnSpc>
                <a:spcPct val="90000"/>
              </a:lnSpc>
              <a:spcBef>
                <a:spcPts val="1600"/>
              </a:spcBef>
              <a:spcAft>
                <a:spcPts val="1600"/>
              </a:spcAft>
              <a:buSzPts val="1400"/>
              <a:buNone/>
              <a:defRPr sz="1400">
                <a:solidFill>
                  <a:schemeClr val="lt1"/>
                </a:solidFill>
              </a:defRPr>
            </a:lvl9pPr>
          </a:lstStyle>
          <a:p>
            <a:endParaRPr/>
          </a:p>
        </p:txBody>
      </p:sp>
      <p:sp>
        <p:nvSpPr>
          <p:cNvPr id="102" name="Google Shape;102;p22"/>
          <p:cNvSpPr txBox="1">
            <a:spLocks noGrp="1"/>
          </p:cNvSpPr>
          <p:nvPr>
            <p:ph type="dt" idx="10"/>
          </p:nvPr>
        </p:nvSpPr>
        <p:spPr>
          <a:xfrm>
            <a:off x="6553200" y="4997196"/>
            <a:ext cx="1066800" cy="1464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p2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800"/>
              <a:buChar char="●"/>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22"/>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5"/>
        <p:cNvGrpSpPr/>
        <p:nvPr/>
      </p:nvGrpSpPr>
      <p:grpSpPr>
        <a:xfrm>
          <a:off x="0" y="0"/>
          <a:ext cx="0" cy="0"/>
          <a:chOff x="0" y="0"/>
          <a:chExt cx="0" cy="0"/>
        </a:xfrm>
      </p:grpSpPr>
      <p:sp>
        <p:nvSpPr>
          <p:cNvPr id="106" name="Google Shape;106;p2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chemeClr val="lt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23"/>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lvl1pPr marL="457200" lvl="0" indent="-331470" algn="l" rtl="0">
              <a:lnSpc>
                <a:spcPct val="90000"/>
              </a:lnSpc>
              <a:spcBef>
                <a:spcPts val="1200"/>
              </a:spcBef>
              <a:spcAft>
                <a:spcPts val="0"/>
              </a:spcAft>
              <a:buSzPts val="1620"/>
              <a:buChar char="●"/>
              <a:defRPr sz="1800"/>
            </a:lvl1pPr>
            <a:lvl2pPr marL="914400" lvl="1" indent="-314325" algn="l" rtl="0">
              <a:lnSpc>
                <a:spcPct val="90000"/>
              </a:lnSpc>
              <a:spcBef>
                <a:spcPts val="1600"/>
              </a:spcBef>
              <a:spcAft>
                <a:spcPts val="0"/>
              </a:spcAft>
              <a:buSzPts val="1350"/>
              <a:buChar char="○"/>
              <a:defRPr sz="1500"/>
            </a:lvl2pPr>
            <a:lvl3pPr marL="1371600" lvl="2" indent="-317500" algn="l" rtl="0">
              <a:lnSpc>
                <a:spcPct val="90000"/>
              </a:lnSpc>
              <a:spcBef>
                <a:spcPts val="1600"/>
              </a:spcBef>
              <a:spcAft>
                <a:spcPts val="0"/>
              </a:spcAft>
              <a:buSzPts val="1400"/>
              <a:buChar char="■"/>
              <a:defRPr sz="1400"/>
            </a:lvl3pPr>
            <a:lvl4pPr marL="1828800" lvl="3" indent="-304800" algn="l" rtl="0">
              <a:lnSpc>
                <a:spcPct val="90000"/>
              </a:lnSpc>
              <a:spcBef>
                <a:spcPts val="1600"/>
              </a:spcBef>
              <a:spcAft>
                <a:spcPts val="0"/>
              </a:spcAft>
              <a:buSzPts val="1200"/>
              <a:buChar char="●"/>
              <a:defRPr sz="1200"/>
            </a:lvl4pPr>
            <a:lvl5pPr marL="2286000" lvl="4" indent="-298450" algn="l" rtl="0">
              <a:lnSpc>
                <a:spcPct val="90000"/>
              </a:lnSpc>
              <a:spcBef>
                <a:spcPts val="1600"/>
              </a:spcBef>
              <a:spcAft>
                <a:spcPts val="0"/>
              </a:spcAft>
              <a:buSzPts val="1100"/>
              <a:buChar char="○"/>
              <a:defRPr sz="1100"/>
            </a:lvl5pPr>
            <a:lvl6pPr marL="2743200" lvl="5" indent="-298450" algn="l" rtl="0">
              <a:lnSpc>
                <a:spcPct val="90000"/>
              </a:lnSpc>
              <a:spcBef>
                <a:spcPts val="1600"/>
              </a:spcBef>
              <a:spcAft>
                <a:spcPts val="0"/>
              </a:spcAft>
              <a:buSzPts val="1100"/>
              <a:buChar char="■"/>
              <a:defRPr sz="1100"/>
            </a:lvl6pPr>
            <a:lvl7pPr marL="3200400" lvl="6" indent="-298450" algn="l" rtl="0">
              <a:lnSpc>
                <a:spcPct val="90000"/>
              </a:lnSpc>
              <a:spcBef>
                <a:spcPts val="1600"/>
              </a:spcBef>
              <a:spcAft>
                <a:spcPts val="0"/>
              </a:spcAft>
              <a:buSzPts val="1100"/>
              <a:buChar char="●"/>
              <a:defRPr sz="1100"/>
            </a:lvl7pPr>
            <a:lvl8pPr marL="3657600" lvl="7" indent="-298450" algn="l" rtl="0">
              <a:lnSpc>
                <a:spcPct val="90000"/>
              </a:lnSpc>
              <a:spcBef>
                <a:spcPts val="1600"/>
              </a:spcBef>
              <a:spcAft>
                <a:spcPts val="0"/>
              </a:spcAft>
              <a:buSzPts val="1100"/>
              <a:buChar char="○"/>
              <a:defRPr sz="1100"/>
            </a:lvl8pPr>
            <a:lvl9pPr marL="4114800" lvl="8" indent="-298450" algn="l" rtl="0">
              <a:lnSpc>
                <a:spcPct val="90000"/>
              </a:lnSpc>
              <a:spcBef>
                <a:spcPts val="1600"/>
              </a:spcBef>
              <a:spcAft>
                <a:spcPts val="1600"/>
              </a:spcAft>
              <a:buSzPts val="1100"/>
              <a:buChar char="■"/>
              <a:defRPr sz="1100"/>
            </a:lvl9pPr>
          </a:lstStyle>
          <a:p>
            <a:endParaRPr/>
          </a:p>
        </p:txBody>
      </p:sp>
      <p:sp>
        <p:nvSpPr>
          <p:cNvPr id="108" name="Google Shape;108;p23"/>
          <p:cNvSpPr txBox="1">
            <a:spLocks noGrp="1"/>
          </p:cNvSpPr>
          <p:nvPr>
            <p:ph type="body" idx="2"/>
          </p:nvPr>
        </p:nvSpPr>
        <p:spPr>
          <a:xfrm>
            <a:off x="4724400" y="1352551"/>
            <a:ext cx="3733800" cy="3352800"/>
          </a:xfrm>
          <a:prstGeom prst="rect">
            <a:avLst/>
          </a:prstGeom>
          <a:noFill/>
          <a:ln>
            <a:noFill/>
          </a:ln>
        </p:spPr>
        <p:txBody>
          <a:bodyPr spcFirstLastPara="1" wrap="square" lIns="91425" tIns="45700" rIns="91425" bIns="45700" anchor="t" anchorCtr="0">
            <a:normAutofit/>
          </a:bodyPr>
          <a:lstStyle>
            <a:lvl1pPr marL="457200" lvl="0" indent="-331470" algn="l" rtl="0">
              <a:lnSpc>
                <a:spcPct val="90000"/>
              </a:lnSpc>
              <a:spcBef>
                <a:spcPts val="1200"/>
              </a:spcBef>
              <a:spcAft>
                <a:spcPts val="0"/>
              </a:spcAft>
              <a:buSzPts val="1620"/>
              <a:buChar char="●"/>
              <a:defRPr sz="1800"/>
            </a:lvl1pPr>
            <a:lvl2pPr marL="914400" lvl="1" indent="-314325" algn="l" rtl="0">
              <a:lnSpc>
                <a:spcPct val="90000"/>
              </a:lnSpc>
              <a:spcBef>
                <a:spcPts val="1600"/>
              </a:spcBef>
              <a:spcAft>
                <a:spcPts val="0"/>
              </a:spcAft>
              <a:buSzPts val="1350"/>
              <a:buChar char="○"/>
              <a:defRPr sz="1500"/>
            </a:lvl2pPr>
            <a:lvl3pPr marL="1371600" lvl="2" indent="-317500" algn="l" rtl="0">
              <a:lnSpc>
                <a:spcPct val="90000"/>
              </a:lnSpc>
              <a:spcBef>
                <a:spcPts val="1600"/>
              </a:spcBef>
              <a:spcAft>
                <a:spcPts val="0"/>
              </a:spcAft>
              <a:buSzPts val="1400"/>
              <a:buChar char="■"/>
              <a:defRPr sz="1400"/>
            </a:lvl3pPr>
            <a:lvl4pPr marL="1828800" lvl="3" indent="-304800" algn="l" rtl="0">
              <a:lnSpc>
                <a:spcPct val="90000"/>
              </a:lnSpc>
              <a:spcBef>
                <a:spcPts val="1600"/>
              </a:spcBef>
              <a:spcAft>
                <a:spcPts val="0"/>
              </a:spcAft>
              <a:buSzPts val="1200"/>
              <a:buChar char="●"/>
              <a:defRPr sz="1200"/>
            </a:lvl4pPr>
            <a:lvl5pPr marL="2286000" lvl="4" indent="-298450" algn="l" rtl="0">
              <a:lnSpc>
                <a:spcPct val="90000"/>
              </a:lnSpc>
              <a:spcBef>
                <a:spcPts val="1600"/>
              </a:spcBef>
              <a:spcAft>
                <a:spcPts val="0"/>
              </a:spcAft>
              <a:buSzPts val="1100"/>
              <a:buChar char="○"/>
              <a:defRPr sz="1100"/>
            </a:lvl5pPr>
            <a:lvl6pPr marL="2743200" lvl="5" indent="-298450" algn="l" rtl="0">
              <a:lnSpc>
                <a:spcPct val="90000"/>
              </a:lnSpc>
              <a:spcBef>
                <a:spcPts val="1600"/>
              </a:spcBef>
              <a:spcAft>
                <a:spcPts val="0"/>
              </a:spcAft>
              <a:buSzPts val="1100"/>
              <a:buChar char="■"/>
              <a:defRPr sz="1100"/>
            </a:lvl6pPr>
            <a:lvl7pPr marL="3200400" lvl="6" indent="-298450" algn="l" rtl="0">
              <a:lnSpc>
                <a:spcPct val="90000"/>
              </a:lnSpc>
              <a:spcBef>
                <a:spcPts val="1600"/>
              </a:spcBef>
              <a:spcAft>
                <a:spcPts val="0"/>
              </a:spcAft>
              <a:buSzPts val="1100"/>
              <a:buChar char="●"/>
              <a:defRPr sz="1100"/>
            </a:lvl7pPr>
            <a:lvl8pPr marL="3657600" lvl="7" indent="-298450" algn="l" rtl="0">
              <a:lnSpc>
                <a:spcPct val="90000"/>
              </a:lnSpc>
              <a:spcBef>
                <a:spcPts val="1600"/>
              </a:spcBef>
              <a:spcAft>
                <a:spcPts val="0"/>
              </a:spcAft>
              <a:buSzPts val="1100"/>
              <a:buChar char="○"/>
              <a:defRPr sz="1100"/>
            </a:lvl8pPr>
            <a:lvl9pPr marL="4114800" lvl="8" indent="-298450" algn="l" rtl="0">
              <a:lnSpc>
                <a:spcPct val="90000"/>
              </a:lnSpc>
              <a:spcBef>
                <a:spcPts val="1600"/>
              </a:spcBef>
              <a:spcAft>
                <a:spcPts val="1600"/>
              </a:spcAft>
              <a:buSzPts val="1100"/>
              <a:buChar char="■"/>
              <a:defRPr sz="1100"/>
            </a:lvl9pPr>
          </a:lstStyle>
          <a:p>
            <a:endParaRPr/>
          </a:p>
        </p:txBody>
      </p:sp>
      <p:sp>
        <p:nvSpPr>
          <p:cNvPr id="109" name="Google Shape;109;p23"/>
          <p:cNvSpPr txBox="1">
            <a:spLocks noGrp="1"/>
          </p:cNvSpPr>
          <p:nvPr>
            <p:ph type="dt" idx="10"/>
          </p:nvPr>
        </p:nvSpPr>
        <p:spPr>
          <a:xfrm>
            <a:off x="6553200" y="4997196"/>
            <a:ext cx="1066800" cy="1464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23"/>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800"/>
              <a:buChar char="●"/>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3"/>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chemeClr val="lt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 name="Google Shape;114;p24"/>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normAutofit/>
          </a:bodyPr>
          <a:lstStyle>
            <a:lvl1pPr marL="457200" lvl="0" indent="-331470" algn="l" rtl="0">
              <a:lnSpc>
                <a:spcPct val="90000"/>
              </a:lnSpc>
              <a:spcBef>
                <a:spcPts val="1200"/>
              </a:spcBef>
              <a:spcAft>
                <a:spcPts val="0"/>
              </a:spcAft>
              <a:buSzPts val="1620"/>
              <a:buChar char="●"/>
              <a:defRPr/>
            </a:lvl1pPr>
            <a:lvl2pPr marL="914400" lvl="1" indent="-331469" algn="l" rtl="0">
              <a:lnSpc>
                <a:spcPct val="90000"/>
              </a:lnSpc>
              <a:spcBef>
                <a:spcPts val="1600"/>
              </a:spcBef>
              <a:spcAft>
                <a:spcPts val="0"/>
              </a:spcAft>
              <a:buSzPts val="1620"/>
              <a:buChar char="○"/>
              <a:defRPr/>
            </a:lvl2pPr>
            <a:lvl3pPr marL="1371600" lvl="2" indent="-342900" algn="l" rtl="0">
              <a:lnSpc>
                <a:spcPct val="90000"/>
              </a:lnSpc>
              <a:spcBef>
                <a:spcPts val="1600"/>
              </a:spcBef>
              <a:spcAft>
                <a:spcPts val="0"/>
              </a:spcAft>
              <a:buSzPts val="1800"/>
              <a:buChar char="■"/>
              <a:defRPr/>
            </a:lvl3pPr>
            <a:lvl4pPr marL="1828800" lvl="3" indent="-342900" algn="l" rtl="0">
              <a:lnSpc>
                <a:spcPct val="90000"/>
              </a:lnSpc>
              <a:spcBef>
                <a:spcPts val="1600"/>
              </a:spcBef>
              <a:spcAft>
                <a:spcPts val="0"/>
              </a:spcAft>
              <a:buSzPts val="1800"/>
              <a:buChar char="●"/>
              <a:defRPr/>
            </a:lvl4pPr>
            <a:lvl5pPr marL="2286000" lvl="4" indent="-304800" algn="l" rtl="0">
              <a:lnSpc>
                <a:spcPct val="90000"/>
              </a:lnSpc>
              <a:spcBef>
                <a:spcPts val="1600"/>
              </a:spcBef>
              <a:spcAft>
                <a:spcPts val="0"/>
              </a:spcAft>
              <a:buSzPts val="1200"/>
              <a:buChar char="○"/>
              <a:defRPr/>
            </a:lvl5pPr>
            <a:lvl6pPr marL="2743200" lvl="5" indent="-304800" algn="l" rtl="0">
              <a:lnSpc>
                <a:spcPct val="90000"/>
              </a:lnSpc>
              <a:spcBef>
                <a:spcPts val="1600"/>
              </a:spcBef>
              <a:spcAft>
                <a:spcPts val="0"/>
              </a:spcAft>
              <a:buSzPts val="1200"/>
              <a:buChar char="■"/>
              <a:defRPr/>
            </a:lvl6pPr>
            <a:lvl7pPr marL="3200400" lvl="6" indent="-304800" algn="l" rtl="0">
              <a:lnSpc>
                <a:spcPct val="90000"/>
              </a:lnSpc>
              <a:spcBef>
                <a:spcPts val="1600"/>
              </a:spcBef>
              <a:spcAft>
                <a:spcPts val="0"/>
              </a:spcAft>
              <a:buSzPts val="1200"/>
              <a:buChar char="●"/>
              <a:defRPr/>
            </a:lvl7pPr>
            <a:lvl8pPr marL="3657600" lvl="7" indent="-304800" algn="l" rtl="0">
              <a:lnSpc>
                <a:spcPct val="90000"/>
              </a:lnSpc>
              <a:spcBef>
                <a:spcPts val="1600"/>
              </a:spcBef>
              <a:spcAft>
                <a:spcPts val="0"/>
              </a:spcAft>
              <a:buSzPts val="1200"/>
              <a:buChar char="○"/>
              <a:defRPr/>
            </a:lvl8pPr>
            <a:lvl9pPr marL="4114800" lvl="8" indent="-304800" algn="l" rtl="0">
              <a:lnSpc>
                <a:spcPct val="90000"/>
              </a:lnSpc>
              <a:spcBef>
                <a:spcPts val="1600"/>
              </a:spcBef>
              <a:spcAft>
                <a:spcPts val="1600"/>
              </a:spcAft>
              <a:buSzPts val="1200"/>
              <a:buChar char="■"/>
              <a:defRPr/>
            </a:lvl9pPr>
          </a:lstStyle>
          <a:p>
            <a:endParaRPr/>
          </a:p>
        </p:txBody>
      </p:sp>
      <p:sp>
        <p:nvSpPr>
          <p:cNvPr id="115" name="Google Shape;115;p24"/>
          <p:cNvSpPr txBox="1">
            <a:spLocks noGrp="1"/>
          </p:cNvSpPr>
          <p:nvPr>
            <p:ph type="dt" idx="10"/>
          </p:nvPr>
        </p:nvSpPr>
        <p:spPr>
          <a:xfrm>
            <a:off x="6553200" y="4997196"/>
            <a:ext cx="1066800" cy="1464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24"/>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800"/>
              <a:buChar char="●"/>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24"/>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720000" y="1152475"/>
            <a:ext cx="7704000" cy="3416400"/>
          </a:xfrm>
          <a:prstGeom prst="rect">
            <a:avLst/>
          </a:prstGeom>
          <a:solidFill>
            <a:srgbClr val="FFFFFF">
              <a:alpha val="45090"/>
            </a:srgbClr>
          </a:solidFill>
        </p:spPr>
        <p:txBody>
          <a:bodyPr spcFirstLastPara="1" wrap="square" lIns="91425" tIns="91425" rIns="91425" bIns="91425" anchor="t" anchorCtr="0">
            <a:noAutofit/>
          </a:bodyPr>
          <a:lstStyle>
            <a:lvl1pPr marL="457200" lvl="0" indent="-298450">
              <a:lnSpc>
                <a:spcPct val="100000"/>
              </a:lnSpc>
              <a:spcBef>
                <a:spcPts val="0"/>
              </a:spcBef>
              <a:spcAft>
                <a:spcPts val="0"/>
              </a:spcAft>
              <a:buClr>
                <a:srgbClr val="434343"/>
              </a:buClr>
              <a:buSzPts val="1100"/>
              <a:buAutoNum type="arabicPeriod"/>
              <a:defRPr sz="1300">
                <a:solidFill>
                  <a:srgbClr val="F3F3F3"/>
                </a:solidFill>
              </a:defRPr>
            </a:lvl1pPr>
            <a:lvl2pPr marL="914400" lvl="1" indent="-298450">
              <a:spcBef>
                <a:spcPts val="1600"/>
              </a:spcBef>
              <a:spcAft>
                <a:spcPts val="0"/>
              </a:spcAft>
              <a:buClr>
                <a:srgbClr val="000000"/>
              </a:buClr>
              <a:buSzPts val="1100"/>
              <a:buAutoNum type="alphaLcPeriod"/>
              <a:defRPr sz="1200"/>
            </a:lvl2pPr>
            <a:lvl3pPr marL="1371600" lvl="2" indent="-298450">
              <a:spcBef>
                <a:spcPts val="1600"/>
              </a:spcBef>
              <a:spcAft>
                <a:spcPts val="0"/>
              </a:spcAft>
              <a:buClr>
                <a:srgbClr val="000000"/>
              </a:buClr>
              <a:buSzPts val="1100"/>
              <a:buAutoNum type="romanLcPeriod"/>
              <a:defRPr sz="1200"/>
            </a:lvl3pPr>
            <a:lvl4pPr marL="1828800" lvl="3" indent="-298450">
              <a:spcBef>
                <a:spcPts val="1600"/>
              </a:spcBef>
              <a:spcAft>
                <a:spcPts val="0"/>
              </a:spcAft>
              <a:buClr>
                <a:srgbClr val="000000"/>
              </a:buClr>
              <a:buSzPts val="1100"/>
              <a:buAutoNum type="arabicPeriod"/>
              <a:defRPr sz="1200"/>
            </a:lvl4pPr>
            <a:lvl5pPr marL="2286000" lvl="4" indent="-298450">
              <a:spcBef>
                <a:spcPts val="1600"/>
              </a:spcBef>
              <a:spcAft>
                <a:spcPts val="0"/>
              </a:spcAft>
              <a:buClr>
                <a:srgbClr val="000000"/>
              </a:buClr>
              <a:buSzPts val="1100"/>
              <a:buAutoNum type="alphaLcPeriod"/>
              <a:defRPr sz="1200"/>
            </a:lvl5pPr>
            <a:lvl6pPr marL="2743200" lvl="5" indent="-298450">
              <a:spcBef>
                <a:spcPts val="1600"/>
              </a:spcBef>
              <a:spcAft>
                <a:spcPts val="0"/>
              </a:spcAft>
              <a:buClr>
                <a:srgbClr val="000000"/>
              </a:buClr>
              <a:buSzPts val="1100"/>
              <a:buAutoNum type="romanLcPeriod"/>
              <a:defRPr sz="1200"/>
            </a:lvl6pPr>
            <a:lvl7pPr marL="3200400" lvl="6" indent="-298450">
              <a:spcBef>
                <a:spcPts val="1600"/>
              </a:spcBef>
              <a:spcAft>
                <a:spcPts val="0"/>
              </a:spcAft>
              <a:buClr>
                <a:srgbClr val="000000"/>
              </a:buClr>
              <a:buSzPts val="1100"/>
              <a:buAutoNum type="arabicPeriod"/>
              <a:defRPr sz="1200"/>
            </a:lvl7pPr>
            <a:lvl8pPr marL="3657600" lvl="7" indent="-298450">
              <a:spcBef>
                <a:spcPts val="1600"/>
              </a:spcBef>
              <a:spcAft>
                <a:spcPts val="0"/>
              </a:spcAft>
              <a:buClr>
                <a:srgbClr val="000000"/>
              </a:buClr>
              <a:buSzPts val="1100"/>
              <a:buAutoNum type="alphaLcPeriod"/>
              <a:defRPr sz="1200"/>
            </a:lvl8pPr>
            <a:lvl9pPr marL="4114800" lvl="8" indent="-298450">
              <a:spcBef>
                <a:spcPts val="1600"/>
              </a:spcBef>
              <a:spcAft>
                <a:spcPts val="1600"/>
              </a:spcAft>
              <a:buClr>
                <a:srgbClr val="000000"/>
              </a:buClr>
              <a:buSzPts val="1100"/>
              <a:buAutoNum type="romanLcPeriod"/>
              <a:defRPr sz="1200"/>
            </a:lvl9pPr>
          </a:lstStyle>
          <a:p>
            <a:endParaRPr/>
          </a:p>
        </p:txBody>
      </p:sp>
      <p:sp>
        <p:nvSpPr>
          <p:cNvPr id="19" name="Google Shape;19;p4"/>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subTitle" idx="1"/>
          </p:nvPr>
        </p:nvSpPr>
        <p:spPr>
          <a:xfrm flipH="1">
            <a:off x="5584135" y="2904500"/>
            <a:ext cx="1701300" cy="445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Anton"/>
              <a:buNone/>
              <a:defRPr sz="1800">
                <a:latin typeface="Anton"/>
                <a:ea typeface="Anton"/>
                <a:cs typeface="Anton"/>
                <a:sym typeface="Anton"/>
              </a:defRPr>
            </a:lvl1pPr>
            <a:lvl2pPr lvl="1" algn="ctr" rtl="0">
              <a:lnSpc>
                <a:spcPct val="100000"/>
              </a:lnSpc>
              <a:spcBef>
                <a:spcPts val="0"/>
              </a:spcBef>
              <a:spcAft>
                <a:spcPts val="0"/>
              </a:spcAft>
              <a:buSzPts val="1400"/>
              <a:buFont typeface="Anton"/>
              <a:buNone/>
              <a:defRPr sz="1400" b="1">
                <a:latin typeface="Anton"/>
                <a:ea typeface="Anton"/>
                <a:cs typeface="Anton"/>
                <a:sym typeface="Anton"/>
              </a:defRPr>
            </a:lvl2pPr>
            <a:lvl3pPr lvl="2" algn="ctr" rtl="0">
              <a:lnSpc>
                <a:spcPct val="100000"/>
              </a:lnSpc>
              <a:spcBef>
                <a:spcPts val="0"/>
              </a:spcBef>
              <a:spcAft>
                <a:spcPts val="0"/>
              </a:spcAft>
              <a:buSzPts val="1400"/>
              <a:buFont typeface="Anton"/>
              <a:buNone/>
              <a:defRPr sz="1400" b="1">
                <a:latin typeface="Anton"/>
                <a:ea typeface="Anton"/>
                <a:cs typeface="Anton"/>
                <a:sym typeface="Anton"/>
              </a:defRPr>
            </a:lvl3pPr>
            <a:lvl4pPr lvl="3" algn="ctr" rtl="0">
              <a:lnSpc>
                <a:spcPct val="100000"/>
              </a:lnSpc>
              <a:spcBef>
                <a:spcPts val="0"/>
              </a:spcBef>
              <a:spcAft>
                <a:spcPts val="0"/>
              </a:spcAft>
              <a:buSzPts val="1400"/>
              <a:buFont typeface="Anton"/>
              <a:buNone/>
              <a:defRPr sz="1400" b="1">
                <a:latin typeface="Anton"/>
                <a:ea typeface="Anton"/>
                <a:cs typeface="Anton"/>
                <a:sym typeface="Anton"/>
              </a:defRPr>
            </a:lvl4pPr>
            <a:lvl5pPr lvl="4" algn="ctr" rtl="0">
              <a:lnSpc>
                <a:spcPct val="100000"/>
              </a:lnSpc>
              <a:spcBef>
                <a:spcPts val="0"/>
              </a:spcBef>
              <a:spcAft>
                <a:spcPts val="0"/>
              </a:spcAft>
              <a:buSzPts val="1400"/>
              <a:buFont typeface="Anton"/>
              <a:buNone/>
              <a:defRPr sz="1400" b="1">
                <a:latin typeface="Anton"/>
                <a:ea typeface="Anton"/>
                <a:cs typeface="Anton"/>
                <a:sym typeface="Anton"/>
              </a:defRPr>
            </a:lvl5pPr>
            <a:lvl6pPr lvl="5" algn="ctr" rtl="0">
              <a:lnSpc>
                <a:spcPct val="100000"/>
              </a:lnSpc>
              <a:spcBef>
                <a:spcPts val="0"/>
              </a:spcBef>
              <a:spcAft>
                <a:spcPts val="0"/>
              </a:spcAft>
              <a:buSzPts val="1400"/>
              <a:buFont typeface="Anton"/>
              <a:buNone/>
              <a:defRPr sz="1400" b="1">
                <a:latin typeface="Anton"/>
                <a:ea typeface="Anton"/>
                <a:cs typeface="Anton"/>
                <a:sym typeface="Anton"/>
              </a:defRPr>
            </a:lvl6pPr>
            <a:lvl7pPr lvl="6" algn="ctr" rtl="0">
              <a:lnSpc>
                <a:spcPct val="100000"/>
              </a:lnSpc>
              <a:spcBef>
                <a:spcPts val="0"/>
              </a:spcBef>
              <a:spcAft>
                <a:spcPts val="0"/>
              </a:spcAft>
              <a:buSzPts val="1400"/>
              <a:buFont typeface="Anton"/>
              <a:buNone/>
              <a:defRPr sz="1400" b="1">
                <a:latin typeface="Anton"/>
                <a:ea typeface="Anton"/>
                <a:cs typeface="Anton"/>
                <a:sym typeface="Anton"/>
              </a:defRPr>
            </a:lvl7pPr>
            <a:lvl8pPr lvl="7" algn="ctr" rtl="0">
              <a:lnSpc>
                <a:spcPct val="100000"/>
              </a:lnSpc>
              <a:spcBef>
                <a:spcPts val="0"/>
              </a:spcBef>
              <a:spcAft>
                <a:spcPts val="0"/>
              </a:spcAft>
              <a:buSzPts val="1400"/>
              <a:buFont typeface="Anton"/>
              <a:buNone/>
              <a:defRPr sz="1400" b="1">
                <a:latin typeface="Anton"/>
                <a:ea typeface="Anton"/>
                <a:cs typeface="Anton"/>
                <a:sym typeface="Anton"/>
              </a:defRPr>
            </a:lvl8pPr>
            <a:lvl9pPr lvl="8" algn="ctr" rtl="0">
              <a:lnSpc>
                <a:spcPct val="100000"/>
              </a:lnSpc>
              <a:spcBef>
                <a:spcPts val="0"/>
              </a:spcBef>
              <a:spcAft>
                <a:spcPts val="0"/>
              </a:spcAft>
              <a:buSzPts val="1400"/>
              <a:buFont typeface="Anton"/>
              <a:buNone/>
              <a:defRPr sz="1400" b="1">
                <a:latin typeface="Anton"/>
                <a:ea typeface="Anton"/>
                <a:cs typeface="Anton"/>
                <a:sym typeface="Anton"/>
              </a:defRPr>
            </a:lvl9pPr>
          </a:lstStyle>
          <a:p>
            <a:endParaRPr/>
          </a:p>
        </p:txBody>
      </p:sp>
      <p:sp>
        <p:nvSpPr>
          <p:cNvPr id="22" name="Google Shape;22;p5"/>
          <p:cNvSpPr txBox="1">
            <a:spLocks noGrp="1"/>
          </p:cNvSpPr>
          <p:nvPr>
            <p:ph type="subTitle" idx="2"/>
          </p:nvPr>
        </p:nvSpPr>
        <p:spPr>
          <a:xfrm flipH="1">
            <a:off x="5079300" y="3229525"/>
            <a:ext cx="27111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Font typeface="Josefin Slab"/>
              <a:buNone/>
              <a:defRPr sz="14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3" name="Google Shape;23;p5"/>
          <p:cNvSpPr txBox="1">
            <a:spLocks noGrp="1"/>
          </p:cNvSpPr>
          <p:nvPr>
            <p:ph type="subTitle" idx="3"/>
          </p:nvPr>
        </p:nvSpPr>
        <p:spPr>
          <a:xfrm flipH="1">
            <a:off x="1858635" y="2904500"/>
            <a:ext cx="1701300" cy="445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Anton"/>
              <a:buNone/>
              <a:defRPr sz="1800">
                <a:latin typeface="Anton"/>
                <a:ea typeface="Anton"/>
                <a:cs typeface="Anton"/>
                <a:sym typeface="Anton"/>
              </a:defRPr>
            </a:lvl1pPr>
            <a:lvl2pPr lvl="1" algn="ctr" rtl="0">
              <a:lnSpc>
                <a:spcPct val="100000"/>
              </a:lnSpc>
              <a:spcBef>
                <a:spcPts val="0"/>
              </a:spcBef>
              <a:spcAft>
                <a:spcPts val="0"/>
              </a:spcAft>
              <a:buSzPts val="1400"/>
              <a:buFont typeface="Anton"/>
              <a:buNone/>
              <a:defRPr sz="1400" b="1">
                <a:latin typeface="Anton"/>
                <a:ea typeface="Anton"/>
                <a:cs typeface="Anton"/>
                <a:sym typeface="Anton"/>
              </a:defRPr>
            </a:lvl2pPr>
            <a:lvl3pPr lvl="2" algn="ctr" rtl="0">
              <a:lnSpc>
                <a:spcPct val="100000"/>
              </a:lnSpc>
              <a:spcBef>
                <a:spcPts val="0"/>
              </a:spcBef>
              <a:spcAft>
                <a:spcPts val="0"/>
              </a:spcAft>
              <a:buSzPts val="1400"/>
              <a:buFont typeface="Anton"/>
              <a:buNone/>
              <a:defRPr sz="1400" b="1">
                <a:latin typeface="Anton"/>
                <a:ea typeface="Anton"/>
                <a:cs typeface="Anton"/>
                <a:sym typeface="Anton"/>
              </a:defRPr>
            </a:lvl3pPr>
            <a:lvl4pPr lvl="3" algn="ctr" rtl="0">
              <a:lnSpc>
                <a:spcPct val="100000"/>
              </a:lnSpc>
              <a:spcBef>
                <a:spcPts val="0"/>
              </a:spcBef>
              <a:spcAft>
                <a:spcPts val="0"/>
              </a:spcAft>
              <a:buSzPts val="1400"/>
              <a:buFont typeface="Anton"/>
              <a:buNone/>
              <a:defRPr sz="1400" b="1">
                <a:latin typeface="Anton"/>
                <a:ea typeface="Anton"/>
                <a:cs typeface="Anton"/>
                <a:sym typeface="Anton"/>
              </a:defRPr>
            </a:lvl4pPr>
            <a:lvl5pPr lvl="4" algn="ctr" rtl="0">
              <a:lnSpc>
                <a:spcPct val="100000"/>
              </a:lnSpc>
              <a:spcBef>
                <a:spcPts val="0"/>
              </a:spcBef>
              <a:spcAft>
                <a:spcPts val="0"/>
              </a:spcAft>
              <a:buSzPts val="1400"/>
              <a:buFont typeface="Anton"/>
              <a:buNone/>
              <a:defRPr sz="1400" b="1">
                <a:latin typeface="Anton"/>
                <a:ea typeface="Anton"/>
                <a:cs typeface="Anton"/>
                <a:sym typeface="Anton"/>
              </a:defRPr>
            </a:lvl5pPr>
            <a:lvl6pPr lvl="5" algn="ctr" rtl="0">
              <a:lnSpc>
                <a:spcPct val="100000"/>
              </a:lnSpc>
              <a:spcBef>
                <a:spcPts val="0"/>
              </a:spcBef>
              <a:spcAft>
                <a:spcPts val="0"/>
              </a:spcAft>
              <a:buSzPts val="1400"/>
              <a:buFont typeface="Anton"/>
              <a:buNone/>
              <a:defRPr sz="1400" b="1">
                <a:latin typeface="Anton"/>
                <a:ea typeface="Anton"/>
                <a:cs typeface="Anton"/>
                <a:sym typeface="Anton"/>
              </a:defRPr>
            </a:lvl6pPr>
            <a:lvl7pPr lvl="6" algn="ctr" rtl="0">
              <a:lnSpc>
                <a:spcPct val="100000"/>
              </a:lnSpc>
              <a:spcBef>
                <a:spcPts val="0"/>
              </a:spcBef>
              <a:spcAft>
                <a:spcPts val="0"/>
              </a:spcAft>
              <a:buSzPts val="1400"/>
              <a:buFont typeface="Anton"/>
              <a:buNone/>
              <a:defRPr sz="1400" b="1">
                <a:latin typeface="Anton"/>
                <a:ea typeface="Anton"/>
                <a:cs typeface="Anton"/>
                <a:sym typeface="Anton"/>
              </a:defRPr>
            </a:lvl7pPr>
            <a:lvl8pPr lvl="7" algn="ctr" rtl="0">
              <a:lnSpc>
                <a:spcPct val="100000"/>
              </a:lnSpc>
              <a:spcBef>
                <a:spcPts val="0"/>
              </a:spcBef>
              <a:spcAft>
                <a:spcPts val="0"/>
              </a:spcAft>
              <a:buSzPts val="1400"/>
              <a:buFont typeface="Anton"/>
              <a:buNone/>
              <a:defRPr sz="1400" b="1">
                <a:latin typeface="Anton"/>
                <a:ea typeface="Anton"/>
                <a:cs typeface="Anton"/>
                <a:sym typeface="Anton"/>
              </a:defRPr>
            </a:lvl8pPr>
            <a:lvl9pPr lvl="8" algn="ctr" rtl="0">
              <a:lnSpc>
                <a:spcPct val="100000"/>
              </a:lnSpc>
              <a:spcBef>
                <a:spcPts val="0"/>
              </a:spcBef>
              <a:spcAft>
                <a:spcPts val="0"/>
              </a:spcAft>
              <a:buSzPts val="1400"/>
              <a:buFont typeface="Anton"/>
              <a:buNone/>
              <a:defRPr sz="1400" b="1">
                <a:latin typeface="Anton"/>
                <a:ea typeface="Anton"/>
                <a:cs typeface="Anton"/>
                <a:sym typeface="Anton"/>
              </a:defRPr>
            </a:lvl9pPr>
          </a:lstStyle>
          <a:p>
            <a:endParaRPr/>
          </a:p>
        </p:txBody>
      </p:sp>
      <p:sp>
        <p:nvSpPr>
          <p:cNvPr id="24" name="Google Shape;24;p5"/>
          <p:cNvSpPr txBox="1">
            <a:spLocks noGrp="1"/>
          </p:cNvSpPr>
          <p:nvPr>
            <p:ph type="subTitle" idx="4"/>
          </p:nvPr>
        </p:nvSpPr>
        <p:spPr>
          <a:xfrm flipH="1">
            <a:off x="1353800" y="3229525"/>
            <a:ext cx="27111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Font typeface="Josefin Slab"/>
              <a:buNone/>
              <a:defRPr sz="14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5" name="Google Shape;25;p5"/>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ítulo 1">
  <p:cSld name="TITLE_ONLY_1">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
          <p:cNvSpPr txBox="1">
            <a:spLocks noGrp="1"/>
          </p:cNvSpPr>
          <p:nvPr>
            <p:ph type="subTitle" idx="1"/>
          </p:nvPr>
        </p:nvSpPr>
        <p:spPr>
          <a:xfrm>
            <a:off x="2487163" y="1434600"/>
            <a:ext cx="3367800" cy="2274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8"/>
          <p:cNvSpPr txBox="1">
            <a:spLocks noGrp="1"/>
          </p:cNvSpPr>
          <p:nvPr>
            <p:ph type="title"/>
          </p:nvPr>
        </p:nvSpPr>
        <p:spPr>
          <a:xfrm>
            <a:off x="6530228" y="1434600"/>
            <a:ext cx="1967100" cy="2274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4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422250" y="1418700"/>
            <a:ext cx="4299600" cy="230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522825" y="971850"/>
            <a:ext cx="3787800" cy="3199800"/>
          </a:xfrm>
          <a:prstGeom prst="rect">
            <a:avLst/>
          </a:prstGeom>
        </p:spPr>
        <p:txBody>
          <a:bodyPr spcFirstLastPara="1" wrap="square" lIns="91425" tIns="91425" rIns="91425" bIns="91425" anchor="ctr" anchorCtr="0">
            <a:noAutofit/>
          </a:bodyPr>
          <a:lstStyle>
            <a:lvl1pPr lvl="0" algn="r">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10"/>
          <p:cNvSpPr txBox="1">
            <a:spLocks noGrp="1"/>
          </p:cNvSpPr>
          <p:nvPr>
            <p:ph type="subTitle" idx="1"/>
          </p:nvPr>
        </p:nvSpPr>
        <p:spPr>
          <a:xfrm>
            <a:off x="4799950" y="1954200"/>
            <a:ext cx="19401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10"/>
          <p:cNvSpPr txBox="1">
            <a:spLocks noGrp="1"/>
          </p:cNvSpPr>
          <p:nvPr>
            <p:ph type="title" idx="2" hasCustomPrompt="1"/>
          </p:nvPr>
        </p:nvSpPr>
        <p:spPr>
          <a:xfrm>
            <a:off x="4849170" y="1001125"/>
            <a:ext cx="2026800" cy="1814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1pPr>
            <a:lvl2pPr lvl="1">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2pPr>
            <a:lvl3pPr lvl="2">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3pPr>
            <a:lvl4pPr lvl="3">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4pPr>
            <a:lvl5pPr lvl="4">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5pPr>
            <a:lvl6pPr lvl="5">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6pPr>
            <a:lvl7pPr lvl="6">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7pPr>
            <a:lvl8pPr lvl="7">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8pPr>
            <a:lvl9pPr lvl="8">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1pPr>
            <a:lvl2pPr marL="914400" lvl="1"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2pPr>
            <a:lvl3pPr marL="1371600" lvl="2"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3pPr>
            <a:lvl4pPr marL="1828800" lvl="3"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4pPr>
            <a:lvl5pPr marL="2286000" lvl="4"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5pPr>
            <a:lvl6pPr marL="2743200" lvl="5"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6pPr>
            <a:lvl7pPr marL="3200400" lvl="6"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7pPr>
            <a:lvl8pPr marL="3657600" lvl="7"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8pPr>
            <a:lvl9pPr marL="4114800" lvl="8" indent="-304800">
              <a:lnSpc>
                <a:spcPct val="115000"/>
              </a:lnSpc>
              <a:spcBef>
                <a:spcPts val="1600"/>
              </a:spcBef>
              <a:spcAft>
                <a:spcPts val="160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hyperlink" Target="https://www.theguardian.com/technology/2015/feb/10/anonymous-claims-victory-over-jihadi-twitter-accounts-in-opisis" TargetMode="External"/><Relationship Id="rId13" Type="http://schemas.openxmlformats.org/officeDocument/2006/relationships/hyperlink" Target="https://www.aclu.org/issues/national-security/privacy-and-surveillance/surveillance-under-patriot-act" TargetMode="External"/><Relationship Id="rId3" Type="http://schemas.openxmlformats.org/officeDocument/2006/relationships/hyperlink" Target="https://www.uscybersecurity.net/infamous-hacking-groups/" TargetMode="External"/><Relationship Id="rId7" Type="http://schemas.openxmlformats.org/officeDocument/2006/relationships/hyperlink" Target="https://www.gmanetwork.com/news/scitech/content/228826/hacker-group-hits-nasa-site-hints-at-joining-hacktivists/story/" TargetMode="External"/><Relationship Id="rId12" Type="http://schemas.openxmlformats.org/officeDocument/2006/relationships/hyperlink" Target="https://www.researchgate.net/profile/Jose-Angel-Garcia-Landa/publication/256023906_An_Apocalypse_of_Total_Communication_Utopian_and_Dystopian_Perspectives_in_'Star_Maker'_1937_and_'the_Matrix'_1999/links/00b4952b58bc22396a000000/An-Apocalypse-of-Total-Communication-Utopian-and-Dystopian-Perspectives-in-Star-Maker-1937-and-the-Matrix-1999.pdf" TargetMode="External"/><Relationship Id="rId17" Type="http://schemas.openxmlformats.org/officeDocument/2006/relationships/hyperlink" Target="https://strangenotions.com/how-do-you-know-youre-not-in-the-matrix/" TargetMode="External"/><Relationship Id="rId2" Type="http://schemas.openxmlformats.org/officeDocument/2006/relationships/notesSlide" Target="../notesSlides/notesSlide14.xml"/><Relationship Id="rId16" Type="http://schemas.openxmlformats.org/officeDocument/2006/relationships/hyperlink" Target="https://www.telegraph.co.uk/films/0/bullet-dodging-trench-coats-matrix-shaped-modern-culture/" TargetMode="External"/><Relationship Id="rId1" Type="http://schemas.openxmlformats.org/officeDocument/2006/relationships/slideLayout" Target="../slideLayouts/slideLayout23.xml"/><Relationship Id="rId6" Type="http://schemas.openxmlformats.org/officeDocument/2006/relationships/hyperlink" Target="https://www.ic3.gov/Media/PDF/AnnualReport/2019_IC3Report.pdf" TargetMode="External"/><Relationship Id="rId11" Type="http://schemas.openxmlformats.org/officeDocument/2006/relationships/hyperlink" Target="https://doi.org/10.1080/08911762.2017.1412552" TargetMode="External"/><Relationship Id="rId5" Type="http://schemas.openxmlformats.org/officeDocument/2006/relationships/hyperlink" Target="https://www.theatlantic.com/technology/archive/2016/03/how-hackers-recruit/471729/" TargetMode="External"/><Relationship Id="rId15" Type="http://schemas.openxmlformats.org/officeDocument/2006/relationships/hyperlink" Target="https://thematrixminute.one/minute-18-help-landlady-carry-garbage/" TargetMode="External"/><Relationship Id="rId10" Type="http://schemas.openxmlformats.org/officeDocument/2006/relationships/hyperlink" Target="https://doi.org/10.1186/s13673-018-0147-4" TargetMode="External"/><Relationship Id="rId4" Type="http://schemas.openxmlformats.org/officeDocument/2006/relationships/hyperlink" Target="https://cyware.com/news/top-10-most-notorious-hacking-groups-of-all-time-32d01ba2" TargetMode="External"/><Relationship Id="rId9" Type="http://schemas.openxmlformats.org/officeDocument/2006/relationships/hyperlink" Target="https://therecord.media/fireeye-more-than-1900-distinct-hacking-groups-are-active-today/#:~:text=April%2014%2C%202021-,FireEye%3A%20More%20than%201%2C900%20distinct%20hacking%20groups%20are%20active%20today,at%20the%20end%20of%202019" TargetMode="External"/><Relationship Id="rId14" Type="http://schemas.openxmlformats.org/officeDocument/2006/relationships/hyperlink" Target="https://epic.org/privacy/surveillance/fisa/fisc/"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digitaltrends.com/cool-tech/road-map-to-build-the-matrix/" TargetMode="External"/><Relationship Id="rId13" Type="http://schemas.openxmlformats.org/officeDocument/2006/relationships/hyperlink" Target="https://www.aclu.org/blog/privacy-technology/internet-privacy/if-government-had-its-way-everything-could-be-wiretapped" TargetMode="External"/><Relationship Id="rId3" Type="http://schemas.openxmlformats.org/officeDocument/2006/relationships/hyperlink" Target="https://cybersecurityventures.com/cybercrime-damage-costs-10-trillion-by-2025/" TargetMode="External"/><Relationship Id="rId7" Type="http://schemas.openxmlformats.org/officeDocument/2006/relationships/hyperlink" Target="https://www.icanw.org/new_study_on_us_russia_nuclear_war" TargetMode="External"/><Relationship Id="rId12" Type="http://schemas.openxmlformats.org/officeDocument/2006/relationships/hyperlink" Target="https://freedomhouse.org/report/freedom-on-the-net/2019/the-crisis-of-social-media/social-media-surveillance"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hyperlink" Target="https://www.theguardian.com/world/2021/apr/11/israel-appears-confirm-cyberattack-iran-nuclear-facility" TargetMode="External"/><Relationship Id="rId11" Type="http://schemas.openxmlformats.org/officeDocument/2006/relationships/hyperlink" Target="https://doi.org/10.1002/bult.2014.1720400209" TargetMode="External"/><Relationship Id="rId5" Type="http://schemas.openxmlformats.org/officeDocument/2006/relationships/hyperlink" Target="https://www.bbc.com/news/technology-55165552" TargetMode="External"/><Relationship Id="rId10" Type="http://schemas.openxmlformats.org/officeDocument/2006/relationships/hyperlink" Target="https://thehill.com/changing-america/respect/equality/571399-lapd-officers-instructed-to-get-social-media-data-on-every" TargetMode="External"/><Relationship Id="rId4" Type="http://schemas.openxmlformats.org/officeDocument/2006/relationships/hyperlink" Target="https://www.dataversity.net/cyberwarfare-ethical-hacking-and-ransomware-2021-predictions/" TargetMode="External"/><Relationship Id="rId9" Type="http://schemas.openxmlformats.org/officeDocument/2006/relationships/hyperlink" Target="https://doi.org/10.1007/s10796-019-09916-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5"/>
          <p:cNvSpPr txBox="1">
            <a:spLocks noGrp="1"/>
          </p:cNvSpPr>
          <p:nvPr>
            <p:ph type="ctrTitle"/>
          </p:nvPr>
        </p:nvSpPr>
        <p:spPr>
          <a:xfrm>
            <a:off x="313925" y="628950"/>
            <a:ext cx="4404000" cy="259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300">
                <a:latin typeface="Rajdhani"/>
                <a:ea typeface="Rajdhani"/>
                <a:cs typeface="Rajdhani"/>
                <a:sym typeface="Rajdhani"/>
              </a:rPr>
              <a:t>The Matrix (1999): A Warning About the Future</a:t>
            </a:r>
            <a:endParaRPr sz="4300">
              <a:latin typeface="Rajdhani"/>
              <a:ea typeface="Rajdhani"/>
              <a:cs typeface="Rajdhani"/>
              <a:sym typeface="Rajdhani"/>
            </a:endParaRPr>
          </a:p>
        </p:txBody>
      </p:sp>
      <p:sp>
        <p:nvSpPr>
          <p:cNvPr id="123" name="Google Shape;123;p25"/>
          <p:cNvSpPr txBox="1">
            <a:spLocks noGrp="1"/>
          </p:cNvSpPr>
          <p:nvPr>
            <p:ph type="subTitle" idx="1"/>
          </p:nvPr>
        </p:nvSpPr>
        <p:spPr>
          <a:xfrm>
            <a:off x="1062150" y="3283150"/>
            <a:ext cx="3384900" cy="4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Fira Sans Condensed Light"/>
                <a:ea typeface="Fira Sans Condensed Light"/>
                <a:cs typeface="Fira Sans Condensed Light"/>
                <a:sym typeface="Fira Sans Condensed Light"/>
              </a:rPr>
              <a:t>Ander Carbajo, Austin Rebello, Brianna Sahagian, Ken Nguyen, Shen Fang</a:t>
            </a:r>
            <a:endParaRPr>
              <a:latin typeface="Fira Sans Condensed Light"/>
              <a:ea typeface="Fira Sans Condensed Light"/>
              <a:cs typeface="Fira Sans Condensed Light"/>
              <a:sym typeface="Fira Sans Condensed Light"/>
            </a:endParaRPr>
          </a:p>
          <a:p>
            <a:pPr marL="0" lvl="0" indent="0" algn="l" rtl="0">
              <a:spcBef>
                <a:spcPts val="0"/>
              </a:spcBef>
              <a:spcAft>
                <a:spcPts val="0"/>
              </a:spcAft>
              <a:buNone/>
            </a:pPr>
            <a:endParaRPr>
              <a:latin typeface="Fira Sans Condensed Light"/>
              <a:ea typeface="Fira Sans Condensed Light"/>
              <a:cs typeface="Fira Sans Condensed Light"/>
              <a:sym typeface="Fira Sans Condensed Light"/>
            </a:endParaRPr>
          </a:p>
          <a:p>
            <a:pPr marL="0" lvl="0" indent="0" algn="l" rtl="0">
              <a:spcBef>
                <a:spcPts val="0"/>
              </a:spcBef>
              <a:spcAft>
                <a:spcPts val="0"/>
              </a:spcAft>
              <a:buNone/>
            </a:pPr>
            <a:endParaRPr>
              <a:latin typeface="Fira Sans Condensed Light"/>
              <a:ea typeface="Fira Sans Condensed Light"/>
              <a:cs typeface="Fira Sans Condensed Light"/>
              <a:sym typeface="Fira Sans Condensed Light"/>
            </a:endParaRPr>
          </a:p>
        </p:txBody>
      </p:sp>
      <p:pic>
        <p:nvPicPr>
          <p:cNvPr id="124" name="Google Shape;124;p25"/>
          <p:cNvPicPr preferRelativeResize="0"/>
          <p:nvPr/>
        </p:nvPicPr>
        <p:blipFill rotWithShape="1">
          <a:blip r:embed="rId3">
            <a:alphaModFix/>
          </a:blip>
          <a:srcRect l="6664" t="4858" r="6220" b="5495"/>
          <a:stretch/>
        </p:blipFill>
        <p:spPr>
          <a:xfrm>
            <a:off x="4046050" y="411988"/>
            <a:ext cx="4197350" cy="43195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Present Day Government Monitoring</a:t>
            </a:r>
            <a:endParaRPr/>
          </a:p>
        </p:txBody>
      </p:sp>
      <p:sp>
        <p:nvSpPr>
          <p:cNvPr id="211" name="Google Shape;211;p34"/>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fontScale="92500" lnSpcReduction="10000"/>
          </a:bodyPr>
          <a:lstStyle/>
          <a:p>
            <a:pPr marL="205766" lvl="0" indent="-205766" algn="l" rtl="0">
              <a:lnSpc>
                <a:spcPct val="90000"/>
              </a:lnSpc>
              <a:spcBef>
                <a:spcPts val="0"/>
              </a:spcBef>
              <a:spcAft>
                <a:spcPts val="0"/>
              </a:spcAft>
              <a:buSzPts val="1620"/>
              <a:buChar char="●"/>
            </a:pPr>
            <a:r>
              <a:rPr lang="en-US"/>
              <a:t>After 9/11, the United States passed the PATRIOT Act </a:t>
            </a:r>
            <a:endParaRPr/>
          </a:p>
          <a:p>
            <a:pPr marL="205766" lvl="0" indent="-205766" algn="l" rtl="0">
              <a:lnSpc>
                <a:spcPct val="90000"/>
              </a:lnSpc>
              <a:spcBef>
                <a:spcPts val="1200"/>
              </a:spcBef>
              <a:spcAft>
                <a:spcPts val="0"/>
              </a:spcAft>
              <a:buSzPts val="1620"/>
              <a:buChar char="●"/>
            </a:pPr>
            <a:r>
              <a:rPr lang="en-US"/>
              <a:t>This act gives powers to the FBI</a:t>
            </a:r>
            <a:endParaRPr/>
          </a:p>
          <a:p>
            <a:pPr marL="411534" lvl="1" indent="-205766" algn="l" rtl="0">
              <a:lnSpc>
                <a:spcPct val="90000"/>
              </a:lnSpc>
              <a:spcBef>
                <a:spcPts val="1600"/>
              </a:spcBef>
              <a:spcAft>
                <a:spcPts val="0"/>
              </a:spcAft>
              <a:buSzPts val="1350"/>
              <a:buChar char="○"/>
            </a:pPr>
            <a:r>
              <a:rPr lang="en-US"/>
              <a:t>Wiretapping citizens and collection of personal information records [13]</a:t>
            </a:r>
            <a:endParaRPr/>
          </a:p>
          <a:p>
            <a:pPr marL="205766" lvl="0" indent="-205766" algn="l" rtl="0">
              <a:lnSpc>
                <a:spcPct val="90000"/>
              </a:lnSpc>
              <a:spcBef>
                <a:spcPts val="1600"/>
              </a:spcBef>
              <a:spcAft>
                <a:spcPts val="0"/>
              </a:spcAft>
              <a:buSzPts val="1620"/>
              <a:buChar char="●"/>
            </a:pPr>
            <a:r>
              <a:rPr lang="en-US"/>
              <a:t>The government also monitors your web traffic</a:t>
            </a:r>
            <a:endParaRPr/>
          </a:p>
          <a:p>
            <a:pPr marL="411534" lvl="1" indent="-205766" algn="l" rtl="0">
              <a:lnSpc>
                <a:spcPct val="90000"/>
              </a:lnSpc>
              <a:spcBef>
                <a:spcPts val="1600"/>
              </a:spcBef>
              <a:spcAft>
                <a:spcPts val="0"/>
              </a:spcAft>
              <a:buSzPts val="1350"/>
              <a:buChar char="○"/>
            </a:pPr>
            <a:r>
              <a:rPr lang="en-US"/>
              <a:t>Almost 200,000 National Security Letters resulted in only 1 criminal [13]</a:t>
            </a:r>
            <a:endParaRPr/>
          </a:p>
          <a:p>
            <a:pPr marL="411534" lvl="1" indent="-205766" algn="l" rtl="0">
              <a:lnSpc>
                <a:spcPct val="90000"/>
              </a:lnSpc>
              <a:spcBef>
                <a:spcPts val="1600"/>
              </a:spcBef>
              <a:spcAft>
                <a:spcPts val="1600"/>
              </a:spcAft>
              <a:buSzPts val="1350"/>
              <a:buChar char="○"/>
            </a:pPr>
            <a:r>
              <a:rPr lang="en-US"/>
              <a:t>34,000 Law Enforcement Agencies have access to this information [13]</a:t>
            </a:r>
            <a:endParaRPr/>
          </a:p>
        </p:txBody>
      </p:sp>
      <p:sp>
        <p:nvSpPr>
          <p:cNvPr id="213" name="Google Shape;213;p34"/>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Font typeface="Arial"/>
              <a:buNone/>
            </a:pPr>
            <a:r>
              <a:rPr lang="en-US" i="1">
                <a:solidFill>
                  <a:schemeClr val="lt1"/>
                </a:solidFill>
                <a:latin typeface="Cambria"/>
                <a:ea typeface="Cambria"/>
                <a:cs typeface="Cambria"/>
                <a:sym typeface="Cambria"/>
              </a:rPr>
              <a:t>The Matrix</a:t>
            </a:r>
            <a:endParaRPr/>
          </a:p>
        </p:txBody>
      </p:sp>
      <p:pic>
        <p:nvPicPr>
          <p:cNvPr id="214" name="Google Shape;214;p34"/>
          <p:cNvPicPr preferRelativeResize="0"/>
          <p:nvPr/>
        </p:nvPicPr>
        <p:blipFill>
          <a:blip r:embed="rId3">
            <a:alphaModFix/>
          </a:blip>
          <a:stretch>
            <a:fillRect/>
          </a:stretch>
        </p:blipFill>
        <p:spPr>
          <a:xfrm>
            <a:off x="4415850" y="1162262"/>
            <a:ext cx="4625094" cy="3352800"/>
          </a:xfrm>
          <a:prstGeom prst="rect">
            <a:avLst/>
          </a:prstGeom>
          <a:noFill/>
          <a:ln>
            <a:noFill/>
          </a:ln>
        </p:spPr>
      </p:pic>
      <p:sp>
        <p:nvSpPr>
          <p:cNvPr id="215" name="Google Shape;215;p34"/>
          <p:cNvSpPr txBox="1"/>
          <p:nvPr/>
        </p:nvSpPr>
        <p:spPr>
          <a:xfrm>
            <a:off x="4998600" y="4471400"/>
            <a:ext cx="3459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Cambria"/>
                <a:ea typeface="Cambria"/>
                <a:cs typeface="Cambria"/>
                <a:sym typeface="Cambria"/>
              </a:rPr>
              <a:t>The number of total NSLs issued annually continues to gradually climb [14]</a:t>
            </a:r>
            <a:endParaRPr sz="1200">
              <a:solidFill>
                <a:schemeClr val="lt1"/>
              </a:solidFill>
              <a:latin typeface="Cambria"/>
              <a:ea typeface="Cambria"/>
              <a:cs typeface="Cambria"/>
              <a:sym typeface="Cambria"/>
            </a:endParaRPr>
          </a:p>
        </p:txBody>
      </p:sp>
      <p:sp>
        <p:nvSpPr>
          <p:cNvPr id="3" name="Slide Number Placeholder 2">
            <a:extLst>
              <a:ext uri="{FF2B5EF4-FFF2-40B4-BE49-F238E27FC236}">
                <a16:creationId xmlns:a16="http://schemas.microsoft.com/office/drawing/2014/main" id="{D1AFC643-E22E-7394-8B49-33E3AB4556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tx2"/>
                </a:solidFill>
              </a:rPr>
              <a:t>10</a:t>
            </a:fld>
            <a:endParaRPr lang="en-US">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131075" y="372325"/>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Social Network Monitoring In Reality</a:t>
            </a:r>
            <a:endParaRPr/>
          </a:p>
        </p:txBody>
      </p:sp>
      <p:sp>
        <p:nvSpPr>
          <p:cNvPr id="222" name="Google Shape;222;p35"/>
          <p:cNvSpPr txBox="1">
            <a:spLocks noGrp="1"/>
          </p:cNvSpPr>
          <p:nvPr>
            <p:ph type="body" idx="1"/>
          </p:nvPr>
        </p:nvSpPr>
        <p:spPr>
          <a:xfrm>
            <a:off x="62500" y="1116100"/>
            <a:ext cx="4336800" cy="3352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5000"/>
              </a:lnSpc>
              <a:spcBef>
                <a:spcPts val="1200"/>
              </a:spcBef>
              <a:spcAft>
                <a:spcPts val="0"/>
              </a:spcAft>
              <a:buNone/>
            </a:pPr>
            <a:endParaRPr/>
          </a:p>
          <a:p>
            <a:pPr marL="205766" lvl="0" indent="-198051" algn="l" rtl="0">
              <a:lnSpc>
                <a:spcPct val="115000"/>
              </a:lnSpc>
              <a:spcBef>
                <a:spcPts val="1600"/>
              </a:spcBef>
              <a:spcAft>
                <a:spcPts val="0"/>
              </a:spcAft>
              <a:buSzPct val="90000"/>
              <a:buChar char="●"/>
            </a:pPr>
            <a:r>
              <a:rPr lang="en-US"/>
              <a:t>Cookies allow websites and social networks to generate a profile of the user [8]</a:t>
            </a:r>
            <a:endParaRPr/>
          </a:p>
          <a:p>
            <a:pPr marL="411534" lvl="1" indent="-199337" algn="l" rtl="0">
              <a:lnSpc>
                <a:spcPct val="115000"/>
              </a:lnSpc>
              <a:spcBef>
                <a:spcPts val="1600"/>
              </a:spcBef>
              <a:spcAft>
                <a:spcPts val="0"/>
              </a:spcAft>
              <a:buSzPct val="90000"/>
              <a:buChar char="○"/>
            </a:pPr>
            <a:r>
              <a:rPr lang="en-US"/>
              <a:t>Government tracks citizens through cookies [27]</a:t>
            </a:r>
            <a:endParaRPr/>
          </a:p>
          <a:p>
            <a:pPr marL="205766" lvl="0" indent="-198051" algn="l" rtl="0">
              <a:lnSpc>
                <a:spcPct val="115000"/>
              </a:lnSpc>
              <a:spcBef>
                <a:spcPts val="1600"/>
              </a:spcBef>
              <a:spcAft>
                <a:spcPts val="0"/>
              </a:spcAft>
              <a:buSzPct val="90000"/>
              <a:buChar char="●"/>
            </a:pPr>
            <a:r>
              <a:rPr lang="en-US"/>
              <a:t>Interpol international voice biometric system matches voices to social media [25]</a:t>
            </a:r>
            <a:endParaRPr/>
          </a:p>
          <a:p>
            <a:pPr marL="205766" lvl="0" indent="-198051" algn="l" rtl="0">
              <a:lnSpc>
                <a:spcPct val="115000"/>
              </a:lnSpc>
              <a:spcBef>
                <a:spcPts val="1600"/>
              </a:spcBef>
              <a:spcAft>
                <a:spcPts val="0"/>
              </a:spcAft>
              <a:buSzPct val="90000"/>
              <a:buChar char="●"/>
            </a:pPr>
            <a:r>
              <a:rPr lang="en-US"/>
              <a:t>LAPD instructs officers to use social media to monitor/make arrests [26]</a:t>
            </a:r>
            <a:endParaRPr/>
          </a:p>
          <a:p>
            <a:pPr marL="205766" lvl="0" indent="0" algn="l" rtl="0">
              <a:lnSpc>
                <a:spcPct val="90000"/>
              </a:lnSpc>
              <a:spcBef>
                <a:spcPts val="1600"/>
              </a:spcBef>
              <a:spcAft>
                <a:spcPts val="1600"/>
              </a:spcAft>
              <a:buNone/>
            </a:pPr>
            <a:endParaRPr/>
          </a:p>
        </p:txBody>
      </p:sp>
      <p:sp>
        <p:nvSpPr>
          <p:cNvPr id="223" name="Google Shape;223;p35"/>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FFFFFF"/>
                </a:solidFill>
                <a:latin typeface="Arial"/>
                <a:ea typeface="Arial"/>
                <a:cs typeface="Arial"/>
                <a:sym typeface="Arial"/>
              </a:rPr>
              <a:t>11</a:t>
            </a:fld>
            <a:endParaRPr sz="1400">
              <a:solidFill>
                <a:srgbClr val="FFFFFF"/>
              </a:solidFill>
              <a:latin typeface="Arial"/>
              <a:ea typeface="Arial"/>
              <a:cs typeface="Arial"/>
              <a:sym typeface="Arial"/>
            </a:endParaRPr>
          </a:p>
        </p:txBody>
      </p:sp>
      <p:sp>
        <p:nvSpPr>
          <p:cNvPr id="224" name="Google Shape;224;p35"/>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Font typeface="Arial"/>
              <a:buNone/>
            </a:pPr>
            <a:r>
              <a:rPr lang="en-US" i="1">
                <a:solidFill>
                  <a:schemeClr val="lt1"/>
                </a:solidFill>
                <a:latin typeface="Cambria"/>
                <a:ea typeface="Cambria"/>
                <a:cs typeface="Cambria"/>
                <a:sym typeface="Cambria"/>
              </a:rPr>
              <a:t>The Matrix</a:t>
            </a:r>
            <a:endParaRPr/>
          </a:p>
        </p:txBody>
      </p:sp>
      <p:sp>
        <p:nvSpPr>
          <p:cNvPr id="225" name="Google Shape;225;p35"/>
          <p:cNvSpPr txBox="1"/>
          <p:nvPr/>
        </p:nvSpPr>
        <p:spPr>
          <a:xfrm>
            <a:off x="4695562" y="3867125"/>
            <a:ext cx="4165800" cy="307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Font typeface="Arial"/>
              <a:buNone/>
            </a:pPr>
            <a:endParaRPr/>
          </a:p>
        </p:txBody>
      </p:sp>
      <p:pic>
        <p:nvPicPr>
          <p:cNvPr id="226" name="Google Shape;226;p35" descr="Social Media Surveillance | Freedom House"/>
          <p:cNvPicPr preferRelativeResize="0"/>
          <p:nvPr/>
        </p:nvPicPr>
        <p:blipFill>
          <a:blip r:embed="rId3">
            <a:alphaModFix/>
          </a:blip>
          <a:stretch>
            <a:fillRect/>
          </a:stretch>
        </p:blipFill>
        <p:spPr>
          <a:xfrm>
            <a:off x="4473349" y="1116100"/>
            <a:ext cx="4510106" cy="3090699"/>
          </a:xfrm>
          <a:prstGeom prst="rect">
            <a:avLst/>
          </a:prstGeom>
          <a:noFill/>
          <a:ln>
            <a:noFill/>
          </a:ln>
        </p:spPr>
      </p:pic>
      <p:sp>
        <p:nvSpPr>
          <p:cNvPr id="227" name="Google Shape;227;p35"/>
          <p:cNvSpPr txBox="1"/>
          <p:nvPr/>
        </p:nvSpPr>
        <p:spPr>
          <a:xfrm>
            <a:off x="5209250" y="4174925"/>
            <a:ext cx="3459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Cambria"/>
                <a:ea typeface="Cambria"/>
                <a:cs typeface="Cambria"/>
                <a:sym typeface="Cambria"/>
              </a:rPr>
              <a:t>Image depicting scope of internet monitoring [28]</a:t>
            </a:r>
            <a:endParaRPr sz="1200">
              <a:solidFill>
                <a:schemeClr val="lt1"/>
              </a:solidFill>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0375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Future: Total Privacy Lockdown</a:t>
            </a:r>
            <a:endParaRPr/>
          </a:p>
        </p:txBody>
      </p:sp>
      <p:sp>
        <p:nvSpPr>
          <p:cNvPr id="234" name="Google Shape;234;p36"/>
          <p:cNvSpPr txBox="1">
            <a:spLocks noGrp="1"/>
          </p:cNvSpPr>
          <p:nvPr>
            <p:ph type="body" idx="1"/>
          </p:nvPr>
        </p:nvSpPr>
        <p:spPr>
          <a:xfrm>
            <a:off x="235200" y="1465750"/>
            <a:ext cx="45900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115000"/>
              </a:lnSpc>
              <a:spcBef>
                <a:spcPts val="1200"/>
              </a:spcBef>
              <a:spcAft>
                <a:spcPts val="0"/>
              </a:spcAft>
              <a:buSzPts val="1620"/>
              <a:buChar char="●"/>
            </a:pPr>
            <a:r>
              <a:rPr lang="en-US"/>
              <a:t>Government attempts to wiretap Facebook messenger calls in 2019 [29]</a:t>
            </a:r>
            <a:endParaRPr/>
          </a:p>
          <a:p>
            <a:pPr marL="411534" lvl="1" indent="-205766" algn="l" rtl="0">
              <a:lnSpc>
                <a:spcPct val="115000"/>
              </a:lnSpc>
              <a:spcBef>
                <a:spcPts val="1600"/>
              </a:spcBef>
              <a:spcAft>
                <a:spcPts val="0"/>
              </a:spcAft>
              <a:buSzPts val="1350"/>
              <a:buChar char="○"/>
            </a:pPr>
            <a:r>
              <a:rPr lang="en-US"/>
              <a:t>Start of an era of wiretapped social media</a:t>
            </a:r>
            <a:endParaRPr/>
          </a:p>
          <a:p>
            <a:pPr marL="205766" lvl="0" indent="-205766" algn="l" rtl="0">
              <a:lnSpc>
                <a:spcPct val="115000"/>
              </a:lnSpc>
              <a:spcBef>
                <a:spcPts val="1600"/>
              </a:spcBef>
              <a:spcAft>
                <a:spcPts val="0"/>
              </a:spcAft>
              <a:buSzPts val="1620"/>
              <a:buChar char="●"/>
            </a:pPr>
            <a:r>
              <a:rPr lang="en-US"/>
              <a:t>Facial recognition market to grow 12.4% from 2021-2025 [30]</a:t>
            </a:r>
            <a:endParaRPr/>
          </a:p>
          <a:p>
            <a:pPr marL="205766" lvl="0" indent="-205766" algn="l" rtl="0">
              <a:lnSpc>
                <a:spcPct val="90000"/>
              </a:lnSpc>
              <a:spcBef>
                <a:spcPts val="1600"/>
              </a:spcBef>
              <a:spcAft>
                <a:spcPts val="0"/>
              </a:spcAft>
              <a:buSzPts val="1620"/>
              <a:buChar char="●"/>
            </a:pPr>
            <a:r>
              <a:rPr lang="en-US"/>
              <a:t>Government policy implementation through cloud computing and social media [24]</a:t>
            </a:r>
            <a:endParaRPr/>
          </a:p>
          <a:p>
            <a:pPr marL="205766" lvl="0" indent="0" algn="l" rtl="0">
              <a:lnSpc>
                <a:spcPct val="90000"/>
              </a:lnSpc>
              <a:spcBef>
                <a:spcPts val="1600"/>
              </a:spcBef>
              <a:spcAft>
                <a:spcPts val="1600"/>
              </a:spcAft>
              <a:buNone/>
            </a:pPr>
            <a:endParaRPr/>
          </a:p>
        </p:txBody>
      </p:sp>
      <p:sp>
        <p:nvSpPr>
          <p:cNvPr id="235" name="Google Shape;235;p36"/>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FFFFFF"/>
                </a:solidFill>
                <a:latin typeface="Arial"/>
                <a:ea typeface="Arial"/>
                <a:cs typeface="Arial"/>
                <a:sym typeface="Arial"/>
              </a:rPr>
              <a:t>12</a:t>
            </a:fld>
            <a:endParaRPr sz="1400">
              <a:solidFill>
                <a:srgbClr val="FFFFFF"/>
              </a:solidFill>
              <a:latin typeface="Arial"/>
              <a:ea typeface="Arial"/>
              <a:cs typeface="Arial"/>
              <a:sym typeface="Arial"/>
            </a:endParaRPr>
          </a:p>
        </p:txBody>
      </p:sp>
      <p:sp>
        <p:nvSpPr>
          <p:cNvPr id="236" name="Google Shape;236;p36"/>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Font typeface="Arial"/>
              <a:buNone/>
            </a:pPr>
            <a:r>
              <a:rPr lang="en-US" i="1">
                <a:solidFill>
                  <a:schemeClr val="lt1"/>
                </a:solidFill>
                <a:latin typeface="Cambria"/>
                <a:ea typeface="Cambria"/>
                <a:cs typeface="Cambria"/>
                <a:sym typeface="Cambria"/>
              </a:rPr>
              <a:t>The Matrix</a:t>
            </a:r>
            <a:endParaRPr/>
          </a:p>
        </p:txBody>
      </p:sp>
      <p:sp>
        <p:nvSpPr>
          <p:cNvPr id="237" name="Google Shape;237;p36"/>
          <p:cNvSpPr txBox="1"/>
          <p:nvPr/>
        </p:nvSpPr>
        <p:spPr>
          <a:xfrm>
            <a:off x="4695562" y="3867125"/>
            <a:ext cx="4165800" cy="307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Font typeface="Arial"/>
              <a:buNone/>
            </a:pPr>
            <a:endParaRPr/>
          </a:p>
        </p:txBody>
      </p:sp>
      <p:pic>
        <p:nvPicPr>
          <p:cNvPr id="238" name="Google Shape;238;p36"/>
          <p:cNvPicPr preferRelativeResize="0"/>
          <p:nvPr/>
        </p:nvPicPr>
        <p:blipFill>
          <a:blip r:embed="rId3">
            <a:alphaModFix/>
          </a:blip>
          <a:stretch>
            <a:fillRect/>
          </a:stretch>
        </p:blipFill>
        <p:spPr>
          <a:xfrm>
            <a:off x="5030800" y="1428750"/>
            <a:ext cx="3495296" cy="2285975"/>
          </a:xfrm>
          <a:prstGeom prst="rect">
            <a:avLst/>
          </a:prstGeom>
          <a:noFill/>
          <a:ln>
            <a:noFill/>
          </a:ln>
        </p:spPr>
      </p:pic>
      <p:sp>
        <p:nvSpPr>
          <p:cNvPr id="239" name="Google Shape;239;p36"/>
          <p:cNvSpPr txBox="1"/>
          <p:nvPr/>
        </p:nvSpPr>
        <p:spPr>
          <a:xfrm>
            <a:off x="5048650" y="3867113"/>
            <a:ext cx="3459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Cambria"/>
                <a:ea typeface="Cambria"/>
                <a:cs typeface="Cambria"/>
                <a:sym typeface="Cambria"/>
              </a:rPr>
              <a:t>Cloud Computing and Social Media Analytics for efficient monitoring and controlling of public policies[24]</a:t>
            </a:r>
            <a:endParaRPr sz="1200">
              <a:solidFill>
                <a:schemeClr val="lt1"/>
              </a:solidFill>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Summary</a:t>
            </a:r>
            <a:endParaRPr/>
          </a:p>
        </p:txBody>
      </p:sp>
      <p:sp>
        <p:nvSpPr>
          <p:cNvPr id="246" name="Google Shape;246;p37"/>
          <p:cNvSpPr txBox="1">
            <a:spLocks noGrp="1"/>
          </p:cNvSpPr>
          <p:nvPr>
            <p:ph type="body" idx="1"/>
          </p:nvPr>
        </p:nvSpPr>
        <p:spPr>
          <a:xfrm>
            <a:off x="685800" y="1352550"/>
            <a:ext cx="75282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i="1"/>
              <a:t>The Matrix </a:t>
            </a:r>
            <a:r>
              <a:rPr lang="en-US"/>
              <a:t>group parallels real world hacker organizations in makeup and goals</a:t>
            </a:r>
            <a:endParaRPr/>
          </a:p>
          <a:p>
            <a:pPr marL="411534" lvl="1" indent="-205766" algn="l" rtl="0">
              <a:lnSpc>
                <a:spcPct val="115000"/>
              </a:lnSpc>
              <a:spcBef>
                <a:spcPts val="0"/>
              </a:spcBef>
              <a:spcAft>
                <a:spcPts val="0"/>
              </a:spcAft>
              <a:buSzPts val="1350"/>
              <a:buChar char="○"/>
            </a:pPr>
            <a:r>
              <a:rPr lang="en-US"/>
              <a:t>Displays a dynamic of hacker groups causing chaos to online systems</a:t>
            </a:r>
            <a:endParaRPr/>
          </a:p>
          <a:p>
            <a:pPr marL="411534" lvl="1" indent="-205766" algn="l" rtl="0">
              <a:lnSpc>
                <a:spcPct val="115000"/>
              </a:lnSpc>
              <a:spcBef>
                <a:spcPts val="0"/>
              </a:spcBef>
              <a:spcAft>
                <a:spcPts val="0"/>
              </a:spcAft>
              <a:buSzPts val="1350"/>
              <a:buChar char="○"/>
            </a:pPr>
            <a:r>
              <a:rPr lang="en-US"/>
              <a:t>Warms against the damage from all-powerful hackers in the future</a:t>
            </a:r>
            <a:endParaRPr/>
          </a:p>
          <a:p>
            <a:pPr marL="205766" lvl="0" indent="-205766" algn="l" rtl="0">
              <a:lnSpc>
                <a:spcPct val="100000"/>
              </a:lnSpc>
              <a:spcBef>
                <a:spcPts val="1000"/>
              </a:spcBef>
              <a:spcAft>
                <a:spcPts val="0"/>
              </a:spcAft>
              <a:buSzPts val="1620"/>
              <a:buChar char="●"/>
            </a:pPr>
            <a:r>
              <a:rPr lang="en-US" i="1"/>
              <a:t>The Matrix </a:t>
            </a:r>
            <a:r>
              <a:rPr lang="en-US"/>
              <a:t>warns viewers of the possibility of the government becoming invasive in individual citizens lives</a:t>
            </a:r>
            <a:endParaRPr/>
          </a:p>
          <a:p>
            <a:pPr marL="411534" lvl="1" indent="-222911" algn="l" rtl="0">
              <a:lnSpc>
                <a:spcPct val="115000"/>
              </a:lnSpc>
              <a:spcBef>
                <a:spcPts val="0"/>
              </a:spcBef>
              <a:spcAft>
                <a:spcPts val="0"/>
              </a:spcAft>
              <a:buSzPts val="1620"/>
              <a:buChar char="○"/>
            </a:pPr>
            <a:r>
              <a:rPr lang="en-US"/>
              <a:t>Shows how citizens are all monitored, which is now possible under the PATRIOT Act</a:t>
            </a:r>
            <a:endParaRPr/>
          </a:p>
          <a:p>
            <a:pPr marL="411534" lvl="1" indent="-205766" algn="l" rtl="0">
              <a:lnSpc>
                <a:spcPct val="115000"/>
              </a:lnSpc>
              <a:spcBef>
                <a:spcPts val="0"/>
              </a:spcBef>
              <a:spcAft>
                <a:spcPts val="0"/>
              </a:spcAft>
              <a:buSzPts val="1350"/>
              <a:buChar char="○"/>
            </a:pPr>
            <a:r>
              <a:rPr lang="en-US"/>
              <a:t>Warns against a future complete privacy lockdown</a:t>
            </a:r>
            <a:endParaRPr/>
          </a:p>
        </p:txBody>
      </p:sp>
      <p:sp>
        <p:nvSpPr>
          <p:cNvPr id="247" name="Google Shape;247;p37"/>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FFFFFF"/>
                </a:solidFill>
                <a:latin typeface="Arial"/>
                <a:ea typeface="Arial"/>
                <a:cs typeface="Arial"/>
                <a:sym typeface="Arial"/>
              </a:rPr>
              <a:t>13</a:t>
            </a:fld>
            <a:endParaRPr sz="1400">
              <a:solidFill>
                <a:srgbClr val="FFFFFF"/>
              </a:solidFill>
              <a:latin typeface="Arial"/>
              <a:ea typeface="Arial"/>
              <a:cs typeface="Arial"/>
              <a:sym typeface="Arial"/>
            </a:endParaRPr>
          </a:p>
        </p:txBody>
      </p:sp>
      <p:sp>
        <p:nvSpPr>
          <p:cNvPr id="248" name="Google Shape;248;p37"/>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i="1">
                <a:solidFill>
                  <a:schemeClr val="lt1"/>
                </a:solidFill>
                <a:latin typeface="Cambria"/>
                <a:ea typeface="Cambria"/>
                <a:cs typeface="Cambria"/>
                <a:sym typeface="Cambria"/>
              </a:rPr>
              <a:t>The Matrix</a:t>
            </a:r>
            <a:endParaRPr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254" name="Google Shape;254;p38"/>
          <p:cNvSpPr txBox="1">
            <a:spLocks noGrp="1"/>
          </p:cNvSpPr>
          <p:nvPr>
            <p:ph type="body" idx="1"/>
          </p:nvPr>
        </p:nvSpPr>
        <p:spPr>
          <a:xfrm>
            <a:off x="0" y="979136"/>
            <a:ext cx="9144000" cy="394082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65"/>
              <a:buNone/>
            </a:pPr>
            <a:r>
              <a:rPr lang="en-US" sz="951" dirty="0">
                <a:solidFill>
                  <a:schemeClr val="tx2"/>
                </a:solidFill>
                <a:latin typeface="Calibri"/>
                <a:ea typeface="Calibri"/>
                <a:cs typeface="Calibri"/>
                <a:sym typeface="Calibri"/>
              </a:rPr>
              <a:t>[1] Townsend, Caleb, “(In)Famous Hacking Groups”, (United States Cybersecurity Magazine, 2021), </a:t>
            </a:r>
            <a:r>
              <a:rPr lang="en-US" sz="951" u="sng" dirty="0">
                <a:solidFill>
                  <a:schemeClr val="tx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https://www.uscybersecurity.net/infamous-hacking-groups/</a:t>
            </a:r>
            <a:r>
              <a:rPr lang="en-US" sz="951" dirty="0">
                <a:solidFill>
                  <a:schemeClr val="tx2"/>
                </a:solidFill>
                <a:latin typeface="Calibri"/>
                <a:ea typeface="Calibri"/>
                <a:cs typeface="Calibri"/>
                <a:sym typeface="Calibri"/>
              </a:rPr>
              <a:t> (9/29/2021)</a:t>
            </a:r>
            <a:br>
              <a:rPr lang="en-US" sz="951" dirty="0">
                <a:solidFill>
                  <a:schemeClr val="tx2"/>
                </a:solidFill>
                <a:latin typeface="Calibri"/>
                <a:ea typeface="Calibri"/>
                <a:cs typeface="Calibri"/>
                <a:sym typeface="Calibri"/>
              </a:rPr>
            </a:br>
            <a:r>
              <a:rPr lang="en-US" sz="951" dirty="0">
                <a:solidFill>
                  <a:schemeClr val="tx2"/>
                </a:solidFill>
                <a:latin typeface="Calibri"/>
                <a:ea typeface="Calibri"/>
                <a:cs typeface="Calibri"/>
                <a:sym typeface="Calibri"/>
              </a:rPr>
              <a:t>[2] </a:t>
            </a:r>
            <a:r>
              <a:rPr lang="en-US" sz="951" dirty="0" err="1">
                <a:solidFill>
                  <a:schemeClr val="tx2"/>
                </a:solidFill>
                <a:latin typeface="Calibri"/>
                <a:ea typeface="Calibri"/>
                <a:cs typeface="Calibri"/>
                <a:sym typeface="Calibri"/>
              </a:rPr>
              <a:t>Cyware</a:t>
            </a:r>
            <a:r>
              <a:rPr lang="en-US" sz="951" dirty="0">
                <a:solidFill>
                  <a:schemeClr val="tx2"/>
                </a:solidFill>
                <a:latin typeface="Calibri"/>
                <a:ea typeface="Calibri"/>
                <a:cs typeface="Calibri"/>
                <a:sym typeface="Calibri"/>
              </a:rPr>
              <a:t>, “Top 10 Most Notorious Hacking Groups of All Time”, </a:t>
            </a:r>
            <a:r>
              <a:rPr lang="en-US" sz="951" u="sng" dirty="0">
                <a:solidFill>
                  <a:schemeClr val="tx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https://cyware.com/news/top-10-most-notorious-hacking-groups-of-all-time-32d01ba2</a:t>
            </a:r>
            <a:r>
              <a:rPr lang="en-US" sz="951" dirty="0">
                <a:solidFill>
                  <a:schemeClr val="tx2"/>
                </a:solidFill>
                <a:latin typeface="Calibri"/>
                <a:ea typeface="Calibri"/>
                <a:cs typeface="Calibri"/>
                <a:sym typeface="Calibri"/>
              </a:rPr>
              <a:t> (9/25/2021)</a:t>
            </a:r>
            <a:br>
              <a:rPr lang="en-US" sz="951" dirty="0">
                <a:solidFill>
                  <a:schemeClr val="tx2"/>
                </a:solidFill>
                <a:latin typeface="Calibri"/>
                <a:ea typeface="Calibri"/>
                <a:cs typeface="Calibri"/>
                <a:sym typeface="Calibri"/>
              </a:rPr>
            </a:br>
            <a:r>
              <a:rPr lang="en-US" sz="951" dirty="0">
                <a:solidFill>
                  <a:schemeClr val="tx2"/>
                </a:solidFill>
                <a:latin typeface="Calibri"/>
                <a:ea typeface="Calibri"/>
                <a:cs typeface="Calibri"/>
                <a:sym typeface="Calibri"/>
              </a:rPr>
              <a:t>[3] Waddell, Kaveh, “How Hackers Recruit New Talent”, (The Atlantic, 2016), </a:t>
            </a:r>
            <a:r>
              <a:rPr lang="en-US" sz="951" u="sng" dirty="0">
                <a:solidFill>
                  <a:schemeClr val="tx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https://www.theatlantic.com/technology/archive/2016/03/how-hackers-recruit/471729/</a:t>
            </a:r>
            <a:r>
              <a:rPr lang="en-US" sz="951" dirty="0">
                <a:solidFill>
                  <a:schemeClr val="tx2"/>
                </a:solidFill>
                <a:latin typeface="Calibri"/>
                <a:ea typeface="Calibri"/>
                <a:cs typeface="Calibri"/>
                <a:sym typeface="Calibri"/>
              </a:rPr>
              <a:t> (9/29/2021)</a:t>
            </a:r>
            <a:br>
              <a:rPr lang="en-US" sz="951" dirty="0">
                <a:solidFill>
                  <a:schemeClr val="tx2"/>
                </a:solidFill>
                <a:latin typeface="Calibri"/>
                <a:ea typeface="Calibri"/>
                <a:cs typeface="Calibri"/>
                <a:sym typeface="Calibri"/>
              </a:rPr>
            </a:br>
            <a:r>
              <a:rPr lang="en-US" sz="951" dirty="0">
                <a:solidFill>
                  <a:schemeClr val="tx2"/>
                </a:solidFill>
                <a:latin typeface="Calibri"/>
                <a:ea typeface="Calibri"/>
                <a:cs typeface="Calibri"/>
                <a:sym typeface="Calibri"/>
              </a:rPr>
              <a:t>[4] Internet Crime Complaint Center, “2019 Internet Crime Report”, </a:t>
            </a:r>
            <a:r>
              <a:rPr lang="en-US" sz="951" u="sng" dirty="0">
                <a:solidFill>
                  <a:schemeClr val="tx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https://www.ic3.gov/Media/PDF/AnnualReport/2019_IC3Report.pdf</a:t>
            </a:r>
            <a:r>
              <a:rPr lang="en-US" sz="951" dirty="0">
                <a:solidFill>
                  <a:schemeClr val="tx2"/>
                </a:solidFill>
                <a:latin typeface="Calibri"/>
                <a:ea typeface="Calibri"/>
                <a:cs typeface="Calibri"/>
                <a:sym typeface="Calibri"/>
              </a:rPr>
              <a:t> (10/2/2021)</a:t>
            </a:r>
            <a:br>
              <a:rPr lang="en-US" sz="951" dirty="0">
                <a:solidFill>
                  <a:schemeClr val="tx2"/>
                </a:solidFill>
                <a:latin typeface="Calibri"/>
                <a:ea typeface="Calibri"/>
                <a:cs typeface="Calibri"/>
                <a:sym typeface="Calibri"/>
              </a:rPr>
            </a:br>
            <a:r>
              <a:rPr lang="en-US" sz="951" dirty="0">
                <a:solidFill>
                  <a:schemeClr val="tx2"/>
                </a:solidFill>
                <a:latin typeface="Calibri"/>
                <a:ea typeface="Calibri"/>
                <a:cs typeface="Calibri"/>
                <a:sym typeface="Calibri"/>
              </a:rPr>
              <a:t>[5] GMA News, “</a:t>
            </a:r>
            <a:r>
              <a:rPr lang="en-US" sz="950" dirty="0">
                <a:solidFill>
                  <a:schemeClr val="tx2"/>
                </a:solidFill>
                <a:latin typeface="Calibri"/>
                <a:ea typeface="Calibri"/>
                <a:cs typeface="Calibri"/>
                <a:sym typeface="Calibri"/>
              </a:rPr>
              <a:t>Hacker Group Hits NASA Site, Hints at Joining Hacktivists”, </a:t>
            </a:r>
            <a:r>
              <a:rPr lang="en-US" sz="950" u="sng" dirty="0">
                <a:solidFill>
                  <a:schemeClr val="tx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https://www.gmanetwork.com/news/scitech/content/228826/hacker-group-hits-nasa-site-hints-at-joining-hacktivists/story/</a:t>
            </a:r>
            <a:r>
              <a:rPr lang="en-US" sz="950" dirty="0">
                <a:solidFill>
                  <a:schemeClr val="tx2"/>
                </a:solidFill>
                <a:latin typeface="Calibri"/>
                <a:ea typeface="Calibri"/>
                <a:cs typeface="Calibri"/>
                <a:sym typeface="Calibri"/>
              </a:rPr>
              <a:t> (10/2/2021)</a:t>
            </a:r>
            <a:br>
              <a:rPr lang="en-US" sz="950" dirty="0">
                <a:solidFill>
                  <a:schemeClr val="tx2"/>
                </a:solidFill>
                <a:latin typeface="Calibri"/>
                <a:ea typeface="Calibri"/>
                <a:cs typeface="Calibri"/>
                <a:sym typeface="Calibri"/>
              </a:rPr>
            </a:br>
            <a:r>
              <a:rPr lang="en-US" sz="951" dirty="0">
                <a:solidFill>
                  <a:schemeClr val="tx2"/>
                </a:solidFill>
                <a:latin typeface="Calibri"/>
                <a:ea typeface="Calibri"/>
                <a:cs typeface="Calibri"/>
                <a:sym typeface="Calibri"/>
              </a:rPr>
              <a:t>[6] Hern, Alex, “</a:t>
            </a:r>
            <a:r>
              <a:rPr lang="en-US" sz="950" dirty="0">
                <a:solidFill>
                  <a:schemeClr val="tx2"/>
                </a:solidFill>
                <a:latin typeface="Calibri"/>
                <a:ea typeface="Calibri"/>
                <a:cs typeface="Calibri"/>
                <a:sym typeface="Calibri"/>
              </a:rPr>
              <a:t>Anonymous Claims Victory Over Jihadi Twitter Accounts in #</a:t>
            </a:r>
            <a:r>
              <a:rPr lang="en-US" sz="950" dirty="0" err="1">
                <a:solidFill>
                  <a:schemeClr val="tx2"/>
                </a:solidFill>
                <a:latin typeface="Calibri"/>
                <a:ea typeface="Calibri"/>
                <a:cs typeface="Calibri"/>
                <a:sym typeface="Calibri"/>
              </a:rPr>
              <a:t>OpIsis</a:t>
            </a:r>
            <a:r>
              <a:rPr lang="en-US" sz="950" dirty="0">
                <a:solidFill>
                  <a:schemeClr val="tx2"/>
                </a:solidFill>
                <a:latin typeface="Calibri"/>
                <a:ea typeface="Calibri"/>
                <a:cs typeface="Calibri"/>
                <a:sym typeface="Calibri"/>
              </a:rPr>
              <a:t>”, (The Guardian, 2015), </a:t>
            </a:r>
            <a:r>
              <a:rPr lang="en-US" sz="950" u="sng" dirty="0">
                <a:solidFill>
                  <a:schemeClr val="tx2"/>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https://www.theguardian.com/technology/2015/feb/10/anonymous-claims-victory-over-jihadi-twitter-accounts-in-opisis</a:t>
            </a:r>
            <a:r>
              <a:rPr lang="en-US" sz="950" dirty="0">
                <a:solidFill>
                  <a:schemeClr val="tx2"/>
                </a:solidFill>
                <a:latin typeface="Calibri"/>
                <a:ea typeface="Calibri"/>
                <a:cs typeface="Calibri"/>
                <a:sym typeface="Calibri"/>
              </a:rPr>
              <a:t> (10/2/2021)</a:t>
            </a:r>
            <a:br>
              <a:rPr lang="en-US" sz="951" dirty="0">
                <a:solidFill>
                  <a:schemeClr val="tx2"/>
                </a:solidFill>
                <a:latin typeface="Calibri"/>
                <a:ea typeface="Calibri"/>
                <a:cs typeface="Calibri"/>
                <a:sym typeface="Calibri"/>
              </a:rPr>
            </a:br>
            <a:r>
              <a:rPr lang="en-US" sz="951" dirty="0">
                <a:solidFill>
                  <a:schemeClr val="tx2"/>
                </a:solidFill>
                <a:latin typeface="Calibri"/>
                <a:ea typeface="Calibri"/>
                <a:cs typeface="Calibri"/>
                <a:sym typeface="Calibri"/>
              </a:rPr>
              <a:t>[7] </a:t>
            </a:r>
            <a:r>
              <a:rPr lang="en-US" sz="951" dirty="0" err="1">
                <a:solidFill>
                  <a:schemeClr val="tx2"/>
                </a:solidFill>
                <a:latin typeface="Calibri"/>
                <a:ea typeface="Calibri"/>
                <a:cs typeface="Calibri"/>
                <a:sym typeface="Calibri"/>
              </a:rPr>
              <a:t>Cimpanu</a:t>
            </a:r>
            <a:r>
              <a:rPr lang="en-US" sz="951" dirty="0">
                <a:solidFill>
                  <a:schemeClr val="tx2"/>
                </a:solidFill>
                <a:latin typeface="Calibri"/>
                <a:ea typeface="Calibri"/>
                <a:cs typeface="Calibri"/>
                <a:sym typeface="Calibri"/>
              </a:rPr>
              <a:t>, </a:t>
            </a:r>
            <a:r>
              <a:rPr lang="en-US" sz="951" dirty="0" err="1">
                <a:solidFill>
                  <a:schemeClr val="tx2"/>
                </a:solidFill>
                <a:latin typeface="Calibri"/>
                <a:ea typeface="Calibri"/>
                <a:cs typeface="Calibri"/>
                <a:sym typeface="Calibri"/>
              </a:rPr>
              <a:t>Catalin</a:t>
            </a:r>
            <a:r>
              <a:rPr lang="en-US" sz="951" dirty="0">
                <a:solidFill>
                  <a:schemeClr val="tx2"/>
                </a:solidFill>
                <a:latin typeface="Calibri"/>
                <a:ea typeface="Calibri"/>
                <a:cs typeface="Calibri"/>
                <a:sym typeface="Calibri"/>
              </a:rPr>
              <a:t>, “FireEye: More Than 1,900 Distinct Hacking Groups Are Active Today”, (The Record by Recorded Future, 2021), </a:t>
            </a:r>
            <a:r>
              <a:rPr lang="en-US" sz="951" u="sng" dirty="0">
                <a:solidFill>
                  <a:schemeClr val="tx2"/>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https://therecord.media/fireeye-more-than-1900-distinct-hacking-groups-are-active-today/#:~:text=April%2014%2C%202021</a:t>
            </a:r>
            <a:r>
              <a:rPr lang="en-US" sz="951" u="sng" dirty="0">
                <a:solidFill>
                  <a:schemeClr val="tx2"/>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a:t>
            </a:r>
            <a:r>
              <a:rPr lang="en-US" sz="951" u="sng" dirty="0">
                <a:solidFill>
                  <a:schemeClr val="tx2"/>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,FireEye%3A%20More%20than%201%2C900%20distinct%20hacking%20groups%20are%20active%20today,at%20the%20end%20of%202019</a:t>
            </a:r>
            <a:r>
              <a:rPr lang="en-US" sz="951" dirty="0">
                <a:solidFill>
                  <a:schemeClr val="tx2"/>
                </a:solidFill>
                <a:latin typeface="Calibri"/>
                <a:ea typeface="Calibri"/>
                <a:cs typeface="Calibri"/>
                <a:sym typeface="Calibri"/>
              </a:rPr>
              <a:t> (9/25/2021)</a:t>
            </a:r>
            <a:br>
              <a:rPr lang="en-US" sz="951" dirty="0">
                <a:solidFill>
                  <a:schemeClr val="tx2"/>
                </a:solidFill>
                <a:latin typeface="Calibri"/>
                <a:ea typeface="Calibri"/>
                <a:cs typeface="Calibri"/>
                <a:sym typeface="Calibri"/>
              </a:rPr>
            </a:br>
            <a:r>
              <a:rPr lang="en-US" sz="900" dirty="0">
                <a:solidFill>
                  <a:schemeClr val="tx2"/>
                </a:solidFill>
                <a:latin typeface="Calibri"/>
                <a:ea typeface="Calibri"/>
                <a:cs typeface="Calibri"/>
                <a:sym typeface="Calibri"/>
              </a:rPr>
              <a:t>[8] </a:t>
            </a:r>
            <a:r>
              <a:rPr lang="en-US" sz="900" dirty="0" err="1">
                <a:solidFill>
                  <a:schemeClr val="tx2"/>
                </a:solidFill>
                <a:latin typeface="Calibri"/>
                <a:ea typeface="Calibri"/>
                <a:cs typeface="Calibri"/>
                <a:sym typeface="Calibri"/>
              </a:rPr>
              <a:t>Souri</a:t>
            </a:r>
            <a:r>
              <a:rPr lang="en-US" sz="900" dirty="0">
                <a:solidFill>
                  <a:schemeClr val="tx2"/>
                </a:solidFill>
                <a:latin typeface="Calibri"/>
                <a:ea typeface="Calibri"/>
                <a:cs typeface="Calibri"/>
                <a:sym typeface="Calibri"/>
              </a:rPr>
              <a:t>, A., </a:t>
            </a:r>
            <a:r>
              <a:rPr lang="en-US" sz="900" dirty="0" err="1">
                <a:solidFill>
                  <a:schemeClr val="tx2"/>
                </a:solidFill>
                <a:latin typeface="Calibri"/>
                <a:ea typeface="Calibri"/>
                <a:cs typeface="Calibri"/>
                <a:sym typeface="Calibri"/>
              </a:rPr>
              <a:t>Hosseinpour</a:t>
            </a:r>
            <a:r>
              <a:rPr lang="en-US" sz="900" dirty="0">
                <a:solidFill>
                  <a:schemeClr val="tx2"/>
                </a:solidFill>
                <a:latin typeface="Calibri"/>
                <a:ea typeface="Calibri"/>
                <a:cs typeface="Calibri"/>
                <a:sym typeface="Calibri"/>
              </a:rPr>
              <a:t>, S., &amp; Rahmani, A. M. (2018). Personality classification based on profiles of social networks’ users and the five-factor model of personality. </a:t>
            </a:r>
            <a:r>
              <a:rPr lang="en-US" sz="900" i="1" dirty="0">
                <a:solidFill>
                  <a:schemeClr val="tx2"/>
                </a:solidFill>
                <a:latin typeface="Calibri"/>
                <a:ea typeface="Calibri"/>
                <a:cs typeface="Calibri"/>
                <a:sym typeface="Calibri"/>
              </a:rPr>
              <a:t>Human-Centric Computing and Information Sciences</a:t>
            </a:r>
            <a:r>
              <a:rPr lang="en-US" sz="900" dirty="0">
                <a:solidFill>
                  <a:schemeClr val="tx2"/>
                </a:solidFill>
                <a:latin typeface="Calibri"/>
                <a:ea typeface="Calibri"/>
                <a:cs typeface="Calibri"/>
                <a:sym typeface="Calibri"/>
              </a:rPr>
              <a:t>, </a:t>
            </a:r>
            <a:r>
              <a:rPr lang="en-US" sz="900" i="1" dirty="0">
                <a:solidFill>
                  <a:schemeClr val="tx2"/>
                </a:solidFill>
                <a:latin typeface="Calibri"/>
                <a:ea typeface="Calibri"/>
                <a:cs typeface="Calibri"/>
                <a:sym typeface="Calibri"/>
              </a:rPr>
              <a:t>8</a:t>
            </a:r>
            <a:r>
              <a:rPr lang="en-US" sz="900" dirty="0">
                <a:solidFill>
                  <a:schemeClr val="tx2"/>
                </a:solidFill>
                <a:latin typeface="Calibri"/>
                <a:ea typeface="Calibri"/>
                <a:cs typeface="Calibri"/>
                <a:sym typeface="Calibri"/>
              </a:rPr>
              <a:t>(1). </a:t>
            </a:r>
            <a:r>
              <a:rPr lang="en-US" sz="900" u="sng" dirty="0">
                <a:solidFill>
                  <a:schemeClr val="tx2"/>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https://doi.org/10.1186/s13673-018-0147-4</a:t>
            </a:r>
            <a:br>
              <a:rPr lang="en-US" sz="900" u="sng" dirty="0">
                <a:solidFill>
                  <a:schemeClr val="tx2"/>
                </a:solidFill>
                <a:latin typeface="Calibri"/>
                <a:ea typeface="Calibri"/>
                <a:cs typeface="Calibri"/>
                <a:sym typeface="Calibri"/>
              </a:rPr>
            </a:br>
            <a:r>
              <a:rPr lang="en-US" sz="900" dirty="0">
                <a:solidFill>
                  <a:schemeClr val="tx2"/>
                </a:solidFill>
                <a:latin typeface="Calibri"/>
                <a:ea typeface="Calibri"/>
                <a:cs typeface="Calibri"/>
                <a:sym typeface="Calibri"/>
              </a:rPr>
              <a:t>[9] Agent. Matrix Wiki. (n.d.). Retrieved October 1, 2021, from https://</a:t>
            </a:r>
            <a:r>
              <a:rPr lang="en-US" sz="900" dirty="0" err="1">
                <a:solidFill>
                  <a:schemeClr val="tx2"/>
                </a:solidFill>
                <a:latin typeface="Calibri"/>
                <a:ea typeface="Calibri"/>
                <a:cs typeface="Calibri"/>
                <a:sym typeface="Calibri"/>
              </a:rPr>
              <a:t>matrix.fandom.com</a:t>
            </a:r>
            <a:r>
              <a:rPr lang="en-US" sz="900" dirty="0">
                <a:solidFill>
                  <a:schemeClr val="tx2"/>
                </a:solidFill>
                <a:latin typeface="Calibri"/>
                <a:ea typeface="Calibri"/>
                <a:cs typeface="Calibri"/>
                <a:sym typeface="Calibri"/>
              </a:rPr>
              <a:t>/wiki/Agent. </a:t>
            </a:r>
            <a:br>
              <a:rPr lang="en-US" sz="900" dirty="0">
                <a:solidFill>
                  <a:schemeClr val="tx2"/>
                </a:solidFill>
                <a:latin typeface="Calibri"/>
                <a:ea typeface="Calibri"/>
                <a:cs typeface="Calibri"/>
                <a:sym typeface="Calibri"/>
              </a:rPr>
            </a:br>
            <a:r>
              <a:rPr lang="en-US" sz="900" dirty="0">
                <a:solidFill>
                  <a:schemeClr val="tx2"/>
                </a:solidFill>
                <a:latin typeface="Calibri"/>
                <a:ea typeface="Calibri"/>
                <a:cs typeface="Calibri"/>
                <a:sym typeface="Calibri"/>
              </a:rPr>
              <a:t>[10] Adhikari, K., &amp; Panda, R. K. (2018). Users’ Information Privacy Concerns and Privacy Protection Behaviors in Social Networks. Journal of Global Marketing, 31(2), 96–110. </a:t>
            </a:r>
            <a:r>
              <a:rPr lang="en-US" sz="900" u="sng" dirty="0">
                <a:solidFill>
                  <a:schemeClr val="tx2"/>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https://doi.org/10.1080/08911762.2017.1412552</a:t>
            </a:r>
            <a:br>
              <a:rPr lang="en-US" sz="900" u="sng" dirty="0">
                <a:solidFill>
                  <a:schemeClr val="tx2"/>
                </a:solidFill>
                <a:latin typeface="Calibri"/>
                <a:ea typeface="Calibri"/>
                <a:cs typeface="Calibri"/>
                <a:sym typeface="Calibri"/>
              </a:rPr>
            </a:br>
            <a:r>
              <a:rPr lang="en-US" sz="900" dirty="0">
                <a:latin typeface="Calibri"/>
                <a:ea typeface="Calibri"/>
                <a:cs typeface="Calibri"/>
                <a:sym typeface="Calibri"/>
              </a:rPr>
              <a:t>[11] Michael Dean(Sep. 5, 2018). “AI and the Future of Privacy”. https://</a:t>
            </a:r>
            <a:r>
              <a:rPr lang="en-US" sz="900" dirty="0" err="1">
                <a:latin typeface="Calibri"/>
                <a:ea typeface="Calibri"/>
                <a:cs typeface="Calibri"/>
                <a:sym typeface="Calibri"/>
              </a:rPr>
              <a:t>towardsdatascience.com</a:t>
            </a:r>
            <a:r>
              <a:rPr lang="en-US" sz="900" dirty="0">
                <a:latin typeface="Calibri"/>
                <a:ea typeface="Calibri"/>
                <a:cs typeface="Calibri"/>
                <a:sym typeface="Calibri"/>
              </a:rPr>
              <a:t>/ai-and-the-future-of-privacy-3d5f6552a7c4</a:t>
            </a:r>
          </a:p>
          <a:p>
            <a:pPr marL="0" lvl="0" indent="0" algn="l" rtl="0">
              <a:lnSpc>
                <a:spcPct val="100000"/>
              </a:lnSpc>
              <a:spcBef>
                <a:spcPts val="0"/>
              </a:spcBef>
              <a:spcAft>
                <a:spcPts val="0"/>
              </a:spcAft>
              <a:buSzPts val="852"/>
              <a:buNone/>
            </a:pPr>
            <a:r>
              <a:rPr lang="en-US" sz="900" dirty="0">
                <a:latin typeface="Calibri"/>
                <a:ea typeface="Calibri"/>
                <a:cs typeface="Calibri"/>
                <a:sym typeface="Calibri"/>
              </a:rPr>
              <a:t>[12] An Apocalypse of Total Communication: Utopian and Dystopian Perspectives in Star Maker (1937) and The Matrix (1999), 9) JOSÉ ÁNGEL GARCÍA LANDA. </a:t>
            </a:r>
            <a:r>
              <a:rPr lang="en-US" sz="900" u="sng" dirty="0">
                <a:solidFill>
                  <a:schemeClr val="hlink"/>
                </a:solidFill>
                <a:latin typeface="Calibri"/>
                <a:ea typeface="Calibri"/>
                <a:cs typeface="Calibri"/>
                <a:sym typeface="Calibri"/>
                <a:hlinkClick r:id="rId12"/>
              </a:rPr>
              <a:t>https://www.researchgate.net/profile/Jose-Angel-Garcia-Landa/publication/256023906_An_Apocalypse_of_Total_Communication_Utopian_and_Dystopian_Perspectives_in_'Star_Maker'_1937_and_'the_Matrix'_1999/links/00b4952b58bc22396a000000/An-Apocalypse-of-Total-Communication-Utopian-and-Dystopian-Perspectives-in-Star-Maker-1937-and-the-Matrix-1999.pdf</a:t>
            </a:r>
            <a:endParaRPr lang="en-US" sz="900" dirty="0">
              <a:latin typeface="Calibri"/>
              <a:ea typeface="Calibri"/>
              <a:cs typeface="Calibri"/>
              <a:sym typeface="Calibri"/>
            </a:endParaRPr>
          </a:p>
          <a:p>
            <a:pPr marL="0" lvl="0" indent="0" algn="l" rtl="0">
              <a:lnSpc>
                <a:spcPct val="100000"/>
              </a:lnSpc>
              <a:spcBef>
                <a:spcPts val="0"/>
              </a:spcBef>
              <a:spcAft>
                <a:spcPts val="0"/>
              </a:spcAft>
              <a:buSzPts val="852"/>
              <a:buNone/>
            </a:pPr>
            <a:r>
              <a:rPr lang="en-US" sz="900" dirty="0">
                <a:latin typeface="Calibri"/>
                <a:ea typeface="Calibri"/>
                <a:cs typeface="Calibri"/>
                <a:sym typeface="Calibri"/>
              </a:rPr>
              <a:t>[13] ACLU, SURVEILLANCE UNDER THE PATRIOT ACT, (n.d.), </a:t>
            </a:r>
            <a:r>
              <a:rPr lang="en-US" sz="900" u="sng" dirty="0">
                <a:latin typeface="Calibri"/>
                <a:ea typeface="Calibri"/>
                <a:cs typeface="Calibri"/>
                <a:sym typeface="Calibri"/>
                <a:hlinkClick r:id="rId13"/>
              </a:rPr>
              <a:t>https://www.aclu.org/issues/national-security/privacy-and-surveillance/surveillance-under-patriot-act</a:t>
            </a:r>
            <a:r>
              <a:rPr lang="en-US" sz="900" dirty="0">
                <a:latin typeface="Calibri"/>
                <a:ea typeface="Calibri"/>
                <a:cs typeface="Calibri"/>
                <a:sym typeface="Calibri"/>
              </a:rPr>
              <a:t> (October 2, 2021)</a:t>
            </a:r>
          </a:p>
          <a:p>
            <a:pPr marL="0" lvl="0" indent="0" algn="l" rtl="0">
              <a:lnSpc>
                <a:spcPct val="100000"/>
              </a:lnSpc>
              <a:spcBef>
                <a:spcPts val="0"/>
              </a:spcBef>
              <a:spcAft>
                <a:spcPts val="0"/>
              </a:spcAft>
              <a:buSzPts val="852"/>
              <a:buNone/>
            </a:pPr>
            <a:r>
              <a:rPr lang="en-US" sz="900" dirty="0">
                <a:latin typeface="Calibri"/>
                <a:ea typeface="Calibri"/>
                <a:cs typeface="Calibri"/>
                <a:sym typeface="Calibri"/>
              </a:rPr>
              <a:t>[14] Electronic Privacy Information Center, Foreign Intelligence Surveillance Court (FISC), (n.d.) </a:t>
            </a:r>
            <a:r>
              <a:rPr lang="en-US" sz="900" u="sng" dirty="0">
                <a:latin typeface="Calibri"/>
                <a:ea typeface="Calibri"/>
                <a:cs typeface="Calibri"/>
                <a:sym typeface="Calibri"/>
                <a:hlinkClick r:id="rId14"/>
              </a:rPr>
              <a:t>https://epic.org/privacy/surveillance/fisa/fisc/</a:t>
            </a:r>
            <a:r>
              <a:rPr lang="en-US" sz="900" dirty="0">
                <a:latin typeface="Calibri"/>
                <a:ea typeface="Calibri"/>
                <a:cs typeface="Calibri"/>
                <a:sym typeface="Calibri"/>
              </a:rPr>
              <a:t> (October 3, 2021)</a:t>
            </a:r>
            <a:br>
              <a:rPr lang="en-US" sz="900" dirty="0">
                <a:latin typeface="Calibri"/>
                <a:ea typeface="Calibri"/>
                <a:cs typeface="Calibri"/>
                <a:sym typeface="Calibri"/>
              </a:rPr>
            </a:br>
            <a:r>
              <a:rPr lang="en-US" sz="900" dirty="0">
                <a:latin typeface="Calibri"/>
                <a:ea typeface="Calibri"/>
                <a:cs typeface="Calibri"/>
                <a:sym typeface="Calibri"/>
              </a:rPr>
              <a:t>[15] The Matrix Minute, Minute 18: “You help your landlady carry out her garbage.”, (n.d.), </a:t>
            </a:r>
            <a:r>
              <a:rPr lang="en-US" sz="900" u="sng" dirty="0">
                <a:solidFill>
                  <a:schemeClr val="hlink"/>
                </a:solidFill>
                <a:latin typeface="Calibri"/>
                <a:ea typeface="Calibri"/>
                <a:cs typeface="Calibri"/>
                <a:sym typeface="Calibri"/>
                <a:hlinkClick r:id="rId15"/>
              </a:rPr>
              <a:t>https://thematrixminute.one/minute-18-help-landlady-carry-garbage/</a:t>
            </a:r>
            <a:r>
              <a:rPr lang="en-US" sz="900" dirty="0">
                <a:latin typeface="Calibri"/>
                <a:ea typeface="Calibri"/>
                <a:cs typeface="Calibri"/>
                <a:sym typeface="Calibri"/>
              </a:rPr>
              <a:t> (October 3, 2021)</a:t>
            </a:r>
            <a:br>
              <a:rPr lang="en-US" sz="900" dirty="0">
                <a:latin typeface="Calibri"/>
                <a:ea typeface="Calibri"/>
                <a:cs typeface="Calibri"/>
                <a:sym typeface="Calibri"/>
              </a:rPr>
            </a:br>
            <a:r>
              <a:rPr lang="en-US" sz="900" dirty="0">
                <a:latin typeface="Calibri"/>
                <a:ea typeface="Calibri"/>
                <a:cs typeface="Calibri"/>
                <a:sym typeface="Calibri"/>
              </a:rPr>
              <a:t>[16] Tim Robey, From bullet dodging to trench coats: how The Matrix shaped modern culture, (August 23, 2019) </a:t>
            </a:r>
            <a:r>
              <a:rPr lang="en-US" sz="900" u="sng" dirty="0">
                <a:solidFill>
                  <a:schemeClr val="hlink"/>
                </a:solidFill>
                <a:latin typeface="Calibri"/>
                <a:ea typeface="Calibri"/>
                <a:cs typeface="Calibri"/>
                <a:sym typeface="Calibri"/>
                <a:hlinkClick r:id="rId16"/>
              </a:rPr>
              <a:t>https://www.telegraph.co.uk/films/0/bullet-dodging-trench-coats-matrix-shaped-modern-culture/</a:t>
            </a:r>
            <a:r>
              <a:rPr lang="en-US" sz="900" dirty="0">
                <a:latin typeface="Calibri"/>
                <a:ea typeface="Calibri"/>
                <a:cs typeface="Calibri"/>
                <a:sym typeface="Calibri"/>
              </a:rPr>
              <a:t> (October 3, 2021)</a:t>
            </a:r>
          </a:p>
          <a:p>
            <a:pPr marL="0" lvl="0" indent="0" algn="l" rtl="0">
              <a:lnSpc>
                <a:spcPct val="100000"/>
              </a:lnSpc>
              <a:spcBef>
                <a:spcPts val="0"/>
              </a:spcBef>
              <a:spcAft>
                <a:spcPts val="0"/>
              </a:spcAft>
              <a:buSzPts val="275"/>
              <a:buNone/>
            </a:pPr>
            <a:r>
              <a:rPr lang="en-US" sz="900" dirty="0">
                <a:latin typeface="Calibri"/>
                <a:ea typeface="Calibri"/>
                <a:cs typeface="Calibri"/>
                <a:sym typeface="Calibri"/>
              </a:rPr>
              <a:t>[17] Karlo Broussard, How Do You Know You’re Not in the Matrix?, (n.d.),  </a:t>
            </a:r>
            <a:r>
              <a:rPr lang="en-US" sz="900" u="sng" dirty="0">
                <a:solidFill>
                  <a:schemeClr val="hlink"/>
                </a:solidFill>
                <a:latin typeface="Calibri"/>
                <a:ea typeface="Calibri"/>
                <a:cs typeface="Calibri"/>
                <a:sym typeface="Calibri"/>
                <a:hlinkClick r:id="rId17"/>
              </a:rPr>
              <a:t>https://strangenotions.com/how-do-you-know-youre-not-in-the-matrix/</a:t>
            </a:r>
            <a:r>
              <a:rPr lang="en-US" sz="900" dirty="0">
                <a:latin typeface="Calibri"/>
                <a:ea typeface="Calibri"/>
                <a:cs typeface="Calibri"/>
                <a:sym typeface="Calibri"/>
              </a:rPr>
              <a:t> (October 3, 2021)</a:t>
            </a:r>
            <a:endParaRPr lang="en-US" sz="900" u="sng" dirty="0">
              <a:solidFill>
                <a:schemeClr val="tx2"/>
              </a:solidFill>
              <a:latin typeface="Calibri"/>
              <a:ea typeface="Calibri"/>
              <a:cs typeface="Calibri"/>
              <a:sym typeface="Calibri"/>
            </a:endParaRPr>
          </a:p>
        </p:txBody>
      </p:sp>
      <p:sp>
        <p:nvSpPr>
          <p:cNvPr id="256" name="Google Shape;256;p38"/>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None/>
            </a:pPr>
            <a:r>
              <a:rPr lang="en-US" i="1">
                <a:solidFill>
                  <a:schemeClr val="lt1"/>
                </a:solidFill>
                <a:latin typeface="Cambria"/>
                <a:ea typeface="Cambria"/>
                <a:cs typeface="Cambria"/>
                <a:sym typeface="Cambria"/>
              </a:rPr>
              <a:t>The Matrix</a:t>
            </a:r>
            <a:endParaRPr>
              <a:solidFill>
                <a:schemeClr val="lt1"/>
              </a:solidFill>
              <a:latin typeface="Cambria"/>
              <a:ea typeface="Cambria"/>
              <a:cs typeface="Cambria"/>
              <a:sym typeface="Cambria"/>
            </a:endParaRPr>
          </a:p>
        </p:txBody>
      </p:sp>
      <p:sp>
        <p:nvSpPr>
          <p:cNvPr id="3" name="Slide Number Placeholder 2">
            <a:extLst>
              <a:ext uri="{FF2B5EF4-FFF2-40B4-BE49-F238E27FC236}">
                <a16:creationId xmlns:a16="http://schemas.microsoft.com/office/drawing/2014/main" id="{E66F3D12-21C7-9B4F-36DE-B576B481A9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tx2"/>
                </a:solidFill>
              </a:rPr>
              <a:t>14</a:t>
            </a:fld>
            <a:endParaRPr lang="en-US">
              <a:solidFill>
                <a:schemeClr val="tx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2F4263A6-17F9-7FFC-0E38-BE5736523417}"/>
            </a:ext>
          </a:extLst>
        </p:cNvPr>
        <p:cNvGrpSpPr/>
        <p:nvPr/>
      </p:nvGrpSpPr>
      <p:grpSpPr>
        <a:xfrm>
          <a:off x="0" y="0"/>
          <a:ext cx="0" cy="0"/>
          <a:chOff x="0" y="0"/>
          <a:chExt cx="0" cy="0"/>
        </a:xfrm>
      </p:grpSpPr>
      <p:sp>
        <p:nvSpPr>
          <p:cNvPr id="253" name="Google Shape;253;p38">
            <a:extLst>
              <a:ext uri="{FF2B5EF4-FFF2-40B4-BE49-F238E27FC236}">
                <a16:creationId xmlns:a16="http://schemas.microsoft.com/office/drawing/2014/main" id="{0B3C6360-F460-D5C6-D081-592BD91DD62A}"/>
              </a:ext>
            </a:extLst>
          </p:cNvPr>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254" name="Google Shape;254;p38">
            <a:extLst>
              <a:ext uri="{FF2B5EF4-FFF2-40B4-BE49-F238E27FC236}">
                <a16:creationId xmlns:a16="http://schemas.microsoft.com/office/drawing/2014/main" id="{44C00150-AA9B-FDFB-0E36-232118FF8DEC}"/>
              </a:ext>
            </a:extLst>
          </p:cNvPr>
          <p:cNvSpPr txBox="1">
            <a:spLocks noGrp="1"/>
          </p:cNvSpPr>
          <p:nvPr>
            <p:ph type="body" idx="1"/>
          </p:nvPr>
        </p:nvSpPr>
        <p:spPr>
          <a:xfrm>
            <a:off x="0" y="979136"/>
            <a:ext cx="9144000" cy="394082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13"/>
              <a:buNone/>
            </a:pPr>
            <a:r>
              <a:rPr lang="en-US" sz="900" dirty="0">
                <a:latin typeface="Calibri"/>
                <a:ea typeface="Calibri"/>
                <a:cs typeface="Calibri"/>
                <a:sym typeface="Calibri"/>
              </a:rPr>
              <a:t>[18] Morgan, Steve, “</a:t>
            </a:r>
            <a:r>
              <a:rPr lang="en-US" sz="900" dirty="0">
                <a:solidFill>
                  <a:srgbClr val="FFFFFF"/>
                </a:solidFill>
                <a:latin typeface="Calibri"/>
                <a:ea typeface="Calibri"/>
                <a:cs typeface="Calibri"/>
                <a:sym typeface="Calibri"/>
              </a:rPr>
              <a:t>Cybercrime to Cost the World $10.5 Trillion Annually by 2025”, (Cybercrime Magazine, 2020), </a:t>
            </a:r>
            <a:r>
              <a:rPr lang="en-US" sz="900" u="sng" dirty="0">
                <a:solidFill>
                  <a:schemeClr val="hlink"/>
                </a:solidFill>
                <a:latin typeface="Calibri"/>
                <a:ea typeface="Calibri"/>
                <a:cs typeface="Calibri"/>
                <a:sym typeface="Calibri"/>
                <a:hlinkClick r:id="rId3"/>
              </a:rPr>
              <a:t>https://cybersecurityventures.com/cybercrime-damage-costs-10-trillion-by-2025/</a:t>
            </a:r>
            <a:r>
              <a:rPr lang="en-US" sz="900" dirty="0">
                <a:solidFill>
                  <a:srgbClr val="FFFFFF"/>
                </a:solidFill>
                <a:latin typeface="Calibri"/>
                <a:ea typeface="Calibri"/>
                <a:cs typeface="Calibri"/>
                <a:sym typeface="Calibri"/>
              </a:rPr>
              <a:t> (10/4/2021)</a:t>
            </a:r>
          </a:p>
          <a:p>
            <a:pPr marL="0" lvl="0" indent="0" algn="l" rtl="0">
              <a:lnSpc>
                <a:spcPct val="100000"/>
              </a:lnSpc>
              <a:spcBef>
                <a:spcPts val="0"/>
              </a:spcBef>
              <a:spcAft>
                <a:spcPts val="0"/>
              </a:spcAft>
              <a:buSzPts val="213"/>
              <a:buNone/>
            </a:pPr>
            <a:r>
              <a:rPr lang="en-US" sz="900" dirty="0">
                <a:solidFill>
                  <a:srgbClr val="FFFFFF"/>
                </a:solidFill>
                <a:latin typeface="Calibri"/>
                <a:ea typeface="Calibri"/>
                <a:cs typeface="Calibri"/>
                <a:sym typeface="Calibri"/>
              </a:rPr>
              <a:t>[19] Ellis, Casey, “Cyberwarfare, Ethical Hacking, and Ransomware: 2021 Predictions”, (</a:t>
            </a:r>
            <a:r>
              <a:rPr lang="en-US" sz="900" dirty="0" err="1">
                <a:solidFill>
                  <a:srgbClr val="FFFFFF"/>
                </a:solidFill>
                <a:latin typeface="Calibri"/>
                <a:ea typeface="Calibri"/>
                <a:cs typeface="Calibri"/>
                <a:sym typeface="Calibri"/>
              </a:rPr>
              <a:t>Dataversity</a:t>
            </a:r>
            <a:r>
              <a:rPr lang="en-US" sz="900" dirty="0">
                <a:solidFill>
                  <a:srgbClr val="FFFFFF"/>
                </a:solidFill>
                <a:latin typeface="Calibri"/>
                <a:ea typeface="Calibri"/>
                <a:cs typeface="Calibri"/>
                <a:sym typeface="Calibri"/>
              </a:rPr>
              <a:t>, 2021), </a:t>
            </a:r>
            <a:r>
              <a:rPr lang="en-US" sz="900" u="sng" dirty="0">
                <a:solidFill>
                  <a:schemeClr val="hlink"/>
                </a:solidFill>
                <a:latin typeface="Calibri"/>
                <a:ea typeface="Calibri"/>
                <a:cs typeface="Calibri"/>
                <a:sym typeface="Calibri"/>
                <a:hlinkClick r:id="rId4"/>
              </a:rPr>
              <a:t>https://www.dataversity.net/cyberwarfare-ethical-hacking-and-ransomware-2021-predictions/#</a:t>
            </a:r>
            <a:r>
              <a:rPr lang="en-US" sz="900" dirty="0">
                <a:solidFill>
                  <a:srgbClr val="FFFFFF"/>
                </a:solidFill>
                <a:latin typeface="Calibri"/>
                <a:ea typeface="Calibri"/>
                <a:cs typeface="Calibri"/>
                <a:sym typeface="Calibri"/>
              </a:rPr>
              <a:t> (10/4/2021)</a:t>
            </a:r>
          </a:p>
          <a:p>
            <a:pPr marL="0" lvl="0" indent="0" algn="l" rtl="0">
              <a:lnSpc>
                <a:spcPct val="100000"/>
              </a:lnSpc>
              <a:spcBef>
                <a:spcPts val="0"/>
              </a:spcBef>
              <a:spcAft>
                <a:spcPts val="0"/>
              </a:spcAft>
              <a:buSzPts val="213"/>
              <a:buNone/>
            </a:pPr>
            <a:r>
              <a:rPr lang="en-US" sz="900" dirty="0">
                <a:solidFill>
                  <a:srgbClr val="FFFFFF"/>
                </a:solidFill>
                <a:latin typeface="Calibri"/>
                <a:ea typeface="Calibri"/>
                <a:cs typeface="Calibri"/>
                <a:sym typeface="Calibri"/>
              </a:rPr>
              <a:t>[20] </a:t>
            </a:r>
            <a:r>
              <a:rPr lang="en-US" sz="900" dirty="0" err="1">
                <a:solidFill>
                  <a:srgbClr val="FFFFFF"/>
                </a:solidFill>
                <a:latin typeface="Calibri"/>
                <a:ea typeface="Calibri"/>
                <a:cs typeface="Calibri"/>
                <a:sym typeface="Calibri"/>
              </a:rPr>
              <a:t>Corera</a:t>
            </a:r>
            <a:r>
              <a:rPr lang="en-US" sz="900" dirty="0">
                <a:solidFill>
                  <a:srgbClr val="FFFFFF"/>
                </a:solidFill>
                <a:latin typeface="Calibri"/>
                <a:ea typeface="Calibri"/>
                <a:cs typeface="Calibri"/>
                <a:sym typeface="Calibri"/>
              </a:rPr>
              <a:t>, Gordon, “Coronavirus: Hackers Targeted Covid Vaccine Supply 'Cold Chain'”, (BBC News, 2020), </a:t>
            </a:r>
            <a:r>
              <a:rPr lang="en-US" sz="900" u="sng" dirty="0">
                <a:solidFill>
                  <a:schemeClr val="hlink"/>
                </a:solidFill>
                <a:latin typeface="Calibri"/>
                <a:ea typeface="Calibri"/>
                <a:cs typeface="Calibri"/>
                <a:sym typeface="Calibri"/>
                <a:hlinkClick r:id="rId5"/>
              </a:rPr>
              <a:t>https://www.bbc.com/news/technology-55165552</a:t>
            </a:r>
            <a:r>
              <a:rPr lang="en-US" sz="900" dirty="0">
                <a:solidFill>
                  <a:srgbClr val="FFFFFF"/>
                </a:solidFill>
                <a:latin typeface="Calibri"/>
                <a:ea typeface="Calibri"/>
                <a:cs typeface="Calibri"/>
                <a:sym typeface="Calibri"/>
              </a:rPr>
              <a:t> (10/4/2021)</a:t>
            </a:r>
          </a:p>
          <a:p>
            <a:pPr marL="0" lvl="0" indent="0" algn="l" rtl="0">
              <a:lnSpc>
                <a:spcPct val="100000"/>
              </a:lnSpc>
              <a:spcBef>
                <a:spcPts val="0"/>
              </a:spcBef>
              <a:spcAft>
                <a:spcPts val="0"/>
              </a:spcAft>
              <a:buSzPts val="213"/>
              <a:buNone/>
            </a:pPr>
            <a:r>
              <a:rPr lang="en-US" sz="900" dirty="0">
                <a:solidFill>
                  <a:srgbClr val="FFFFFF"/>
                </a:solidFill>
                <a:latin typeface="Calibri"/>
                <a:ea typeface="Calibri"/>
                <a:cs typeface="Calibri"/>
                <a:sym typeface="Calibri"/>
              </a:rPr>
              <a:t>[21] </a:t>
            </a:r>
            <a:r>
              <a:rPr lang="en-US" sz="900" dirty="0" err="1">
                <a:solidFill>
                  <a:srgbClr val="FFFFFF"/>
                </a:solidFill>
                <a:latin typeface="Calibri"/>
                <a:ea typeface="Calibri"/>
                <a:cs typeface="Calibri"/>
                <a:sym typeface="Calibri"/>
              </a:rPr>
              <a:t>Chulov</a:t>
            </a:r>
            <a:r>
              <a:rPr lang="en-US" sz="900" dirty="0">
                <a:solidFill>
                  <a:srgbClr val="FFFFFF"/>
                </a:solidFill>
                <a:latin typeface="Calibri"/>
                <a:ea typeface="Calibri"/>
                <a:cs typeface="Calibri"/>
                <a:sym typeface="Calibri"/>
              </a:rPr>
              <a:t>, Martin, “Israel Appears to Confirm It Carried Out Cyberattack on Iran Nuclear Facility”, (The Guardian, 2021), </a:t>
            </a:r>
            <a:r>
              <a:rPr lang="en-US" sz="900" u="sng" dirty="0">
                <a:solidFill>
                  <a:schemeClr val="hlink"/>
                </a:solidFill>
                <a:latin typeface="Calibri"/>
                <a:ea typeface="Calibri"/>
                <a:cs typeface="Calibri"/>
                <a:sym typeface="Calibri"/>
                <a:hlinkClick r:id="rId6"/>
              </a:rPr>
              <a:t>https://www.theguardian.com/world/2021/apr/11/israel-appears-confirm-cyberattack-iran-nuclear-facility</a:t>
            </a:r>
            <a:r>
              <a:rPr lang="en-US" sz="900" dirty="0">
                <a:solidFill>
                  <a:srgbClr val="FFFFFF"/>
                </a:solidFill>
                <a:latin typeface="Calibri"/>
                <a:ea typeface="Calibri"/>
                <a:cs typeface="Calibri"/>
                <a:sym typeface="Calibri"/>
              </a:rPr>
              <a:t> (10/4/2021)</a:t>
            </a:r>
          </a:p>
          <a:p>
            <a:pPr marL="0" lvl="0" indent="0" algn="l" rtl="0">
              <a:lnSpc>
                <a:spcPct val="100000"/>
              </a:lnSpc>
              <a:spcBef>
                <a:spcPts val="0"/>
              </a:spcBef>
              <a:spcAft>
                <a:spcPts val="0"/>
              </a:spcAft>
              <a:buSzPts val="213"/>
              <a:buNone/>
            </a:pPr>
            <a:r>
              <a:rPr lang="en-US" sz="900" dirty="0">
                <a:solidFill>
                  <a:srgbClr val="FFFFFF"/>
                </a:solidFill>
                <a:latin typeface="Calibri"/>
                <a:ea typeface="Calibri"/>
                <a:cs typeface="Calibri"/>
                <a:sym typeface="Calibri"/>
              </a:rPr>
              <a:t>[22] ICAN, “New Study on US-Russia Nuclear War: 91.5 Million Casualties in First Few Hours”, </a:t>
            </a:r>
            <a:r>
              <a:rPr lang="en-US" sz="900" u="sng" dirty="0">
                <a:solidFill>
                  <a:schemeClr val="hlink"/>
                </a:solidFill>
                <a:latin typeface="Calibri"/>
                <a:ea typeface="Calibri"/>
                <a:cs typeface="Calibri"/>
                <a:sym typeface="Calibri"/>
                <a:hlinkClick r:id="rId7"/>
              </a:rPr>
              <a:t>https://www.icanw.org/new_study_on_us_russia_nuclear_war</a:t>
            </a:r>
            <a:r>
              <a:rPr lang="en-US" sz="900" dirty="0">
                <a:solidFill>
                  <a:srgbClr val="FFFFFF"/>
                </a:solidFill>
                <a:latin typeface="Calibri"/>
                <a:ea typeface="Calibri"/>
                <a:cs typeface="Calibri"/>
                <a:sym typeface="Calibri"/>
              </a:rPr>
              <a:t> (10/4/2021)</a:t>
            </a:r>
          </a:p>
          <a:p>
            <a:pPr marL="0" lvl="0" indent="0" algn="l" rtl="0">
              <a:lnSpc>
                <a:spcPct val="100000"/>
              </a:lnSpc>
              <a:spcBef>
                <a:spcPts val="0"/>
              </a:spcBef>
              <a:spcAft>
                <a:spcPts val="0"/>
              </a:spcAft>
              <a:buSzPts val="213"/>
              <a:buNone/>
            </a:pPr>
            <a:r>
              <a:rPr lang="en-US" sz="900" dirty="0">
                <a:solidFill>
                  <a:srgbClr val="FFFFFF"/>
                </a:solidFill>
                <a:latin typeface="Calibri"/>
                <a:ea typeface="Calibri"/>
                <a:cs typeface="Calibri"/>
                <a:sym typeface="Calibri"/>
              </a:rPr>
              <a:t>[23] Virk, Rizwan, “</a:t>
            </a:r>
            <a:r>
              <a:rPr lang="en-US" sz="1000" dirty="0">
                <a:solidFill>
                  <a:srgbClr val="FFFFFF"/>
                </a:solidFill>
                <a:latin typeface="Calibri"/>
                <a:ea typeface="Calibri"/>
                <a:cs typeface="Calibri"/>
                <a:sym typeface="Calibri"/>
              </a:rPr>
              <a:t>What Would It Take to Build a Matrix-level Simulation of Reality?”, (Digital Trends Media Group, 2019), </a:t>
            </a:r>
            <a:r>
              <a:rPr lang="en-US" sz="1000" u="sng" dirty="0">
                <a:solidFill>
                  <a:schemeClr val="hlink"/>
                </a:solidFill>
                <a:latin typeface="Calibri"/>
                <a:ea typeface="Calibri"/>
                <a:cs typeface="Calibri"/>
                <a:sym typeface="Calibri"/>
                <a:hlinkClick r:id="rId8"/>
              </a:rPr>
              <a:t>https://www.digitaltrends.com/cool-tech/road-map-to-build-the-matrix/</a:t>
            </a:r>
            <a:r>
              <a:rPr lang="en-US" sz="1000" dirty="0">
                <a:solidFill>
                  <a:srgbClr val="FFFFFF"/>
                </a:solidFill>
                <a:latin typeface="Calibri"/>
                <a:ea typeface="Calibri"/>
                <a:cs typeface="Calibri"/>
                <a:sym typeface="Calibri"/>
              </a:rPr>
              <a:t> (10/5/2021)</a:t>
            </a:r>
            <a:br>
              <a:rPr lang="en-US" sz="1000" dirty="0">
                <a:solidFill>
                  <a:srgbClr val="FFFFFF"/>
                </a:solidFill>
                <a:latin typeface="Calibri"/>
                <a:ea typeface="Calibri"/>
                <a:cs typeface="Calibri"/>
                <a:sym typeface="Calibri"/>
              </a:rPr>
            </a:br>
            <a:r>
              <a:rPr lang="en-US" sz="1000" dirty="0">
                <a:latin typeface="Calibri"/>
                <a:ea typeface="Calibri"/>
                <a:cs typeface="Calibri"/>
                <a:sym typeface="Calibri"/>
              </a:rPr>
              <a:t>[24]Singh, P., Dwivedi, Y. K., Kahlon, K. S., Sawhney, R. S., </a:t>
            </a:r>
            <a:r>
              <a:rPr lang="en-US" sz="1000" dirty="0" err="1">
                <a:latin typeface="Calibri"/>
                <a:ea typeface="Calibri"/>
                <a:cs typeface="Calibri"/>
                <a:sym typeface="Calibri"/>
              </a:rPr>
              <a:t>Alalwan</a:t>
            </a:r>
            <a:r>
              <a:rPr lang="en-US" sz="1000" dirty="0">
                <a:latin typeface="Calibri"/>
                <a:ea typeface="Calibri"/>
                <a:cs typeface="Calibri"/>
                <a:sym typeface="Calibri"/>
              </a:rPr>
              <a:t>, A. A., &amp; Rana, N. P. (2019). Smart Monitoring and Controlling of Government Policies Using Social Media and Cloud Computing. Information Systems Frontiers. Published. </a:t>
            </a:r>
            <a:r>
              <a:rPr lang="en-US" sz="1000" dirty="0">
                <a:latin typeface="Calibri"/>
                <a:ea typeface="Calibri"/>
                <a:cs typeface="Calibri"/>
                <a:sym typeface="Calibri"/>
                <a:hlinkClick r:id="rId9"/>
              </a:rPr>
              <a:t>https://doi.org/10.1007/s10796-019-09916-y</a:t>
            </a:r>
            <a:br>
              <a:rPr lang="en-US" sz="1000" dirty="0">
                <a:latin typeface="Calibri"/>
                <a:ea typeface="Calibri"/>
                <a:cs typeface="Calibri"/>
                <a:sym typeface="Calibri"/>
              </a:rPr>
            </a:br>
            <a:r>
              <a:rPr lang="en-US" sz="1000" dirty="0">
                <a:latin typeface="Calibri"/>
                <a:ea typeface="Calibri"/>
                <a:cs typeface="Calibri"/>
                <a:sym typeface="Calibri"/>
              </a:rPr>
              <a:t>[25] </a:t>
            </a:r>
            <a:r>
              <a:rPr lang="en-US" sz="1000" dirty="0" err="1">
                <a:latin typeface="Calibri"/>
                <a:ea typeface="Calibri"/>
                <a:cs typeface="Calibri"/>
                <a:sym typeface="Calibri"/>
              </a:rPr>
              <a:t>Theko</a:t>
            </a:r>
            <a:r>
              <a:rPr lang="en-US" sz="1000" dirty="0">
                <a:latin typeface="Calibri"/>
                <a:ea typeface="Calibri"/>
                <a:cs typeface="Calibri"/>
                <a:sym typeface="Calibri"/>
              </a:rPr>
              <a:t>, K. T. (2021). Future governance, the rise of data surveillance. </a:t>
            </a:r>
            <a:r>
              <a:rPr lang="en-US" sz="1000" dirty="0" err="1">
                <a:latin typeface="Calibri"/>
                <a:ea typeface="Calibri"/>
                <a:cs typeface="Calibri"/>
                <a:sym typeface="Calibri"/>
              </a:rPr>
              <a:t>Fluxtrends.Com</a:t>
            </a:r>
            <a:r>
              <a:rPr lang="en-US" sz="1000" dirty="0">
                <a:latin typeface="Calibri"/>
                <a:ea typeface="Calibri"/>
                <a:cs typeface="Calibri"/>
                <a:sym typeface="Calibri"/>
              </a:rPr>
              <a:t>. Published. https://</a:t>
            </a:r>
            <a:r>
              <a:rPr lang="en-US" sz="1000" dirty="0" err="1">
                <a:latin typeface="Calibri"/>
                <a:ea typeface="Calibri"/>
                <a:cs typeface="Calibri"/>
                <a:sym typeface="Calibri"/>
              </a:rPr>
              <a:t>www.fluxtrends.com</a:t>
            </a:r>
            <a:r>
              <a:rPr lang="en-US" sz="1000" dirty="0">
                <a:latin typeface="Calibri"/>
                <a:ea typeface="Calibri"/>
                <a:cs typeface="Calibri"/>
                <a:sym typeface="Calibri"/>
              </a:rPr>
              <a:t>/future-governance-the-rise-of-data-surveillance/</a:t>
            </a:r>
            <a:br>
              <a:rPr lang="en-US" sz="1000" dirty="0">
                <a:latin typeface="Calibri"/>
                <a:ea typeface="Calibri"/>
                <a:cs typeface="Calibri"/>
                <a:sym typeface="Calibri"/>
              </a:rPr>
            </a:br>
            <a:r>
              <a:rPr lang="en-US" sz="1000" dirty="0">
                <a:latin typeface="Calibri"/>
                <a:ea typeface="Calibri"/>
                <a:cs typeface="Calibri"/>
                <a:sym typeface="Calibri"/>
              </a:rPr>
              <a:t>[26] Sept. 8, C. S. |. (2021, September 9). LAPD officers instructed to get social media data on every person. </a:t>
            </a:r>
            <a:r>
              <a:rPr lang="en-US" sz="1000" dirty="0" err="1">
                <a:latin typeface="Calibri"/>
                <a:ea typeface="Calibri"/>
                <a:cs typeface="Calibri"/>
                <a:sym typeface="Calibri"/>
              </a:rPr>
              <a:t>TheHill</a:t>
            </a:r>
            <a:r>
              <a:rPr lang="en-US" sz="1000" dirty="0">
                <a:latin typeface="Calibri"/>
                <a:ea typeface="Calibri"/>
                <a:cs typeface="Calibri"/>
                <a:sym typeface="Calibri"/>
              </a:rPr>
              <a:t>. </a:t>
            </a:r>
            <a:r>
              <a:rPr lang="en-US" sz="1000" dirty="0">
                <a:latin typeface="Calibri"/>
                <a:ea typeface="Calibri"/>
                <a:cs typeface="Calibri"/>
                <a:sym typeface="Calibri"/>
                <a:hlinkClick r:id="rId10"/>
              </a:rPr>
              <a:t>https://thehill.com/changing-america/respect/equality/571399-lapd-officers-instructed-to-get-social-media-data-on-every</a:t>
            </a:r>
            <a:br>
              <a:rPr lang="en-US" sz="1000" dirty="0">
                <a:latin typeface="Calibri"/>
                <a:ea typeface="Calibri"/>
                <a:cs typeface="Calibri"/>
                <a:sym typeface="Calibri"/>
              </a:rPr>
            </a:br>
            <a:r>
              <a:rPr lang="en-US" sz="1000" dirty="0">
                <a:latin typeface="Calibri"/>
                <a:ea typeface="Calibri"/>
                <a:cs typeface="Calibri"/>
                <a:sym typeface="Calibri"/>
              </a:rPr>
              <a:t>[27]Gervais, N. (2014). Governmental internet information collection: Cookies placing personal privacy at risk. Bulletin of the Association for Information Science and Technology, 40(2), 27–31. </a:t>
            </a:r>
            <a:r>
              <a:rPr lang="en-US" sz="1000" dirty="0">
                <a:latin typeface="Calibri"/>
                <a:ea typeface="Calibri"/>
                <a:cs typeface="Calibri"/>
                <a:sym typeface="Calibri"/>
                <a:hlinkClick r:id="rId11"/>
              </a:rPr>
              <a:t>https://doi.org/10.1002/bult.2014.1720400209</a:t>
            </a:r>
            <a:br>
              <a:rPr lang="en-US" sz="1000" dirty="0">
                <a:solidFill>
                  <a:srgbClr val="FFFFFF"/>
                </a:solidFill>
                <a:latin typeface="Calibri"/>
                <a:ea typeface="Calibri"/>
                <a:cs typeface="Calibri"/>
                <a:sym typeface="Calibri"/>
              </a:rPr>
            </a:br>
            <a:r>
              <a:rPr lang="en-US" sz="1000" dirty="0">
                <a:solidFill>
                  <a:srgbClr val="FFFFFF"/>
                </a:solidFill>
                <a:latin typeface="Calibri"/>
                <a:ea typeface="Calibri"/>
                <a:cs typeface="Calibri"/>
                <a:sym typeface="Calibri"/>
              </a:rPr>
              <a:t>[28]Freedom House. (2019). Social Media Surveillance. </a:t>
            </a:r>
            <a:r>
              <a:rPr lang="en-US" sz="1000" dirty="0">
                <a:solidFill>
                  <a:srgbClr val="FFFFFF"/>
                </a:solidFill>
                <a:latin typeface="Calibri"/>
                <a:ea typeface="Calibri"/>
                <a:cs typeface="Calibri"/>
                <a:sym typeface="Calibri"/>
                <a:hlinkClick r:id="rId12"/>
              </a:rPr>
              <a:t>https://freedomhouse.org/report/freedom-on-the-net/2019/the-crisis-of-social-media/social-media-surveillance</a:t>
            </a:r>
            <a:br>
              <a:rPr lang="en-US" sz="1000" dirty="0">
                <a:solidFill>
                  <a:srgbClr val="FFFFFF"/>
                </a:solidFill>
                <a:latin typeface="Calibri"/>
                <a:ea typeface="Calibri"/>
                <a:cs typeface="Calibri"/>
                <a:sym typeface="Calibri"/>
              </a:rPr>
            </a:br>
            <a:r>
              <a:rPr lang="en-US" sz="1000" dirty="0">
                <a:solidFill>
                  <a:srgbClr val="FFFFFF"/>
                </a:solidFill>
                <a:latin typeface="Calibri"/>
                <a:ea typeface="Calibri"/>
                <a:cs typeface="Calibri"/>
                <a:sym typeface="Calibri"/>
              </a:rPr>
              <a:t>[29] Granick, J. S. (2019, February 19). If the Government Had Its Way, Everything Could be Wiretapped. American Civil Liberties Union. </a:t>
            </a:r>
            <a:r>
              <a:rPr lang="en-US" sz="1000" dirty="0">
                <a:solidFill>
                  <a:srgbClr val="FFFFFF"/>
                </a:solidFill>
                <a:latin typeface="Calibri"/>
                <a:ea typeface="Calibri"/>
                <a:cs typeface="Calibri"/>
                <a:sym typeface="Calibri"/>
                <a:hlinkClick r:id="rId13"/>
              </a:rPr>
              <a:t>https://www.aclu.org/blog/privacy-technology/internet-privacy/if-government-had-its-way-everything-could-be-wiretapped</a:t>
            </a:r>
            <a:br>
              <a:rPr lang="en-US" sz="1000" dirty="0">
                <a:solidFill>
                  <a:srgbClr val="FFFFFF"/>
                </a:solidFill>
                <a:latin typeface="Calibri"/>
                <a:ea typeface="Calibri"/>
                <a:cs typeface="Calibri"/>
                <a:sym typeface="Calibri"/>
              </a:rPr>
            </a:br>
            <a:r>
              <a:rPr lang="en-US" sz="1000" dirty="0">
                <a:solidFill>
                  <a:srgbClr val="FFFFFF"/>
                </a:solidFill>
                <a:latin typeface="Calibri"/>
                <a:ea typeface="Calibri"/>
                <a:cs typeface="Calibri"/>
                <a:sym typeface="Calibri"/>
              </a:rPr>
              <a:t>[30] Burt, C. (2021, September 11). Facial recognition forecast at $8.5B in 2025, biometric payment cards breaking out. Biometric Update |. https://</a:t>
            </a:r>
            <a:r>
              <a:rPr lang="en-US" sz="1000" dirty="0" err="1">
                <a:solidFill>
                  <a:srgbClr val="FFFFFF"/>
                </a:solidFill>
                <a:latin typeface="Calibri"/>
                <a:ea typeface="Calibri"/>
                <a:cs typeface="Calibri"/>
                <a:sym typeface="Calibri"/>
              </a:rPr>
              <a:t>www.biometricupdate.com</a:t>
            </a:r>
            <a:r>
              <a:rPr lang="en-US" sz="1000" dirty="0">
                <a:solidFill>
                  <a:srgbClr val="FFFFFF"/>
                </a:solidFill>
                <a:latin typeface="Calibri"/>
                <a:ea typeface="Calibri"/>
                <a:cs typeface="Calibri"/>
                <a:sym typeface="Calibri"/>
              </a:rPr>
              <a:t>/202109/facial-recognition-forecast-at-8-5b-in-2025-biometric-payment-cards-breaking-out</a:t>
            </a:r>
          </a:p>
          <a:p>
            <a:pPr marL="0" lvl="0" indent="0" algn="l" rtl="0">
              <a:lnSpc>
                <a:spcPct val="100000"/>
              </a:lnSpc>
              <a:spcBef>
                <a:spcPts val="0"/>
              </a:spcBef>
              <a:spcAft>
                <a:spcPts val="0"/>
              </a:spcAft>
              <a:buSzPts val="213"/>
              <a:buNone/>
            </a:pPr>
            <a:endParaRPr lang="en-US" sz="1000" dirty="0">
              <a:solidFill>
                <a:srgbClr val="FFFFFF"/>
              </a:solidFill>
              <a:latin typeface="Calibri"/>
              <a:ea typeface="Calibri"/>
              <a:cs typeface="Calibri"/>
              <a:sym typeface="Calibri"/>
            </a:endParaRPr>
          </a:p>
        </p:txBody>
      </p:sp>
      <p:sp>
        <p:nvSpPr>
          <p:cNvPr id="256" name="Google Shape;256;p38">
            <a:extLst>
              <a:ext uri="{FF2B5EF4-FFF2-40B4-BE49-F238E27FC236}">
                <a16:creationId xmlns:a16="http://schemas.microsoft.com/office/drawing/2014/main" id="{23018096-A67C-74AA-692C-C08F0107A9D8}"/>
              </a:ext>
            </a:extLst>
          </p:cNvPr>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None/>
            </a:pPr>
            <a:r>
              <a:rPr lang="en-US" i="1">
                <a:solidFill>
                  <a:schemeClr val="lt1"/>
                </a:solidFill>
                <a:latin typeface="Cambria"/>
                <a:ea typeface="Cambria"/>
                <a:cs typeface="Cambria"/>
                <a:sym typeface="Cambria"/>
              </a:rPr>
              <a:t>The Matrix</a:t>
            </a:r>
            <a:endParaRPr>
              <a:solidFill>
                <a:schemeClr val="lt1"/>
              </a:solidFill>
              <a:latin typeface="Cambria"/>
              <a:ea typeface="Cambria"/>
              <a:cs typeface="Cambria"/>
              <a:sym typeface="Cambria"/>
            </a:endParaRPr>
          </a:p>
        </p:txBody>
      </p:sp>
      <p:sp>
        <p:nvSpPr>
          <p:cNvPr id="3" name="Slide Number Placeholder 2">
            <a:extLst>
              <a:ext uri="{FF2B5EF4-FFF2-40B4-BE49-F238E27FC236}">
                <a16:creationId xmlns:a16="http://schemas.microsoft.com/office/drawing/2014/main" id="{B4F37F70-B53F-EDAA-0D83-A5B5F5E00B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tx2"/>
                </a:solidFill>
              </a:rPr>
              <a:t>15</a:t>
            </a:fld>
            <a:endParaRPr lang="en-US">
              <a:solidFill>
                <a:schemeClr val="tx2"/>
              </a:solidFill>
            </a:endParaRPr>
          </a:p>
        </p:txBody>
      </p:sp>
    </p:spTree>
    <p:extLst>
      <p:ext uri="{BB962C8B-B14F-4D97-AF65-F5344CB8AC3E}">
        <p14:creationId xmlns:p14="http://schemas.microsoft.com/office/powerpoint/2010/main" val="237188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Synopsis</a:t>
            </a:r>
            <a:endParaRPr/>
          </a:p>
        </p:txBody>
      </p:sp>
      <p:sp>
        <p:nvSpPr>
          <p:cNvPr id="131" name="Google Shape;131;p26"/>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fontScale="85000" lnSpcReduction="10000"/>
          </a:bodyPr>
          <a:lstStyle/>
          <a:p>
            <a:pPr marL="205766" lvl="0" indent="-205766" algn="l" rtl="0">
              <a:lnSpc>
                <a:spcPct val="90000"/>
              </a:lnSpc>
              <a:spcBef>
                <a:spcPts val="1200"/>
              </a:spcBef>
              <a:spcAft>
                <a:spcPts val="0"/>
              </a:spcAft>
              <a:buSzPts val="1620"/>
              <a:buChar char="●"/>
            </a:pPr>
            <a:r>
              <a:rPr lang="en-US"/>
              <a:t>Morpheus and Trinity search for Thomas Anderson AKA “Neo” [7:20]</a:t>
            </a:r>
            <a:endParaRPr/>
          </a:p>
          <a:p>
            <a:pPr marL="205766" lvl="0" indent="-205766" algn="l" rtl="0">
              <a:lnSpc>
                <a:spcPct val="90000"/>
              </a:lnSpc>
              <a:spcBef>
                <a:spcPts val="1600"/>
              </a:spcBef>
              <a:spcAft>
                <a:spcPts val="0"/>
              </a:spcAft>
              <a:buSzPts val="1620"/>
              <a:buChar char="●"/>
            </a:pPr>
            <a:r>
              <a:rPr lang="en-US"/>
              <a:t>Neo takes the red pill to learn about the Matrix [29:05]</a:t>
            </a:r>
            <a:endParaRPr/>
          </a:p>
          <a:p>
            <a:pPr marL="205766" lvl="0" indent="-205766" algn="l" rtl="0">
              <a:lnSpc>
                <a:spcPct val="90000"/>
              </a:lnSpc>
              <a:spcBef>
                <a:spcPts val="1600"/>
              </a:spcBef>
              <a:spcAft>
                <a:spcPts val="0"/>
              </a:spcAft>
              <a:buSzPts val="1620"/>
              <a:buChar char="●"/>
            </a:pPr>
            <a:r>
              <a:rPr lang="en-US"/>
              <a:t>Neo meets the Oracle [1:12:35]</a:t>
            </a:r>
            <a:endParaRPr/>
          </a:p>
          <a:p>
            <a:pPr marL="205766" lvl="0" indent="-205766" algn="l" rtl="0">
              <a:lnSpc>
                <a:spcPct val="90000"/>
              </a:lnSpc>
              <a:spcBef>
                <a:spcPts val="1600"/>
              </a:spcBef>
              <a:spcAft>
                <a:spcPts val="0"/>
              </a:spcAft>
              <a:buSzPts val="1620"/>
              <a:buChar char="●"/>
            </a:pPr>
            <a:r>
              <a:rPr lang="en-US"/>
              <a:t>Agent Smith captures Morpheus [1:24:54]</a:t>
            </a:r>
            <a:endParaRPr/>
          </a:p>
          <a:p>
            <a:pPr marL="205766" lvl="0" indent="-205766" algn="l" rtl="0">
              <a:lnSpc>
                <a:spcPct val="90000"/>
              </a:lnSpc>
              <a:spcBef>
                <a:spcPts val="1600"/>
              </a:spcBef>
              <a:spcAft>
                <a:spcPts val="0"/>
              </a:spcAft>
              <a:buSzPts val="1620"/>
              <a:buChar char="●"/>
            </a:pPr>
            <a:r>
              <a:rPr lang="en-US"/>
              <a:t>Trinity and Neo launch a mission to save Morpheus [1:37:24]</a:t>
            </a:r>
            <a:endParaRPr/>
          </a:p>
          <a:p>
            <a:pPr marL="205766" lvl="0" indent="-205766" algn="l" rtl="0">
              <a:lnSpc>
                <a:spcPct val="90000"/>
              </a:lnSpc>
              <a:spcBef>
                <a:spcPts val="1600"/>
              </a:spcBef>
              <a:spcAft>
                <a:spcPts val="1600"/>
              </a:spcAft>
              <a:buSzPts val="1620"/>
              <a:buChar char="●"/>
            </a:pPr>
            <a:r>
              <a:rPr lang="en-US"/>
              <a:t>Neo fights and defeats Agent Smith [2:05:10]</a:t>
            </a:r>
            <a:endParaRPr/>
          </a:p>
        </p:txBody>
      </p:sp>
      <p:sp>
        <p:nvSpPr>
          <p:cNvPr id="132" name="Google Shape;132;p26"/>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FFFFFF"/>
                </a:solidFill>
              </a:rPr>
              <a:t>2</a:t>
            </a:r>
            <a:endParaRPr dirty="0">
              <a:solidFill>
                <a:srgbClr val="FFFFFF"/>
              </a:solidFill>
            </a:endParaRPr>
          </a:p>
        </p:txBody>
      </p:sp>
      <p:sp>
        <p:nvSpPr>
          <p:cNvPr id="133" name="Google Shape;133;p26"/>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Font typeface="Arial"/>
              <a:buNone/>
            </a:pPr>
            <a:r>
              <a:rPr lang="en-US" i="1">
                <a:solidFill>
                  <a:schemeClr val="lt1"/>
                </a:solidFill>
                <a:latin typeface="Cambria"/>
                <a:ea typeface="Cambria"/>
                <a:cs typeface="Cambria"/>
                <a:sym typeface="Cambria"/>
              </a:rPr>
              <a:t>The Matrix</a:t>
            </a:r>
            <a:endParaRPr/>
          </a:p>
        </p:txBody>
      </p:sp>
      <p:pic>
        <p:nvPicPr>
          <p:cNvPr id="134" name="Google Shape;134;p26"/>
          <p:cNvPicPr preferRelativeResize="0"/>
          <p:nvPr/>
        </p:nvPicPr>
        <p:blipFill>
          <a:blip r:embed="rId3">
            <a:alphaModFix/>
          </a:blip>
          <a:stretch>
            <a:fillRect/>
          </a:stretch>
        </p:blipFill>
        <p:spPr>
          <a:xfrm>
            <a:off x="4724401" y="1352550"/>
            <a:ext cx="4114801" cy="2571750"/>
          </a:xfrm>
          <a:prstGeom prst="rect">
            <a:avLst/>
          </a:prstGeom>
          <a:noFill/>
          <a:ln>
            <a:noFill/>
          </a:ln>
        </p:spPr>
      </p:pic>
      <p:sp>
        <p:nvSpPr>
          <p:cNvPr id="135" name="Google Shape;135;p26"/>
          <p:cNvSpPr txBox="1"/>
          <p:nvPr/>
        </p:nvSpPr>
        <p:spPr>
          <a:xfrm>
            <a:off x="4721575" y="4098725"/>
            <a:ext cx="3355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Cambria"/>
                <a:ea typeface="Cambria"/>
                <a:cs typeface="Cambria"/>
                <a:sym typeface="Cambria"/>
              </a:rPr>
              <a:t>Neo stops bullets by manipulating the Matrix [16]</a:t>
            </a:r>
            <a:endParaRPr>
              <a:solidFill>
                <a:schemeClr val="lt1"/>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685800" y="361950"/>
            <a:ext cx="77724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Timeline</a:t>
            </a:r>
            <a:endParaRPr/>
          </a:p>
        </p:txBody>
      </p:sp>
      <p:sp>
        <p:nvSpPr>
          <p:cNvPr id="142" name="Google Shape;142;p27"/>
          <p:cNvSpPr txBox="1">
            <a:spLocks noGrp="1"/>
          </p:cNvSpPr>
          <p:nvPr>
            <p:ph type="body" idx="1"/>
          </p:nvPr>
        </p:nvSpPr>
        <p:spPr>
          <a:xfrm>
            <a:off x="74875" y="1028800"/>
            <a:ext cx="8951100" cy="3352800"/>
          </a:xfrm>
          <a:prstGeom prst="rect">
            <a:avLst/>
          </a:prstGeom>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Clr>
                <a:srgbClr val="FFFFFF"/>
              </a:buClr>
              <a:buSzPts val="1800"/>
              <a:buChar char="●"/>
            </a:pPr>
            <a:r>
              <a:rPr lang="en-US">
                <a:solidFill>
                  <a:srgbClr val="FFFFFF"/>
                </a:solidFill>
              </a:rPr>
              <a:t>Neo enters the construct (39:20)</a:t>
            </a:r>
            <a:endParaRPr>
              <a:solidFill>
                <a:srgbClr val="FFFFFF"/>
              </a:solidFill>
            </a:endParaRPr>
          </a:p>
          <a:p>
            <a:pPr marL="914400" lvl="1" indent="-317500" algn="l" rtl="0">
              <a:lnSpc>
                <a:spcPct val="150000"/>
              </a:lnSpc>
              <a:spcBef>
                <a:spcPts val="0"/>
              </a:spcBef>
              <a:spcAft>
                <a:spcPts val="0"/>
              </a:spcAft>
              <a:buClr>
                <a:srgbClr val="FFFFFF"/>
              </a:buClr>
              <a:buSzPts val="1400"/>
              <a:buChar char="○"/>
            </a:pPr>
            <a:r>
              <a:rPr lang="en-US" sz="1400">
                <a:solidFill>
                  <a:srgbClr val="FFFFFF"/>
                </a:solidFill>
              </a:rPr>
              <a:t>Loading program that hackers use to create anything they need to bring to the Matrix</a:t>
            </a:r>
            <a:endParaRPr sz="1400">
              <a:solidFill>
                <a:srgbClr val="FFFFFF"/>
              </a:solidFill>
            </a:endParaRPr>
          </a:p>
          <a:p>
            <a:pPr marL="914400" lvl="1" indent="-317500" algn="l" rtl="0">
              <a:lnSpc>
                <a:spcPct val="150000"/>
              </a:lnSpc>
              <a:spcBef>
                <a:spcPts val="0"/>
              </a:spcBef>
              <a:spcAft>
                <a:spcPts val="0"/>
              </a:spcAft>
              <a:buClr>
                <a:srgbClr val="FFFFFF"/>
              </a:buClr>
              <a:buSzPts val="1400"/>
              <a:buChar char="○"/>
            </a:pPr>
            <a:r>
              <a:rPr lang="en-US" sz="1400">
                <a:solidFill>
                  <a:srgbClr val="FFFFFF"/>
                </a:solidFill>
              </a:rPr>
              <a:t>1993 First VR Headset -&gt; 2021 Affordable VR Headsets</a:t>
            </a:r>
            <a:endParaRPr sz="1400">
              <a:solidFill>
                <a:srgbClr val="FFFFFF"/>
              </a:solidFill>
            </a:endParaRPr>
          </a:p>
          <a:p>
            <a:pPr marL="457200" lvl="0" indent="-342900" algn="l" rtl="0">
              <a:lnSpc>
                <a:spcPct val="150000"/>
              </a:lnSpc>
              <a:spcBef>
                <a:spcPts val="0"/>
              </a:spcBef>
              <a:spcAft>
                <a:spcPts val="0"/>
              </a:spcAft>
              <a:buClr>
                <a:srgbClr val="FFFFFF"/>
              </a:buClr>
              <a:buSzPts val="1800"/>
              <a:buChar char="●"/>
            </a:pPr>
            <a:r>
              <a:rPr lang="en-US">
                <a:solidFill>
                  <a:srgbClr val="FFFFFF"/>
                </a:solidFill>
              </a:rPr>
              <a:t>The Matrix system explained (42:20)</a:t>
            </a:r>
            <a:endParaRPr sz="1500">
              <a:solidFill>
                <a:srgbClr val="FFFFFF"/>
              </a:solidFill>
            </a:endParaRPr>
          </a:p>
          <a:p>
            <a:pPr marL="914400" lvl="1" indent="-317500" algn="l" rtl="0">
              <a:lnSpc>
                <a:spcPct val="150000"/>
              </a:lnSpc>
              <a:spcBef>
                <a:spcPts val="0"/>
              </a:spcBef>
              <a:spcAft>
                <a:spcPts val="0"/>
              </a:spcAft>
              <a:buClr>
                <a:srgbClr val="FFFFFF"/>
              </a:buClr>
              <a:buSzPts val="1400"/>
              <a:buChar char="○"/>
            </a:pPr>
            <a:r>
              <a:rPr lang="en-US" sz="1400">
                <a:solidFill>
                  <a:srgbClr val="FFFFFF"/>
                </a:solidFill>
              </a:rPr>
              <a:t>AI created a simulation to channel a human source of energy to sustain themselves</a:t>
            </a:r>
            <a:endParaRPr sz="1400">
              <a:solidFill>
                <a:srgbClr val="FFFFFF"/>
              </a:solidFill>
            </a:endParaRPr>
          </a:p>
          <a:p>
            <a:pPr marL="914400" lvl="1" indent="-317500" algn="l" rtl="0">
              <a:lnSpc>
                <a:spcPct val="150000"/>
              </a:lnSpc>
              <a:spcBef>
                <a:spcPts val="0"/>
              </a:spcBef>
              <a:spcAft>
                <a:spcPts val="0"/>
              </a:spcAft>
              <a:buClr>
                <a:srgbClr val="FFFFFF"/>
              </a:buClr>
              <a:buSzPts val="1400"/>
              <a:buChar char="○"/>
            </a:pPr>
            <a:r>
              <a:rPr lang="en-US" sz="1400">
                <a:solidFill>
                  <a:srgbClr val="FFFFFF"/>
                </a:solidFill>
              </a:rPr>
              <a:t>Approaching full immersion video games</a:t>
            </a:r>
            <a:endParaRPr sz="1400">
              <a:solidFill>
                <a:srgbClr val="FFFFFF"/>
              </a:solidFill>
            </a:endParaRPr>
          </a:p>
          <a:p>
            <a:pPr marL="0" lvl="0" indent="0" algn="l" rtl="0">
              <a:lnSpc>
                <a:spcPct val="150000"/>
              </a:lnSpc>
              <a:spcBef>
                <a:spcPts val="0"/>
              </a:spcBef>
              <a:spcAft>
                <a:spcPts val="0"/>
              </a:spcAft>
              <a:buNone/>
            </a:pPr>
            <a:endParaRPr sz="1400">
              <a:solidFill>
                <a:srgbClr val="FFFFFF"/>
              </a:solidFill>
            </a:endParaRPr>
          </a:p>
        </p:txBody>
      </p:sp>
      <p:sp>
        <p:nvSpPr>
          <p:cNvPr id="143" name="Google Shape;143;p27"/>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tx2"/>
                </a:solidFill>
              </a:rPr>
              <a:t>3</a:t>
            </a:fld>
            <a:endParaRPr>
              <a:solidFill>
                <a:schemeClr val="tx2"/>
              </a:solidFill>
            </a:endParaRPr>
          </a:p>
        </p:txBody>
      </p:sp>
      <p:sp>
        <p:nvSpPr>
          <p:cNvPr id="144" name="Google Shape;144;p27"/>
          <p:cNvSpPr txBox="1"/>
          <p:nvPr/>
        </p:nvSpPr>
        <p:spPr>
          <a:xfrm>
            <a:off x="964800" y="4381600"/>
            <a:ext cx="749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u="sng">
                <a:solidFill>
                  <a:srgbClr val="FFFFFF"/>
                </a:solidFill>
                <a:latin typeface="Fira Sans Condensed"/>
                <a:ea typeface="Fira Sans Condensed"/>
                <a:cs typeface="Fira Sans Condensed"/>
                <a:sym typeface="Fira Sans Condensed"/>
              </a:rPr>
              <a:t>With rapid advancements in VR technology, a Matrix-like simulation is plausible in the next century</a:t>
            </a:r>
            <a:endParaRPr b="1" u="sng">
              <a:solidFill>
                <a:srgbClr val="FFFFFF"/>
              </a:solidFill>
              <a:latin typeface="Fira Sans Condensed"/>
              <a:ea typeface="Fira Sans Condensed"/>
              <a:cs typeface="Fira Sans Condensed"/>
              <a:sym typeface="Fira Sans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685800" y="361950"/>
            <a:ext cx="77724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Timeline</a:t>
            </a:r>
            <a:endParaRPr/>
          </a:p>
        </p:txBody>
      </p:sp>
      <p:sp>
        <p:nvSpPr>
          <p:cNvPr id="151" name="Google Shape;151;p28"/>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tx2"/>
                </a:solidFill>
              </a:rPr>
              <a:t>4</a:t>
            </a:fld>
            <a:endParaRPr>
              <a:solidFill>
                <a:schemeClr val="tx2"/>
              </a:solidFill>
            </a:endParaRPr>
          </a:p>
        </p:txBody>
      </p:sp>
      <p:sp>
        <p:nvSpPr>
          <p:cNvPr id="152" name="Google Shape;152;p28"/>
          <p:cNvSpPr txBox="1"/>
          <p:nvPr/>
        </p:nvSpPr>
        <p:spPr>
          <a:xfrm>
            <a:off x="685800" y="4374525"/>
            <a:ext cx="777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u="sng">
                <a:solidFill>
                  <a:srgbClr val="FFFFFF"/>
                </a:solidFill>
                <a:latin typeface="Fira Sans Condensed"/>
                <a:ea typeface="Fira Sans Condensed"/>
                <a:cs typeface="Fira Sans Condensed"/>
                <a:sym typeface="Fira Sans Condensed"/>
              </a:rPr>
              <a:t>With rapid advancements in VR technology, a ‘Simulation Point’ is plausible in the next century</a:t>
            </a:r>
            <a:r>
              <a:rPr lang="en-US" b="1">
                <a:solidFill>
                  <a:srgbClr val="FFFFFF"/>
                </a:solidFill>
                <a:latin typeface="Fira Sans Condensed"/>
                <a:ea typeface="Fira Sans Condensed"/>
                <a:cs typeface="Fira Sans Condensed"/>
                <a:sym typeface="Fira Sans Condensed"/>
              </a:rPr>
              <a:t> [23]</a:t>
            </a:r>
            <a:endParaRPr b="1">
              <a:solidFill>
                <a:srgbClr val="FFFFFF"/>
              </a:solidFill>
              <a:latin typeface="Fira Sans Condensed"/>
              <a:ea typeface="Fira Sans Condensed"/>
              <a:cs typeface="Fira Sans Condensed"/>
              <a:sym typeface="Fira Sans Condensed"/>
            </a:endParaRPr>
          </a:p>
        </p:txBody>
      </p:sp>
      <p:pic>
        <p:nvPicPr>
          <p:cNvPr id="153" name="Google Shape;153;p28"/>
          <p:cNvPicPr preferRelativeResize="0"/>
          <p:nvPr/>
        </p:nvPicPr>
        <p:blipFill>
          <a:blip r:embed="rId3">
            <a:alphaModFix/>
          </a:blip>
          <a:stretch>
            <a:fillRect/>
          </a:stretch>
        </p:blipFill>
        <p:spPr>
          <a:xfrm>
            <a:off x="2305312" y="556025"/>
            <a:ext cx="4533374" cy="3703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Overview &amp; Conclusions</a:t>
            </a:r>
            <a:endParaRPr/>
          </a:p>
        </p:txBody>
      </p:sp>
      <p:sp>
        <p:nvSpPr>
          <p:cNvPr id="160" name="Google Shape;160;p29"/>
          <p:cNvSpPr txBox="1">
            <a:spLocks noGrp="1"/>
          </p:cNvSpPr>
          <p:nvPr>
            <p:ph type="body" idx="1"/>
          </p:nvPr>
        </p:nvSpPr>
        <p:spPr>
          <a:xfrm>
            <a:off x="141500" y="1338400"/>
            <a:ext cx="8935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115000"/>
              </a:lnSpc>
              <a:spcBef>
                <a:spcPts val="0"/>
              </a:spcBef>
              <a:spcAft>
                <a:spcPts val="0"/>
              </a:spcAft>
              <a:buSzPts val="1620"/>
              <a:buChar char="●"/>
            </a:pPr>
            <a:r>
              <a:rPr lang="en-US"/>
              <a:t>Morpheus’ group in </a:t>
            </a:r>
            <a:r>
              <a:rPr lang="en-US" i="1"/>
              <a:t>The Matrix</a:t>
            </a:r>
            <a:r>
              <a:rPr lang="en-US"/>
              <a:t> highlights the hacker’s tendency to disrupt systems and cause chaos for their targets. </a:t>
            </a:r>
            <a:endParaRPr/>
          </a:p>
          <a:p>
            <a:pPr marL="411534" lvl="1" indent="-222911" algn="l" rtl="0">
              <a:lnSpc>
                <a:spcPct val="115000"/>
              </a:lnSpc>
              <a:spcBef>
                <a:spcPts val="0"/>
              </a:spcBef>
              <a:spcAft>
                <a:spcPts val="0"/>
              </a:spcAft>
              <a:buSzPts val="1620"/>
              <a:buChar char="○"/>
            </a:pPr>
            <a:r>
              <a:rPr lang="en-US"/>
              <a:t>Increase of hacker power in the future poses a threat of severe monetary damage and loss of life</a:t>
            </a:r>
            <a:endParaRPr/>
          </a:p>
          <a:p>
            <a:pPr marL="205766" lvl="0" indent="-205766" algn="l" rtl="0">
              <a:lnSpc>
                <a:spcPct val="90000"/>
              </a:lnSpc>
              <a:spcBef>
                <a:spcPts val="1000"/>
              </a:spcBef>
              <a:spcAft>
                <a:spcPts val="0"/>
              </a:spcAft>
              <a:buSzPts val="1620"/>
              <a:buChar char="●"/>
            </a:pPr>
            <a:r>
              <a:rPr lang="en-US" i="1"/>
              <a:t>The Matrix</a:t>
            </a:r>
            <a:r>
              <a:rPr lang="en-US"/>
              <a:t> lacks any privacy from the government, which parallels the power granted to the U.S. Government with the PATRIOT Act. </a:t>
            </a:r>
            <a:endParaRPr/>
          </a:p>
          <a:p>
            <a:pPr marL="411534" lvl="1" indent="-205766" algn="l" rtl="0">
              <a:lnSpc>
                <a:spcPct val="115000"/>
              </a:lnSpc>
              <a:spcBef>
                <a:spcPts val="0"/>
              </a:spcBef>
              <a:spcAft>
                <a:spcPts val="0"/>
              </a:spcAft>
              <a:buSzPts val="1350"/>
              <a:buChar char="○"/>
            </a:pPr>
            <a:r>
              <a:rPr lang="en-US"/>
              <a:t>Social norm: government spying on citizens through wiretapping/social media</a:t>
            </a:r>
            <a:endParaRPr/>
          </a:p>
          <a:p>
            <a:pPr marL="411534" lvl="1" indent="-222911" algn="l" rtl="0">
              <a:lnSpc>
                <a:spcPct val="115000"/>
              </a:lnSpc>
              <a:spcBef>
                <a:spcPts val="0"/>
              </a:spcBef>
              <a:spcAft>
                <a:spcPts val="0"/>
              </a:spcAft>
              <a:buSzPts val="1620"/>
              <a:buChar char="○"/>
            </a:pPr>
            <a:r>
              <a:rPr lang="en-US"/>
              <a:t>Risk of a government-led privacy lockdown in the future</a:t>
            </a:r>
            <a:endParaRPr/>
          </a:p>
        </p:txBody>
      </p:sp>
      <p:sp>
        <p:nvSpPr>
          <p:cNvPr id="162" name="Google Shape;162;p29"/>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Font typeface="Arial"/>
              <a:buNone/>
            </a:pPr>
            <a:r>
              <a:rPr lang="en-US" i="1">
                <a:solidFill>
                  <a:schemeClr val="lt1"/>
                </a:solidFill>
                <a:latin typeface="Cambria"/>
                <a:ea typeface="Cambria"/>
                <a:cs typeface="Cambria"/>
                <a:sym typeface="Cambria"/>
              </a:rPr>
              <a:t>The Matrix</a:t>
            </a:r>
            <a:endParaRPr/>
          </a:p>
        </p:txBody>
      </p:sp>
      <p:sp>
        <p:nvSpPr>
          <p:cNvPr id="3" name="Slide Number Placeholder 2">
            <a:extLst>
              <a:ext uri="{FF2B5EF4-FFF2-40B4-BE49-F238E27FC236}">
                <a16:creationId xmlns:a16="http://schemas.microsoft.com/office/drawing/2014/main" id="{1155ABB1-BCE1-43E3-51A8-4824FC2E72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tx2"/>
                </a:solidFill>
              </a:rPr>
              <a:t>5</a:t>
            </a:fld>
            <a:endParaRPr lang="en-US">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Hacker Presence in </a:t>
            </a:r>
            <a:r>
              <a:rPr lang="en-US" i="1"/>
              <a:t>The Matrix</a:t>
            </a:r>
            <a:endParaRPr i="1"/>
          </a:p>
        </p:txBody>
      </p:sp>
      <p:sp>
        <p:nvSpPr>
          <p:cNvPr id="169" name="Google Shape;169;p30"/>
          <p:cNvSpPr txBox="1">
            <a:spLocks noGrp="1"/>
          </p:cNvSpPr>
          <p:nvPr>
            <p:ph type="body" idx="1"/>
          </p:nvPr>
        </p:nvSpPr>
        <p:spPr>
          <a:xfrm>
            <a:off x="685800" y="1346200"/>
            <a:ext cx="7485900" cy="3352800"/>
          </a:xfrm>
          <a:prstGeom prst="rect">
            <a:avLst/>
          </a:prstGeom>
          <a:noFill/>
          <a:ln>
            <a:noFill/>
          </a:ln>
        </p:spPr>
        <p:txBody>
          <a:bodyPr spcFirstLastPara="1" wrap="square" lIns="91425" tIns="45700" rIns="91425" bIns="45700" anchor="t" anchorCtr="0">
            <a:normAutofit fontScale="92500" lnSpcReduction="20000"/>
          </a:bodyPr>
          <a:lstStyle/>
          <a:p>
            <a:pPr marL="205766" lvl="0" indent="-218466" algn="l" rtl="0">
              <a:lnSpc>
                <a:spcPct val="90000"/>
              </a:lnSpc>
              <a:spcBef>
                <a:spcPts val="0"/>
              </a:spcBef>
              <a:spcAft>
                <a:spcPts val="0"/>
              </a:spcAft>
              <a:buSzPts val="1820"/>
              <a:buChar char="●"/>
            </a:pPr>
            <a:r>
              <a:rPr lang="en-US" sz="2000"/>
              <a:t>Morpheus’ group characteristics</a:t>
            </a:r>
            <a:endParaRPr sz="2000"/>
          </a:p>
          <a:p>
            <a:pPr marL="411534" lvl="1" indent="-241961" algn="l" rtl="0">
              <a:lnSpc>
                <a:spcPct val="90000"/>
              </a:lnSpc>
              <a:spcBef>
                <a:spcPts val="1200"/>
              </a:spcBef>
              <a:spcAft>
                <a:spcPts val="0"/>
              </a:spcAft>
              <a:buSzPts val="1920"/>
              <a:buChar char="○"/>
            </a:pPr>
            <a:r>
              <a:rPr lang="en-US" sz="1800"/>
              <a:t>Hidden base of operations</a:t>
            </a:r>
            <a:endParaRPr sz="1800"/>
          </a:p>
          <a:p>
            <a:pPr marL="411534" lvl="1" indent="-224816" algn="l" rtl="0">
              <a:lnSpc>
                <a:spcPct val="90000"/>
              </a:lnSpc>
              <a:spcBef>
                <a:spcPts val="1600"/>
              </a:spcBef>
              <a:spcAft>
                <a:spcPts val="0"/>
              </a:spcAft>
              <a:buSzPts val="1650"/>
              <a:buChar char="○"/>
            </a:pPr>
            <a:r>
              <a:rPr lang="en-US" sz="1800"/>
              <a:t>Code ‘hacker’ names: ‘Trinity’, ‘Cypher’, ‘Neo’</a:t>
            </a:r>
            <a:endParaRPr sz="1800"/>
          </a:p>
          <a:p>
            <a:pPr marL="411534" lvl="1" indent="-224816" algn="l" rtl="0">
              <a:lnSpc>
                <a:spcPct val="90000"/>
              </a:lnSpc>
              <a:spcBef>
                <a:spcPts val="1600"/>
              </a:spcBef>
              <a:spcAft>
                <a:spcPts val="0"/>
              </a:spcAft>
              <a:buSzPts val="1650"/>
              <a:buChar char="○"/>
            </a:pPr>
            <a:r>
              <a:rPr lang="en-US" sz="1800"/>
              <a:t>Recruit new members online [7:20]</a:t>
            </a:r>
            <a:endParaRPr sz="1800"/>
          </a:p>
          <a:p>
            <a:pPr marL="205766" lvl="0" indent="-218466" algn="l" rtl="0">
              <a:lnSpc>
                <a:spcPct val="90000"/>
              </a:lnSpc>
              <a:spcBef>
                <a:spcPts val="1600"/>
              </a:spcBef>
              <a:spcAft>
                <a:spcPts val="0"/>
              </a:spcAft>
              <a:buSzPts val="1820"/>
              <a:buChar char="●"/>
            </a:pPr>
            <a:r>
              <a:rPr lang="en-US" sz="2000"/>
              <a:t>Morpheus’ group &amp; disruption/chaos</a:t>
            </a:r>
            <a:endParaRPr sz="2000"/>
          </a:p>
          <a:p>
            <a:pPr marL="411534" lvl="1" indent="-224816" algn="l" rtl="0">
              <a:lnSpc>
                <a:spcPct val="90000"/>
              </a:lnSpc>
              <a:spcBef>
                <a:spcPts val="1600"/>
              </a:spcBef>
              <a:spcAft>
                <a:spcPts val="0"/>
              </a:spcAft>
              <a:buSzPts val="1650"/>
              <a:buChar char="○"/>
            </a:pPr>
            <a:r>
              <a:rPr lang="en-US" sz="1800"/>
              <a:t>Going to and leaving the Matrix freely</a:t>
            </a:r>
            <a:endParaRPr sz="1800"/>
          </a:p>
          <a:p>
            <a:pPr marL="411534" lvl="1" indent="-224816" algn="l" rtl="0">
              <a:lnSpc>
                <a:spcPct val="90000"/>
              </a:lnSpc>
              <a:spcBef>
                <a:spcPts val="1600"/>
              </a:spcBef>
              <a:spcAft>
                <a:spcPts val="0"/>
              </a:spcAft>
              <a:buSzPts val="1650"/>
              <a:buChar char="○"/>
            </a:pPr>
            <a:r>
              <a:rPr lang="en-US" sz="1800"/>
              <a:t>Bringing weapons into the Matrix from the construct</a:t>
            </a:r>
            <a:endParaRPr sz="1800"/>
          </a:p>
          <a:p>
            <a:pPr marL="411534" lvl="1" indent="-224816" algn="l" rtl="0">
              <a:spcBef>
                <a:spcPts val="1600"/>
              </a:spcBef>
              <a:spcAft>
                <a:spcPts val="1600"/>
              </a:spcAft>
              <a:buSzPts val="1650"/>
              <a:buChar char="○"/>
            </a:pPr>
            <a:r>
              <a:rPr lang="en-US" sz="1800"/>
              <a:t>Neo destroys Agent Smith [2:05:10]</a:t>
            </a:r>
            <a:endParaRPr sz="1800"/>
          </a:p>
        </p:txBody>
      </p:sp>
      <p:sp>
        <p:nvSpPr>
          <p:cNvPr id="171" name="Google Shape;171;p30"/>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i="1">
                <a:solidFill>
                  <a:schemeClr val="lt1"/>
                </a:solidFill>
                <a:latin typeface="Cambria"/>
                <a:ea typeface="Cambria"/>
                <a:cs typeface="Cambria"/>
                <a:sym typeface="Cambria"/>
              </a:rPr>
              <a:t>The Matrix</a:t>
            </a:r>
            <a:endParaRPr i="1"/>
          </a:p>
        </p:txBody>
      </p:sp>
      <p:sp>
        <p:nvSpPr>
          <p:cNvPr id="3" name="Slide Number Placeholder 2">
            <a:extLst>
              <a:ext uri="{FF2B5EF4-FFF2-40B4-BE49-F238E27FC236}">
                <a16:creationId xmlns:a16="http://schemas.microsoft.com/office/drawing/2014/main" id="{3792D7AC-4B8C-2248-66EE-D4A9F54AEE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tx2"/>
                </a:solidFill>
              </a:rPr>
              <a:t>6</a:t>
            </a:fld>
            <a:endParaRPr lang="en-US">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63225" y="317275"/>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Hacker Presence in Reality</a:t>
            </a:r>
            <a:endParaRPr/>
          </a:p>
        </p:txBody>
      </p:sp>
      <p:sp>
        <p:nvSpPr>
          <p:cNvPr id="178" name="Google Shape;178;p31"/>
          <p:cNvSpPr txBox="1">
            <a:spLocks noGrp="1"/>
          </p:cNvSpPr>
          <p:nvPr>
            <p:ph type="body" idx="1"/>
          </p:nvPr>
        </p:nvSpPr>
        <p:spPr>
          <a:xfrm>
            <a:off x="183950" y="1167375"/>
            <a:ext cx="4287300" cy="3911100"/>
          </a:xfrm>
          <a:prstGeom prst="rect">
            <a:avLst/>
          </a:prstGeom>
          <a:noFill/>
          <a:ln>
            <a:noFill/>
          </a:ln>
        </p:spPr>
        <p:txBody>
          <a:bodyPr spcFirstLastPara="1" wrap="square" lIns="91425" tIns="45700" rIns="91425" bIns="45700" anchor="t" anchorCtr="0">
            <a:normAutofit/>
          </a:bodyPr>
          <a:lstStyle/>
          <a:p>
            <a:pPr marL="205766" lvl="0" indent="-218466" algn="l" rtl="0">
              <a:lnSpc>
                <a:spcPct val="115000"/>
              </a:lnSpc>
              <a:spcBef>
                <a:spcPts val="0"/>
              </a:spcBef>
              <a:spcAft>
                <a:spcPts val="0"/>
              </a:spcAft>
              <a:buSzPts val="1820"/>
              <a:buChar char="●"/>
            </a:pPr>
            <a:r>
              <a:rPr lang="en-US" sz="2000"/>
              <a:t>Hacker group characteristics</a:t>
            </a:r>
            <a:endParaRPr sz="2000"/>
          </a:p>
          <a:p>
            <a:pPr marL="411534" lvl="1" indent="-218466" algn="l" rtl="0">
              <a:lnSpc>
                <a:spcPct val="115000"/>
              </a:lnSpc>
              <a:spcBef>
                <a:spcPts val="0"/>
              </a:spcBef>
              <a:spcAft>
                <a:spcPts val="0"/>
              </a:spcAft>
              <a:buSzPts val="1550"/>
              <a:buChar char="○"/>
            </a:pPr>
            <a:r>
              <a:rPr lang="en-US" sz="1700"/>
              <a:t>Hidden base: Anonymous vs. MOD [1]</a:t>
            </a:r>
            <a:endParaRPr sz="1700"/>
          </a:p>
          <a:p>
            <a:pPr marL="411534" lvl="1" indent="-218466" algn="l" rtl="0">
              <a:lnSpc>
                <a:spcPct val="115000"/>
              </a:lnSpc>
              <a:spcBef>
                <a:spcPts val="0"/>
              </a:spcBef>
              <a:spcAft>
                <a:spcPts val="0"/>
              </a:spcAft>
              <a:buSzPts val="1550"/>
              <a:buChar char="○"/>
            </a:pPr>
            <a:r>
              <a:rPr lang="en-US" sz="1700"/>
              <a:t>‘TriCk’ &amp; ‘MTS’ aliases [2]</a:t>
            </a:r>
            <a:endParaRPr sz="1700"/>
          </a:p>
          <a:p>
            <a:pPr marL="411534" lvl="1" indent="-218466" algn="l" rtl="0">
              <a:lnSpc>
                <a:spcPct val="115000"/>
              </a:lnSpc>
              <a:spcBef>
                <a:spcPts val="0"/>
              </a:spcBef>
              <a:spcAft>
                <a:spcPts val="0"/>
              </a:spcAft>
              <a:buSzPts val="1550"/>
              <a:buChar char="○"/>
            </a:pPr>
            <a:r>
              <a:rPr lang="en-US" sz="1700"/>
              <a:t>100 million recruitment websites [3]</a:t>
            </a:r>
            <a:endParaRPr sz="1700"/>
          </a:p>
          <a:p>
            <a:pPr marL="0" lvl="0" indent="0" algn="l" rtl="0">
              <a:lnSpc>
                <a:spcPct val="115000"/>
              </a:lnSpc>
              <a:spcBef>
                <a:spcPts val="0"/>
              </a:spcBef>
              <a:spcAft>
                <a:spcPts val="0"/>
              </a:spcAft>
              <a:buNone/>
            </a:pPr>
            <a:endParaRPr sz="1200"/>
          </a:p>
          <a:p>
            <a:pPr marL="205766" lvl="0" indent="-218466" algn="l" rtl="0">
              <a:lnSpc>
                <a:spcPct val="115000"/>
              </a:lnSpc>
              <a:spcBef>
                <a:spcPts val="0"/>
              </a:spcBef>
              <a:spcAft>
                <a:spcPts val="0"/>
              </a:spcAft>
              <a:buSzPts val="1820"/>
              <a:buChar char="●"/>
            </a:pPr>
            <a:r>
              <a:rPr lang="en-US" sz="2000"/>
              <a:t>Hacker groups &amp; disruption</a:t>
            </a:r>
            <a:endParaRPr sz="2000"/>
          </a:p>
          <a:p>
            <a:pPr marL="411534" lvl="1" indent="-218466" algn="l" rtl="0">
              <a:lnSpc>
                <a:spcPct val="115000"/>
              </a:lnSpc>
              <a:spcBef>
                <a:spcPts val="0"/>
              </a:spcBef>
              <a:spcAft>
                <a:spcPts val="0"/>
              </a:spcAft>
              <a:buSzPts val="1550"/>
              <a:buChar char="○"/>
            </a:pPr>
            <a:r>
              <a:rPr lang="en-US" sz="1700"/>
              <a:t>TeaMp0isoN attacks NASA forum [4]</a:t>
            </a:r>
            <a:endParaRPr sz="1700"/>
          </a:p>
          <a:p>
            <a:pPr marL="411534" lvl="1" indent="-218466" algn="l" rtl="0">
              <a:lnSpc>
                <a:spcPct val="115000"/>
              </a:lnSpc>
              <a:spcBef>
                <a:spcPts val="0"/>
              </a:spcBef>
              <a:spcAft>
                <a:spcPts val="0"/>
              </a:spcAft>
              <a:buSzPts val="1550"/>
              <a:buChar char="○"/>
            </a:pPr>
            <a:r>
              <a:rPr lang="en-US" sz="1700"/>
              <a:t>Anonymous shuts down 100 ISIS supporter Twitter accounts [5]</a:t>
            </a:r>
            <a:endParaRPr sz="1700"/>
          </a:p>
          <a:p>
            <a:pPr marL="411534" lvl="1" indent="-227991" algn="l" rtl="0">
              <a:lnSpc>
                <a:spcPct val="115000"/>
              </a:lnSpc>
              <a:spcBef>
                <a:spcPts val="0"/>
              </a:spcBef>
              <a:spcAft>
                <a:spcPts val="0"/>
              </a:spcAft>
              <a:buSzPts val="1700"/>
              <a:buChar char="○"/>
            </a:pPr>
            <a:r>
              <a:rPr lang="en-US" sz="1700"/>
              <a:t>$57,836,379 lost to phishing in 2019 [6]</a:t>
            </a:r>
            <a:endParaRPr sz="1700"/>
          </a:p>
          <a:p>
            <a:pPr marL="0" lvl="0" indent="0" algn="l" rtl="0">
              <a:lnSpc>
                <a:spcPct val="115000"/>
              </a:lnSpc>
              <a:spcBef>
                <a:spcPts val="0"/>
              </a:spcBef>
              <a:spcAft>
                <a:spcPts val="0"/>
              </a:spcAft>
              <a:buNone/>
            </a:pPr>
            <a:endParaRPr sz="1600"/>
          </a:p>
        </p:txBody>
      </p:sp>
      <p:sp>
        <p:nvSpPr>
          <p:cNvPr id="180" name="Google Shape;180;p31"/>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i="1">
                <a:solidFill>
                  <a:schemeClr val="lt1"/>
                </a:solidFill>
                <a:latin typeface="Cambria"/>
                <a:ea typeface="Cambria"/>
                <a:cs typeface="Cambria"/>
                <a:sym typeface="Cambria"/>
              </a:rPr>
              <a:t>The Matrix</a:t>
            </a:r>
            <a:endParaRPr i="1"/>
          </a:p>
        </p:txBody>
      </p:sp>
      <p:pic>
        <p:nvPicPr>
          <p:cNvPr id="181" name="Google Shape;181;p31" descr="FireEye-threat-groups"/>
          <p:cNvPicPr preferRelativeResize="0"/>
          <p:nvPr/>
        </p:nvPicPr>
        <p:blipFill rotWithShape="1">
          <a:blip r:embed="rId3">
            <a:alphaModFix/>
          </a:blip>
          <a:srcRect l="4985" t="1195" r="8163"/>
          <a:stretch/>
        </p:blipFill>
        <p:spPr>
          <a:xfrm>
            <a:off x="4320300" y="1082475"/>
            <a:ext cx="4756874" cy="3102125"/>
          </a:xfrm>
          <a:prstGeom prst="rect">
            <a:avLst/>
          </a:prstGeom>
          <a:noFill/>
          <a:ln>
            <a:noFill/>
          </a:ln>
        </p:spPr>
      </p:pic>
      <p:sp>
        <p:nvSpPr>
          <p:cNvPr id="182" name="Google Shape;182;p31"/>
          <p:cNvSpPr txBox="1"/>
          <p:nvPr/>
        </p:nvSpPr>
        <p:spPr>
          <a:xfrm>
            <a:off x="4146788" y="4184600"/>
            <a:ext cx="5019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Cambria"/>
                <a:ea typeface="Cambria"/>
                <a:cs typeface="Cambria"/>
                <a:sym typeface="Cambria"/>
              </a:rPr>
              <a:t>1,900 hacker groups of 3 distinct types: UNC, APT, and FIN groups [7]</a:t>
            </a:r>
            <a:endParaRPr sz="1200">
              <a:solidFill>
                <a:schemeClr val="lt1"/>
              </a:solidFill>
              <a:latin typeface="Cambria"/>
              <a:ea typeface="Cambria"/>
              <a:cs typeface="Cambria"/>
              <a:sym typeface="Cambria"/>
            </a:endParaRPr>
          </a:p>
        </p:txBody>
      </p:sp>
      <p:sp>
        <p:nvSpPr>
          <p:cNvPr id="3" name="Slide Number Placeholder 2">
            <a:extLst>
              <a:ext uri="{FF2B5EF4-FFF2-40B4-BE49-F238E27FC236}">
                <a16:creationId xmlns:a16="http://schemas.microsoft.com/office/drawing/2014/main" id="{48063787-ABE8-A281-6D48-6E9065D395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tx2"/>
                </a:solidFill>
              </a:rPr>
              <a:t>7</a:t>
            </a:fld>
            <a:endParaRPr lang="en-US">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77825" y="317275"/>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Future: </a:t>
            </a:r>
            <a:r>
              <a:rPr lang="en-US" i="1"/>
              <a:t>Matrix</a:t>
            </a:r>
            <a:r>
              <a:rPr lang="en-US"/>
              <a:t> Level Hacking</a:t>
            </a:r>
            <a:endParaRPr/>
          </a:p>
        </p:txBody>
      </p:sp>
      <p:sp>
        <p:nvSpPr>
          <p:cNvPr id="189" name="Google Shape;189;p32"/>
          <p:cNvSpPr txBox="1">
            <a:spLocks noGrp="1"/>
          </p:cNvSpPr>
          <p:nvPr>
            <p:ph type="body" idx="1"/>
          </p:nvPr>
        </p:nvSpPr>
        <p:spPr>
          <a:xfrm>
            <a:off x="77825" y="1139075"/>
            <a:ext cx="4273200" cy="3911100"/>
          </a:xfrm>
          <a:prstGeom prst="rect">
            <a:avLst/>
          </a:prstGeom>
          <a:noFill/>
          <a:ln>
            <a:noFill/>
          </a:ln>
        </p:spPr>
        <p:txBody>
          <a:bodyPr spcFirstLastPara="1" wrap="square" lIns="91425" tIns="45700" rIns="91425" bIns="45700" anchor="t" anchorCtr="0">
            <a:normAutofit/>
          </a:bodyPr>
          <a:lstStyle/>
          <a:p>
            <a:pPr marL="205766" lvl="0" indent="-229896" algn="l" rtl="0">
              <a:lnSpc>
                <a:spcPct val="115000"/>
              </a:lnSpc>
              <a:spcBef>
                <a:spcPts val="0"/>
              </a:spcBef>
              <a:spcAft>
                <a:spcPts val="0"/>
              </a:spcAft>
              <a:buSzPts val="2000"/>
              <a:buChar char="●"/>
            </a:pPr>
            <a:r>
              <a:rPr lang="en-US" sz="2000"/>
              <a:t>Global cybercrime costs to reach $10.5 trillion by 2025 [18]</a:t>
            </a:r>
            <a:endParaRPr sz="1900"/>
          </a:p>
          <a:p>
            <a:pPr marL="205766" lvl="0" indent="-229896" algn="l" rtl="0">
              <a:lnSpc>
                <a:spcPct val="115000"/>
              </a:lnSpc>
              <a:spcBef>
                <a:spcPts val="0"/>
              </a:spcBef>
              <a:spcAft>
                <a:spcPts val="0"/>
              </a:spcAft>
              <a:buSzPts val="2000"/>
              <a:buChar char="●"/>
            </a:pPr>
            <a:r>
              <a:rPr lang="en-US" sz="2000"/>
              <a:t>Hacking to reach a life-threatening point</a:t>
            </a:r>
            <a:endParaRPr sz="2000"/>
          </a:p>
          <a:p>
            <a:pPr marL="411534" lvl="1" indent="-234341" algn="l" rtl="0">
              <a:lnSpc>
                <a:spcPct val="115000"/>
              </a:lnSpc>
              <a:spcBef>
                <a:spcPts val="0"/>
              </a:spcBef>
              <a:spcAft>
                <a:spcPts val="0"/>
              </a:spcAft>
              <a:buSzPts val="1800"/>
              <a:buChar char="○"/>
            </a:pPr>
            <a:r>
              <a:rPr lang="en-US" sz="1800"/>
              <a:t>2020 ransomware murder [19]</a:t>
            </a:r>
            <a:endParaRPr sz="1800"/>
          </a:p>
          <a:p>
            <a:pPr marL="411534" lvl="1" indent="-234341" algn="l" rtl="0">
              <a:lnSpc>
                <a:spcPct val="115000"/>
              </a:lnSpc>
              <a:spcBef>
                <a:spcPts val="0"/>
              </a:spcBef>
              <a:spcAft>
                <a:spcPts val="0"/>
              </a:spcAft>
              <a:buSzPts val="1800"/>
              <a:buChar char="○"/>
            </a:pPr>
            <a:r>
              <a:rPr lang="en-US" sz="1800"/>
              <a:t>COVID-19 vaccine targeted in 2020 [20]</a:t>
            </a:r>
            <a:endParaRPr sz="1800"/>
          </a:p>
          <a:p>
            <a:pPr marL="205766" lvl="0" indent="-229896" algn="l" rtl="0">
              <a:lnSpc>
                <a:spcPct val="115000"/>
              </a:lnSpc>
              <a:spcBef>
                <a:spcPts val="0"/>
              </a:spcBef>
              <a:spcAft>
                <a:spcPts val="0"/>
              </a:spcAft>
              <a:buSzPts val="2000"/>
              <a:buChar char="●"/>
            </a:pPr>
            <a:r>
              <a:rPr lang="en-US" sz="2000"/>
              <a:t>Hacking to remotely commandeer nuclear/atomic bomb facilities</a:t>
            </a:r>
            <a:endParaRPr sz="2000"/>
          </a:p>
          <a:p>
            <a:pPr marL="411534" lvl="1" indent="-234341" algn="l" rtl="0">
              <a:lnSpc>
                <a:spcPct val="115000"/>
              </a:lnSpc>
              <a:spcBef>
                <a:spcPts val="0"/>
              </a:spcBef>
              <a:spcAft>
                <a:spcPts val="0"/>
              </a:spcAft>
              <a:buSzPts val="1800"/>
              <a:buChar char="○"/>
            </a:pPr>
            <a:r>
              <a:rPr lang="en-US" sz="1800"/>
              <a:t>Attack on Natanz [21]</a:t>
            </a:r>
            <a:endParaRPr sz="1800"/>
          </a:p>
          <a:p>
            <a:pPr marL="411534" lvl="1" indent="-234341" algn="l" rtl="0">
              <a:lnSpc>
                <a:spcPct val="115000"/>
              </a:lnSpc>
              <a:spcBef>
                <a:spcPts val="0"/>
              </a:spcBef>
              <a:spcAft>
                <a:spcPts val="0"/>
              </a:spcAft>
              <a:buSzPts val="1800"/>
              <a:buChar char="○"/>
            </a:pPr>
            <a:r>
              <a:rPr lang="en-US" sz="1800"/>
              <a:t>Potential to kill 34.1 million people [22]</a:t>
            </a:r>
            <a:endParaRPr sz="1800"/>
          </a:p>
          <a:p>
            <a:pPr marL="0" lvl="0" indent="0" algn="l" rtl="0">
              <a:lnSpc>
                <a:spcPct val="115000"/>
              </a:lnSpc>
              <a:spcBef>
                <a:spcPts val="0"/>
              </a:spcBef>
              <a:spcAft>
                <a:spcPts val="0"/>
              </a:spcAft>
              <a:buNone/>
            </a:pPr>
            <a:endParaRPr sz="1600"/>
          </a:p>
        </p:txBody>
      </p:sp>
      <p:sp>
        <p:nvSpPr>
          <p:cNvPr id="191" name="Google Shape;191;p32"/>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i="1">
                <a:solidFill>
                  <a:schemeClr val="lt1"/>
                </a:solidFill>
                <a:latin typeface="Cambria"/>
                <a:ea typeface="Cambria"/>
                <a:cs typeface="Cambria"/>
                <a:sym typeface="Cambria"/>
              </a:rPr>
              <a:t>The Matrix</a:t>
            </a:r>
            <a:endParaRPr i="1"/>
          </a:p>
        </p:txBody>
      </p:sp>
      <p:sp>
        <p:nvSpPr>
          <p:cNvPr id="192" name="Google Shape;192;p32"/>
          <p:cNvSpPr txBox="1"/>
          <p:nvPr/>
        </p:nvSpPr>
        <p:spPr>
          <a:xfrm>
            <a:off x="4171250" y="4065200"/>
            <a:ext cx="4920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Cambria"/>
                <a:ea typeface="Cambria"/>
                <a:cs typeface="Cambria"/>
                <a:sym typeface="Cambria"/>
              </a:rPr>
              <a:t>Cyber attack damage equates to almost $200,000 per second by the end of 2021 [18]</a:t>
            </a:r>
            <a:endParaRPr sz="1200">
              <a:solidFill>
                <a:schemeClr val="lt1"/>
              </a:solidFill>
              <a:latin typeface="Cambria"/>
              <a:ea typeface="Cambria"/>
              <a:cs typeface="Cambria"/>
              <a:sym typeface="Cambria"/>
            </a:endParaRPr>
          </a:p>
        </p:txBody>
      </p:sp>
      <p:pic>
        <p:nvPicPr>
          <p:cNvPr id="193" name="Google Shape;193;p32"/>
          <p:cNvPicPr preferRelativeResize="0"/>
          <p:nvPr/>
        </p:nvPicPr>
        <p:blipFill>
          <a:blip r:embed="rId3">
            <a:alphaModFix/>
          </a:blip>
          <a:stretch>
            <a:fillRect/>
          </a:stretch>
        </p:blipFill>
        <p:spPr>
          <a:xfrm>
            <a:off x="4149030" y="1272525"/>
            <a:ext cx="4964746" cy="2792663"/>
          </a:xfrm>
          <a:prstGeom prst="rect">
            <a:avLst/>
          </a:prstGeom>
          <a:noFill/>
          <a:ln>
            <a:noFill/>
          </a:ln>
        </p:spPr>
      </p:pic>
      <p:sp>
        <p:nvSpPr>
          <p:cNvPr id="3" name="Slide Number Placeholder 2">
            <a:extLst>
              <a:ext uri="{FF2B5EF4-FFF2-40B4-BE49-F238E27FC236}">
                <a16:creationId xmlns:a16="http://schemas.microsoft.com/office/drawing/2014/main" id="{121A6E98-678F-A89E-DD5B-BCD65BEFE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tx2"/>
                </a:solidFill>
              </a:rPr>
              <a:t>8</a:t>
            </a:fld>
            <a:endParaRPr lang="en-US">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Government Spying in </a:t>
            </a:r>
            <a:r>
              <a:rPr lang="en-US" i="1"/>
              <a:t>The Matrix</a:t>
            </a:r>
            <a:endParaRPr/>
          </a:p>
        </p:txBody>
      </p:sp>
      <p:sp>
        <p:nvSpPr>
          <p:cNvPr id="200" name="Google Shape;200;p33"/>
          <p:cNvSpPr txBox="1">
            <a:spLocks noGrp="1"/>
          </p:cNvSpPr>
          <p:nvPr>
            <p:ph type="body" idx="1"/>
          </p:nvPr>
        </p:nvSpPr>
        <p:spPr>
          <a:xfrm>
            <a:off x="176575" y="1320425"/>
            <a:ext cx="4960200" cy="3384900"/>
          </a:xfrm>
          <a:prstGeom prst="rect">
            <a:avLst/>
          </a:prstGeom>
          <a:noFill/>
          <a:ln>
            <a:noFill/>
          </a:ln>
        </p:spPr>
        <p:txBody>
          <a:bodyPr spcFirstLastPara="1" wrap="square" lIns="91425" tIns="45700" rIns="91425" bIns="45700" anchor="t" anchorCtr="0">
            <a:normAutofit/>
          </a:bodyPr>
          <a:lstStyle/>
          <a:p>
            <a:pPr marL="205766" lvl="0" indent="-210846" algn="l" rtl="0">
              <a:lnSpc>
                <a:spcPct val="90000"/>
              </a:lnSpc>
              <a:spcBef>
                <a:spcPts val="0"/>
              </a:spcBef>
              <a:spcAft>
                <a:spcPts val="0"/>
              </a:spcAft>
              <a:buSzPts val="1700"/>
              <a:buChar char="●"/>
            </a:pPr>
            <a:r>
              <a:rPr lang="en-US" sz="1700"/>
              <a:t>The Sentinels are an AI Program that see everything through the code that runs the simulation</a:t>
            </a:r>
            <a:endParaRPr sz="1700"/>
          </a:p>
          <a:p>
            <a:pPr marL="205766" lvl="0" indent="-205766" algn="l" rtl="0">
              <a:lnSpc>
                <a:spcPct val="90000"/>
              </a:lnSpc>
              <a:spcBef>
                <a:spcPts val="1200"/>
              </a:spcBef>
              <a:spcAft>
                <a:spcPts val="0"/>
              </a:spcAft>
              <a:buSzPts val="1620"/>
              <a:buChar char="●"/>
            </a:pPr>
            <a:r>
              <a:rPr lang="en-US"/>
              <a:t>This means they know everything about everyone</a:t>
            </a:r>
            <a:endParaRPr/>
          </a:p>
          <a:p>
            <a:pPr marL="205766" lvl="0" indent="-205766" algn="l" rtl="0">
              <a:lnSpc>
                <a:spcPct val="90000"/>
              </a:lnSpc>
              <a:spcBef>
                <a:spcPts val="1600"/>
              </a:spcBef>
              <a:spcAft>
                <a:spcPts val="0"/>
              </a:spcAft>
              <a:buSzPts val="1620"/>
              <a:buChar char="●"/>
            </a:pPr>
            <a:r>
              <a:rPr lang="en-US"/>
              <a:t>The AI knows Neo is a hacker and takes out his landlady’s trash [18:18]</a:t>
            </a:r>
            <a:endParaRPr/>
          </a:p>
          <a:p>
            <a:pPr marL="0" lvl="0" indent="0" algn="l" rtl="0">
              <a:lnSpc>
                <a:spcPct val="90000"/>
              </a:lnSpc>
              <a:spcBef>
                <a:spcPts val="1600"/>
              </a:spcBef>
              <a:spcAft>
                <a:spcPts val="1600"/>
              </a:spcAft>
              <a:buNone/>
            </a:pPr>
            <a:endParaRPr/>
          </a:p>
        </p:txBody>
      </p:sp>
      <p:sp>
        <p:nvSpPr>
          <p:cNvPr id="202" name="Google Shape;202;p33"/>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Font typeface="Arial"/>
              <a:buNone/>
            </a:pPr>
            <a:r>
              <a:rPr lang="en-US" i="1">
                <a:solidFill>
                  <a:schemeClr val="lt1"/>
                </a:solidFill>
                <a:latin typeface="Cambria"/>
                <a:ea typeface="Cambria"/>
                <a:cs typeface="Cambria"/>
                <a:sym typeface="Cambria"/>
              </a:rPr>
              <a:t>The Matrix</a:t>
            </a:r>
            <a:endParaRPr/>
          </a:p>
        </p:txBody>
      </p:sp>
      <p:pic>
        <p:nvPicPr>
          <p:cNvPr id="203" name="Google Shape;203;p33"/>
          <p:cNvPicPr preferRelativeResize="0"/>
          <p:nvPr/>
        </p:nvPicPr>
        <p:blipFill>
          <a:blip r:embed="rId3">
            <a:alphaModFix/>
          </a:blip>
          <a:stretch>
            <a:fillRect/>
          </a:stretch>
        </p:blipFill>
        <p:spPr>
          <a:xfrm>
            <a:off x="5216375" y="1352550"/>
            <a:ext cx="3653424" cy="1788950"/>
          </a:xfrm>
          <a:prstGeom prst="rect">
            <a:avLst/>
          </a:prstGeom>
          <a:noFill/>
          <a:ln>
            <a:noFill/>
          </a:ln>
        </p:spPr>
      </p:pic>
      <p:sp>
        <p:nvSpPr>
          <p:cNvPr id="204" name="Google Shape;204;p33"/>
          <p:cNvSpPr txBox="1"/>
          <p:nvPr/>
        </p:nvSpPr>
        <p:spPr>
          <a:xfrm>
            <a:off x="5216375" y="3141500"/>
            <a:ext cx="36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Cambria"/>
                <a:ea typeface="Cambria"/>
                <a:cs typeface="Cambria"/>
                <a:sym typeface="Cambria"/>
              </a:rPr>
              <a:t>Neo is interrogated by the Sentinels [15]</a:t>
            </a:r>
            <a:endParaRPr>
              <a:solidFill>
                <a:schemeClr val="lt1"/>
              </a:solidFill>
              <a:latin typeface="Cambria"/>
              <a:ea typeface="Cambria"/>
              <a:cs typeface="Cambria"/>
              <a:sym typeface="Cambria"/>
            </a:endParaRPr>
          </a:p>
        </p:txBody>
      </p:sp>
      <p:sp>
        <p:nvSpPr>
          <p:cNvPr id="3" name="Slide Number Placeholder 2">
            <a:extLst>
              <a:ext uri="{FF2B5EF4-FFF2-40B4-BE49-F238E27FC236}">
                <a16:creationId xmlns:a16="http://schemas.microsoft.com/office/drawing/2014/main" id="{3DB3B7B7-38EA-B7B4-2A8C-7969A5A5E0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tx2"/>
                </a:solidFill>
              </a:rPr>
              <a:t>9</a:t>
            </a:fld>
            <a:endParaRPr lang="en-US">
              <a:solidFill>
                <a:schemeClr val="tx2"/>
              </a:solidFill>
            </a:endParaRPr>
          </a:p>
        </p:txBody>
      </p:sp>
    </p:spTree>
  </p:cSld>
  <p:clrMapOvr>
    <a:masterClrMapping/>
  </p:clrMapOvr>
</p:sld>
</file>

<file path=ppt/theme/theme1.xml><?xml version="1.0" encoding="utf-8"?>
<a:theme xmlns:a="http://schemas.openxmlformats.org/drawingml/2006/main" name="Ai Tech Agency by Slidesgo">
  <a:themeElements>
    <a:clrScheme name="Simple Light">
      <a:dk1>
        <a:srgbClr val="0C343D"/>
      </a:dk1>
      <a:lt1>
        <a:srgbClr val="00C3B1"/>
      </a:lt1>
      <a:dk2>
        <a:srgbClr val="CC4125"/>
      </a:dk2>
      <a:lt2>
        <a:srgbClr val="F3F3F3"/>
      </a:lt2>
      <a:accent1>
        <a:srgbClr val="0C343D"/>
      </a:accent1>
      <a:accent2>
        <a:srgbClr val="00C3B1"/>
      </a:accent2>
      <a:accent3>
        <a:srgbClr val="CC4125"/>
      </a:accent3>
      <a:accent4>
        <a:srgbClr val="F3F3F3"/>
      </a:accent4>
      <a:accent5>
        <a:srgbClr val="0C343D"/>
      </a:accent5>
      <a:accent6>
        <a:srgbClr val="00C3B1"/>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4378</Words>
  <Application>Microsoft Macintosh PowerPoint</Application>
  <PresentationFormat>On-screen Show (16:9)</PresentationFormat>
  <Paragraphs>191</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Cambria</vt:lpstr>
      <vt:lpstr>Advent Pro Light</vt:lpstr>
      <vt:lpstr>Arial</vt:lpstr>
      <vt:lpstr>Calibri</vt:lpstr>
      <vt:lpstr>Anton</vt:lpstr>
      <vt:lpstr>Rajdhani</vt:lpstr>
      <vt:lpstr>Fira Sans Condensed</vt:lpstr>
      <vt:lpstr>Fira Sans Condensed Light</vt:lpstr>
      <vt:lpstr>Josefin Slab</vt:lpstr>
      <vt:lpstr>Ai Tech Agency by Slidesgo</vt:lpstr>
      <vt:lpstr>The Matrix (1999): A Warning About the Future</vt:lpstr>
      <vt:lpstr>Synopsis</vt:lpstr>
      <vt:lpstr>Timeline</vt:lpstr>
      <vt:lpstr>Timeline</vt:lpstr>
      <vt:lpstr>Overview &amp; Conclusions</vt:lpstr>
      <vt:lpstr>Hacker Presence in The Matrix</vt:lpstr>
      <vt:lpstr>Hacker Presence in Reality</vt:lpstr>
      <vt:lpstr>Future: Matrix Level Hacking</vt:lpstr>
      <vt:lpstr>Government Spying in The Matrix</vt:lpstr>
      <vt:lpstr>Present Day Government Monitoring</vt:lpstr>
      <vt:lpstr>Social Network Monitoring In Reality</vt:lpstr>
      <vt:lpstr>Future: Total Privacy Lockdown</vt:lpstr>
      <vt:lpstr>Summary</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Keith A. Pray</cp:lastModifiedBy>
  <cp:revision>2</cp:revision>
  <dcterms:modified xsi:type="dcterms:W3CDTF">2024-10-15T23:12:04Z</dcterms:modified>
</cp:coreProperties>
</file>