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showSpecialPlsOnTitleSld="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3.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hyperlink" Target="http://upload.wikimedia.org/wikipedia/commons/4/4b/Colossus.jpg" TargetMode="External"/><Relationship Id="rId1" Type="http://schemas.openxmlformats.org/officeDocument/2006/relationships/notesMaster" Target="../notesMasters/notesMaster1.xml"/><Relationship Id="rId3" Type="http://schemas.openxmlformats.org/officeDocument/2006/relationships/hyperlink" Target="http://csunplugged.org/wp-content/uploads/2015/03/turing-test.jpg124693687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hyperlink" Target="http://upload.wikimedia.org/wikipedia/commons/4/4e/COLOSSUS,_part_of_the_machine,_presented_by_Director_GCHQ_to_Director_NSA_in_1986_-_National_Cryptologic_Museum_-_DSC07890.JPG" TargetMode="Externa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hyperlink" Target="https://xkcd.com/329/" TargetMode="Externa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4" name="Shape 44"/>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0" marL="0">
              <a:spcBef>
                <a:spcPts val="0"/>
              </a:spcBef>
              <a:buNone/>
            </a:pPr>
            <a:r>
              <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solidFill>
                  <a:schemeClr val="dk1"/>
                </a:solidFill>
              </a:rPr>
              <a:t>[Jon]</a:t>
            </a:r>
          </a:p>
          <a:p>
            <a:pPr lvl="0" rtl="0">
              <a:spcBef>
                <a:spcPts val="0"/>
              </a:spcBef>
              <a:buNone/>
            </a:pPr>
            <a:r>
              <a:rPr lang="en">
                <a:solidFill>
                  <a:schemeClr val="dk1"/>
                </a:solidFill>
              </a:rPr>
              <a:t>German encrypted messages were using Morse Code.</a:t>
            </a:r>
          </a:p>
          <a:p>
            <a:pPr lvl="0" rtl="0">
              <a:spcBef>
                <a:spcPts val="0"/>
              </a:spcBef>
              <a:buClr>
                <a:schemeClr val="dk1"/>
              </a:buClr>
              <a:buSzPct val="100000"/>
              <a:buFont typeface="Arial"/>
              <a:buNone/>
            </a:pPr>
            <a:r>
              <a:rPr lang="en">
                <a:solidFill>
                  <a:schemeClr val="dk1"/>
                </a:solidFill>
              </a:rPr>
              <a:t>The use of the Enigma machine to encrypted German messages is the best example of information privacy and the role that computers play in keeping information secure. The enigma also presents a unique social problem in that the Enigma machine itself was not what was flawed, it was the human operators, who did not follow best practices that allowed the code to be cracked. Operators were told to always use random characters for the first five letters and to avoid repeating phrases from one message to another. If the operators had followed these rules the code would likely never have been broken.</a:t>
            </a:r>
          </a:p>
          <a:p>
            <a:pPr lvl="0" rtl="0">
              <a:spcBef>
                <a:spcPts val="0"/>
              </a:spcBef>
              <a:buClr>
                <a:schemeClr val="dk1"/>
              </a:buClr>
              <a:buFont typeface="Arial"/>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The use of the Bombe to break the Enigma code is also a good example of information privacy and the role the government plays in it. They bombe project was a government sponsored project that stripped the privacy from the german communications.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solidFill>
                  <a:schemeClr val="dk1"/>
                </a:solidFill>
              </a:rPr>
              <a:t>In the Imitation Game the human element of secrecy is one of the biggest risks to the secrets of the war.</a:t>
            </a:r>
          </a:p>
          <a:p>
            <a:pPr rtl="0">
              <a:spcBef>
                <a:spcPts val="0"/>
              </a:spcBef>
              <a:buNone/>
            </a:pPr>
            <a:r>
              <a:rPr lang="en">
                <a:solidFill>
                  <a:schemeClr val="dk1"/>
                </a:solidFill>
              </a:rPr>
              <a:t>After the team manages to decrypt the Enigma code, they realize that a British convoy is about to be attacked. One of the team members has a brother on one of the ships and wants to warn them. Turing has to stop the team before they compromise the secret that they have broken Enigma. If every move the Germans made was countered, then they would suspect that Enigma was broken and change their encryption.</a:t>
            </a:r>
          </a:p>
          <a:p>
            <a:pPr>
              <a:spcBef>
                <a:spcPts val="0"/>
              </a:spcBef>
              <a:buNone/>
            </a:pPr>
            <a:r>
              <a:rPr lang="en">
                <a:solidFill>
                  <a:schemeClr val="dk1"/>
                </a:solidFill>
              </a:rPr>
              <a:t>Thus the project codenamed “Ultra” was developed to release the decrypted information. Statistical analysis was performed to determine what could be released without the Germans suspecting. Every bit of information that was released had a false backstory developed for where it was obtained.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7" name="Shape 13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Yael</a:t>
            </a:r>
          </a:p>
          <a:p>
            <a:pPr rtl="0">
              <a:spcBef>
                <a:spcPts val="0"/>
              </a:spcBef>
              <a:buNone/>
            </a:pPr>
            <a:r>
              <a:rPr lang="en"/>
              <a:t>The social implication for the film display how secrecy and the human element affect even the most secure and encrypted technologies.</a:t>
            </a:r>
          </a:p>
          <a:p>
            <a:pPr rtl="0">
              <a:spcBef>
                <a:spcPts val="0"/>
              </a:spcBef>
              <a:buNone/>
            </a:pPr>
            <a:r>
              <a:t/>
            </a:r>
            <a:endParaRPr/>
          </a:p>
          <a:p>
            <a:pPr>
              <a:spcBef>
                <a:spcPts val="0"/>
              </a:spcBef>
              <a:buNone/>
            </a:pPr>
            <a:r>
              <a:rPr lang="en"/>
              <a:t>Image: http://www.liveforfilms.com/wp-content/uploads/2014/12/the-imitation-game-1.jpg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These just need to be copied 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3" name="Shape 5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 Imitation game is based on the life of Alan Turing, a British mathematician and cryptanalyst during WWII. The story follows both Turing’s work during the war to develop a computer to crack the Enigma code the Germans were using, and also Turing’s life after the war when he is charged with indecency for being a homosexual.</a:t>
            </a:r>
          </a:p>
          <a:p>
            <a:pPr rtl="0">
              <a:spcBef>
                <a:spcPts val="0"/>
              </a:spcBef>
              <a:buNone/>
            </a:pPr>
            <a:r>
              <a:t/>
            </a:r>
            <a:endParaRPr/>
          </a:p>
          <a:p>
            <a:pPr rtl="0">
              <a:spcBef>
                <a:spcPts val="0"/>
              </a:spcBef>
              <a:buNone/>
            </a:pPr>
            <a:r>
              <a:rPr lang="en"/>
              <a:t>Image Sources, Left to Right</a:t>
            </a:r>
          </a:p>
          <a:p>
            <a:pPr rtl="0">
              <a:spcBef>
                <a:spcPts val="0"/>
              </a:spcBef>
              <a:buNone/>
            </a:pPr>
            <a:r>
              <a:rPr lang="en"/>
              <a:t>http://www.brandeis.edu/now/2014/march/images/TuringPNAS.jpg</a:t>
            </a:r>
          </a:p>
          <a:p>
            <a:pPr rtl="0">
              <a:spcBef>
                <a:spcPts val="0"/>
              </a:spcBef>
              <a:buNone/>
            </a:pPr>
            <a:r>
              <a:rPr lang="en"/>
              <a:t>Screenshot from “The Imitation Game”</a:t>
            </a:r>
          </a:p>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During the films release in 2014, the hot-button issues of equality of both gender and sexual orientation, were and still are prevalent in society, making it well-received.</a:t>
            </a:r>
          </a:p>
          <a:p>
            <a:pPr rtl="0">
              <a:spcBef>
                <a:spcPts val="0"/>
              </a:spcBef>
              <a:buNone/>
            </a:pPr>
            <a:r>
              <a:rPr lang="en"/>
              <a:t>Additionally, the recent movies in technological advances (Her, Transcendence, Big Hero 6, Oblivion, etc.) have sparked audiences for more science-fiction and tech-films. With the included release of the biopic film, The Theory of Everything, about Stephen Hawkin within a similar timespan, led to a box-office hit. Won the Oscar for Best Adapted Screenplay.</a:t>
            </a:r>
          </a:p>
          <a:p>
            <a:pPr rtl="0">
              <a:spcBef>
                <a:spcPts val="0"/>
              </a:spcBef>
              <a:buNone/>
            </a:pPr>
            <a:r>
              <a:t/>
            </a:r>
            <a:endParaRPr/>
          </a:p>
          <a:p>
            <a:pPr rtl="0">
              <a:spcBef>
                <a:spcPts val="0"/>
              </a:spcBef>
              <a:buNone/>
            </a:pPr>
            <a:r>
              <a:rPr lang="en"/>
              <a:t>The human rights issues discussed in the films were the forefront of public reception, where the actors and producers of the film joined the social action campaign to pardon 49,000 gay men convicted under the same law that led to Turing’s chemical castration.</a:t>
            </a:r>
          </a:p>
          <a:p>
            <a:pPr rtl="0">
              <a:spcBef>
                <a:spcPts val="0"/>
              </a:spcBef>
              <a:buNone/>
            </a:pPr>
            <a:r>
              <a:rPr lang="en"/>
              <a:t> </a:t>
            </a:r>
          </a:p>
          <a:p>
            <a:pPr rtl="0">
              <a:spcBef>
                <a:spcPts val="0"/>
              </a:spcBef>
              <a:buNone/>
            </a:pPr>
            <a:r>
              <a:t/>
            </a:r>
            <a:endParaRPr/>
          </a:p>
          <a:p>
            <a:pPr>
              <a:spcBef>
                <a:spcPts val="0"/>
              </a:spcBef>
              <a:buNone/>
            </a:pPr>
            <a:r>
              <a:rPr lang="en"/>
              <a:t>Image Source: http://i1.tribune.com.pk/wp-content/uploads/2011/01/Oscar-Predictions-640x480.jpg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Josh</a:t>
            </a:r>
          </a:p>
          <a:p>
            <a:pPr rtl="0">
              <a:spcBef>
                <a:spcPts val="0"/>
              </a:spcBef>
              <a:buNone/>
            </a:pPr>
            <a:r>
              <a:t/>
            </a:r>
            <a:endParaRPr/>
          </a:p>
          <a:p>
            <a:pPr lvl="0" rtl="0">
              <a:spcBef>
                <a:spcPts val="0"/>
              </a:spcBef>
              <a:buClr>
                <a:schemeClr val="dk1"/>
              </a:buClr>
              <a:buSzPct val="100000"/>
              <a:buFont typeface="Arial"/>
              <a:buNone/>
            </a:pPr>
            <a:r>
              <a:rPr lang="en">
                <a:solidFill>
                  <a:schemeClr val="dk1"/>
                </a:solidFill>
              </a:rPr>
              <a:t>Conclusion:</a:t>
            </a:r>
          </a:p>
          <a:p>
            <a:pPr lvl="0" rtl="0">
              <a:spcBef>
                <a:spcPts val="0"/>
              </a:spcBef>
              <a:buClr>
                <a:schemeClr val="dk1"/>
              </a:buClr>
              <a:buSzPct val="100000"/>
              <a:buFont typeface="Arial"/>
              <a:buNone/>
            </a:pPr>
            <a:r>
              <a:rPr lang="en">
                <a:solidFill>
                  <a:schemeClr val="dk1"/>
                </a:solidFill>
              </a:rPr>
              <a:t>The correlation between events in Turing’s life, presented against the backdrop of the war show the significance of information privacy and security in the world, and the</a:t>
            </a:r>
          </a:p>
          <a:p>
            <a:pPr lvl="0" rtl="0">
              <a:spcBef>
                <a:spcPts val="0"/>
              </a:spcBef>
              <a:buClr>
                <a:schemeClr val="dk1"/>
              </a:buClr>
              <a:buSzPct val="100000"/>
              <a:buFont typeface="Arial"/>
              <a:buNone/>
            </a:pPr>
            <a:r>
              <a:rPr lang="en">
                <a:solidFill>
                  <a:schemeClr val="dk1"/>
                </a:solidFill>
              </a:rPr>
              <a:t>consequences of it being broken. For example, the breaking of Enigma contributed to, in no small way, the defeat of Germany. </a:t>
            </a:r>
          </a:p>
          <a:p>
            <a:pPr lvl="0" rtl="0">
              <a:spcBef>
                <a:spcPts val="0"/>
              </a:spcBef>
              <a:buClr>
                <a:schemeClr val="dk1"/>
              </a:buClr>
              <a:buSzPct val="100000"/>
              <a:buFont typeface="Arial"/>
              <a:buNone/>
            </a:pPr>
            <a:r>
              <a:rPr lang="en">
                <a:solidFill>
                  <a:schemeClr val="dk1"/>
                </a:solidFill>
              </a:rPr>
              <a:t>Additionally, it shows how fragile the entire system is, and how even the smallest weak link can compromise everything</a:t>
            </a:r>
          </a:p>
          <a:p>
            <a:pPr lvl="0" rtl="0">
              <a:spcBef>
                <a:spcPts val="0"/>
              </a:spcBef>
              <a:buClr>
                <a:schemeClr val="dk1"/>
              </a:buClr>
              <a:buSzPct val="100000"/>
              <a:buFont typeface="Arial"/>
              <a:buNone/>
            </a:pPr>
            <a:r>
              <a:rPr lang="en">
                <a:solidFill>
                  <a:schemeClr val="dk1"/>
                </a:solidFill>
              </a:rPr>
              <a:t>Machines make secrecy weaker</a:t>
            </a:r>
          </a:p>
          <a:p>
            <a:pPr lvl="0" rtl="0">
              <a:spcBef>
                <a:spcPts val="0"/>
              </a:spcBef>
              <a:buClr>
                <a:schemeClr val="dk1"/>
              </a:buClr>
              <a:buSzPct val="100000"/>
              <a:buFont typeface="Arial"/>
              <a:buNone/>
            </a:pPr>
            <a:r>
              <a:rPr lang="en">
                <a:solidFill>
                  <a:schemeClr val="dk1"/>
                </a:solidFill>
              </a:rPr>
              <a:t>	Advancement of technology makes encryption techniques easier to break</a:t>
            </a:r>
          </a:p>
          <a:p>
            <a:pPr lvl="0" rtl="0">
              <a:spcBef>
                <a:spcPts val="0"/>
              </a:spcBef>
              <a:buClr>
                <a:schemeClr val="dk1"/>
              </a:buClr>
              <a:buSzPct val="100000"/>
              <a:buFont typeface="Arial"/>
              <a:buNone/>
            </a:pPr>
            <a:r>
              <a:rPr lang="en">
                <a:solidFill>
                  <a:schemeClr val="dk1"/>
                </a:solidFill>
              </a:rPr>
              <a:t>		Bombes-&gt; Colossus -&gt; Turing Test (AI)</a:t>
            </a:r>
          </a:p>
          <a:p>
            <a:pPr lvl="0" rtl="0">
              <a:spcBef>
                <a:spcPts val="0"/>
              </a:spcBef>
              <a:buClr>
                <a:schemeClr val="dk1"/>
              </a:buClr>
              <a:buSzPct val="100000"/>
              <a:buFont typeface="Arial"/>
              <a:buNone/>
            </a:pPr>
            <a:r>
              <a:rPr lang="en">
                <a:solidFill>
                  <a:schemeClr val="dk1"/>
                </a:solidFill>
              </a:rPr>
              <a:t>	Prior to the Bombe, Enigma was thought to be unbreakable. Since then, the technology has only gotten faster (in terms of analytical engines). Following the Bombe was Colossus, and today, </a:t>
            </a:r>
          </a:p>
          <a:p>
            <a:pPr indent="457200" lvl="0" rtl="0">
              <a:spcBef>
                <a:spcPts val="0"/>
              </a:spcBef>
              <a:buClr>
                <a:schemeClr val="dk1"/>
              </a:buClr>
              <a:buSzPct val="100000"/>
              <a:buFont typeface="Arial"/>
              <a:buNone/>
            </a:pPr>
            <a:r>
              <a:rPr lang="en">
                <a:solidFill>
                  <a:schemeClr val="dk1"/>
                </a:solidFill>
              </a:rPr>
              <a:t>we are starting to explore artificial intelligence (we will come back to this later)</a:t>
            </a:r>
          </a:p>
          <a:p>
            <a:pPr lvl="0" rtl="0">
              <a:spcBef>
                <a:spcPts val="0"/>
              </a:spcBef>
              <a:buClr>
                <a:schemeClr val="dk1"/>
              </a:buClr>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The human element weakens this secrecy</a:t>
            </a:r>
          </a:p>
          <a:p>
            <a:pPr indent="457200" lvl="0" rtl="0">
              <a:spcBef>
                <a:spcPts val="0"/>
              </a:spcBef>
              <a:buNone/>
            </a:pPr>
            <a:r>
              <a:rPr lang="en">
                <a:solidFill>
                  <a:schemeClr val="dk1"/>
                </a:solidFill>
              </a:rPr>
              <a:t>Germans failing to change codes in messages led to weakness of the system</a:t>
            </a:r>
          </a:p>
          <a:p>
            <a:pPr indent="457200" lvl="0" rtl="0">
              <a:spcBef>
                <a:spcPts val="0"/>
              </a:spcBef>
              <a:buClr>
                <a:schemeClr val="dk1"/>
              </a:buClr>
              <a:buFont typeface="Arial"/>
              <a:buNone/>
            </a:pPr>
            <a:r>
              <a:t/>
            </a:r>
            <a:endParaRPr>
              <a:solidFill>
                <a:schemeClr val="dk1"/>
              </a:solidFill>
            </a:endParaRPr>
          </a:p>
          <a:p>
            <a:pPr indent="457200" lvl="0" rtl="0">
              <a:spcBef>
                <a:spcPts val="0"/>
              </a:spcBef>
              <a:buNone/>
            </a:pPr>
            <a:r>
              <a:rPr lang="en">
                <a:solidFill>
                  <a:schemeClr val="dk1"/>
                </a:solidFill>
              </a:rPr>
              <a:t>Proneness to emotions makes secrecy of data more difficult.</a:t>
            </a:r>
          </a:p>
          <a:p>
            <a:pPr indent="457200" lvl="0" rtl="0">
              <a:spcBef>
                <a:spcPts val="0"/>
              </a:spcBef>
              <a:buClr>
                <a:schemeClr val="dk1"/>
              </a:buClr>
              <a:buSzPct val="100000"/>
              <a:buFont typeface="Arial"/>
              <a:buNone/>
            </a:pPr>
            <a:r>
              <a:rPr lang="en">
                <a:solidFill>
                  <a:schemeClr val="dk1"/>
                </a:solidFill>
              </a:rPr>
              <a:t>Additionally, the human element plays a significant role in weakening both the ability to ensure security, and then, in the presence of secrets, keep them that way</a:t>
            </a:r>
          </a:p>
          <a:p>
            <a:pPr indent="457200" lvl="0" rtl="0">
              <a:spcBef>
                <a:spcPts val="0"/>
              </a:spcBef>
              <a:buClr>
                <a:schemeClr val="dk1"/>
              </a:buClr>
              <a:buFont typeface="Arial"/>
              <a:buNone/>
            </a:pPr>
            <a:r>
              <a:t/>
            </a:r>
            <a:endParaRPr>
              <a:solidFill>
                <a:schemeClr val="dk1"/>
              </a:solidFill>
            </a:endParaRPr>
          </a:p>
          <a:p>
            <a:pPr indent="0" lvl="0" marL="0" rtl="0">
              <a:spcBef>
                <a:spcPts val="0"/>
              </a:spcBef>
              <a:buClr>
                <a:schemeClr val="dk1"/>
              </a:buClr>
              <a:buFont typeface="Arial"/>
              <a:buNone/>
            </a:pPr>
            <a:r>
              <a:t/>
            </a:r>
            <a:endParaRPr>
              <a:solidFill>
                <a:schemeClr val="dk1"/>
              </a:solidFill>
            </a:endParaRPr>
          </a:p>
          <a:p>
            <a:pPr indent="0" lvl="0" marL="0" rtl="0">
              <a:spcBef>
                <a:spcPts val="0"/>
              </a:spcBef>
              <a:buClr>
                <a:schemeClr val="dk1"/>
              </a:buClr>
              <a:buSzPct val="100000"/>
              <a:buFont typeface="Arial"/>
              <a:buNone/>
            </a:pPr>
            <a:r>
              <a:rPr lang="en">
                <a:solidFill>
                  <a:schemeClr val="dk1"/>
                </a:solidFill>
              </a:rPr>
              <a:t>Image: http://i.guim.co.uk/static/w-620/h--/q-95/sys-images/Guardian/Pix/pictures/2014/11/18/1416312708018/2a7ceb88-1896-4034-98d6-ca013d3aa6cd-620x372.jpeg</a:t>
            </a:r>
          </a:p>
          <a:p>
            <a:pPr rtl="0">
              <a:spcBef>
                <a:spcPts val="0"/>
              </a:spcBef>
              <a:buNone/>
            </a:pPr>
            <a:r>
              <a:t/>
            </a:r>
            <a:endParaRPr/>
          </a:p>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Yael: </a:t>
            </a:r>
          </a:p>
          <a:p>
            <a:pPr rtl="0">
              <a:spcBef>
                <a:spcPts val="0"/>
              </a:spcBef>
              <a:buNone/>
            </a:pPr>
            <a:r>
              <a:rPr lang="en"/>
              <a:t>The core of this film were the Enigma Machines</a:t>
            </a:r>
          </a:p>
          <a:p>
            <a:pPr rtl="0">
              <a:spcBef>
                <a:spcPts val="0"/>
              </a:spcBef>
              <a:buNone/>
            </a:pPr>
            <a:r>
              <a:rPr lang="en"/>
              <a:t>Although the core idea of a device that used rotors to scramble messages had been patented in 1918, the models used by the</a:t>
            </a:r>
          </a:p>
          <a:p>
            <a:pPr rtl="0">
              <a:spcBef>
                <a:spcPts val="0"/>
              </a:spcBef>
              <a:buNone/>
            </a:pPr>
            <a:r>
              <a:rPr lang="en"/>
              <a:t>German military featured numerous enhancements, such as increased numbers of rotors. As a result, for the Allies to understand</a:t>
            </a:r>
          </a:p>
          <a:p>
            <a:pPr rtl="0">
              <a:spcBef>
                <a:spcPts val="0"/>
              </a:spcBef>
              <a:buNone/>
            </a:pPr>
            <a:r>
              <a:rPr lang="en"/>
              <a:t>how they worked, they had to capture one first.</a:t>
            </a:r>
          </a:p>
          <a:p>
            <a:pPr rtl="0">
              <a:spcBef>
                <a:spcPts val="0"/>
              </a:spcBef>
              <a:buNone/>
            </a:pPr>
            <a:r>
              <a:t/>
            </a:r>
            <a:endParaRPr/>
          </a:p>
          <a:p>
            <a:pPr rtl="0">
              <a:spcBef>
                <a:spcPts val="0"/>
              </a:spcBef>
              <a:buNone/>
            </a:pPr>
            <a:r>
              <a:rPr lang="en"/>
              <a:t>During WWII, Germany sent almost all of its communications over radio; these could be and were intercepted by the Allies</a:t>
            </a:r>
          </a:p>
          <a:p>
            <a:pPr rtl="0">
              <a:spcBef>
                <a:spcPts val="0"/>
              </a:spcBef>
              <a:buNone/>
            </a:pPr>
            <a:r>
              <a:t/>
            </a:r>
            <a:endParaRPr/>
          </a:p>
          <a:p>
            <a:pPr rtl="0">
              <a:spcBef>
                <a:spcPts val="0"/>
              </a:spcBef>
              <a:buNone/>
            </a:pPr>
            <a:r>
              <a:rPr lang="en"/>
              <a:t>Germany adopted the Enigma Machines to encrypt their messages before sending them over the air.</a:t>
            </a:r>
          </a:p>
          <a:p>
            <a:pPr rtl="0">
              <a:spcBef>
                <a:spcPts val="0"/>
              </a:spcBef>
              <a:buNone/>
            </a:pPr>
            <a:r>
              <a:t/>
            </a:r>
            <a:endParaRPr/>
          </a:p>
          <a:p>
            <a:pPr rtl="0">
              <a:spcBef>
                <a:spcPts val="0"/>
              </a:spcBef>
              <a:buNone/>
            </a:pPr>
            <a:r>
              <a:rPr lang="en"/>
              <a:t>	</a:t>
            </a:r>
          </a:p>
          <a:p>
            <a:pPr rtl="0">
              <a:spcBef>
                <a:spcPts val="0"/>
              </a:spcBef>
              <a:buNone/>
            </a:pPr>
            <a:r>
              <a:rPr lang="en"/>
              <a:t>This is the context in which the movie takes place. Interestingly enough, based on firsthand accounts from the individuals working at Bletchley Park, the movie’s use and depiction of these machines is largely accurate. There were little, if any inconsistencies, between historical records and the movie, at least in this regard.</a:t>
            </a:r>
          </a:p>
          <a:p>
            <a:pPr rtl="0">
              <a:spcBef>
                <a:spcPts val="0"/>
              </a:spcBef>
              <a:buNone/>
            </a:pPr>
            <a:r>
              <a:t/>
            </a:r>
            <a:endParaRPr/>
          </a:p>
          <a:p>
            <a:pPr lvl="0" rtl="0">
              <a:spcBef>
                <a:spcPts val="0"/>
              </a:spcBef>
              <a:buNone/>
            </a:pPr>
            <a:r>
              <a:rPr lang="en"/>
              <a:t>So let’s talk about the Enigma machines themselves and why the events the movie documented occurred --</a:t>
            </a:r>
          </a:p>
          <a:p>
            <a:pPr lvl="0" rtl="0">
              <a:spcBef>
                <a:spcPts val="0"/>
              </a:spcBef>
              <a:buClr>
                <a:schemeClr val="dk1"/>
              </a:buClr>
              <a:buSzPct val="100000"/>
              <a:buFont typeface="Arial"/>
              <a:buNone/>
            </a:pPr>
            <a:r>
              <a:rPr lang="en"/>
              <a:t>Encryption with Enigma needs two parts: the machine itself and the settings of the sender. </a:t>
            </a:r>
            <a:r>
              <a:rPr lang="en">
                <a:solidFill>
                  <a:schemeClr val="dk1"/>
                </a:solidFill>
              </a:rPr>
              <a:t>Throughout the course of the war, they were regarded as unbreakable by the Axis Powers.</a:t>
            </a:r>
          </a:p>
          <a:p>
            <a:pPr lvl="0" rtl="0">
              <a:spcBef>
                <a:spcPts val="0"/>
              </a:spcBef>
              <a:buClr>
                <a:schemeClr val="dk1"/>
              </a:buClr>
              <a:buSzPct val="100000"/>
              <a:buFont typeface="Arial"/>
              <a:buNone/>
            </a:pPr>
            <a:r>
              <a:rPr lang="en">
                <a:solidFill>
                  <a:schemeClr val="dk1"/>
                </a:solidFill>
              </a:rPr>
              <a:t>These settings where supposed to be changed every day, so that the Allies would not be able to detect patterns</a:t>
            </a:r>
          </a:p>
          <a:p>
            <a:pPr lvl="0" rtl="0">
              <a:spcBef>
                <a:spcPts val="0"/>
              </a:spcBef>
              <a:buClr>
                <a:schemeClr val="dk1"/>
              </a:buClr>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As a result, were used almost exclusively to secure communications until the end of the war. </a:t>
            </a:r>
          </a:p>
          <a:p>
            <a:pPr indent="0" lvl="0" marL="0" rtl="0">
              <a:spcBef>
                <a:spcPts val="0"/>
              </a:spcBef>
              <a:buClr>
                <a:schemeClr val="dk1"/>
              </a:buClr>
              <a:buSzPct val="100000"/>
              <a:buFont typeface="Arial"/>
              <a:buNone/>
            </a:pPr>
            <a:r>
              <a:rPr lang="en"/>
              <a:t>In order to break the message, the Allies needed to be able to quickly figure out the settings used. </a:t>
            </a:r>
          </a:p>
          <a:p>
            <a:pPr rtl="0">
              <a:spcBef>
                <a:spcPts val="0"/>
              </a:spcBef>
              <a:buNone/>
            </a:pPr>
            <a:r>
              <a:t/>
            </a:r>
            <a:endParaRPr/>
          </a:p>
          <a:p>
            <a:pPr lvl="0" rtl="0">
              <a:spcBef>
                <a:spcPts val="0"/>
              </a:spcBef>
              <a:buClr>
                <a:schemeClr val="dk1"/>
              </a:buClr>
              <a:buFont typeface="Arial"/>
              <a:buNone/>
            </a:pPr>
            <a:r>
              <a:t/>
            </a:r>
            <a:endParaRPr>
              <a:solidFill>
                <a:schemeClr val="dk1"/>
              </a:solidFill>
            </a:endParaRPr>
          </a:p>
          <a:p>
            <a:pPr rtl="0">
              <a:spcBef>
                <a:spcPts val="0"/>
              </a:spcBef>
              <a:buNone/>
            </a:pPr>
            <a:r>
              <a:t/>
            </a:r>
            <a:endParaRPr/>
          </a:p>
          <a:p>
            <a:pPr rtl="0">
              <a:spcBef>
                <a:spcPts val="0"/>
              </a:spcBef>
              <a:buNone/>
            </a:pPr>
            <a:r>
              <a:rPr lang="en"/>
              <a:t>Image Source:</a:t>
            </a:r>
          </a:p>
          <a:p>
            <a:pPr>
              <a:spcBef>
                <a:spcPts val="0"/>
              </a:spcBef>
              <a:buNone/>
            </a:pPr>
            <a:r>
              <a:rPr lang="en"/>
              <a:t>http://upload.wikimedia.org/wikipedia/commons/3/3e/EnigmaMachineLabeled.jpg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Josh</a:t>
            </a:r>
          </a:p>
          <a:p>
            <a:pPr rtl="0">
              <a:spcBef>
                <a:spcPts val="0"/>
              </a:spcBef>
              <a:buNone/>
            </a:pPr>
            <a:r>
              <a:rPr lang="en"/>
              <a:t>	In the movie, called “Christopher”, reality, called “Victory”</a:t>
            </a:r>
          </a:p>
          <a:p>
            <a:pPr indent="457200" rtl="0">
              <a:spcBef>
                <a:spcPts val="0"/>
              </a:spcBef>
              <a:buNone/>
            </a:pPr>
            <a:r>
              <a:rPr lang="en"/>
              <a:t>The British countermeasure to Enigma, the Bombes, were analytical engines designed to decipher which settings were used to program the Enigma machine. They were able to quickly</a:t>
            </a:r>
          </a:p>
          <a:p>
            <a:pPr rtl="0">
              <a:spcBef>
                <a:spcPts val="0"/>
              </a:spcBef>
              <a:buNone/>
            </a:pPr>
            <a:r>
              <a:rPr lang="en"/>
              <a:t>	test each rotor setting until the correct one was found. However, these weren’t simply brute force machines; it’s far more interesting than that. They logically eliminated potential Enigma </a:t>
            </a:r>
          </a:p>
          <a:p>
            <a:pPr indent="457200" rtl="0">
              <a:spcBef>
                <a:spcPts val="0"/>
              </a:spcBef>
              <a:buNone/>
            </a:pPr>
            <a:r>
              <a:rPr lang="en"/>
              <a:t>settings until only a few remained by replicating an Enigma machine, feeding in data with certain settings and looking for contradictions to rule out the current settings. </a:t>
            </a:r>
          </a:p>
          <a:p>
            <a:pPr indent="457200" rtl="0">
              <a:spcBef>
                <a:spcPts val="0"/>
              </a:spcBef>
              <a:buNone/>
            </a:pPr>
            <a:r>
              <a:rPr lang="en"/>
              <a:t>How did it determine what a contradiction was? Bombes relied on a “Crib”, which was some piece of the encrypted message already broken. Essentially, it was a tool for reverse </a:t>
            </a:r>
          </a:p>
          <a:p>
            <a:pPr indent="457200" rtl="0">
              <a:spcBef>
                <a:spcPts val="0"/>
              </a:spcBef>
              <a:buNone/>
            </a:pPr>
            <a:r>
              <a:rPr lang="en"/>
              <a:t>engineering Enigma settings from broken text. So, if, for example, you knew that every message started with “weather”, you could use that as the crib. The longer the crib, the faster the Bombe</a:t>
            </a:r>
          </a:p>
          <a:p>
            <a:pPr indent="457200" rtl="0">
              <a:spcBef>
                <a:spcPts val="0"/>
              </a:spcBef>
              <a:buNone/>
            </a:pPr>
            <a:r>
              <a:rPr lang="en"/>
              <a:t>worked</a:t>
            </a:r>
          </a:p>
          <a:p>
            <a:pPr indent="457200" rtl="0">
              <a:spcBef>
                <a:spcPts val="0"/>
              </a:spcBef>
              <a:buNone/>
            </a:pPr>
            <a:r>
              <a:rPr lang="en"/>
              <a:t>In this way, the early bombes didn’t necessarily </a:t>
            </a:r>
            <a:r>
              <a:rPr i="1" lang="en"/>
              <a:t>crack</a:t>
            </a:r>
            <a:r>
              <a:rPr lang="en"/>
              <a:t> Enigma so much as greatly reduce the possibilities. By ruling out a bunch of settings, it became trivial to manually test the few remaining </a:t>
            </a:r>
          </a:p>
          <a:p>
            <a:pPr indent="457200" rtl="0">
              <a:spcBef>
                <a:spcPts val="0"/>
              </a:spcBef>
              <a:buNone/>
            </a:pPr>
            <a:r>
              <a:rPr lang="en"/>
              <a:t>possibilities.</a:t>
            </a:r>
          </a:p>
          <a:p>
            <a:pPr indent="457200" rtl="0">
              <a:spcBef>
                <a:spcPts val="0"/>
              </a:spcBef>
              <a:buNone/>
            </a:pPr>
            <a:r>
              <a:t/>
            </a:r>
            <a:endParaRPr/>
          </a:p>
          <a:p>
            <a:pPr indent="457200" lvl="0" rtl="0">
              <a:spcBef>
                <a:spcPts val="0"/>
              </a:spcBef>
              <a:buClr>
                <a:schemeClr val="dk1"/>
              </a:buClr>
              <a:buSzPct val="100000"/>
              <a:buFont typeface="Arial"/>
              <a:buNone/>
            </a:pPr>
            <a:r>
              <a:rPr lang="en">
                <a:solidFill>
                  <a:schemeClr val="dk1"/>
                </a:solidFill>
              </a:rPr>
              <a:t>Finally, remember when I said “Bombes are kind of sort of not really brute force machines?”. Yeah, the principle of how the Bombes work seems to have been misunderstood by the moviemakers. The Bombe Turing builds is depicted as </a:t>
            </a:r>
          </a:p>
          <a:p>
            <a:pPr indent="457200" lvl="0" rtl="0">
              <a:spcBef>
                <a:spcPts val="0"/>
              </a:spcBef>
              <a:buClr>
                <a:schemeClr val="dk1"/>
              </a:buClr>
              <a:buSzPct val="100000"/>
              <a:buFont typeface="Arial"/>
              <a:buNone/>
            </a:pPr>
            <a:r>
              <a:rPr lang="en">
                <a:solidFill>
                  <a:schemeClr val="dk1"/>
                </a:solidFill>
              </a:rPr>
              <a:t>attempting to crack German codes with no Crib whatsoever.</a:t>
            </a:r>
          </a:p>
          <a:p>
            <a:pPr lvl="0" rtl="0">
              <a:spcBef>
                <a:spcPts val="0"/>
              </a:spcBef>
              <a:buClr>
                <a:schemeClr val="dk1"/>
              </a:buClr>
              <a:buSzPct val="100000"/>
              <a:buFont typeface="Arial"/>
              <a:buNone/>
            </a:pPr>
            <a:r>
              <a:rPr lang="en">
                <a:solidFill>
                  <a:schemeClr val="dk1"/>
                </a:solidFill>
              </a:rPr>
              <a:t>	They later then use a crib to restrict the possible outcomes, not as the basis for the solution</a:t>
            </a:r>
          </a:p>
          <a:p>
            <a:pPr lvl="0" rtl="0">
              <a:spcBef>
                <a:spcPts val="0"/>
              </a:spcBef>
              <a:buClr>
                <a:schemeClr val="dk1"/>
              </a:buClr>
              <a:buSzPct val="100000"/>
              <a:buFont typeface="Arial"/>
              <a:buNone/>
            </a:pPr>
            <a:r>
              <a:rPr lang="en">
                <a:solidFill>
                  <a:schemeClr val="dk1"/>
                </a:solidFill>
              </a:rPr>
              <a:t>	This methodology is exactly what the Polish had been using prior, and Turing knew this. His entire solution was based on the idea of cribs being obtainable. It was never his intention to have the Bombe plug though</a:t>
            </a:r>
          </a:p>
          <a:p>
            <a:pPr lvl="0" rtl="0">
              <a:spcBef>
                <a:spcPts val="0"/>
              </a:spcBef>
              <a:buClr>
                <a:schemeClr val="dk1"/>
              </a:buClr>
              <a:buSzPct val="100000"/>
              <a:buFont typeface="Arial"/>
              <a:buNone/>
            </a:pPr>
            <a:r>
              <a:rPr lang="en">
                <a:solidFill>
                  <a:schemeClr val="dk1"/>
                </a:solidFill>
              </a:rPr>
              <a:t>	every possible cipher. As a result, the movie comes across as a bit fuzzy when it comes to the logic behind the Bombes. </a:t>
            </a:r>
          </a:p>
          <a:p>
            <a:pPr indent="457200" rtl="0">
              <a:spcBef>
                <a:spcPts val="0"/>
              </a:spcBef>
              <a:buNone/>
            </a:pPr>
            <a:r>
              <a:t/>
            </a:r>
            <a:endParaRPr/>
          </a:p>
          <a:p>
            <a:pPr indent="457200" rtl="0">
              <a:spcBef>
                <a:spcPts val="0"/>
              </a:spcBef>
              <a:buNone/>
            </a:pPr>
            <a:r>
              <a:rPr lang="en"/>
              <a:t>However, the ultimate point is this: the Bombes represent an advance in analytical computation that took Enigma, an “unbreakable” cipher, and rendered it almost useless. As you will see in just a moment,</a:t>
            </a:r>
          </a:p>
          <a:p>
            <a:pPr indent="457200" rtl="0">
              <a:spcBef>
                <a:spcPts val="0"/>
              </a:spcBef>
              <a:buNone/>
            </a:pPr>
            <a:r>
              <a:rPr lang="en"/>
              <a:t>this trend doesn’t stop here.</a:t>
            </a:r>
          </a:p>
          <a:p>
            <a:pPr indent="457200" rtl="0">
              <a:spcBef>
                <a:spcPts val="0"/>
              </a:spcBef>
              <a:buNone/>
            </a:pPr>
            <a:r>
              <a:t/>
            </a:r>
            <a:endParaRPr/>
          </a:p>
          <a:p>
            <a:pPr indent="457200" rtl="0">
              <a:spcBef>
                <a:spcPts val="0"/>
              </a:spcBef>
              <a:buNone/>
            </a:pPr>
            <a:r>
              <a:t/>
            </a:r>
            <a:endParaRPr/>
          </a:p>
          <a:p>
            <a:pPr indent="457200"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rPr lang="en"/>
              <a:t>Image Source:</a:t>
            </a:r>
          </a:p>
          <a:p>
            <a:pPr>
              <a:spcBef>
                <a:spcPts val="0"/>
              </a:spcBef>
              <a:buNone/>
            </a:pPr>
            <a:r>
              <a:rPr lang="en"/>
              <a:t>http://www.airedalesprings.co.uk/wp-content/uploads/2014/11/bombe.jpg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So now I’m going to look into some of the technologies that have come about from the work of Alan Turing. The first one being the Turing Machine, also known as Colossus, and the second one being what has come to be known as the Turing Test.</a:t>
            </a:r>
          </a:p>
          <a:p>
            <a:pPr rtl="0">
              <a:spcBef>
                <a:spcPts val="0"/>
              </a:spcBef>
              <a:buNone/>
            </a:pPr>
            <a:r>
              <a:t/>
            </a:r>
            <a:endParaRPr/>
          </a:p>
          <a:p>
            <a:pPr rtl="0">
              <a:spcBef>
                <a:spcPts val="0"/>
              </a:spcBef>
              <a:buNone/>
            </a:pPr>
            <a:r>
              <a:rPr lang="en"/>
              <a:t>Left image from:</a:t>
            </a:r>
            <a:r>
              <a:rPr lang="en" u="sng">
                <a:solidFill>
                  <a:schemeClr val="hlink"/>
                </a:solidFill>
                <a:hlinkClick r:id="rId2"/>
              </a:rPr>
              <a:t>http://upload.wikimedia.org/wikipedia/commons/4/4b/Colossus.jpg</a:t>
            </a:r>
          </a:p>
          <a:p>
            <a:pPr>
              <a:spcBef>
                <a:spcPts val="0"/>
              </a:spcBef>
              <a:buNone/>
            </a:pPr>
            <a:r>
              <a:rPr lang="en"/>
              <a:t>Right Image from: </a:t>
            </a:r>
            <a:r>
              <a:rPr lang="en" u="sng">
                <a:solidFill>
                  <a:schemeClr val="hlink"/>
                </a:solidFill>
                <a:hlinkClick r:id="rId3"/>
              </a:rPr>
              <a:t>http://csunplugged.org/wp-content/uploads/2015/03/turing-test.jpg1246936875</a:t>
            </a:r>
            <a:r>
              <a:rPr lang="en"/>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 Colossus is widely considered to be the world’s first programmable, digital, and electronic computer and was heavily inspired by the bombe computer designed by Turing. It was designed by Tommy Flowers and had 1700 valves. It was used to break the codes of the German Lorenz SZ-40 cipher machines used by the German High command during WWII. Allen Coombs, Sid Broadhurst, and Bill Chandler also had a large amount of input into the project, which was heavily inspired by Turing’s work on the Bombe. Many believe that this is what broke Enigma, but that’s simply not the case, as is probably clear from our presentation so far.</a:t>
            </a:r>
          </a:p>
          <a:p>
            <a:pPr rtl="0">
              <a:spcBef>
                <a:spcPts val="0"/>
              </a:spcBef>
              <a:buNone/>
            </a:pPr>
            <a:r>
              <a:t/>
            </a:r>
            <a:endParaRPr/>
          </a:p>
          <a:p>
            <a:pPr rtl="0">
              <a:spcBef>
                <a:spcPts val="0"/>
              </a:spcBef>
              <a:buNone/>
            </a:pPr>
            <a:r>
              <a:rPr lang="en"/>
              <a:t>Bombe was electromechanical, Colossus was electronic/digital</a:t>
            </a:r>
          </a:p>
          <a:p>
            <a:pPr rtl="0">
              <a:spcBef>
                <a:spcPts val="0"/>
              </a:spcBef>
              <a:buNone/>
            </a:pPr>
            <a:r>
              <a:t/>
            </a:r>
            <a:endParaRPr/>
          </a:p>
          <a:p>
            <a:pPr rtl="0">
              <a:spcBef>
                <a:spcPts val="0"/>
              </a:spcBef>
              <a:buNone/>
            </a:pPr>
            <a:r>
              <a:t/>
            </a:r>
            <a:endParaRPr/>
          </a:p>
          <a:p>
            <a:pPr rtl="0">
              <a:spcBef>
                <a:spcPts val="0"/>
              </a:spcBef>
              <a:buNone/>
            </a:pPr>
            <a:r>
              <a:rPr lang="en"/>
              <a:t>--Tape transport and reading mechanism that ran loops key and message tapes between 1000 and 2000 characters per second</a:t>
            </a:r>
          </a:p>
          <a:p>
            <a:pPr rtl="0">
              <a:spcBef>
                <a:spcPts val="0"/>
              </a:spcBef>
              <a:buNone/>
            </a:pPr>
            <a:r>
              <a:rPr lang="en"/>
              <a:t>--Colossus mark 1 first shown to be working in Dec 1943. Mark 2 used shift registers to quintuple speed in June 1944.</a:t>
            </a:r>
          </a:p>
          <a:p>
            <a:pPr rtl="0">
              <a:spcBef>
                <a:spcPts val="0"/>
              </a:spcBef>
              <a:buNone/>
            </a:pPr>
            <a:r>
              <a:rPr lang="en"/>
              <a:t>--Overcame the problem of synchronizing the electronics with the message tape by generating a clock signal from the reading of the sprocket holes of the message tape. Speed limited by the mechanics of reading the tape</a:t>
            </a:r>
          </a:p>
          <a:p>
            <a:pPr rtl="0">
              <a:spcBef>
                <a:spcPts val="0"/>
              </a:spcBef>
              <a:buNone/>
            </a:pPr>
            <a:r>
              <a:t/>
            </a:r>
            <a:endParaRPr/>
          </a:p>
          <a:p>
            <a:pPr lvl="0" rtl="0">
              <a:spcBef>
                <a:spcPts val="0"/>
              </a:spcBef>
              <a:buClr>
                <a:schemeClr val="dk1"/>
              </a:buClr>
              <a:buSzPct val="100000"/>
              <a:buFont typeface="Arial"/>
              <a:buNone/>
            </a:pPr>
            <a:r>
              <a:rPr lang="en">
                <a:solidFill>
                  <a:schemeClr val="dk1"/>
                </a:solidFill>
              </a:rPr>
              <a:t>Bombe could not brute force because they did not know what was “valid” message and what wasn’t. Without a crib, they would come up with many, many possible results of what the message </a:t>
            </a:r>
            <a:r>
              <a:rPr i="1" lang="en">
                <a:solidFill>
                  <a:schemeClr val="dk1"/>
                </a:solidFill>
              </a:rPr>
              <a:t>could </a:t>
            </a:r>
            <a:r>
              <a:rPr lang="en">
                <a:solidFill>
                  <a:schemeClr val="dk1"/>
                </a:solidFill>
              </a:rPr>
              <a:t>decrypt to</a:t>
            </a:r>
          </a:p>
          <a:p>
            <a:pPr lvl="0" rtl="0">
              <a:spcBef>
                <a:spcPts val="0"/>
              </a:spcBef>
              <a:buClr>
                <a:schemeClr val="dk1"/>
              </a:buClr>
              <a:buSzPct val="100000"/>
              <a:buFont typeface="Arial"/>
              <a:buNone/>
            </a:pPr>
            <a:r>
              <a:rPr lang="en">
                <a:solidFill>
                  <a:schemeClr val="dk1"/>
                </a:solidFill>
              </a:rPr>
              <a:t>However, in a scenario where the computer understands human speech patterns, this approach becomes viable. Using a fairly modern computer, breaking a standard 3-wheel enigma machine with a technique called</a:t>
            </a:r>
          </a:p>
          <a:p>
            <a:pPr lvl="0" rtl="0">
              <a:spcBef>
                <a:spcPts val="0"/>
              </a:spcBef>
              <a:buClr>
                <a:schemeClr val="dk1"/>
              </a:buClr>
              <a:buSzPct val="100000"/>
              <a:buFont typeface="Arial"/>
              <a:buNone/>
            </a:pPr>
            <a:r>
              <a:rPr lang="en">
                <a:solidFill>
                  <a:schemeClr val="dk1"/>
                </a:solidFill>
              </a:rPr>
              <a:t>“hillclimbing”, which does not require a crib, can be done in somewhere between 10 and 60 hours.</a:t>
            </a:r>
            <a:r>
              <a:rPr baseline="30000" lang="en">
                <a:solidFill>
                  <a:schemeClr val="dk1"/>
                </a:solidFill>
              </a:rPr>
              <a:t>[1]</a:t>
            </a:r>
            <a:r>
              <a:rPr lang="en">
                <a:solidFill>
                  <a:schemeClr val="dk1"/>
                </a:solidFill>
              </a:rPr>
              <a:t> Keep in mind, this was not even possible to do in Turing’s time. Without a crib, it would’ve been impossible. </a:t>
            </a:r>
          </a:p>
          <a:p>
            <a:pPr lvl="0" rtl="0">
              <a:spcBef>
                <a:spcPts val="0"/>
              </a:spcBef>
              <a:buClr>
                <a:schemeClr val="dk1"/>
              </a:buClr>
              <a:buSzPct val="100000"/>
              <a:buFont typeface="Arial"/>
              <a:buNone/>
            </a:pPr>
            <a:r>
              <a:rPr lang="en">
                <a:solidFill>
                  <a:schemeClr val="dk1"/>
                </a:solidFill>
              </a:rPr>
              <a:t>Also, this is an estimate for a consumer, albeit high end, computer. With a national intelligence level cluster, this time is reduced immensely.</a:t>
            </a:r>
          </a:p>
          <a:p>
            <a:pPr rtl="0">
              <a:spcBef>
                <a:spcPts val="0"/>
              </a:spcBef>
              <a:buNone/>
            </a:pPr>
            <a:r>
              <a:t/>
            </a:r>
            <a:endParaRPr/>
          </a:p>
          <a:p>
            <a:pPr>
              <a:spcBef>
                <a:spcPts val="0"/>
              </a:spcBef>
              <a:buNone/>
            </a:pPr>
            <a:r>
              <a:rPr lang="en"/>
              <a:t>Image from: </a:t>
            </a:r>
            <a:r>
              <a:rPr lang="en" u="sng">
                <a:solidFill>
                  <a:schemeClr val="hlink"/>
                </a:solidFill>
                <a:hlinkClick r:id="rId2"/>
              </a:rPr>
              <a:t>http://upload.wikimedia.org/wikipedia/commons/4/4e/COLOSSUS,_part_of_the_machine,_presented_by_Director_GCHQ_to_Director_NSA_in_1986_-_National_Cryptologic_Museum_-_DSC07890.JPG</a:t>
            </a:r>
            <a:r>
              <a:rPr lang="en"/>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solidFill>
                  <a:schemeClr val="dk1"/>
                </a:solidFill>
              </a:rPr>
              <a:t>--“Are there imaginable digital computer which would be able to do well in the ‘Imitation Game’” -- Turing  … This is good, because the definition of “thinking” is difficult to grasp and not easily measurable, if even possible.</a:t>
            </a:r>
          </a:p>
          <a:p>
            <a:pPr rtl="0">
              <a:spcBef>
                <a:spcPts val="0"/>
              </a:spcBef>
              <a:buNone/>
            </a:pPr>
            <a:r>
              <a:rPr lang="en"/>
              <a:t>--The Turing test is fairly straight forward. It is essentially just a test of a machine’s ability to trick a human into thinking that it is also a human. A computer is considered to have passed the test if it tricks a human 70% of the time after 5 minutes of questioning. </a:t>
            </a:r>
          </a:p>
          <a:p>
            <a:pPr rtl="0">
              <a:spcBef>
                <a:spcPts val="0"/>
              </a:spcBef>
              <a:buNone/>
            </a:pPr>
            <a:r>
              <a:rPr lang="en"/>
              <a:t>--In 2014, a supercomputer was the first to pass the test… sort of. It tricked judges 33% of the time into believing that it was a 13 year old Hungarian boy. This may not seem like a huge success based on the 70% threshold that I mentioned earlier, but the results from this test show a huge improvement in artificial intelligence from the computers of Turing’s time. Turing also predicted that by the year 2000, a machine with 100MB of storage would be able to pass the test 30% of the time. While his prediction is 14 years off, and the computer was an expensive supercomputer, his prediction was still fairly close, all things considered.</a:t>
            </a:r>
          </a:p>
          <a:p>
            <a:pPr rtl="0">
              <a:spcBef>
                <a:spcPts val="0"/>
              </a:spcBef>
              <a:buNone/>
            </a:pPr>
            <a:r>
              <a:rPr lang="en"/>
              <a:t>--Current predictions don’t put a computer passing the test until approx. 2029</a:t>
            </a:r>
          </a:p>
          <a:p>
            <a:pPr rtl="0">
              <a:spcBef>
                <a:spcPts val="0"/>
              </a:spcBef>
              <a:buNone/>
            </a:pPr>
            <a:r>
              <a:rPr lang="en"/>
              <a:t>--It was first introduced by Turing in his paper “Computing Machinery and Intelligence” in 1950.</a:t>
            </a:r>
          </a:p>
          <a:p>
            <a:pPr rtl="0">
              <a:spcBef>
                <a:spcPts val="0"/>
              </a:spcBef>
              <a:buNone/>
            </a:pPr>
            <a:r>
              <a:rPr lang="en"/>
              <a:t>--It has sparked many variations, including the Feigenbaum (subject) test, which sees whether a computer’s responses can be distinguished from those of an expert in a specific field.</a:t>
            </a:r>
          </a:p>
          <a:p>
            <a:pPr rtl="0">
              <a:spcBef>
                <a:spcPts val="0"/>
              </a:spcBef>
              <a:buNone/>
            </a:pPr>
            <a:r>
              <a:rPr lang="en"/>
              <a:t>	--IBM’s Watson [4]</a:t>
            </a:r>
          </a:p>
          <a:p>
            <a:pPr rtl="0">
              <a:spcBef>
                <a:spcPts val="0"/>
              </a:spcBef>
              <a:buNone/>
            </a:pPr>
            <a:r>
              <a:rPr lang="en"/>
              <a:t>--Ebert Test is whether or not a computer’s voice can accurately portray i</a:t>
            </a:r>
            <a:r>
              <a:rPr lang="en">
                <a:solidFill>
                  <a:srgbClr val="252525"/>
                </a:solidFill>
              </a:rPr>
              <a:t>ntonations, inflections, timing and so forth, to make people laugh</a:t>
            </a:r>
          </a:p>
          <a:p>
            <a:pPr rtl="0">
              <a:spcBef>
                <a:spcPts val="0"/>
              </a:spcBef>
              <a:buNone/>
            </a:pPr>
            <a:r>
              <a:t/>
            </a:r>
            <a:endParaRPr/>
          </a:p>
          <a:p>
            <a:pPr rtl="0">
              <a:spcBef>
                <a:spcPts val="0"/>
              </a:spcBef>
              <a:buNone/>
            </a:pPr>
            <a:r>
              <a:rPr lang="en"/>
              <a:t>Bombe could not brute force because they did not know what was “valid” message and what wasn’t. Without a crib, they would come up with many, many possible results of what the message </a:t>
            </a:r>
            <a:r>
              <a:rPr i="1" lang="en"/>
              <a:t>could </a:t>
            </a:r>
            <a:r>
              <a:rPr lang="en"/>
              <a:t>decrypt to</a:t>
            </a:r>
          </a:p>
          <a:p>
            <a:pPr rtl="0">
              <a:spcBef>
                <a:spcPts val="0"/>
              </a:spcBef>
              <a:buNone/>
            </a:pPr>
            <a:r>
              <a:rPr lang="en"/>
              <a:t>However, in a scenario where the computer understands human speech patterns, this approach becomes viable. Using a fairly modern computer, breaking a standard 3-wheel enigma machine with a technique called</a:t>
            </a:r>
          </a:p>
          <a:p>
            <a:pPr rtl="0">
              <a:spcBef>
                <a:spcPts val="0"/>
              </a:spcBef>
              <a:buNone/>
            </a:pPr>
            <a:r>
              <a:rPr lang="en"/>
              <a:t>“hillclimbing”, which does not require a crib, can be done in somewhere between 10 and 60 hours.</a:t>
            </a:r>
            <a:r>
              <a:rPr baseline="30000" lang="en"/>
              <a:t>[1]</a:t>
            </a:r>
            <a:r>
              <a:rPr lang="en"/>
              <a:t> Keep in mind, this was not even possible to do in Turing’s time. Without a crib, it would’ve been impossible. </a:t>
            </a:r>
          </a:p>
          <a:p>
            <a:pPr rtl="0">
              <a:spcBef>
                <a:spcPts val="0"/>
              </a:spcBef>
              <a:buNone/>
            </a:pPr>
            <a:r>
              <a:rPr lang="en"/>
              <a:t>Also, this is an estimate for a consumer, albeit high end, computer. With a national intelligence level cluster, this time is reduced immensely.</a:t>
            </a:r>
          </a:p>
          <a:p>
            <a:pPr rtl="0">
              <a:spcBef>
                <a:spcPts val="0"/>
              </a:spcBef>
              <a:buNone/>
            </a:pPr>
            <a:r>
              <a:t/>
            </a:r>
            <a:endParaRPr/>
          </a:p>
          <a:p>
            <a:pPr rtl="0">
              <a:spcBef>
                <a:spcPts val="0"/>
              </a:spcBef>
              <a:buNone/>
            </a:pPr>
            <a:r>
              <a:t/>
            </a:r>
            <a:endParaRPr/>
          </a:p>
          <a:p>
            <a:pPr rtl="0">
              <a:spcBef>
                <a:spcPts val="0"/>
              </a:spcBef>
              <a:buNone/>
            </a:pPr>
            <a:r>
              <a:rPr lang="en"/>
              <a:t>Image from: </a:t>
            </a:r>
            <a:r>
              <a:rPr lang="en" u="sng">
                <a:solidFill>
                  <a:schemeClr val="hlink"/>
                </a:solidFill>
                <a:hlinkClick r:id="rId2"/>
              </a:rPr>
              <a:t>https://xkcd.com/329/</a:t>
            </a:r>
            <a:r>
              <a:rPr lang="en"/>
              <a:t> </a:t>
            </a:r>
          </a:p>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0" y="0"/>
            <a:ext cx="9144000" cy="3518399"/>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10" name="Shape 10"/>
          <p:cNvCxnSpPr/>
          <p:nvPr/>
        </p:nvCxnSpPr>
        <p:spPr>
          <a:xfrm>
            <a:off x="0" y="3496604"/>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11" name="Shape 11"/>
          <p:cNvSpPr txBox="1"/>
          <p:nvPr>
            <p:ph type="ctrTitle"/>
          </p:nvPr>
        </p:nvSpPr>
        <p:spPr>
          <a:xfrm>
            <a:off x="685800" y="1867781"/>
            <a:ext cx="7772400" cy="1648800"/>
          </a:xfrm>
          <a:prstGeom prst="rect">
            <a:avLst/>
          </a:prstGeom>
        </p:spPr>
        <p:txBody>
          <a:bodyPr anchorCtr="0" anchor="b" bIns="91425" lIns="91425" rIns="91425" tIns="91425"/>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p:txBody>
      </p:sp>
      <p:sp>
        <p:nvSpPr>
          <p:cNvPr id="12" name="Shape 12"/>
          <p:cNvSpPr txBox="1"/>
          <p:nvPr>
            <p:ph idx="1" type="subTitle"/>
          </p:nvPr>
        </p:nvSpPr>
        <p:spPr>
          <a:xfrm>
            <a:off x="685800" y="3627026"/>
            <a:ext cx="7772400" cy="774300"/>
          </a:xfrm>
          <a:prstGeom prst="rect">
            <a:avLst/>
          </a:prstGeom>
        </p:spPr>
        <p:txBody>
          <a:bodyPr anchorCtr="0" anchor="t" bIns="91425" lIns="91425" rIns="91425" tIns="91425"/>
          <a:lstStyle>
            <a:lvl1pPr>
              <a:spcBef>
                <a:spcPts val="0"/>
              </a:spcBef>
              <a:buClr>
                <a:schemeClr val="dk2"/>
              </a:buClr>
              <a:buNone/>
              <a:defRPr>
                <a:solidFill>
                  <a:schemeClr val="dk2"/>
                </a:solidFill>
              </a:defRPr>
            </a:lvl1pPr>
            <a:lvl2pPr>
              <a:spcBef>
                <a:spcPts val="0"/>
              </a:spcBef>
              <a:buClr>
                <a:schemeClr val="dk2"/>
              </a:buClr>
              <a:buSzPct val="100000"/>
              <a:buNone/>
              <a:defRPr sz="3000">
                <a:solidFill>
                  <a:schemeClr val="dk2"/>
                </a:solidFill>
              </a:defRPr>
            </a:lvl2pPr>
            <a:lvl3pPr>
              <a:spcBef>
                <a:spcPts val="0"/>
              </a:spcBef>
              <a:buClr>
                <a:schemeClr val="dk2"/>
              </a:buClr>
              <a:buSzPct val="100000"/>
              <a:buNone/>
              <a:defRPr sz="3000">
                <a:solidFill>
                  <a:schemeClr val="dk2"/>
                </a:solidFill>
              </a:defRPr>
            </a:lvl3pPr>
            <a:lvl4pPr>
              <a:spcBef>
                <a:spcPts val="0"/>
              </a:spcBef>
              <a:buClr>
                <a:schemeClr val="dk2"/>
              </a:buClr>
              <a:buSzPct val="100000"/>
              <a:buNone/>
              <a:defRPr sz="3000">
                <a:solidFill>
                  <a:schemeClr val="dk2"/>
                </a:solidFill>
              </a:defRPr>
            </a:lvl4pPr>
            <a:lvl5pPr>
              <a:spcBef>
                <a:spcPts val="0"/>
              </a:spcBef>
              <a:buClr>
                <a:schemeClr val="dk2"/>
              </a:buClr>
              <a:buSzPct val="100000"/>
              <a:buNone/>
              <a:defRPr sz="3000">
                <a:solidFill>
                  <a:schemeClr val="dk2"/>
                </a:solidFill>
              </a:defRPr>
            </a:lvl5pPr>
            <a:lvl6pPr>
              <a:spcBef>
                <a:spcPts val="0"/>
              </a:spcBef>
              <a:buClr>
                <a:schemeClr val="dk2"/>
              </a:buClr>
              <a:buSzPct val="100000"/>
              <a:buNone/>
              <a:defRPr sz="3000">
                <a:solidFill>
                  <a:schemeClr val="dk2"/>
                </a:solidFill>
              </a:defRPr>
            </a:lvl6pPr>
            <a:lvl7pPr>
              <a:spcBef>
                <a:spcPts val="0"/>
              </a:spcBef>
              <a:buClr>
                <a:schemeClr val="dk2"/>
              </a:buClr>
              <a:buSzPct val="100000"/>
              <a:buNone/>
              <a:defRPr sz="3000">
                <a:solidFill>
                  <a:schemeClr val="dk2"/>
                </a:solidFill>
              </a:defRPr>
            </a:lvl7pPr>
            <a:lvl8pPr>
              <a:spcBef>
                <a:spcPts val="0"/>
              </a:spcBef>
              <a:buClr>
                <a:schemeClr val="dk2"/>
              </a:buClr>
              <a:buSzPct val="100000"/>
              <a:buNone/>
              <a:defRPr sz="3000">
                <a:solidFill>
                  <a:schemeClr val="dk2"/>
                </a:solidFill>
              </a:defRPr>
            </a:lvl8pPr>
            <a:lvl9pPr>
              <a:spcBef>
                <a:spcPts val="0"/>
              </a:spcBef>
              <a:buClr>
                <a:schemeClr val="dk2"/>
              </a:buClr>
              <a:buSzPct val="100000"/>
              <a:buNone/>
              <a:defRPr sz="3000">
                <a:solidFill>
                  <a:schemeClr val="dk2"/>
                </a:solidFill>
              </a:defRPr>
            </a:lvl9pPr>
          </a:lstStyle>
          <a:p/>
        </p:txBody>
      </p:sp>
      <p:sp>
        <p:nvSpPr>
          <p:cNvPr id="13" name="Shape 1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4" name="Shape 14"/>
        <p:cNvGrpSpPr/>
        <p:nvPr/>
      </p:nvGrpSpPr>
      <p:grpSpPr>
        <a:xfrm>
          <a:off x="0" y="0"/>
          <a:ext cx="0" cy="0"/>
          <a:chOff x="0" y="0"/>
          <a:chExt cx="0" cy="0"/>
        </a:xfrm>
      </p:grpSpPr>
      <p:sp>
        <p:nvSpPr>
          <p:cNvPr id="15" name="Shape 15"/>
          <p:cNvSpPr/>
          <p:nvPr/>
        </p:nvSpPr>
        <p:spPr>
          <a:xfrm>
            <a:off x="0" y="0"/>
            <a:ext cx="9144000" cy="1149900"/>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16" name="Shape 16"/>
          <p:cNvCxnSpPr/>
          <p:nvPr/>
        </p:nvCxnSpPr>
        <p:spPr>
          <a:xfrm>
            <a:off x="0" y="1127875"/>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p:nvPr/>
        </p:nvSpPr>
        <p:spPr>
          <a:xfrm>
            <a:off x="0" y="0"/>
            <a:ext cx="9144000" cy="1149900"/>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22" name="Shape 22"/>
          <p:cNvCxnSpPr/>
          <p:nvPr/>
        </p:nvCxnSpPr>
        <p:spPr>
          <a:xfrm>
            <a:off x="0" y="1127875"/>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23" name="Shape 2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p:nvPr/>
        </p:nvSpPr>
        <p:spPr>
          <a:xfrm>
            <a:off x="0" y="0"/>
            <a:ext cx="9144000" cy="1149900"/>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29" name="Shape 29"/>
          <p:cNvCxnSpPr/>
          <p:nvPr/>
        </p:nvCxnSpPr>
        <p:spPr>
          <a:xfrm>
            <a:off x="0" y="1127875"/>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30" name="Shape 30"/>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2" name="Shape 32"/>
        <p:cNvGrpSpPr/>
        <p:nvPr/>
      </p:nvGrpSpPr>
      <p:grpSpPr>
        <a:xfrm>
          <a:off x="0" y="0"/>
          <a:ext cx="0" cy="0"/>
          <a:chOff x="0" y="0"/>
          <a:chExt cx="0" cy="0"/>
        </a:xfrm>
      </p:grpSpPr>
      <p:sp>
        <p:nvSpPr>
          <p:cNvPr id="33" name="Shape 33"/>
          <p:cNvSpPr txBox="1"/>
          <p:nvPr>
            <p:ph idx="1" type="body"/>
          </p:nvPr>
        </p:nvSpPr>
        <p:spPr>
          <a:xfrm>
            <a:off x="457200" y="4406309"/>
            <a:ext cx="8229600" cy="519599"/>
          </a:xfrm>
          <a:prstGeom prst="rect">
            <a:avLst/>
          </a:prstGeom>
        </p:spPr>
        <p:txBody>
          <a:bodyPr anchorCtr="0" anchor="t" bIns="91425" lIns="91425" rIns="91425" tIns="91425"/>
          <a:lstStyle>
            <a:lvl1pPr>
              <a:spcBef>
                <a:spcPts val="0"/>
              </a:spcBef>
              <a:buClr>
                <a:schemeClr val="dk2"/>
              </a:buClr>
              <a:buSzPct val="100000"/>
              <a:buNone/>
              <a:defRPr sz="1800">
                <a:solidFill>
                  <a:schemeClr val="dk2"/>
                </a:solidFill>
              </a:defRPr>
            </a:lvl1pPr>
          </a:lstStyle>
          <a:p/>
        </p:txBody>
      </p:sp>
      <p:sp>
        <p:nvSpPr>
          <p:cNvPr id="34" name="Shape 34"/>
          <p:cNvSpPr/>
          <p:nvPr/>
        </p:nvSpPr>
        <p:spPr>
          <a:xfrm>
            <a:off x="4274" y="0"/>
            <a:ext cx="9144000" cy="4406399"/>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35" name="Shape 35"/>
          <p:cNvCxnSpPr/>
          <p:nvPr/>
        </p:nvCxnSpPr>
        <p:spPr>
          <a:xfrm>
            <a:off x="0" y="4384371"/>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36" name="Shape 3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7" name="Shape 37"/>
        <p:cNvGrpSpPr/>
        <p:nvPr/>
      </p:nvGrpSpPr>
      <p:grpSpPr>
        <a:xfrm>
          <a:off x="0" y="0"/>
          <a:ext cx="0" cy="0"/>
          <a:chOff x="0" y="0"/>
          <a:chExt cx="0" cy="0"/>
        </a:xfrm>
      </p:grpSpPr>
      <p:sp>
        <p:nvSpPr>
          <p:cNvPr id="38" name="Shape 38"/>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lt1"/>
                </a:solidFill>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0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variety.com/2015/film/news/box-office-american-sniper-tops-with-64-4-million-mortdecai-flops-1201414430/" TargetMode="External"/><Relationship Id="rId3" Type="http://schemas.openxmlformats.org/officeDocument/2006/relationships/hyperlink" Target="http://www.imdb.com/title/tt2084970/synopsis" TargetMode="External"/><Relationship Id="rId6" Type="http://schemas.openxmlformats.org/officeDocument/2006/relationships/hyperlink" Target="http://reading.academia.edu/HumaShah/Papers/464364/Turings_misunderstood_imitation_game_and_IBMs_Watson_success" TargetMode="External"/><Relationship Id="rId5" Type="http://schemas.openxmlformats.org/officeDocument/2006/relationships/hyperlink" Target="https://cryptocellar.web.cern.ch/cryptocellar/bgac/HillClimbEnigma.pdf" TargetMode="External"/><Relationship Id="rId8" Type="http://schemas.openxmlformats.org/officeDocument/2006/relationships/hyperlink" Target="http://www.time.com/time/magazine/article/0,9171,990596,00.html" TargetMode="External"/><Relationship Id="rId7" Type="http://schemas.openxmlformats.org/officeDocument/2006/relationships/hyperlink" Target="http://en.wikipedia.org/wiki/Turing_test#CITEREFRussellNorvig200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01.png"/><Relationship Id="rId3" Type="http://schemas.openxmlformats.org/officeDocument/2006/relationships/image" Target="../media/image0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0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06.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02.png"/><Relationship Id="rId3" Type="http://schemas.openxmlformats.org/officeDocument/2006/relationships/image" Target="../media/image0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05.jpg"/><Relationship Id="rId3" Type="http://schemas.openxmlformats.org/officeDocument/2006/relationships/image" Target="../media/image0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x="0" y="0"/>
          <a:ext cx="0" cy="0"/>
          <a:chOff x="0" y="0"/>
          <a:chExt cx="0" cy="0"/>
        </a:xfrm>
      </p:grpSpPr>
      <p:sp>
        <p:nvSpPr>
          <p:cNvPr id="40" name="Shape 40"/>
          <p:cNvSpPr txBox="1"/>
          <p:nvPr>
            <p:ph type="ctrTitle"/>
          </p:nvPr>
        </p:nvSpPr>
        <p:spPr>
          <a:xfrm>
            <a:off x="685800" y="1867781"/>
            <a:ext cx="7772400" cy="1648800"/>
          </a:xfrm>
          <a:prstGeom prst="rect">
            <a:avLst/>
          </a:prstGeom>
        </p:spPr>
        <p:txBody>
          <a:bodyPr anchorCtr="0" anchor="b" bIns="91425" lIns="91425" rIns="91425" tIns="91425">
            <a:noAutofit/>
          </a:bodyPr>
          <a:lstStyle/>
          <a:p>
            <a:pPr algn="ctr">
              <a:spcBef>
                <a:spcPts val="0"/>
              </a:spcBef>
              <a:buNone/>
            </a:pPr>
            <a:r>
              <a:rPr lang="en" sz="5500">
                <a:latin typeface="Special Elite"/>
                <a:ea typeface="Special Elite"/>
                <a:cs typeface="Special Elite"/>
                <a:sym typeface="Special Elite"/>
              </a:rPr>
              <a:t>The Imitation Game</a:t>
            </a:r>
          </a:p>
        </p:txBody>
      </p:sp>
      <p:sp>
        <p:nvSpPr>
          <p:cNvPr id="41" name="Shape 41"/>
          <p:cNvSpPr txBox="1"/>
          <p:nvPr>
            <p:ph idx="1" type="subTitle"/>
          </p:nvPr>
        </p:nvSpPr>
        <p:spPr>
          <a:xfrm>
            <a:off x="685800" y="3627026"/>
            <a:ext cx="7772400" cy="774300"/>
          </a:xfrm>
          <a:prstGeom prst="rect">
            <a:avLst/>
          </a:prstGeom>
        </p:spPr>
        <p:txBody>
          <a:bodyPr anchorCtr="0" anchor="t" bIns="91425" lIns="91425" rIns="91425" tIns="91425">
            <a:noAutofit/>
          </a:bodyPr>
          <a:lstStyle/>
          <a:p>
            <a:pPr algn="ctr">
              <a:spcBef>
                <a:spcPts val="0"/>
              </a:spcBef>
              <a:buNone/>
            </a:pPr>
            <a:r>
              <a:rPr i="1" lang="en" sz="2400">
                <a:solidFill>
                  <a:srgbClr val="999999"/>
                </a:solidFill>
                <a:latin typeface="Amatic SC"/>
                <a:ea typeface="Amatic SC"/>
                <a:cs typeface="Amatic SC"/>
                <a:sym typeface="Amatic SC"/>
              </a:rPr>
              <a:t>Josh Hebert - Thomas Grimshaw - Yael Rosenblum - Sam Mailand - Jonathan Leitschuh</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latin typeface="Special Elite"/>
                <a:ea typeface="Special Elite"/>
                <a:cs typeface="Special Elite"/>
                <a:sym typeface="Special Elite"/>
              </a:rPr>
              <a:t>Humans in Security</a:t>
            </a:r>
          </a:p>
        </p:txBody>
      </p:sp>
      <p:sp>
        <p:nvSpPr>
          <p:cNvPr id="116" name="Shape 116"/>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Germans use radio to send messages</a:t>
            </a:r>
          </a:p>
          <a:p>
            <a:pPr indent="-381000" lvl="1" marL="914400" rtl="0">
              <a:spcBef>
                <a:spcPts val="0"/>
              </a:spcBef>
              <a:buClr>
                <a:schemeClr val="dk1"/>
              </a:buClr>
              <a:buSzPct val="80000"/>
              <a:buFont typeface="Courier New"/>
              <a:buChar char="o"/>
            </a:pPr>
            <a:r>
              <a:rPr lang="en"/>
              <a:t>Anyone with a radio could intercept</a:t>
            </a:r>
          </a:p>
          <a:p>
            <a:pPr indent="-419100" lvl="0" marL="457200" rtl="0">
              <a:spcBef>
                <a:spcPts val="0"/>
              </a:spcBef>
              <a:buClr>
                <a:schemeClr val="dk1"/>
              </a:buClr>
              <a:buSzPct val="100000"/>
              <a:buFont typeface="Arial"/>
              <a:buChar char="●"/>
            </a:pPr>
            <a:r>
              <a:rPr lang="en"/>
              <a:t>All messages are encrypted using Enigma</a:t>
            </a:r>
          </a:p>
          <a:p>
            <a:pPr indent="-381000" lvl="1" marL="914400" rtl="0">
              <a:spcBef>
                <a:spcPts val="0"/>
              </a:spcBef>
              <a:buClr>
                <a:schemeClr val="dk1"/>
              </a:buClr>
              <a:buSzPct val="80000"/>
              <a:buFont typeface="Courier New"/>
              <a:buChar char="o"/>
            </a:pPr>
            <a:r>
              <a:rPr lang="en"/>
              <a:t>You could only read the message if you knew the code</a:t>
            </a:r>
          </a:p>
          <a:p>
            <a:pPr indent="-419100" lvl="0" marL="457200" rtl="0">
              <a:spcBef>
                <a:spcPts val="0"/>
              </a:spcBef>
              <a:buClr>
                <a:schemeClr val="dk1"/>
              </a:buClr>
              <a:buSzPct val="100000"/>
              <a:buFont typeface="Arial"/>
              <a:buChar char="●"/>
            </a:pPr>
            <a:r>
              <a:rPr lang="en"/>
              <a:t>The code changes every day at midnight</a:t>
            </a:r>
          </a:p>
          <a:p>
            <a:pPr indent="-419100" lvl="0" marL="457200" rtl="0">
              <a:spcBef>
                <a:spcPts val="0"/>
              </a:spcBef>
              <a:buClr>
                <a:schemeClr val="dk1"/>
              </a:buClr>
              <a:buSzPct val="100000"/>
              <a:buFont typeface="Arial"/>
              <a:buChar char="●"/>
            </a:pPr>
            <a:r>
              <a:rPr lang="en"/>
              <a:t>National pride message “Heil Hitler”</a:t>
            </a:r>
          </a:p>
          <a:p>
            <a:pPr indent="-381000" lvl="1" marL="914400">
              <a:spcBef>
                <a:spcPts val="0"/>
              </a:spcBef>
              <a:buClr>
                <a:schemeClr val="dk1"/>
              </a:buClr>
              <a:buSzPct val="80000"/>
              <a:buFont typeface="Courier New"/>
              <a:buChar char="o"/>
            </a:pPr>
            <a:r>
              <a:rPr lang="en"/>
              <a:t>Expected pattern the British used as the key</a:t>
            </a:r>
          </a:p>
        </p:txBody>
      </p:sp>
      <p:sp>
        <p:nvSpPr>
          <p:cNvPr id="117" name="Shape 117"/>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latin typeface="Special Elite"/>
                <a:ea typeface="Special Elite"/>
                <a:cs typeface="Special Elite"/>
                <a:sym typeface="Special Elite"/>
              </a:rPr>
              <a:t>Humans in Secrecy</a:t>
            </a:r>
          </a:p>
        </p:txBody>
      </p:sp>
      <p:sp>
        <p:nvSpPr>
          <p:cNvPr id="123" name="Shape 123"/>
          <p:cNvSpPr txBox="1"/>
          <p:nvPr>
            <p:ph idx="1" type="body"/>
          </p:nvPr>
        </p:nvSpPr>
        <p:spPr>
          <a:xfrm>
            <a:off x="457200" y="1200150"/>
            <a:ext cx="5329199" cy="3725699"/>
          </a:xfrm>
          <a:prstGeom prst="rect">
            <a:avLst/>
          </a:prstGeom>
        </p:spPr>
        <p:txBody>
          <a:bodyPr anchorCtr="0" anchor="t" bIns="91425" lIns="91425" rIns="91425" tIns="91425">
            <a:noAutofit/>
          </a:bodyPr>
          <a:lstStyle/>
          <a:p>
            <a:pPr indent="-406400" lvl="0" marL="457200" marR="0" rtl="0" algn="l">
              <a:lnSpc>
                <a:spcPct val="100000"/>
              </a:lnSpc>
              <a:spcBef>
                <a:spcPts val="600"/>
              </a:spcBef>
              <a:spcAft>
                <a:spcPts val="0"/>
              </a:spcAft>
              <a:buClr>
                <a:schemeClr val="dk1"/>
              </a:buClr>
              <a:buSzPct val="100000"/>
              <a:buFont typeface="Arial"/>
              <a:buChar char="●"/>
            </a:pPr>
            <a:r>
              <a:rPr lang="en" sz="2800"/>
              <a:t>Human emotions is a risk to secrets</a:t>
            </a:r>
          </a:p>
          <a:p>
            <a:pPr indent="-374650" lvl="1" marL="914400" marR="0" rtl="0" algn="l">
              <a:lnSpc>
                <a:spcPct val="100000"/>
              </a:lnSpc>
              <a:spcBef>
                <a:spcPts val="600"/>
              </a:spcBef>
              <a:spcAft>
                <a:spcPts val="0"/>
              </a:spcAft>
              <a:buClr>
                <a:schemeClr val="dk1"/>
              </a:buClr>
              <a:buSzPct val="100000"/>
              <a:buFont typeface="Courier New"/>
              <a:buChar char="o"/>
            </a:pPr>
            <a:r>
              <a:rPr lang="en" sz="2300"/>
              <a:t>The desire to save lives nearly outweighs the necessity to keep the decryption of Enigma a secret</a:t>
            </a:r>
          </a:p>
          <a:p>
            <a:pPr indent="-374650" lvl="1" marL="914400" marR="0" rtl="0" algn="l">
              <a:lnSpc>
                <a:spcPct val="100000"/>
              </a:lnSpc>
              <a:spcBef>
                <a:spcPts val="600"/>
              </a:spcBef>
              <a:spcAft>
                <a:spcPts val="0"/>
              </a:spcAft>
              <a:buClr>
                <a:schemeClr val="dk1"/>
              </a:buClr>
              <a:buSzPct val="100000"/>
              <a:buFont typeface="Courier New"/>
              <a:buChar char="o"/>
            </a:pPr>
            <a:r>
              <a:rPr lang="en" sz="2300"/>
              <a:t>The Soviet spy betrayed Britain because he sympathised with the communist regime</a:t>
            </a:r>
          </a:p>
        </p:txBody>
      </p:sp>
      <p:sp>
        <p:nvSpPr>
          <p:cNvPr id="124" name="Shape 12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pic>
        <p:nvPicPr>
          <p:cNvPr id="125" name="Shape 125"/>
          <p:cNvPicPr preferRelativeResize="0"/>
          <p:nvPr/>
        </p:nvPicPr>
        <p:blipFill>
          <a:blip r:embed="rId3">
            <a:alphaModFix/>
          </a:blip>
          <a:stretch>
            <a:fillRect/>
          </a:stretch>
        </p:blipFill>
        <p:spPr>
          <a:xfrm>
            <a:off x="5754438" y="1933575"/>
            <a:ext cx="2932361" cy="21156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latin typeface="Special Elite"/>
                <a:ea typeface="Special Elite"/>
                <a:cs typeface="Special Elite"/>
                <a:sym typeface="Special Elite"/>
              </a:rPr>
              <a:t>Conclusion</a:t>
            </a:r>
          </a:p>
        </p:txBody>
      </p:sp>
      <p:sp>
        <p:nvSpPr>
          <p:cNvPr id="131" name="Shape 131"/>
          <p:cNvSpPr txBox="1"/>
          <p:nvPr>
            <p:ph idx="1" type="body"/>
          </p:nvPr>
        </p:nvSpPr>
        <p:spPr>
          <a:xfrm>
            <a:off x="4392000" y="1336925"/>
            <a:ext cx="4751999" cy="2747399"/>
          </a:xfrm>
          <a:prstGeom prst="rect">
            <a:avLst/>
          </a:prstGeom>
        </p:spPr>
        <p:txBody>
          <a:bodyPr anchorCtr="0" anchor="t" bIns="91425" lIns="91425" rIns="91425" tIns="91425">
            <a:noAutofit/>
          </a:bodyPr>
          <a:lstStyle/>
          <a:p>
            <a:pPr rtl="0">
              <a:spcBef>
                <a:spcPts val="0"/>
              </a:spcBef>
              <a:buNone/>
            </a:pPr>
            <a:r>
              <a:rPr lang="en" sz="2700"/>
              <a:t>The correlation between events in Turing’s life, against the backdrop of the war present the significance of information privacy and security in the world.</a:t>
            </a:r>
          </a:p>
          <a:p>
            <a:pPr lvl="0" rtl="0">
              <a:spcBef>
                <a:spcPts val="0"/>
              </a:spcBef>
              <a:buNone/>
            </a:pPr>
            <a:r>
              <a:t/>
            </a:r>
            <a:endParaRPr sz="2700"/>
          </a:p>
          <a:p>
            <a:pPr>
              <a:spcBef>
                <a:spcPts val="0"/>
              </a:spcBef>
              <a:buNone/>
            </a:pPr>
            <a:r>
              <a:t/>
            </a:r>
            <a:endParaRPr sz="2700"/>
          </a:p>
        </p:txBody>
      </p:sp>
      <p:sp>
        <p:nvSpPr>
          <p:cNvPr id="132" name="Shape 13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pic>
        <p:nvPicPr>
          <p:cNvPr id="133" name="Shape 133"/>
          <p:cNvPicPr preferRelativeResize="0"/>
          <p:nvPr/>
        </p:nvPicPr>
        <p:blipFill>
          <a:blip r:embed="rId3">
            <a:alphaModFix/>
          </a:blip>
          <a:stretch>
            <a:fillRect/>
          </a:stretch>
        </p:blipFill>
        <p:spPr>
          <a:xfrm>
            <a:off x="249975" y="1500950"/>
            <a:ext cx="4050800" cy="2278575"/>
          </a:xfrm>
          <a:prstGeom prst="rect">
            <a:avLst/>
          </a:prstGeom>
          <a:noFill/>
          <a:ln cap="flat" w="19050">
            <a:solidFill>
              <a:srgbClr val="000000"/>
            </a:solidFill>
            <a:prstDash val="solid"/>
            <a:round/>
            <a:headEnd len="med" w="med" type="none"/>
            <a:tailEnd len="med" w="med" type="none"/>
          </a:ln>
        </p:spPr>
      </p:pic>
      <p:sp>
        <p:nvSpPr>
          <p:cNvPr id="134" name="Shape 134"/>
          <p:cNvSpPr txBox="1"/>
          <p:nvPr>
            <p:ph idx="2" type="body"/>
          </p:nvPr>
        </p:nvSpPr>
        <p:spPr>
          <a:xfrm>
            <a:off x="108525" y="4063750"/>
            <a:ext cx="5852699" cy="668700"/>
          </a:xfrm>
          <a:prstGeom prst="rect">
            <a:avLst/>
          </a:prstGeom>
        </p:spPr>
        <p:txBody>
          <a:bodyPr anchorCtr="0" anchor="t" bIns="91425" lIns="91425" rIns="91425" tIns="91425">
            <a:noAutofit/>
          </a:bodyPr>
          <a:lstStyle/>
          <a:p>
            <a:pPr lvl="0" rtl="0">
              <a:spcBef>
                <a:spcPts val="0"/>
              </a:spcBef>
              <a:buNone/>
            </a:pPr>
            <a:r>
              <a:rPr i="1" lang="en" sz="2800"/>
              <a:t>Human element is unsecure!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latin typeface="Special Elite"/>
                <a:ea typeface="Special Elite"/>
                <a:cs typeface="Special Elite"/>
                <a:sym typeface="Special Elite"/>
              </a:rPr>
              <a:t>References</a:t>
            </a:r>
          </a:p>
        </p:txBody>
      </p:sp>
      <p:sp>
        <p:nvSpPr>
          <p:cNvPr id="140" name="Shape 140"/>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92100" lvl="0" marL="457200" rtl="0">
              <a:spcBef>
                <a:spcPts val="0"/>
              </a:spcBef>
              <a:buClr>
                <a:schemeClr val="dk1"/>
              </a:buClr>
              <a:buSzPct val="100000"/>
              <a:buFont typeface="Arial"/>
              <a:buAutoNum type="arabicPeriod"/>
            </a:pPr>
            <a:r>
              <a:rPr lang="en" sz="1000" u="sng">
                <a:solidFill>
                  <a:schemeClr val="hlink"/>
                </a:solidFill>
                <a:hlinkClick r:id="rId3"/>
              </a:rPr>
              <a:t>http://www.imdb.com/title/tt2084970/synopsis</a:t>
            </a:r>
          </a:p>
          <a:p>
            <a:pPr indent="-292100" lvl="0" marL="457200" rtl="0">
              <a:spcBef>
                <a:spcPts val="0"/>
              </a:spcBef>
              <a:buClr>
                <a:schemeClr val="dk1"/>
              </a:buClr>
              <a:buSzPct val="100000"/>
              <a:buFont typeface="Arial"/>
              <a:buAutoNum type="arabicPeriod"/>
            </a:pPr>
            <a:r>
              <a:rPr lang="en" sz="1000">
                <a:solidFill>
                  <a:srgbClr val="252525"/>
                </a:solidFill>
              </a:rPr>
              <a:t>Lang, Brent. </a:t>
            </a:r>
            <a:r>
              <a:rPr lang="en" sz="1000">
                <a:solidFill>
                  <a:srgbClr val="663366"/>
                </a:solidFill>
                <a:hlinkClick r:id="rId4"/>
              </a:rPr>
              <a:t>""The Imitation Game" officially became the top-grossing indie release of 2014"</a:t>
            </a:r>
            <a:r>
              <a:rPr lang="en" sz="1000">
                <a:solidFill>
                  <a:srgbClr val="252525"/>
                </a:solidFill>
              </a:rPr>
              <a:t>. </a:t>
            </a:r>
            <a:r>
              <a:rPr i="1" lang="en" sz="1000">
                <a:solidFill>
                  <a:srgbClr val="252525"/>
                </a:solidFill>
              </a:rPr>
              <a:t>Variety</a:t>
            </a:r>
            <a:r>
              <a:rPr lang="en" sz="1000">
                <a:solidFill>
                  <a:srgbClr val="252525"/>
                </a:solidFill>
              </a:rPr>
              <a:t>.</a:t>
            </a:r>
          </a:p>
          <a:p>
            <a:pPr indent="-292100" lvl="0" marL="457200" rtl="0">
              <a:spcBef>
                <a:spcPts val="0"/>
              </a:spcBef>
              <a:buClr>
                <a:schemeClr val="dk1"/>
              </a:buClr>
              <a:buSzPct val="100000"/>
              <a:buFont typeface="Arial"/>
              <a:buAutoNum type="arabicPeriod"/>
            </a:pPr>
            <a:r>
              <a:rPr lang="en" sz="1000" u="sng">
                <a:solidFill>
                  <a:schemeClr val="hlink"/>
                </a:solidFill>
                <a:hlinkClick r:id="rId5"/>
              </a:rPr>
              <a:t>https://cryptocellar.web.cern.ch/cryptocellar/bgac/HillClimbEnigma.pdf</a:t>
            </a:r>
          </a:p>
          <a:p>
            <a:pPr indent="-285750" lvl="0" marL="457200" rtl="0">
              <a:lnSpc>
                <a:spcPct val="137454"/>
              </a:lnSpc>
              <a:spcBef>
                <a:spcPts val="0"/>
              </a:spcBef>
              <a:spcAft>
                <a:spcPts val="100"/>
              </a:spcAft>
              <a:buClr>
                <a:schemeClr val="dk1"/>
              </a:buClr>
              <a:buSzPct val="100000"/>
              <a:buFont typeface="Arial"/>
              <a:buAutoNum type="arabicPeriod"/>
            </a:pPr>
            <a:r>
              <a:rPr lang="en" sz="900">
                <a:solidFill>
                  <a:srgbClr val="252525"/>
                </a:solidFill>
              </a:rPr>
              <a:t>Shah, Huma (2011), </a:t>
            </a:r>
            <a:r>
              <a:rPr i="1" lang="en" sz="900">
                <a:solidFill>
                  <a:srgbClr val="663366"/>
                </a:solidFill>
                <a:hlinkClick r:id="rId6"/>
              </a:rPr>
              <a:t>Turing's Misunderstood Imitation Game and IBM's Watson Success</a:t>
            </a:r>
          </a:p>
          <a:p>
            <a:pPr indent="-285750" lvl="0" marL="457200" rtl="0">
              <a:lnSpc>
                <a:spcPct val="137454"/>
              </a:lnSpc>
              <a:spcBef>
                <a:spcPts val="0"/>
              </a:spcBef>
              <a:spcAft>
                <a:spcPts val="100"/>
              </a:spcAft>
              <a:buClr>
                <a:srgbClr val="663366"/>
              </a:buClr>
              <a:buSzPct val="100000"/>
              <a:buFont typeface="Arial"/>
              <a:buAutoNum type="arabicPeriod"/>
            </a:pPr>
            <a:r>
              <a:rPr lang="en" sz="900">
                <a:solidFill>
                  <a:srgbClr val="0B0080"/>
                </a:solidFill>
                <a:hlinkClick r:id="rId7"/>
              </a:rPr>
              <a:t>Russell &amp; Norvig 2003</a:t>
            </a:r>
            <a:r>
              <a:rPr lang="en" sz="900">
                <a:solidFill>
                  <a:srgbClr val="252525"/>
                </a:solidFill>
              </a:rPr>
              <a:t>, pp. 2–3 and 948</a:t>
            </a:r>
          </a:p>
          <a:p>
            <a:pPr indent="-285750" lvl="0" marL="457200" rtl="0">
              <a:lnSpc>
                <a:spcPct val="137454"/>
              </a:lnSpc>
              <a:spcBef>
                <a:spcPts val="0"/>
              </a:spcBef>
              <a:spcAft>
                <a:spcPts val="100"/>
              </a:spcAft>
              <a:buClr>
                <a:srgbClr val="252525"/>
              </a:buClr>
              <a:buSzPct val="100000"/>
              <a:buFont typeface="Arial"/>
              <a:buAutoNum type="arabicPeriod"/>
            </a:pPr>
            <a:r>
              <a:rPr lang="en" sz="900">
                <a:solidFill>
                  <a:srgbClr val="252525"/>
                </a:solidFill>
              </a:rPr>
              <a:t>Golden, Frederic (29 March 1999), </a:t>
            </a:r>
            <a:r>
              <a:rPr lang="en" sz="900">
                <a:solidFill>
                  <a:srgbClr val="663366"/>
                </a:solidFill>
                <a:hlinkClick r:id="rId8"/>
              </a:rPr>
              <a:t>"Who Built The First Computer?"</a:t>
            </a:r>
            <a:r>
              <a:rPr lang="en" sz="900">
                <a:solidFill>
                  <a:srgbClr val="252525"/>
                </a:solidFill>
              </a:rPr>
              <a:t>,</a:t>
            </a:r>
            <a:r>
              <a:rPr i="1" lang="en" sz="900">
                <a:solidFill>
                  <a:srgbClr val="252525"/>
                </a:solidFill>
              </a:rPr>
              <a:t>Time Magazine</a:t>
            </a:r>
            <a:r>
              <a:rPr lang="en" sz="900">
                <a:solidFill>
                  <a:srgbClr val="252525"/>
                </a:solidFill>
              </a:rPr>
              <a:t> </a:t>
            </a:r>
            <a:r>
              <a:rPr b="1" lang="en" sz="900">
                <a:solidFill>
                  <a:srgbClr val="252525"/>
                </a:solidFill>
              </a:rPr>
              <a:t>153</a:t>
            </a:r>
            <a:r>
              <a:rPr lang="en" sz="900">
                <a:solidFill>
                  <a:srgbClr val="252525"/>
                </a:solidFill>
              </a:rPr>
              <a:t> (12)</a:t>
            </a:r>
          </a:p>
          <a:p>
            <a:pPr indent="-285750" lvl="0" marL="457200" rtl="0">
              <a:lnSpc>
                <a:spcPct val="137454"/>
              </a:lnSpc>
              <a:spcBef>
                <a:spcPts val="0"/>
              </a:spcBef>
              <a:spcAft>
                <a:spcPts val="100"/>
              </a:spcAft>
              <a:buClr>
                <a:srgbClr val="252525"/>
              </a:buClr>
              <a:buSzPct val="100000"/>
              <a:buFont typeface="Arial"/>
              <a:buAutoNum type="arabicPeriod"/>
            </a:pPr>
            <a:r>
              <a:rPr lang="en" sz="900">
                <a:solidFill>
                  <a:srgbClr val="252525"/>
                </a:solidFill>
              </a:rPr>
              <a:t>http://www.reading.ac.uk/news-and-events/releases/PR583836.aspx</a:t>
            </a:r>
          </a:p>
          <a:p>
            <a:pPr lvl="0" rtl="0">
              <a:lnSpc>
                <a:spcPct val="137454"/>
              </a:lnSpc>
              <a:spcBef>
                <a:spcPts val="0"/>
              </a:spcBef>
              <a:spcAft>
                <a:spcPts val="700"/>
              </a:spcAft>
              <a:buNone/>
            </a:pPr>
            <a:r>
              <a:t/>
            </a:r>
            <a:endParaRPr sz="1000">
              <a:solidFill>
                <a:srgbClr val="252525"/>
              </a:solidFill>
            </a:endParaRPr>
          </a:p>
          <a:p>
            <a:pPr lvl="0">
              <a:spcBef>
                <a:spcPts val="0"/>
              </a:spcBef>
              <a:buNone/>
            </a:pPr>
            <a:r>
              <a:t/>
            </a:r>
            <a:endParaRPr sz="1000"/>
          </a:p>
        </p:txBody>
      </p:sp>
      <p:sp>
        <p:nvSpPr>
          <p:cNvPr id="141" name="Shape 14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x="0" y="0"/>
          <a:ext cx="0" cy="0"/>
          <a:chOff x="0" y="0"/>
          <a:chExt cx="0" cy="0"/>
        </a:xfrm>
      </p:grpSpPr>
      <p:sp>
        <p:nvSpPr>
          <p:cNvPr id="46" name="Shape 4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latin typeface="Special Elite"/>
                <a:ea typeface="Special Elite"/>
                <a:cs typeface="Special Elite"/>
                <a:sym typeface="Special Elite"/>
              </a:rPr>
              <a:t>Movie Summary </a:t>
            </a:r>
            <a:r>
              <a:rPr lang="en" sz="900">
                <a:latin typeface="Special Elite"/>
                <a:ea typeface="Special Elite"/>
                <a:cs typeface="Special Elite"/>
                <a:sym typeface="Special Elite"/>
              </a:rPr>
              <a:t>[1]</a:t>
            </a:r>
          </a:p>
        </p:txBody>
      </p:sp>
      <p:sp>
        <p:nvSpPr>
          <p:cNvPr id="47" name="Shape 47"/>
          <p:cNvSpPr txBox="1"/>
          <p:nvPr>
            <p:ph idx="1" type="body"/>
          </p:nvPr>
        </p:nvSpPr>
        <p:spPr>
          <a:xfrm>
            <a:off x="457200" y="1200150"/>
            <a:ext cx="4384200" cy="3769500"/>
          </a:xfrm>
          <a:prstGeom prst="rect">
            <a:avLst/>
          </a:prstGeom>
        </p:spPr>
        <p:txBody>
          <a:bodyPr anchorCtr="0" anchor="t" bIns="91425" lIns="91425" rIns="91425" tIns="91425">
            <a:noAutofit/>
          </a:bodyPr>
          <a:lstStyle/>
          <a:p>
            <a:pPr indent="-374650" lvl="0" marL="457200" rtl="0">
              <a:spcBef>
                <a:spcPts val="0"/>
              </a:spcBef>
              <a:buClr>
                <a:schemeClr val="dk1"/>
              </a:buClr>
              <a:buSzPct val="100000"/>
              <a:buFont typeface="Arial"/>
              <a:buChar char="●"/>
            </a:pPr>
            <a:r>
              <a:rPr lang="en" sz="2300"/>
              <a:t>Based on the true story of Alan Turing’s life</a:t>
            </a:r>
          </a:p>
          <a:p>
            <a:pPr indent="-374650" lvl="0" marL="457200" rtl="0">
              <a:spcBef>
                <a:spcPts val="0"/>
              </a:spcBef>
              <a:buClr>
                <a:schemeClr val="dk1"/>
              </a:buClr>
              <a:buSzPct val="100000"/>
              <a:buFont typeface="Arial"/>
              <a:buChar char="●"/>
            </a:pPr>
            <a:r>
              <a:rPr lang="en" sz="2300"/>
              <a:t>Portrays Turing’s involvement in breaking the Enigma code during his work at Bletchley Park during WWII.</a:t>
            </a:r>
          </a:p>
          <a:p>
            <a:pPr indent="-374650" lvl="0" marL="457200" rtl="0">
              <a:spcBef>
                <a:spcPts val="0"/>
              </a:spcBef>
              <a:buClr>
                <a:schemeClr val="dk1"/>
              </a:buClr>
              <a:buSzPct val="100000"/>
              <a:buFont typeface="Arial"/>
              <a:buChar char="●"/>
            </a:pPr>
            <a:r>
              <a:rPr lang="en" sz="2300"/>
              <a:t>Also shows his arrest and subsequent punishment for being homosexual</a:t>
            </a:r>
          </a:p>
        </p:txBody>
      </p:sp>
      <p:pic>
        <p:nvPicPr>
          <p:cNvPr id="48" name="Shape 48"/>
          <p:cNvPicPr preferRelativeResize="0"/>
          <p:nvPr/>
        </p:nvPicPr>
        <p:blipFill rotWithShape="1">
          <a:blip r:embed="rId3">
            <a:alphaModFix/>
          </a:blip>
          <a:srcRect b="0" l="28378" r="10500" t="0"/>
          <a:stretch/>
        </p:blipFill>
        <p:spPr>
          <a:xfrm>
            <a:off x="6855025" y="1829824"/>
            <a:ext cx="2009875" cy="2466325"/>
          </a:xfrm>
          <a:prstGeom prst="rect">
            <a:avLst/>
          </a:prstGeom>
          <a:noFill/>
          <a:ln>
            <a:noFill/>
          </a:ln>
        </p:spPr>
      </p:pic>
      <p:pic>
        <p:nvPicPr>
          <p:cNvPr id="49" name="Shape 49"/>
          <p:cNvPicPr preferRelativeResize="0"/>
          <p:nvPr/>
        </p:nvPicPr>
        <p:blipFill>
          <a:blip r:embed="rId4">
            <a:alphaModFix/>
          </a:blip>
          <a:stretch>
            <a:fillRect/>
          </a:stretch>
        </p:blipFill>
        <p:spPr>
          <a:xfrm>
            <a:off x="5006025" y="1829837"/>
            <a:ext cx="1848999" cy="2466324"/>
          </a:xfrm>
          <a:prstGeom prst="rect">
            <a:avLst/>
          </a:prstGeom>
          <a:noFill/>
          <a:ln>
            <a:noFill/>
          </a:ln>
        </p:spPr>
      </p:pic>
      <p:sp>
        <p:nvSpPr>
          <p:cNvPr id="50" name="Shape 5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latin typeface="Special Elite"/>
                <a:ea typeface="Special Elite"/>
                <a:cs typeface="Special Elite"/>
                <a:sym typeface="Special Elite"/>
              </a:rPr>
              <a:t>Public Reception</a:t>
            </a:r>
          </a:p>
        </p:txBody>
      </p:sp>
      <p:sp>
        <p:nvSpPr>
          <p:cNvPr id="56" name="Shape 56"/>
          <p:cNvSpPr txBox="1"/>
          <p:nvPr>
            <p:ph idx="1" type="body"/>
          </p:nvPr>
        </p:nvSpPr>
        <p:spPr>
          <a:xfrm>
            <a:off x="457200" y="1199400"/>
            <a:ext cx="8229600" cy="3599700"/>
          </a:xfrm>
          <a:prstGeom prst="rect">
            <a:avLst/>
          </a:prstGeom>
        </p:spPr>
        <p:txBody>
          <a:bodyPr anchorCtr="0" anchor="t" bIns="91425" lIns="91425" rIns="91425" tIns="91425">
            <a:noAutofit/>
          </a:bodyPr>
          <a:lstStyle/>
          <a:p>
            <a:pPr indent="-412750" lvl="0" marL="457200" rtl="0">
              <a:spcBef>
                <a:spcPts val="0"/>
              </a:spcBef>
              <a:buClr>
                <a:schemeClr val="dk1"/>
              </a:buClr>
              <a:buSzPct val="100000"/>
              <a:buFont typeface="Arial"/>
              <a:buChar char="●"/>
            </a:pPr>
            <a:r>
              <a:rPr lang="en" sz="2900"/>
              <a:t>Current interests:</a:t>
            </a:r>
          </a:p>
          <a:p>
            <a:pPr indent="-381000" lvl="1" marL="914400" rtl="0">
              <a:spcBef>
                <a:spcPts val="0"/>
              </a:spcBef>
              <a:buClr>
                <a:schemeClr val="dk1"/>
              </a:buClr>
              <a:buSzPct val="80000"/>
              <a:buFont typeface="Courier New"/>
              <a:buChar char="o"/>
            </a:pPr>
            <a:r>
              <a:rPr lang="en"/>
              <a:t>Technology, Equality, and Biopics</a:t>
            </a:r>
          </a:p>
          <a:p>
            <a:pPr indent="-412750" lvl="0" marL="457200" rtl="0">
              <a:spcBef>
                <a:spcPts val="0"/>
              </a:spcBef>
              <a:buClr>
                <a:schemeClr val="dk1"/>
              </a:buClr>
              <a:buSzPct val="100000"/>
              <a:buFont typeface="Arial"/>
              <a:buChar char="●"/>
            </a:pPr>
            <a:r>
              <a:rPr lang="en" sz="2900"/>
              <a:t>Top-grossing independent film of 2014</a:t>
            </a:r>
            <a:r>
              <a:rPr baseline="-25000" lang="en" sz="2000"/>
              <a:t>[2]</a:t>
            </a:r>
          </a:p>
          <a:p>
            <a:pPr indent="-412750" lvl="0" marL="457200" rtl="0">
              <a:spcBef>
                <a:spcPts val="0"/>
              </a:spcBef>
              <a:buClr>
                <a:schemeClr val="dk1"/>
              </a:buClr>
              <a:buSzPct val="100000"/>
              <a:buFont typeface="Arial"/>
              <a:buChar char="●"/>
            </a:pPr>
            <a:r>
              <a:rPr lang="en" sz="2900"/>
              <a:t>Sparked social action campaign:</a:t>
            </a:r>
          </a:p>
          <a:p>
            <a:pPr indent="-381000" lvl="1" marL="914400" rtl="0">
              <a:spcBef>
                <a:spcPts val="0"/>
              </a:spcBef>
              <a:buClr>
                <a:schemeClr val="dk1"/>
              </a:buClr>
              <a:buSzPct val="80000"/>
              <a:buFont typeface="Courier New"/>
              <a:buChar char="o"/>
            </a:pPr>
            <a:r>
              <a:rPr lang="en"/>
              <a:t>Cumberbatch, Stephen Fry, Harvey Weinstein, </a:t>
            </a:r>
            <a:br>
              <a:rPr lang="en"/>
            </a:br>
            <a:r>
              <a:rPr lang="en"/>
              <a:t>and Rachel Barnes.</a:t>
            </a:r>
          </a:p>
          <a:p>
            <a:pPr indent="-412750" lvl="0" marL="457200" rtl="0">
              <a:spcBef>
                <a:spcPts val="0"/>
              </a:spcBef>
              <a:buClr>
                <a:schemeClr val="dk1"/>
              </a:buClr>
              <a:buSzPct val="100000"/>
              <a:buFont typeface="Arial"/>
              <a:buChar char="●"/>
            </a:pPr>
            <a:r>
              <a:rPr lang="en" sz="2900"/>
              <a:t>Honored by Human Rights Campaign</a:t>
            </a:r>
          </a:p>
        </p:txBody>
      </p:sp>
      <p:pic>
        <p:nvPicPr>
          <p:cNvPr id="57" name="Shape 57"/>
          <p:cNvPicPr preferRelativeResize="0"/>
          <p:nvPr/>
        </p:nvPicPr>
        <p:blipFill rotWithShape="1">
          <a:blip r:embed="rId3">
            <a:alphaModFix/>
          </a:blip>
          <a:srcRect b="0" l="35164" r="38501" t="0"/>
          <a:stretch/>
        </p:blipFill>
        <p:spPr>
          <a:xfrm>
            <a:off x="7865150" y="1364975"/>
            <a:ext cx="1003324" cy="2857500"/>
          </a:xfrm>
          <a:prstGeom prst="rect">
            <a:avLst/>
          </a:prstGeom>
          <a:noFill/>
          <a:ln>
            <a:noFill/>
          </a:ln>
        </p:spPr>
      </p:pic>
      <p:sp>
        <p:nvSpPr>
          <p:cNvPr id="58" name="Shape 5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latin typeface="Special Elite"/>
                <a:ea typeface="Special Elite"/>
                <a:cs typeface="Special Elite"/>
                <a:sym typeface="Special Elite"/>
              </a:rPr>
              <a:t>Key Points</a:t>
            </a:r>
          </a:p>
        </p:txBody>
      </p:sp>
      <p:sp>
        <p:nvSpPr>
          <p:cNvPr id="64" name="Shape 64"/>
          <p:cNvSpPr txBox="1"/>
          <p:nvPr>
            <p:ph idx="1" type="body"/>
          </p:nvPr>
        </p:nvSpPr>
        <p:spPr>
          <a:xfrm>
            <a:off x="208500" y="1287950"/>
            <a:ext cx="8824200" cy="3725699"/>
          </a:xfrm>
          <a:prstGeom prst="rect">
            <a:avLst/>
          </a:prstGeom>
        </p:spPr>
        <p:txBody>
          <a:bodyPr anchorCtr="0" anchor="t" bIns="91425" lIns="91425" rIns="91425" tIns="91425">
            <a:noAutofit/>
          </a:bodyPr>
          <a:lstStyle/>
          <a:p>
            <a:pPr lvl="0" rtl="0">
              <a:spcBef>
                <a:spcPts val="0"/>
              </a:spcBef>
              <a:buNone/>
            </a:pPr>
            <a:r>
              <a:rPr lang="en" sz="2400"/>
              <a:t>Even the strongest secrecy can be weak</a:t>
            </a:r>
          </a:p>
          <a:p>
            <a:pPr indent="-381000" lvl="1" marL="914400" rtl="0">
              <a:lnSpc>
                <a:spcPct val="115000"/>
              </a:lnSpc>
              <a:spcBef>
                <a:spcPts val="0"/>
              </a:spcBef>
              <a:buClr>
                <a:schemeClr val="dk1"/>
              </a:buClr>
              <a:buSzPct val="80000"/>
              <a:buFont typeface="Courier New"/>
              <a:buChar char="o"/>
            </a:pPr>
            <a:r>
              <a:rPr lang="en"/>
              <a:t>Advancement of computational machinery</a:t>
            </a:r>
          </a:p>
          <a:p>
            <a:pPr indent="-381000" lvl="1" marL="914400" marR="0" rtl="0" algn="l">
              <a:lnSpc>
                <a:spcPct val="115000"/>
              </a:lnSpc>
              <a:spcBef>
                <a:spcPts val="0"/>
              </a:spcBef>
              <a:spcAft>
                <a:spcPts val="0"/>
              </a:spcAft>
              <a:buClr>
                <a:schemeClr val="dk1"/>
              </a:buClr>
              <a:buSzPct val="80000"/>
              <a:buFont typeface="Courier New"/>
              <a:buChar char="o"/>
            </a:pPr>
            <a:r>
              <a:rPr lang="en"/>
              <a:t>Human error</a:t>
            </a:r>
          </a:p>
          <a:p>
            <a:pPr indent="-381000" lvl="1" marL="914400" marR="0" rtl="0" algn="l">
              <a:lnSpc>
                <a:spcPct val="115000"/>
              </a:lnSpc>
              <a:spcBef>
                <a:spcPts val="0"/>
              </a:spcBef>
              <a:spcAft>
                <a:spcPts val="0"/>
              </a:spcAft>
              <a:buClr>
                <a:schemeClr val="dk1"/>
              </a:buClr>
              <a:buSzPct val="80000"/>
              <a:buFont typeface="Courier New"/>
              <a:buChar char="o"/>
            </a:pPr>
            <a:r>
              <a:rPr lang="en"/>
              <a:t>Human emotion</a:t>
            </a:r>
          </a:p>
          <a:p>
            <a:pPr indent="0" lvl="0" marL="914400" rtl="0">
              <a:spcBef>
                <a:spcPts val="0"/>
              </a:spcBef>
              <a:buNone/>
            </a:pPr>
            <a:r>
              <a:t/>
            </a:r>
            <a:endParaRPr/>
          </a:p>
        </p:txBody>
      </p:sp>
      <p:sp>
        <p:nvSpPr>
          <p:cNvPr id="65" name="Shape 6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pic>
        <p:nvPicPr>
          <p:cNvPr id="66" name="Shape 66"/>
          <p:cNvPicPr preferRelativeResize="0"/>
          <p:nvPr/>
        </p:nvPicPr>
        <p:blipFill>
          <a:blip r:embed="rId3">
            <a:alphaModFix/>
          </a:blip>
          <a:stretch>
            <a:fillRect/>
          </a:stretch>
        </p:blipFill>
        <p:spPr>
          <a:xfrm>
            <a:off x="3731450" y="2287775"/>
            <a:ext cx="4238625" cy="2543185"/>
          </a:xfrm>
          <a:prstGeom prst="rect">
            <a:avLst/>
          </a:prstGeom>
          <a:noFill/>
          <a:ln cap="flat" w="19050">
            <a:solidFill>
              <a:srgbClr val="000000"/>
            </a:solidFill>
            <a:prstDash val="solid"/>
            <a:round/>
            <a:headEnd len="med" w="med" type="none"/>
            <a:tailEnd len="med" w="med" type="none"/>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latin typeface="Special Elite"/>
                <a:ea typeface="Special Elite"/>
                <a:cs typeface="Special Elite"/>
                <a:sym typeface="Special Elite"/>
              </a:rPr>
              <a:t>Enigma</a:t>
            </a:r>
          </a:p>
        </p:txBody>
      </p:sp>
      <p:sp>
        <p:nvSpPr>
          <p:cNvPr id="72" name="Shape 72"/>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Patented in Germany in 1918</a:t>
            </a:r>
          </a:p>
          <a:p>
            <a:pPr indent="-381000" lvl="1" marL="914400" rtl="0">
              <a:spcBef>
                <a:spcPts val="0"/>
              </a:spcBef>
              <a:buClr>
                <a:schemeClr val="dk1"/>
              </a:buClr>
              <a:buSzPct val="80000"/>
              <a:buFont typeface="Courier New"/>
              <a:buChar char="o"/>
            </a:pPr>
            <a:r>
              <a:rPr lang="en"/>
              <a:t>Arthur Scherbius</a:t>
            </a:r>
          </a:p>
          <a:p>
            <a:pPr indent="0" lvl="0" marL="457200" rtl="0">
              <a:spcBef>
                <a:spcPts val="0"/>
              </a:spcBef>
              <a:buNone/>
            </a:pPr>
            <a:r>
              <a:t/>
            </a:r>
            <a:endParaRPr/>
          </a:p>
          <a:p>
            <a:pPr indent="-419100" lvl="0" marL="457200" rtl="0">
              <a:spcBef>
                <a:spcPts val="0"/>
              </a:spcBef>
              <a:buClr>
                <a:schemeClr val="dk1"/>
              </a:buClr>
              <a:buSzPct val="100000"/>
              <a:buFont typeface="Arial"/>
              <a:buChar char="●"/>
            </a:pPr>
            <a:r>
              <a:rPr lang="en"/>
              <a:t>Two Parts to Encryption</a:t>
            </a:r>
          </a:p>
          <a:p>
            <a:pPr indent="-381000" lvl="1" marL="914400" rtl="0">
              <a:spcBef>
                <a:spcPts val="0"/>
              </a:spcBef>
              <a:buClr>
                <a:schemeClr val="dk1"/>
              </a:buClr>
              <a:buSzPct val="80000"/>
              <a:buFont typeface="Courier New"/>
              <a:buChar char="o"/>
            </a:pPr>
            <a:r>
              <a:rPr lang="en"/>
              <a:t>Machine</a:t>
            </a:r>
          </a:p>
          <a:p>
            <a:pPr indent="-381000" lvl="1" marL="914400">
              <a:spcBef>
                <a:spcPts val="0"/>
              </a:spcBef>
              <a:buClr>
                <a:schemeClr val="dk1"/>
              </a:buClr>
              <a:buSzPct val="80000"/>
              <a:buFont typeface="Courier New"/>
              <a:buChar char="o"/>
            </a:pPr>
            <a:r>
              <a:rPr lang="en"/>
              <a:t>Code Book</a:t>
            </a:r>
          </a:p>
        </p:txBody>
      </p:sp>
      <p:pic>
        <p:nvPicPr>
          <p:cNvPr id="73" name="Shape 73"/>
          <p:cNvPicPr preferRelativeResize="0"/>
          <p:nvPr/>
        </p:nvPicPr>
        <p:blipFill>
          <a:blip r:embed="rId3">
            <a:alphaModFix/>
          </a:blip>
          <a:stretch>
            <a:fillRect/>
          </a:stretch>
        </p:blipFill>
        <p:spPr>
          <a:xfrm>
            <a:off x="7143175" y="1267500"/>
            <a:ext cx="1657950" cy="2211401"/>
          </a:xfrm>
          <a:prstGeom prst="rect">
            <a:avLst/>
          </a:prstGeom>
          <a:noFill/>
          <a:ln>
            <a:noFill/>
          </a:ln>
        </p:spPr>
      </p:pic>
      <p:pic>
        <p:nvPicPr>
          <p:cNvPr id="74" name="Shape 74"/>
          <p:cNvPicPr preferRelativeResize="0"/>
          <p:nvPr/>
        </p:nvPicPr>
        <p:blipFill>
          <a:blip r:embed="rId4">
            <a:alphaModFix/>
          </a:blip>
          <a:stretch>
            <a:fillRect/>
          </a:stretch>
        </p:blipFill>
        <p:spPr>
          <a:xfrm>
            <a:off x="5774650" y="3478900"/>
            <a:ext cx="3026474" cy="1528375"/>
          </a:xfrm>
          <a:prstGeom prst="rect">
            <a:avLst/>
          </a:prstGeom>
          <a:noFill/>
          <a:ln>
            <a:noFill/>
          </a:ln>
        </p:spPr>
      </p:pic>
      <p:sp>
        <p:nvSpPr>
          <p:cNvPr id="75" name="Shape 7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latin typeface="Special Elite"/>
                <a:ea typeface="Special Elite"/>
                <a:cs typeface="Special Elite"/>
                <a:sym typeface="Special Elite"/>
              </a:rPr>
              <a:t>Bombe</a:t>
            </a:r>
          </a:p>
        </p:txBody>
      </p:sp>
      <p:sp>
        <p:nvSpPr>
          <p:cNvPr id="81" name="Shape 81"/>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marR="0" rtl="0" algn="l">
              <a:lnSpc>
                <a:spcPct val="100000"/>
              </a:lnSpc>
              <a:spcBef>
                <a:spcPts val="600"/>
              </a:spcBef>
              <a:spcAft>
                <a:spcPts val="0"/>
              </a:spcAft>
              <a:buClr>
                <a:schemeClr val="dk1"/>
              </a:buClr>
              <a:buSzPct val="100000"/>
              <a:buFont typeface="Arial"/>
              <a:buChar char="●"/>
            </a:pPr>
            <a:r>
              <a:rPr lang="en"/>
              <a:t>Analytical Engine</a:t>
            </a:r>
          </a:p>
          <a:p>
            <a:pPr indent="-381000" lvl="1" marL="914400" marR="0" rtl="0" algn="l">
              <a:lnSpc>
                <a:spcPct val="100000"/>
              </a:lnSpc>
              <a:spcBef>
                <a:spcPts val="600"/>
              </a:spcBef>
              <a:spcAft>
                <a:spcPts val="0"/>
              </a:spcAft>
              <a:buClr>
                <a:schemeClr val="dk1"/>
              </a:buClr>
              <a:buSzPct val="80000"/>
              <a:buFont typeface="Courier New"/>
              <a:buChar char="o"/>
            </a:pPr>
            <a:r>
              <a:rPr lang="en"/>
              <a:t>Enigma replication</a:t>
            </a:r>
          </a:p>
          <a:p>
            <a:pPr indent="-419100" lvl="0" marL="457200" marR="0" rtl="0" algn="l">
              <a:lnSpc>
                <a:spcPct val="100000"/>
              </a:lnSpc>
              <a:spcBef>
                <a:spcPts val="600"/>
              </a:spcBef>
              <a:spcAft>
                <a:spcPts val="0"/>
              </a:spcAft>
              <a:buClr>
                <a:schemeClr val="dk1"/>
              </a:buClr>
              <a:buSzPct val="100000"/>
              <a:buFont typeface="Arial"/>
              <a:buChar char="●"/>
            </a:pPr>
            <a:r>
              <a:rPr lang="en"/>
              <a:t>Process of Elimination</a:t>
            </a:r>
          </a:p>
          <a:p>
            <a:pPr indent="-419100" lvl="0" marL="457200" marR="0" rtl="0" algn="l">
              <a:lnSpc>
                <a:spcPct val="100000"/>
              </a:lnSpc>
              <a:spcBef>
                <a:spcPts val="600"/>
              </a:spcBef>
              <a:spcAft>
                <a:spcPts val="0"/>
              </a:spcAft>
              <a:buClr>
                <a:schemeClr val="dk1"/>
              </a:buClr>
              <a:buSzPct val="100000"/>
              <a:buFont typeface="Arial"/>
              <a:buChar char="●"/>
            </a:pPr>
            <a:r>
              <a:rPr lang="en"/>
              <a:t>Relied upon “Cribs”</a:t>
            </a:r>
          </a:p>
        </p:txBody>
      </p:sp>
      <p:pic>
        <p:nvPicPr>
          <p:cNvPr id="82" name="Shape 82"/>
          <p:cNvPicPr preferRelativeResize="0"/>
          <p:nvPr/>
        </p:nvPicPr>
        <p:blipFill>
          <a:blip r:embed="rId3">
            <a:alphaModFix/>
          </a:blip>
          <a:stretch>
            <a:fillRect/>
          </a:stretch>
        </p:blipFill>
        <p:spPr>
          <a:xfrm>
            <a:off x="7257275" y="1273099"/>
            <a:ext cx="1429524" cy="1913350"/>
          </a:xfrm>
          <a:prstGeom prst="rect">
            <a:avLst/>
          </a:prstGeom>
          <a:noFill/>
          <a:ln>
            <a:noFill/>
          </a:ln>
        </p:spPr>
      </p:pic>
      <p:pic>
        <p:nvPicPr>
          <p:cNvPr id="83" name="Shape 83"/>
          <p:cNvPicPr preferRelativeResize="0"/>
          <p:nvPr/>
        </p:nvPicPr>
        <p:blipFill>
          <a:blip r:embed="rId4">
            <a:alphaModFix/>
          </a:blip>
          <a:stretch>
            <a:fillRect/>
          </a:stretch>
        </p:blipFill>
        <p:spPr>
          <a:xfrm>
            <a:off x="5591775" y="3186450"/>
            <a:ext cx="3095025" cy="1739399"/>
          </a:xfrm>
          <a:prstGeom prst="rect">
            <a:avLst/>
          </a:prstGeom>
          <a:noFill/>
          <a:ln>
            <a:noFill/>
          </a:ln>
        </p:spPr>
      </p:pic>
      <p:sp>
        <p:nvSpPr>
          <p:cNvPr id="84" name="Shape 8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latin typeface="Special Elite"/>
                <a:ea typeface="Special Elite"/>
                <a:cs typeface="Special Elite"/>
                <a:sym typeface="Special Elite"/>
              </a:rPr>
              <a:t>Advancement Beyond the Bombe</a:t>
            </a:r>
          </a:p>
        </p:txBody>
      </p:sp>
      <p:pic>
        <p:nvPicPr>
          <p:cNvPr id="90" name="Shape 90"/>
          <p:cNvPicPr preferRelativeResize="0"/>
          <p:nvPr/>
        </p:nvPicPr>
        <p:blipFill>
          <a:blip r:embed="rId3">
            <a:alphaModFix/>
          </a:blip>
          <a:stretch>
            <a:fillRect/>
          </a:stretch>
        </p:blipFill>
        <p:spPr>
          <a:xfrm>
            <a:off x="457200" y="1831322"/>
            <a:ext cx="3886674" cy="2573000"/>
          </a:xfrm>
          <a:prstGeom prst="rect">
            <a:avLst/>
          </a:prstGeom>
          <a:noFill/>
          <a:ln>
            <a:noFill/>
          </a:ln>
        </p:spPr>
      </p:pic>
      <p:sp>
        <p:nvSpPr>
          <p:cNvPr id="91" name="Shape 91"/>
          <p:cNvSpPr txBox="1"/>
          <p:nvPr/>
        </p:nvSpPr>
        <p:spPr>
          <a:xfrm>
            <a:off x="457137" y="4461775"/>
            <a:ext cx="3886800" cy="495899"/>
          </a:xfrm>
          <a:prstGeom prst="rect">
            <a:avLst/>
          </a:prstGeom>
          <a:noFill/>
          <a:ln>
            <a:noFill/>
          </a:ln>
        </p:spPr>
        <p:txBody>
          <a:bodyPr anchorCtr="0" anchor="t" bIns="91425" lIns="91425" rIns="91425" tIns="91425">
            <a:noAutofit/>
          </a:bodyPr>
          <a:lstStyle/>
          <a:p>
            <a:pPr rtl="0" algn="ctr">
              <a:spcBef>
                <a:spcPts val="0"/>
              </a:spcBef>
              <a:buNone/>
            </a:pPr>
            <a:r>
              <a:rPr lang="en"/>
              <a:t>Turing Machine (Colossus) </a:t>
            </a:r>
          </a:p>
        </p:txBody>
      </p:sp>
      <p:pic>
        <p:nvPicPr>
          <p:cNvPr id="92" name="Shape 92"/>
          <p:cNvPicPr preferRelativeResize="0"/>
          <p:nvPr/>
        </p:nvPicPr>
        <p:blipFill>
          <a:blip r:embed="rId4">
            <a:alphaModFix/>
          </a:blip>
          <a:stretch>
            <a:fillRect/>
          </a:stretch>
        </p:blipFill>
        <p:spPr>
          <a:xfrm>
            <a:off x="4476800" y="1831325"/>
            <a:ext cx="4355077" cy="2572999"/>
          </a:xfrm>
          <a:prstGeom prst="rect">
            <a:avLst/>
          </a:prstGeom>
          <a:noFill/>
          <a:ln>
            <a:noFill/>
          </a:ln>
        </p:spPr>
      </p:pic>
      <p:sp>
        <p:nvSpPr>
          <p:cNvPr id="93" name="Shape 93"/>
          <p:cNvSpPr txBox="1"/>
          <p:nvPr/>
        </p:nvSpPr>
        <p:spPr>
          <a:xfrm>
            <a:off x="4476800" y="4461775"/>
            <a:ext cx="4209900" cy="495899"/>
          </a:xfrm>
          <a:prstGeom prst="rect">
            <a:avLst/>
          </a:prstGeom>
          <a:noFill/>
          <a:ln>
            <a:noFill/>
          </a:ln>
        </p:spPr>
        <p:txBody>
          <a:bodyPr anchorCtr="0" anchor="t" bIns="91425" lIns="91425" rIns="91425" tIns="91425">
            <a:noAutofit/>
          </a:bodyPr>
          <a:lstStyle/>
          <a:p>
            <a:pPr lvl="0" rtl="0" algn="ctr">
              <a:spcBef>
                <a:spcPts val="0"/>
              </a:spcBef>
              <a:buNone/>
            </a:pPr>
            <a:r>
              <a:rPr lang="en"/>
              <a:t>The Turing Test</a:t>
            </a:r>
          </a:p>
        </p:txBody>
      </p:sp>
      <p:sp>
        <p:nvSpPr>
          <p:cNvPr id="94" name="Shape 9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latin typeface="Special Elite"/>
                <a:ea typeface="Special Elite"/>
                <a:cs typeface="Special Elite"/>
                <a:sym typeface="Special Elite"/>
              </a:rPr>
              <a:t>Colossus</a:t>
            </a:r>
          </a:p>
        </p:txBody>
      </p:sp>
      <p:sp>
        <p:nvSpPr>
          <p:cNvPr id="100" name="Shape 100"/>
          <p:cNvSpPr txBox="1"/>
          <p:nvPr>
            <p:ph idx="1" type="body"/>
          </p:nvPr>
        </p:nvSpPr>
        <p:spPr>
          <a:xfrm>
            <a:off x="457200" y="1200150"/>
            <a:ext cx="4811400" cy="3725699"/>
          </a:xfrm>
          <a:prstGeom prst="rect">
            <a:avLst/>
          </a:prstGeom>
        </p:spPr>
        <p:txBody>
          <a:bodyPr anchorCtr="0" anchor="t" bIns="91425" lIns="91425" rIns="91425" tIns="91425">
            <a:noAutofit/>
          </a:bodyPr>
          <a:lstStyle/>
          <a:p>
            <a:pPr indent="-419100" lvl="0" marL="457200" rtl="0">
              <a:spcBef>
                <a:spcPts val="0"/>
              </a:spcBef>
              <a:buClr>
                <a:schemeClr val="dk1"/>
              </a:buClr>
              <a:buSzPct val="100000"/>
              <a:buFont typeface="Arial"/>
              <a:buChar char="●"/>
            </a:pPr>
            <a:r>
              <a:rPr lang="en"/>
              <a:t>World’s first programmable, digital, and electronic computer</a:t>
            </a:r>
          </a:p>
          <a:p>
            <a:pPr indent="-419100" lvl="0" marL="457200" rtl="0">
              <a:spcBef>
                <a:spcPts val="0"/>
              </a:spcBef>
              <a:buClr>
                <a:schemeClr val="dk1"/>
              </a:buClr>
              <a:buSzPct val="100000"/>
              <a:buFont typeface="Arial"/>
              <a:buChar char="●"/>
            </a:pPr>
            <a:r>
              <a:rPr lang="en"/>
              <a:t>Tommy Flowers</a:t>
            </a:r>
          </a:p>
          <a:p>
            <a:pPr indent="-419100" lvl="0" marL="457200">
              <a:spcBef>
                <a:spcPts val="0"/>
              </a:spcBef>
              <a:buClr>
                <a:schemeClr val="dk1"/>
              </a:buClr>
              <a:buSzPct val="100000"/>
              <a:buFont typeface="Arial"/>
              <a:buChar char="●"/>
            </a:pPr>
            <a:r>
              <a:rPr lang="en"/>
              <a:t>Used to break Lorenz SZ-40/42 </a:t>
            </a:r>
            <a:r>
              <a:rPr baseline="30000" lang="en" sz="2400"/>
              <a:t>[5]</a:t>
            </a:r>
          </a:p>
        </p:txBody>
      </p:sp>
      <p:sp>
        <p:nvSpPr>
          <p:cNvPr id="101" name="Shape 10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pic>
        <p:nvPicPr>
          <p:cNvPr id="102" name="Shape 102"/>
          <p:cNvPicPr preferRelativeResize="0"/>
          <p:nvPr/>
        </p:nvPicPr>
        <p:blipFill>
          <a:blip r:embed="rId3">
            <a:alphaModFix/>
          </a:blip>
          <a:stretch>
            <a:fillRect/>
          </a:stretch>
        </p:blipFill>
        <p:spPr>
          <a:xfrm>
            <a:off x="5371350" y="1728275"/>
            <a:ext cx="3559226" cy="2669427"/>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latin typeface="Special Elite"/>
                <a:ea typeface="Special Elite"/>
                <a:cs typeface="Special Elite"/>
                <a:sym typeface="Special Elite"/>
              </a:rPr>
              <a:t>The Turing Test (Imitation Game)</a:t>
            </a:r>
          </a:p>
        </p:txBody>
      </p:sp>
      <p:sp>
        <p:nvSpPr>
          <p:cNvPr id="108" name="Shape 108"/>
          <p:cNvSpPr txBox="1"/>
          <p:nvPr>
            <p:ph idx="1" type="body"/>
          </p:nvPr>
        </p:nvSpPr>
        <p:spPr>
          <a:xfrm>
            <a:off x="457200" y="1245200"/>
            <a:ext cx="5238000" cy="3680699"/>
          </a:xfrm>
          <a:prstGeom prst="rect">
            <a:avLst/>
          </a:prstGeom>
        </p:spPr>
        <p:txBody>
          <a:bodyPr anchorCtr="0" anchor="t" bIns="91425" lIns="91425" rIns="91425" tIns="91425">
            <a:noAutofit/>
          </a:bodyPr>
          <a:lstStyle/>
          <a:p>
            <a:pPr lvl="0" rtl="0">
              <a:spcBef>
                <a:spcPts val="0"/>
              </a:spcBef>
              <a:buNone/>
            </a:pPr>
            <a:r>
              <a:t/>
            </a:r>
            <a:endParaRPr/>
          </a:p>
          <a:p>
            <a:pPr indent="-419100" lvl="0" marL="457200" rtl="0">
              <a:spcBef>
                <a:spcPts val="0"/>
              </a:spcBef>
              <a:buClr>
                <a:schemeClr val="dk1"/>
              </a:buClr>
              <a:buSzPct val="100000"/>
              <a:buFont typeface="Arial"/>
              <a:buChar char="●"/>
            </a:pPr>
            <a:r>
              <a:rPr lang="en"/>
              <a:t>Man or machine?</a:t>
            </a:r>
          </a:p>
          <a:p>
            <a:pPr indent="-419100" lvl="0" marL="457200" rtl="0">
              <a:spcBef>
                <a:spcPts val="0"/>
              </a:spcBef>
              <a:buClr>
                <a:schemeClr val="dk1"/>
              </a:buClr>
              <a:buSzPct val="100000"/>
              <a:buFont typeface="Arial"/>
              <a:buChar char="●"/>
            </a:pPr>
            <a:r>
              <a:rPr lang="en"/>
              <a:t>Passing the test</a:t>
            </a:r>
          </a:p>
          <a:p>
            <a:pPr indent="-381000" lvl="1" marL="914400" rtl="0">
              <a:spcBef>
                <a:spcPts val="0"/>
              </a:spcBef>
              <a:buClr>
                <a:schemeClr val="dk1"/>
              </a:buClr>
              <a:buSzPct val="80000"/>
              <a:buFont typeface="Courier New"/>
              <a:buChar char="o"/>
            </a:pPr>
            <a:r>
              <a:rPr lang="en"/>
              <a:t>Eugene (2014)</a:t>
            </a:r>
            <a:r>
              <a:rPr baseline="30000" lang="en"/>
              <a:t>[7]</a:t>
            </a:r>
          </a:p>
          <a:p>
            <a:pPr indent="-419100" lvl="0" marL="457200" rtl="0">
              <a:spcBef>
                <a:spcPts val="0"/>
              </a:spcBef>
              <a:buClr>
                <a:schemeClr val="dk1"/>
              </a:buClr>
              <a:buSzPct val="100000"/>
              <a:buFont typeface="Arial"/>
              <a:buChar char="●"/>
            </a:pPr>
            <a:r>
              <a:rPr lang="en"/>
              <a:t>Variations</a:t>
            </a:r>
          </a:p>
          <a:p>
            <a:pPr indent="-381000" lvl="1" marL="914400" rtl="0">
              <a:spcBef>
                <a:spcPts val="0"/>
              </a:spcBef>
              <a:buClr>
                <a:schemeClr val="dk1"/>
              </a:buClr>
              <a:buSzPct val="80000"/>
              <a:buFont typeface="Courier New"/>
              <a:buChar char="o"/>
            </a:pPr>
            <a:r>
              <a:rPr lang="en"/>
              <a:t>Feigenbaum Test </a:t>
            </a:r>
            <a:r>
              <a:rPr baseline="30000" lang="en"/>
              <a:t>[4]</a:t>
            </a:r>
          </a:p>
        </p:txBody>
      </p:sp>
      <p:pic>
        <p:nvPicPr>
          <p:cNvPr id="109" name="Shape 109"/>
          <p:cNvPicPr preferRelativeResize="0"/>
          <p:nvPr/>
        </p:nvPicPr>
        <p:blipFill>
          <a:blip r:embed="rId3">
            <a:alphaModFix/>
          </a:blip>
          <a:stretch>
            <a:fillRect/>
          </a:stretch>
        </p:blipFill>
        <p:spPr>
          <a:xfrm>
            <a:off x="5805975" y="1209125"/>
            <a:ext cx="3048000" cy="3752850"/>
          </a:xfrm>
          <a:prstGeom prst="rect">
            <a:avLst/>
          </a:prstGeom>
          <a:noFill/>
          <a:ln>
            <a:noFill/>
          </a:ln>
        </p:spPr>
      </p:pic>
      <p:sp>
        <p:nvSpPr>
          <p:cNvPr id="110" name="Shape 11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