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35" autoAdjust="0"/>
  </p:normalViewPr>
  <p:slideViewPr>
    <p:cSldViewPr snapToGrid="0" snapToObjects="1">
      <p:cViewPr varScale="1">
        <p:scale>
          <a:sx n="80" d="100"/>
          <a:sy n="80" d="100"/>
        </p:scale>
        <p:origin x="-112" y="-92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41280038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Summary plot of the movie</a:t>
            </a:r>
          </a:p>
          <a:p>
            <a:pPr lvl="0">
              <a:spcBef>
                <a:spcPts val="0"/>
              </a:spcBef>
              <a:buNone/>
            </a:pPr>
            <a:r>
              <a:rPr lang="en"/>
              <a:t>List of Information technologies</a:t>
            </a:r>
          </a:p>
          <a:p>
            <a:pPr lvl="0">
              <a:spcBef>
                <a:spcPts val="0"/>
              </a:spcBef>
              <a:buNone/>
            </a:pPr>
            <a:r>
              <a:rPr lang="en"/>
              <a:t>The effects that star wars the phantom menace had on filmography</a:t>
            </a:r>
          </a:p>
          <a:p>
            <a:pPr lvl="0">
              <a:spcBef>
                <a:spcPts val="0"/>
              </a:spcBef>
              <a:buNone/>
            </a:pPr>
            <a:r>
              <a:rPr lang="en"/>
              <a:t>Finally we are going to explain the conclusion</a:t>
            </a:r>
          </a:p>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Blockade of Naboo by Trade Federation</a:t>
            </a:r>
          </a:p>
          <a:p>
            <a:pPr lvl="0">
              <a:spcBef>
                <a:spcPts val="0"/>
              </a:spcBef>
              <a:buNone/>
            </a:pPr>
            <a:r>
              <a:rPr lang="en"/>
              <a:t>Jedi sent to intervene are almost killed, escape with Princess Padme</a:t>
            </a:r>
          </a:p>
          <a:p>
            <a:pPr lvl="0">
              <a:spcBef>
                <a:spcPts val="0"/>
              </a:spcBef>
              <a:buNone/>
            </a:pPr>
            <a:r>
              <a:rPr lang="en"/>
              <a:t>Arrive at Tatooine, meet Anakin </a:t>
            </a:r>
          </a:p>
          <a:p>
            <a:pPr lvl="0">
              <a:spcBef>
                <a:spcPts val="0"/>
              </a:spcBef>
              <a:buNone/>
            </a:pPr>
            <a:r>
              <a:rPr lang="en"/>
              <a:t>Anakin wins pod race and freedom; revealed to be strong in the force</a:t>
            </a:r>
          </a:p>
          <a:p>
            <a:pPr lvl="0">
              <a:spcBef>
                <a:spcPts val="0"/>
              </a:spcBef>
              <a:buNone/>
            </a:pPr>
            <a:r>
              <a:rPr lang="en"/>
              <a:t>Jedi, Anakin, and Padme arrive at Coruscant - Padme cannot get diplomatic assistance, Anakin is banned from being trained by Qui-Gon</a:t>
            </a:r>
          </a:p>
          <a:p>
            <a:pPr lvl="0">
              <a:spcBef>
                <a:spcPts val="0"/>
              </a:spcBef>
              <a:buNone/>
            </a:pPr>
            <a:r>
              <a:rPr lang="en"/>
              <a:t>Party returns to Naboo to fight Trade Federation</a:t>
            </a:r>
          </a:p>
          <a:p>
            <a:pPr lvl="0">
              <a:spcBef>
                <a:spcPts val="0"/>
              </a:spcBef>
              <a:buNone/>
            </a:pPr>
            <a:r>
              <a:rPr lang="en"/>
              <a:t>Anakin destroys droid ship and saves the day</a:t>
            </a:r>
          </a:p>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Picture from 0:10:32</a:t>
            </a:r>
          </a:p>
          <a:p>
            <a:pPr lvl="0">
              <a:spcBef>
                <a:spcPts val="0"/>
              </a:spcBef>
              <a:buNone/>
            </a:pPr>
            <a:endParaRPr dirty="0"/>
          </a:p>
          <a:p>
            <a:pPr lvl="0">
              <a:spcBef>
                <a:spcPts val="0"/>
              </a:spcBef>
              <a:buNone/>
            </a:pPr>
            <a:r>
              <a:rPr lang="en" dirty="0"/>
              <a:t>• There’s a lot of information technologies used in The Phantom Menace.</a:t>
            </a:r>
          </a:p>
          <a:p>
            <a:pPr lvl="0">
              <a:spcBef>
                <a:spcPts val="0"/>
              </a:spcBef>
              <a:buNone/>
            </a:pPr>
            <a:r>
              <a:rPr lang="en" dirty="0"/>
              <a:t>• One of the more common pieces of technology are these monochromatic holograms used for communication. Real versions of these have been developed (and published about in Siggraph) - they work by ionizing the air with lasers.</a:t>
            </a:r>
          </a:p>
          <a:p>
            <a:pPr lvl="0">
              <a:spcBef>
                <a:spcPts val="0"/>
              </a:spcBef>
              <a:buNone/>
            </a:pPr>
            <a:r>
              <a:rPr lang="en" dirty="0"/>
              <a:t>• The Naboo forces also use Walkie Talkies in the movie, which were used extensively as far back as WWII and used even before that, for example Police in Victoria Australia used two way radios in cars as early as 1923</a:t>
            </a:r>
          </a:p>
          <a:p>
            <a:pPr lvl="0">
              <a:spcBef>
                <a:spcPts val="0"/>
              </a:spcBef>
              <a:buNone/>
            </a:pPr>
            <a:r>
              <a:rPr lang="en" dirty="0"/>
              <a:t>• There’s also tablets in the movie that stream a live sports event.</a:t>
            </a:r>
          </a:p>
          <a:p>
            <a:pPr lvl="0">
              <a:spcBef>
                <a:spcPts val="0"/>
              </a:spcBef>
              <a:buNone/>
            </a:pPr>
            <a:r>
              <a:rPr lang="en" dirty="0"/>
              <a:t>• All of the slaves in Tatooine are given an implant that will kill them if they try to escape. Implanted pacemakers have existed since 1958 (Arne Larsson, Swedish), even though that one lasted only 8 hours. Theoretically, a pacemaker fitted with an antenna could be used as a slave implant.</a:t>
            </a:r>
          </a:p>
          <a:p>
            <a:pPr lvl="0">
              <a:spcBef>
                <a:spcPts val="0"/>
              </a:spcBef>
              <a:buNone/>
            </a:pPr>
            <a:r>
              <a:rPr lang="en" dirty="0"/>
              <a:t>• More positively, one of the pod-racers uses a rear-view camera, which predicted that a law would be passed in the US in 2007 requiring cars to have one.</a:t>
            </a:r>
          </a:p>
          <a:p>
            <a:pPr lvl="0">
              <a:spcBef>
                <a:spcPts val="0"/>
              </a:spcBef>
              <a:buNone/>
            </a:pPr>
            <a:r>
              <a:rPr lang="en" dirty="0"/>
              <a:t>• We have nowhere near the level of technology used in the droids in the movie - they talk to communicate, walk on two legs (which is the subject of ongoing research here at WPI), and have a sense of self.</a:t>
            </a:r>
          </a:p>
          <a:p>
            <a:pPr lvl="0">
              <a:spcBef>
                <a:spcPts val="0"/>
              </a:spcBef>
              <a:buNone/>
            </a:pPr>
            <a:r>
              <a:rPr lang="en" dirty="0"/>
              <a:t>• There’s also extensive use of faster than light technology, (describe capabilities on slide), which we currently don’t believe to be possible.</a:t>
            </a:r>
          </a:p>
          <a:p>
            <a:pPr lvl="0">
              <a:spcBef>
                <a:spcPts val="0"/>
              </a:spcBef>
              <a:buNone/>
            </a:pPr>
            <a:r>
              <a:rPr lang="en" dirty="0"/>
              <a:t>• Oddly, when the Galactic Senate asks Queen Amidala to produce evidence of the blockade, she is unable to, possibly because there doesn’t appear to be a real internet or undoctorable recording technology.</a:t>
            </a:r>
          </a:p>
          <a:p>
            <a:pPr lvl="0">
              <a:spcBef>
                <a:spcPts val="0"/>
              </a:spcBef>
              <a:buNone/>
            </a:pPr>
            <a:endParaRPr dirty="0"/>
          </a:p>
          <a:p>
            <a:pPr lvl="0">
              <a:spcBef>
                <a:spcPts val="0"/>
              </a:spcBef>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a:t>On of the major characters were fully computer generated (but used Mocap)</a:t>
            </a:r>
          </a:p>
          <a:p>
            <a:pPr lvl="0" rtl="0">
              <a:lnSpc>
                <a:spcPct val="115000"/>
              </a:lnSpc>
              <a:spcBef>
                <a:spcPts val="0"/>
              </a:spcBef>
              <a:spcAft>
                <a:spcPts val="1600"/>
              </a:spcAft>
              <a:buNone/>
            </a:pPr>
            <a:r>
              <a:rPr lang="en"/>
              <a:t>Had lots of effects done in post processing, like extracting actors from one cut and putting them into another, crowd scenes of the droid army. Pod racer landscape completely computer generated.</a:t>
            </a:r>
          </a:p>
          <a:p>
            <a:pPr lvl="0" rtl="0">
              <a:lnSpc>
                <a:spcPct val="115000"/>
              </a:lnSpc>
              <a:spcBef>
                <a:spcPts val="0"/>
              </a:spcBef>
              <a:spcAft>
                <a:spcPts val="1600"/>
              </a:spcAft>
              <a:buNone/>
            </a:pPr>
            <a:r>
              <a:rPr lang="en"/>
              <a:t>It was also the first move that was shown to the public with fully digital projection in 4 theaters.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We are going to talk about first conclusion about the redundancy.</a:t>
            </a:r>
          </a:p>
          <a:p>
            <a:pPr lvl="0">
              <a:spcBef>
                <a:spcPts val="0"/>
              </a:spcBef>
              <a:buNone/>
            </a:pPr>
            <a:r>
              <a:rPr lang="en"/>
              <a:t>First, </a:t>
            </a:r>
            <a:r>
              <a:rPr lang="en">
                <a:solidFill>
                  <a:schemeClr val="dk1"/>
                </a:solidFill>
              </a:rPr>
              <a:t>Destruction of single droid ship causes all droids to shut down.</a:t>
            </a:r>
            <a:r>
              <a:rPr lang="en"/>
              <a:t>This is a terrible failure because of the redundancy. Losing the central control of the space ship, the whole invasion plan of the trade federal was destroyed.</a:t>
            </a:r>
          </a:p>
          <a:p>
            <a:pPr lvl="0">
              <a:spcBef>
                <a:spcPts val="0"/>
              </a:spcBef>
              <a:buNone/>
            </a:pPr>
            <a:r>
              <a:rPr lang="en"/>
              <a:t>He used the redundant system as a backup to prevent system from failure, although his antagonist try to sabotage his work, Anakin finally win the game. This is a successful example for preventing error and risk.</a:t>
            </a:r>
          </a:p>
          <a:p>
            <a:pPr lvl="0">
              <a:spcBef>
                <a:spcPts val="0"/>
              </a:spcBef>
              <a:buNone/>
            </a:pPr>
            <a:r>
              <a:rPr lang="en"/>
              <a:t>Finally,</a:t>
            </a:r>
          </a:p>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00000"/>
              </a:lnSpc>
              <a:spcBef>
                <a:spcPts val="0"/>
              </a:spcBef>
              <a:spcAft>
                <a:spcPts val="0"/>
              </a:spcAft>
              <a:buClr>
                <a:srgbClr val="000000"/>
              </a:buClr>
              <a:buSzPct val="110000"/>
              <a:buFont typeface="Arial"/>
              <a:buNone/>
            </a:pPr>
            <a:r>
              <a:rPr lang="en" sz="1000"/>
              <a:t>Robots are depicted as being self-aware and concerned about their appearance (C-3PO, pictured, not only recognizes who he is when he boots up, but also recognizes his own nakedness and is ashamed). C-3PO also demonstrates a level of self-preservation when Anakin mentions that he’ll tell his mom not to sell him, getting concerned about being sold away. This depicts robots as being reasonably sentient beings.</a:t>
            </a:r>
          </a:p>
          <a:p>
            <a:pPr lvl="0" rtl="0">
              <a:lnSpc>
                <a:spcPct val="100000"/>
              </a:lnSpc>
              <a:spcBef>
                <a:spcPts val="0"/>
              </a:spcBef>
              <a:spcAft>
                <a:spcPts val="0"/>
              </a:spcAft>
              <a:buClr>
                <a:srgbClr val="000000"/>
              </a:buClr>
              <a:buSzPct val="110000"/>
              <a:buFont typeface="Arial"/>
              <a:buNone/>
            </a:pPr>
            <a:endParaRPr sz="1000"/>
          </a:p>
          <a:p>
            <a:pPr lvl="0" rtl="0">
              <a:lnSpc>
                <a:spcPct val="100000"/>
              </a:lnSpc>
              <a:spcBef>
                <a:spcPts val="0"/>
              </a:spcBef>
              <a:spcAft>
                <a:spcPts val="0"/>
              </a:spcAft>
              <a:buClr>
                <a:srgbClr val="000000"/>
              </a:buClr>
              <a:buSzPct val="110000"/>
              <a:buFont typeface="Arial"/>
              <a:buNone/>
            </a:pPr>
            <a:r>
              <a:rPr lang="en" sz="1000"/>
              <a:t>This brings up another point - given that C-3PO is a self aware, sentient lifeform, the creation of an intelligence is so simple a 9 year old slave boy on a desert planet was able to make one that ultimately outlives him. This creates the implication that such robotic life can be built easily across the galaxy on a whim</a:t>
            </a:r>
          </a:p>
          <a:p>
            <a:pPr lvl="0" rtl="0">
              <a:lnSpc>
                <a:spcPct val="100000"/>
              </a:lnSpc>
              <a:spcBef>
                <a:spcPts val="0"/>
              </a:spcBef>
              <a:spcAft>
                <a:spcPts val="0"/>
              </a:spcAft>
              <a:buClr>
                <a:srgbClr val="000000"/>
              </a:buClr>
              <a:buSzPct val="110000"/>
              <a:buFont typeface="Arial"/>
              <a:buNone/>
            </a:pPr>
            <a:endParaRPr sz="1000"/>
          </a:p>
          <a:p>
            <a:pPr lvl="0" rtl="0">
              <a:lnSpc>
                <a:spcPct val="100000"/>
              </a:lnSpc>
              <a:spcBef>
                <a:spcPts val="0"/>
              </a:spcBef>
              <a:spcAft>
                <a:spcPts val="0"/>
              </a:spcAft>
              <a:buClr>
                <a:srgbClr val="000000"/>
              </a:buClr>
              <a:buSzPct val="110000"/>
              <a:buFont typeface="Arial"/>
              <a:buNone/>
            </a:pPr>
            <a:r>
              <a:rPr lang="en" sz="1000"/>
              <a:t>Another portrayal of droids in the movie is that it is almost expected that they will be abused. Pit Droids are a notable example of this, where they can be seen getting lifted up by their necks, punched, or even fed into pod racing engines. Not even the Jedi bat an eye at any of this, making it implied that this is a commonality across the Republic.</a:t>
            </a:r>
          </a:p>
          <a:p>
            <a:pPr lvl="0" rtl="0">
              <a:lnSpc>
                <a:spcPct val="100000"/>
              </a:lnSpc>
              <a:spcBef>
                <a:spcPts val="0"/>
              </a:spcBef>
              <a:spcAft>
                <a:spcPts val="0"/>
              </a:spcAft>
              <a:buClr>
                <a:srgbClr val="000000"/>
              </a:buClr>
              <a:buSzPct val="110000"/>
              <a:buFont typeface="Arial"/>
              <a:buNone/>
            </a:pPr>
            <a:endParaRPr sz="1000"/>
          </a:p>
          <a:p>
            <a:pPr lvl="0" rtl="0">
              <a:spcBef>
                <a:spcPts val="0"/>
              </a:spcBef>
              <a:buClr>
                <a:srgbClr val="000000"/>
              </a:buClr>
              <a:buSzPct val="110000"/>
              <a:buFont typeface="Arial"/>
              <a:buNone/>
            </a:pPr>
            <a:r>
              <a:rPr lang="en" sz="1000"/>
              <a:t>Image from 39.01 into the movie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sz="1000" dirty="0"/>
              <a:t>So what are the implications for how this movie portrays robotics?</a:t>
            </a:r>
          </a:p>
          <a:p>
            <a:pPr lvl="0" rtl="0">
              <a:lnSpc>
                <a:spcPct val="100000"/>
              </a:lnSpc>
              <a:spcBef>
                <a:spcPts val="0"/>
              </a:spcBef>
              <a:spcAft>
                <a:spcPts val="0"/>
              </a:spcAft>
              <a:buNone/>
            </a:pPr>
            <a:endParaRPr sz="1000" dirty="0"/>
          </a:p>
          <a:p>
            <a:pPr lvl="0" rtl="0">
              <a:lnSpc>
                <a:spcPct val="100000"/>
              </a:lnSpc>
              <a:spcBef>
                <a:spcPts val="0"/>
              </a:spcBef>
              <a:spcAft>
                <a:spcPts val="0"/>
              </a:spcAft>
              <a:buNone/>
            </a:pPr>
            <a:r>
              <a:rPr lang="en" sz="1000" dirty="0"/>
              <a:t>It’s that AI is lower than slave labor. Watto, the businessman that owns Anakin and his mother, has plenty of droids in the back room, but he opts to sell them instead and have his slaves do work for him. Many jobs are still done by humans or other biological species, such as Gungans, including jobs easily replaced by AI such as waiters, pilots, navigators, and mechanics. The only positions shown taken by a droid are by the pit droids who fix up pod racers, though they do so alongside other biological beings. This is an incredibly dangerous job, yet it seems that people are still reluctant to be serviced by droids.</a:t>
            </a:r>
          </a:p>
          <a:p>
            <a:pPr lvl="0" rtl="0">
              <a:lnSpc>
                <a:spcPct val="100000"/>
              </a:lnSpc>
              <a:spcBef>
                <a:spcPts val="0"/>
              </a:spcBef>
              <a:spcAft>
                <a:spcPts val="0"/>
              </a:spcAft>
              <a:buNone/>
            </a:pPr>
            <a:endParaRPr sz="1000" dirty="0"/>
          </a:p>
          <a:p>
            <a:pPr lvl="0" rtl="0">
              <a:lnSpc>
                <a:spcPct val="100000"/>
              </a:lnSpc>
              <a:spcBef>
                <a:spcPts val="0"/>
              </a:spcBef>
              <a:spcAft>
                <a:spcPts val="0"/>
              </a:spcAft>
              <a:buNone/>
            </a:pPr>
            <a:r>
              <a:rPr lang="en" sz="1000" dirty="0"/>
              <a:t>Throughout this movie there is a strong trend towards the notion that artificial intelligence is inferior to biological beings. The biggest example of this is in the climactic battle at the end, where the Gungan army, made up of Jar-Jar’s people, successfully and dramatically defeats a droid army that is both larger and far better equipped than them. Though they are described as being “primitive” and primarily using slings and catapults, they were able to hold off the droid army until more humans destroyed the droid command center. This is a long-running theme in the film, where most droids in the film are presented as being on the “bad side”, the ones opposing the success of the (almost entirely biological) heroes. </a:t>
            </a:r>
          </a:p>
          <a:p>
            <a:pPr lvl="0" rtl="0">
              <a:lnSpc>
                <a:spcPct val="100000"/>
              </a:lnSpc>
              <a:spcBef>
                <a:spcPts val="0"/>
              </a:spcBef>
              <a:spcAft>
                <a:spcPts val="0"/>
              </a:spcAft>
              <a:buNone/>
            </a:pPr>
            <a:endParaRPr sz="1000" dirty="0"/>
          </a:p>
          <a:p>
            <a:pPr lvl="0" rtl="0">
              <a:lnSpc>
                <a:spcPct val="100000"/>
              </a:lnSpc>
              <a:spcBef>
                <a:spcPts val="0"/>
              </a:spcBef>
              <a:spcAft>
                <a:spcPts val="0"/>
              </a:spcAft>
              <a:buNone/>
            </a:pPr>
            <a:r>
              <a:rPr lang="en" sz="1000" dirty="0"/>
              <a:t>To supplement this, there is only one robot that is recognized at all throughout this film - R2D2. The only non-humanoid robot is the only one to be commended for valor, going out and fixing the escape craft while attempting to run the blockade. R2D2 is different in that it is very clearly a robot - it is the only one in the film to not be humanoid and to not speak, instead emitting beeps and whistles. This makes it almost visibly inferior, as it cannot challenge humans in many tasks and can only take commands, not give them. If anything, the recognition of R2D2 above any other robots further support the classism expressed against robots by the society in this film</a:t>
            </a:r>
          </a:p>
          <a:p>
            <a:pPr lvl="0" rtl="0">
              <a:lnSpc>
                <a:spcPct val="100000"/>
              </a:lnSpc>
              <a:spcBef>
                <a:spcPts val="0"/>
              </a:spcBef>
              <a:spcAft>
                <a:spcPts val="0"/>
              </a:spcAft>
              <a:buNone/>
            </a:pPr>
            <a:endParaRPr sz="1000" dirty="0"/>
          </a:p>
          <a:p>
            <a:pPr lvl="0" rtl="0">
              <a:lnSpc>
                <a:spcPct val="100000"/>
              </a:lnSpc>
              <a:spcBef>
                <a:spcPts val="0"/>
              </a:spcBef>
              <a:spcAft>
                <a:spcPts val="0"/>
              </a:spcAft>
              <a:buNone/>
            </a:pPr>
            <a:r>
              <a:rPr lang="en" sz="1000" dirty="0"/>
              <a:t>Photo from 1:57:48</a:t>
            </a:r>
          </a:p>
          <a:p>
            <a:pPr lvl="0" rtl="0">
              <a:lnSpc>
                <a:spcPct val="100000"/>
              </a:lnSpc>
              <a:spcBef>
                <a:spcPts val="0"/>
              </a:spcBef>
              <a:spcAft>
                <a:spcPts val="0"/>
              </a:spcAft>
              <a:buNone/>
            </a:pPr>
            <a:endParaRPr sz="10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rPr>
              <a:t>‹#›</a:t>
            </a:fld>
            <a:endParaRPr lang="en" sz="1000">
              <a:solidFill>
                <a:schemeClr val="lt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spcBef>
                <a:spcPts val="0"/>
              </a:spcBef>
              <a:buNone/>
            </a:pPr>
            <a:r>
              <a:rPr lang="en">
                <a:solidFill>
                  <a:srgbClr val="FFFF00"/>
                </a:solidFill>
              </a:rPr>
              <a:t>Episode I: The Phantom Menace</a:t>
            </a:r>
          </a:p>
        </p:txBody>
      </p:sp>
      <p:sp>
        <p:nvSpPr>
          <p:cNvPr id="55" name="Shape 55"/>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spcBef>
                <a:spcPts val="0"/>
              </a:spcBef>
              <a:buNone/>
            </a:pPr>
            <a:r>
              <a:rPr lang="en" sz="1800">
                <a:solidFill>
                  <a:srgbClr val="FFFFFF"/>
                </a:solidFill>
              </a:rPr>
              <a:t>Ezra Davis, Walt Gallati, Margvelashvili Vakhtang, Yihong Zhou </a:t>
            </a:r>
          </a:p>
        </p:txBody>
      </p:sp>
      <p:sp>
        <p:nvSpPr>
          <p:cNvPr id="56" name="Shape 5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2"/>
                </a:solidFill>
              </a:rPr>
              <a:t>1</a:t>
            </a:fld>
            <a:endParaRPr lang="en">
              <a:solidFill>
                <a:schemeClr val="l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rgbClr val="FFFF00"/>
                </a:solidFill>
              </a:rPr>
              <a:t>References</a:t>
            </a:r>
          </a:p>
        </p:txBody>
      </p:sp>
      <p:sp>
        <p:nvSpPr>
          <p:cNvPr id="134" name="Shape 134"/>
          <p:cNvSpPr txBox="1">
            <a:spLocks noGrp="1"/>
          </p:cNvSpPr>
          <p:nvPr>
            <p:ph type="body" idx="1"/>
          </p:nvPr>
        </p:nvSpPr>
        <p:spPr>
          <a:xfrm>
            <a:off x="311700" y="1000075"/>
            <a:ext cx="8520600" cy="4143300"/>
          </a:xfrm>
          <a:prstGeom prst="rect">
            <a:avLst/>
          </a:prstGeom>
          <a:ln>
            <a:noFill/>
          </a:ln>
        </p:spPr>
        <p:txBody>
          <a:bodyPr lIns="91425" tIns="91425" rIns="91425" bIns="91425" anchor="t" anchorCtr="0">
            <a:noAutofit/>
          </a:bodyPr>
          <a:lstStyle/>
          <a:p>
            <a:pPr lvl="0" rtl="0">
              <a:lnSpc>
                <a:spcPct val="150000"/>
              </a:lnSpc>
              <a:spcBef>
                <a:spcPts val="0"/>
              </a:spcBef>
              <a:spcAft>
                <a:spcPts val="0"/>
              </a:spcAft>
              <a:buNone/>
            </a:pPr>
            <a:r>
              <a:rPr lang="en" sz="950" b="1" dirty="0">
                <a:solidFill>
                  <a:srgbClr val="FFFFFF"/>
                </a:solidFill>
              </a:rPr>
              <a:t>[1] </a:t>
            </a:r>
            <a:r>
              <a:rPr lang="en" sz="950" b="1" i="1" dirty="0">
                <a:solidFill>
                  <a:srgbClr val="FFFFFF"/>
                </a:solidFill>
              </a:rPr>
              <a:t>Watch Star Wars: The Phantom Menace (1999) online - Amazon Video</a:t>
            </a:r>
            <a:r>
              <a:rPr lang="en" sz="950" b="1" dirty="0">
                <a:solidFill>
                  <a:srgbClr val="FFFFFF"/>
                </a:solidFill>
              </a:rPr>
              <a:t>. (2017). </a:t>
            </a:r>
            <a:r>
              <a:rPr lang="en" sz="950" b="1" i="1" dirty="0">
                <a:solidFill>
                  <a:srgbClr val="FFFFFF"/>
                </a:solidFill>
              </a:rPr>
              <a:t>Amazon.com</a:t>
            </a:r>
            <a:r>
              <a:rPr lang="en" sz="950" b="1" dirty="0">
                <a:solidFill>
                  <a:srgbClr val="FFFFFF"/>
                </a:solidFill>
              </a:rPr>
              <a:t>. Retrieved 27 April 2017, from https://www.amazon.com/Star-Wars-Phantom-Liam-Neeson/dp/B00VF18WWG/ref=sr_1_2?ie=UTF8&amp;qid=1491774128&amp;sr=8-2&amp;keywords=phantom+menace</a:t>
            </a:r>
          </a:p>
          <a:p>
            <a:pPr lvl="0" rtl="0">
              <a:lnSpc>
                <a:spcPct val="150000"/>
              </a:lnSpc>
              <a:spcBef>
                <a:spcPts val="0"/>
              </a:spcBef>
              <a:spcAft>
                <a:spcPts val="0"/>
              </a:spcAft>
              <a:buNone/>
            </a:pPr>
            <a:r>
              <a:rPr lang="en" sz="950" b="1" dirty="0">
                <a:solidFill>
                  <a:srgbClr val="FFFFFF"/>
                </a:solidFill>
              </a:rPr>
              <a:t>[2] Kimura, H., Asano, A., Fujishiro, I., Nakatani, A., &amp; Watanabe, H. (2011, August). True 3D display. In ACM SIGGRAPH 2011 Emerging Technologies (p. 20). ACM.</a:t>
            </a:r>
          </a:p>
          <a:p>
            <a:pPr lvl="0" rtl="0">
              <a:lnSpc>
                <a:spcPct val="150000"/>
              </a:lnSpc>
              <a:spcBef>
                <a:spcPts val="0"/>
              </a:spcBef>
              <a:spcAft>
                <a:spcPts val="0"/>
              </a:spcAft>
              <a:buNone/>
            </a:pPr>
            <a:r>
              <a:rPr lang="en" sz="950" b="1" dirty="0">
                <a:solidFill>
                  <a:srgbClr val="FFFFFF"/>
                </a:solidFill>
              </a:rPr>
              <a:t>[3] Wireless patrol [Image]. 1923, Victoria Police Museum. Retrieved April 28, 2017 from http://inthelineofduty.com.au/timeline.asp?iID=182</a:t>
            </a:r>
          </a:p>
          <a:p>
            <a:pPr lvl="0" rtl="0">
              <a:lnSpc>
                <a:spcPct val="150000"/>
              </a:lnSpc>
              <a:spcBef>
                <a:spcPts val="0"/>
              </a:spcBef>
              <a:spcAft>
                <a:spcPts val="0"/>
              </a:spcAft>
              <a:buNone/>
            </a:pPr>
            <a:r>
              <a:rPr lang="en" sz="950" b="1" dirty="0">
                <a:solidFill>
                  <a:srgbClr val="FFFFFF"/>
                </a:solidFill>
              </a:rPr>
              <a:t>[4] A Legacy of Innovation: Timeline of Motorola history since 1928. </a:t>
            </a:r>
            <a:r>
              <a:rPr lang="en" sz="950" b="1" i="1" dirty="0">
                <a:solidFill>
                  <a:srgbClr val="FFFFFF"/>
                </a:solidFill>
              </a:rPr>
              <a:t>Motorola</a:t>
            </a:r>
            <a:r>
              <a:rPr lang="en" sz="950" b="1" dirty="0">
                <a:solidFill>
                  <a:srgbClr val="FFFFFF"/>
                </a:solidFill>
              </a:rPr>
              <a:t> Retrieved April 28, 2017, from https://www.motorolasolutions.com/en_us/about/company-overview/history/timeline.html#1940</a:t>
            </a:r>
          </a:p>
          <a:p>
            <a:pPr lvl="0" rtl="0">
              <a:lnSpc>
                <a:spcPct val="150000"/>
              </a:lnSpc>
              <a:spcBef>
                <a:spcPts val="0"/>
              </a:spcBef>
              <a:spcAft>
                <a:spcPts val="0"/>
              </a:spcAft>
              <a:buNone/>
            </a:pPr>
            <a:r>
              <a:rPr lang="en" sz="950" b="1" dirty="0">
                <a:solidFill>
                  <a:srgbClr val="FFFFFF"/>
                </a:solidFill>
              </a:rPr>
              <a:t>[5] Sagona-Stophel, K. Bitcoin 101 How to get started with the new trend in virtual currencies. WHITE PAPER. </a:t>
            </a:r>
            <a:r>
              <a:rPr lang="en" sz="950" b="1" i="1" dirty="0">
                <a:solidFill>
                  <a:srgbClr val="FFFFFF"/>
                </a:solidFill>
              </a:rPr>
              <a:t>Thomson Reuters</a:t>
            </a:r>
          </a:p>
          <a:p>
            <a:pPr lvl="0" rtl="0">
              <a:lnSpc>
                <a:spcPct val="150000"/>
              </a:lnSpc>
              <a:spcBef>
                <a:spcPts val="0"/>
              </a:spcBef>
              <a:spcAft>
                <a:spcPts val="0"/>
              </a:spcAft>
              <a:buNone/>
            </a:pPr>
            <a:r>
              <a:rPr lang="en" sz="950" b="1" dirty="0">
                <a:solidFill>
                  <a:srgbClr val="FFFFFF"/>
                </a:solidFill>
              </a:rPr>
              <a:t>[6] Honan, M. (2013, August). Remember the Apple Newton’s Prophetic Failure and Lasting Impact. </a:t>
            </a:r>
            <a:r>
              <a:rPr lang="en" sz="950" b="1" i="1" dirty="0">
                <a:solidFill>
                  <a:srgbClr val="FFFFFF"/>
                </a:solidFill>
              </a:rPr>
              <a:t>Wired</a:t>
            </a:r>
            <a:r>
              <a:rPr lang="en" sz="950" b="1" dirty="0">
                <a:solidFill>
                  <a:srgbClr val="FFFFFF"/>
                </a:solidFill>
              </a:rPr>
              <a:t>. Retrieved April 2017</a:t>
            </a:r>
          </a:p>
          <a:p>
            <a:pPr lvl="0" rtl="0">
              <a:lnSpc>
                <a:spcPct val="150000"/>
              </a:lnSpc>
              <a:spcBef>
                <a:spcPts val="0"/>
              </a:spcBef>
              <a:spcAft>
                <a:spcPts val="0"/>
              </a:spcAft>
              <a:buNone/>
            </a:pPr>
            <a:r>
              <a:rPr lang="en" sz="950" b="1" dirty="0">
                <a:solidFill>
                  <a:srgbClr val="FFFFFF"/>
                </a:solidFill>
              </a:rPr>
              <a:t>[7] Altman, L. (</a:t>
            </a:r>
            <a:r>
              <a:rPr lang="en" sz="950" b="1" dirty="0">
                <a:solidFill>
                  <a:schemeClr val="dk1"/>
                </a:solidFill>
              </a:rPr>
              <a:t>2002, January 18)</a:t>
            </a:r>
            <a:r>
              <a:rPr lang="en" sz="950" b="1" dirty="0">
                <a:solidFill>
                  <a:srgbClr val="FFFFFF"/>
                </a:solidFill>
              </a:rPr>
              <a:t> Arne H. W. Larsson, 86; Had First Internal Pacemaker. </a:t>
            </a:r>
            <a:r>
              <a:rPr lang="en" sz="950" b="1" i="1" dirty="0">
                <a:solidFill>
                  <a:srgbClr val="FFFFFF"/>
                </a:solidFill>
              </a:rPr>
              <a:t>The New York Times</a:t>
            </a:r>
            <a:r>
              <a:rPr lang="en" sz="950" b="1" dirty="0">
                <a:solidFill>
                  <a:srgbClr val="FFFFFF"/>
                </a:solidFill>
              </a:rPr>
              <a:t>. Retrieved April 2017</a:t>
            </a:r>
          </a:p>
          <a:p>
            <a:pPr lvl="0" rtl="0">
              <a:lnSpc>
                <a:spcPct val="150000"/>
              </a:lnSpc>
              <a:spcBef>
                <a:spcPts val="0"/>
              </a:spcBef>
              <a:spcAft>
                <a:spcPts val="0"/>
              </a:spcAft>
              <a:buNone/>
            </a:pPr>
            <a:r>
              <a:rPr lang="en" sz="950" b="1" dirty="0">
                <a:solidFill>
                  <a:srgbClr val="FFFFFF"/>
                </a:solidFill>
              </a:rPr>
              <a:t>[8] Cameron Gulbransen Kids Transportation Safety Act of 2007, Pub. L. 110–189 122 STAT. 639</a:t>
            </a:r>
          </a:p>
          <a:p>
            <a:pPr lvl="0" rtl="0">
              <a:lnSpc>
                <a:spcPct val="150000"/>
              </a:lnSpc>
              <a:spcBef>
                <a:spcPts val="0"/>
              </a:spcBef>
              <a:spcAft>
                <a:spcPts val="0"/>
              </a:spcAft>
              <a:buNone/>
            </a:pPr>
            <a:r>
              <a:rPr lang="en" sz="950" b="1" dirty="0">
                <a:solidFill>
                  <a:srgbClr val="FFFFFF"/>
                </a:solidFill>
              </a:rPr>
              <a:t>[9] Lucas, G. (Director). (2014, April 5). The Beginning: Making Star Wars: Episode I The Phantom Menace (Full Version) [Video file]. Retrieved April 28, 2017, from https://www.youtube.com/watch?v=da8s9m4zEpo</a:t>
            </a:r>
          </a:p>
          <a:p>
            <a:pPr lvl="0" rtl="0">
              <a:lnSpc>
                <a:spcPct val="150000"/>
              </a:lnSpc>
              <a:spcBef>
                <a:spcPts val="0"/>
              </a:spcBef>
              <a:spcAft>
                <a:spcPts val="0"/>
              </a:spcAft>
              <a:buNone/>
            </a:pPr>
            <a:r>
              <a:rPr lang="en" sz="950" b="1" dirty="0">
                <a:solidFill>
                  <a:srgbClr val="FFFFFF"/>
                </a:solidFill>
              </a:rPr>
              <a:t>[10] In a First, 'Phantom Menace' to Be Screened in Digital (1999) </a:t>
            </a:r>
            <a:r>
              <a:rPr lang="en" sz="950" b="1" i="1" dirty="0">
                <a:solidFill>
                  <a:srgbClr val="FFFFFF"/>
                </a:solidFill>
              </a:rPr>
              <a:t>LA Times</a:t>
            </a:r>
            <a:r>
              <a:rPr lang="en" sz="950" b="1" dirty="0">
                <a:solidFill>
                  <a:srgbClr val="FFFFFF"/>
                </a:solidFill>
              </a:rPr>
              <a:t> Retrieved April 28, 2017, from http://articles.latimes.com/1999/jun/04/business/fi-44024</a:t>
            </a:r>
          </a:p>
          <a:p>
            <a:pPr lvl="0" rtl="0">
              <a:lnSpc>
                <a:spcPct val="150000"/>
              </a:lnSpc>
              <a:spcBef>
                <a:spcPts val="0"/>
              </a:spcBef>
              <a:spcAft>
                <a:spcPts val="0"/>
              </a:spcAft>
              <a:buNone/>
            </a:pPr>
            <a:r>
              <a:rPr lang="en" sz="950" b="1" dirty="0">
                <a:solidFill>
                  <a:srgbClr val="FFFFFF"/>
                </a:solidFill>
              </a:rPr>
              <a:t>[11] De Lange, S. (2014, December 19) STAR WARS‘ FIRST DAYS OF SHOOTING, PART 2: THE PREQUEL TRILOGY. Lucasfilm Ltd. </a:t>
            </a:r>
            <a:r>
              <a:rPr lang="en" sz="950" b="1" dirty="0">
                <a:solidFill>
                  <a:schemeClr val="dk1"/>
                </a:solidFill>
              </a:rPr>
              <a:t>Retrieved April 28, 2017, from http://www.starwars.com/news/star-wars-first-days-of-shooting-part-2-the-prequel-trilogy</a:t>
            </a:r>
          </a:p>
        </p:txBody>
      </p:sp>
      <p:sp>
        <p:nvSpPr>
          <p:cNvPr id="135" name="Shape 1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10</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rgbClr val="FFFF00"/>
                </a:solidFill>
              </a:rPr>
              <a:t>Overview</a:t>
            </a:r>
          </a:p>
        </p:txBody>
      </p:sp>
      <p:sp>
        <p:nvSpPr>
          <p:cNvPr id="62" name="Shape 62"/>
          <p:cNvSpPr txBox="1">
            <a:spLocks noGrp="1"/>
          </p:cNvSpPr>
          <p:nvPr>
            <p:ph type="body" idx="1"/>
          </p:nvPr>
        </p:nvSpPr>
        <p:spPr>
          <a:xfrm>
            <a:off x="311700" y="1152475"/>
            <a:ext cx="8520600" cy="3678000"/>
          </a:xfrm>
          <a:prstGeom prst="rect">
            <a:avLst/>
          </a:prstGeom>
        </p:spPr>
        <p:txBody>
          <a:bodyPr lIns="91425" tIns="91425" rIns="91425" bIns="91425" anchor="t" anchorCtr="0">
            <a:noAutofit/>
          </a:bodyPr>
          <a:lstStyle/>
          <a:p>
            <a:pPr marL="457200" lvl="0" indent="-228600" rtl="0">
              <a:lnSpc>
                <a:spcPct val="100000"/>
              </a:lnSpc>
              <a:spcBef>
                <a:spcPts val="0"/>
              </a:spcBef>
              <a:spcAft>
                <a:spcPts val="0"/>
              </a:spcAft>
              <a:buClr>
                <a:srgbClr val="FFFFFF"/>
              </a:buClr>
            </a:pPr>
            <a:r>
              <a:rPr lang="en" dirty="0">
                <a:solidFill>
                  <a:srgbClr val="FFFFFF"/>
                </a:solidFill>
              </a:rPr>
              <a:t>Summary</a:t>
            </a:r>
          </a:p>
          <a:p>
            <a:pPr lvl="0" rtl="0">
              <a:lnSpc>
                <a:spcPct val="100000"/>
              </a:lnSpc>
              <a:spcBef>
                <a:spcPts val="0"/>
              </a:spcBef>
              <a:spcAft>
                <a:spcPts val="0"/>
              </a:spcAft>
              <a:buNone/>
            </a:pPr>
            <a:endParaRPr sz="1000" dirty="0">
              <a:solidFill>
                <a:srgbClr val="FFFFFF"/>
              </a:solidFill>
            </a:endParaRPr>
          </a:p>
          <a:p>
            <a:pPr marL="457200" lvl="0" indent="-228600" rtl="0">
              <a:lnSpc>
                <a:spcPct val="100000"/>
              </a:lnSpc>
              <a:spcBef>
                <a:spcPts val="0"/>
              </a:spcBef>
              <a:spcAft>
                <a:spcPts val="0"/>
              </a:spcAft>
              <a:buClr>
                <a:srgbClr val="FFFFFF"/>
              </a:buClr>
            </a:pPr>
            <a:r>
              <a:rPr lang="en" dirty="0">
                <a:solidFill>
                  <a:srgbClr val="FFFFFF"/>
                </a:solidFill>
              </a:rPr>
              <a:t>Technologies</a:t>
            </a:r>
          </a:p>
          <a:p>
            <a:pPr lvl="0" rtl="0">
              <a:lnSpc>
                <a:spcPct val="100000"/>
              </a:lnSpc>
              <a:spcBef>
                <a:spcPts val="0"/>
              </a:spcBef>
              <a:spcAft>
                <a:spcPts val="0"/>
              </a:spcAft>
              <a:buNone/>
            </a:pPr>
            <a:endParaRPr sz="1000" dirty="0">
              <a:solidFill>
                <a:srgbClr val="FFFFFF"/>
              </a:solidFill>
            </a:endParaRPr>
          </a:p>
          <a:p>
            <a:pPr marL="457200" lvl="0" indent="-228600" rtl="0">
              <a:lnSpc>
                <a:spcPct val="100000"/>
              </a:lnSpc>
              <a:spcBef>
                <a:spcPts val="0"/>
              </a:spcBef>
              <a:spcAft>
                <a:spcPts val="0"/>
              </a:spcAft>
              <a:buClr>
                <a:srgbClr val="FFFFFF"/>
              </a:buClr>
            </a:pPr>
            <a:r>
              <a:rPr lang="en" dirty="0">
                <a:solidFill>
                  <a:srgbClr val="FFFFFF"/>
                </a:solidFill>
              </a:rPr>
              <a:t>Effects on Filmography</a:t>
            </a:r>
          </a:p>
          <a:p>
            <a:pPr lvl="0" rtl="0">
              <a:lnSpc>
                <a:spcPct val="100000"/>
              </a:lnSpc>
              <a:spcBef>
                <a:spcPts val="0"/>
              </a:spcBef>
              <a:spcAft>
                <a:spcPts val="0"/>
              </a:spcAft>
              <a:buNone/>
            </a:pPr>
            <a:endParaRPr sz="1000" dirty="0">
              <a:solidFill>
                <a:srgbClr val="FFFFFF"/>
              </a:solidFill>
            </a:endParaRPr>
          </a:p>
          <a:p>
            <a:pPr marL="457200" lvl="0" indent="-228600" rtl="0">
              <a:lnSpc>
                <a:spcPct val="100000"/>
              </a:lnSpc>
              <a:spcBef>
                <a:spcPts val="0"/>
              </a:spcBef>
              <a:spcAft>
                <a:spcPts val="0"/>
              </a:spcAft>
              <a:buClr>
                <a:srgbClr val="FFFFFF"/>
              </a:buClr>
            </a:pPr>
            <a:r>
              <a:rPr lang="en" dirty="0">
                <a:solidFill>
                  <a:srgbClr val="FFFFFF"/>
                </a:solidFill>
              </a:rPr>
              <a:t>Conclusions</a:t>
            </a:r>
          </a:p>
          <a:p>
            <a:pPr marL="914400" lvl="1" indent="-228600" rtl="0">
              <a:lnSpc>
                <a:spcPct val="100000"/>
              </a:lnSpc>
              <a:spcBef>
                <a:spcPts val="0"/>
              </a:spcBef>
              <a:spcAft>
                <a:spcPts val="0"/>
              </a:spcAft>
              <a:buClr>
                <a:srgbClr val="FFFFFF"/>
              </a:buClr>
            </a:pPr>
            <a:r>
              <a:rPr lang="en" dirty="0">
                <a:solidFill>
                  <a:srgbClr val="FFFFFF"/>
                </a:solidFill>
              </a:rPr>
              <a:t>Redundancy</a:t>
            </a:r>
          </a:p>
          <a:p>
            <a:pPr marL="914400" lvl="1" indent="-228600">
              <a:lnSpc>
                <a:spcPct val="100000"/>
              </a:lnSpc>
              <a:spcBef>
                <a:spcPts val="0"/>
              </a:spcBef>
              <a:spcAft>
                <a:spcPts val="0"/>
              </a:spcAft>
              <a:buClr>
                <a:srgbClr val="FFFFFF"/>
              </a:buClr>
            </a:pPr>
            <a:r>
              <a:rPr lang="en" dirty="0">
                <a:solidFill>
                  <a:srgbClr val="FFFFFF"/>
                </a:solidFill>
              </a:rPr>
              <a:t>Artificial Intelligence</a:t>
            </a:r>
          </a:p>
        </p:txBody>
      </p:sp>
      <p:sp>
        <p:nvSpPr>
          <p:cNvPr id="63" name="Shape 6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2"/>
                </a:solidFill>
              </a:rPr>
              <a:t>2</a:t>
            </a:fld>
            <a:endParaRPr lang="en">
              <a:solidFill>
                <a:schemeClr val="lt2"/>
              </a:solidFill>
            </a:endParaRPr>
          </a:p>
        </p:txBody>
      </p:sp>
      <p:pic>
        <p:nvPicPr>
          <p:cNvPr id="64" name="Shape 64"/>
          <p:cNvPicPr preferRelativeResize="0"/>
          <p:nvPr/>
        </p:nvPicPr>
        <p:blipFill rotWithShape="1">
          <a:blip r:embed="rId3">
            <a:alphaModFix/>
          </a:blip>
          <a:srcRect b="5276"/>
          <a:stretch/>
        </p:blipFill>
        <p:spPr>
          <a:xfrm>
            <a:off x="5260425" y="296575"/>
            <a:ext cx="3571875" cy="4307175"/>
          </a:xfrm>
          <a:prstGeom prst="rect">
            <a:avLst/>
          </a:prstGeom>
          <a:noFill/>
          <a:ln>
            <a:noFill/>
          </a:ln>
        </p:spPr>
      </p:pic>
      <p:sp>
        <p:nvSpPr>
          <p:cNvPr id="65" name="Shape 65"/>
          <p:cNvSpPr txBox="1"/>
          <p:nvPr/>
        </p:nvSpPr>
        <p:spPr>
          <a:xfrm>
            <a:off x="5167100" y="4510825"/>
            <a:ext cx="464700" cy="393600"/>
          </a:xfrm>
          <a:prstGeom prst="rect">
            <a:avLst/>
          </a:prstGeom>
          <a:noFill/>
          <a:ln>
            <a:noFill/>
          </a:ln>
        </p:spPr>
        <p:txBody>
          <a:bodyPr lIns="91425" tIns="91425" rIns="91425" bIns="91425" anchor="t" anchorCtr="0">
            <a:noAutofit/>
          </a:bodyPr>
          <a:lstStyle/>
          <a:p>
            <a:pPr lvl="0">
              <a:spcBef>
                <a:spcPts val="0"/>
              </a:spcBef>
              <a:buNone/>
            </a:pPr>
            <a:r>
              <a:rPr lang="en">
                <a:solidFill>
                  <a:srgbClr val="FFFFFF"/>
                </a:solidFill>
              </a:rPr>
              <a:t>[1]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rgbClr val="FFFF00"/>
                </a:solidFill>
              </a:rPr>
              <a:t>Summary of the movie</a:t>
            </a:r>
          </a:p>
        </p:txBody>
      </p:sp>
      <p:sp>
        <p:nvSpPr>
          <p:cNvPr id="71" name="Shape 71"/>
          <p:cNvSpPr txBox="1">
            <a:spLocks noGrp="1"/>
          </p:cNvSpPr>
          <p:nvPr>
            <p:ph type="body" idx="1"/>
          </p:nvPr>
        </p:nvSpPr>
        <p:spPr>
          <a:xfrm>
            <a:off x="311700" y="1152475"/>
            <a:ext cx="5152500" cy="3682500"/>
          </a:xfrm>
          <a:prstGeom prst="rect">
            <a:avLst/>
          </a:prstGeom>
        </p:spPr>
        <p:txBody>
          <a:bodyPr lIns="91425" tIns="91425" rIns="91425" bIns="91425" anchor="t" anchorCtr="0">
            <a:noAutofit/>
          </a:bodyPr>
          <a:lstStyle/>
          <a:p>
            <a:pPr marL="457200" lvl="0" indent="-228600" rtl="0">
              <a:spcBef>
                <a:spcPts val="0"/>
              </a:spcBef>
              <a:spcAft>
                <a:spcPts val="0"/>
              </a:spcAft>
              <a:buClr>
                <a:srgbClr val="FFFFFF"/>
              </a:buClr>
            </a:pPr>
            <a:r>
              <a:rPr lang="en" dirty="0">
                <a:solidFill>
                  <a:srgbClr val="FFFFFF"/>
                </a:solidFill>
              </a:rPr>
              <a:t>Blockade of Naboo.</a:t>
            </a:r>
          </a:p>
          <a:p>
            <a:pPr marL="457200" lvl="0" indent="-228600" rtl="0">
              <a:spcBef>
                <a:spcPts val="0"/>
              </a:spcBef>
              <a:spcAft>
                <a:spcPts val="0"/>
              </a:spcAft>
              <a:buClr>
                <a:srgbClr val="FFFFFF"/>
              </a:buClr>
            </a:pPr>
            <a:r>
              <a:rPr lang="en" dirty="0">
                <a:solidFill>
                  <a:srgbClr val="FFFFFF"/>
                </a:solidFill>
              </a:rPr>
              <a:t>Jedi rescue Queen Amidala</a:t>
            </a:r>
          </a:p>
          <a:p>
            <a:pPr marL="457200" lvl="0" indent="-228600" rtl="0">
              <a:spcBef>
                <a:spcPts val="0"/>
              </a:spcBef>
              <a:spcAft>
                <a:spcPts val="0"/>
              </a:spcAft>
              <a:buClr>
                <a:srgbClr val="FFFFFF"/>
              </a:buClr>
            </a:pPr>
            <a:r>
              <a:rPr lang="en" dirty="0">
                <a:solidFill>
                  <a:srgbClr val="FFFFFF"/>
                </a:solidFill>
              </a:rPr>
              <a:t>Arrive at Tatooine, meet Anakin</a:t>
            </a:r>
          </a:p>
          <a:p>
            <a:pPr marL="914400" lvl="1" indent="-228600" rtl="0">
              <a:spcBef>
                <a:spcPts val="0"/>
              </a:spcBef>
              <a:spcAft>
                <a:spcPts val="0"/>
              </a:spcAft>
              <a:buClr>
                <a:srgbClr val="FFFFFF"/>
              </a:buClr>
            </a:pPr>
            <a:r>
              <a:rPr lang="en" dirty="0">
                <a:solidFill>
                  <a:srgbClr val="FFFFFF"/>
                </a:solidFill>
              </a:rPr>
              <a:t>Anakin wins pod race and freedom.</a:t>
            </a:r>
          </a:p>
          <a:p>
            <a:pPr marL="914400" lvl="1" indent="-228600" rtl="0">
              <a:spcBef>
                <a:spcPts val="0"/>
              </a:spcBef>
              <a:spcAft>
                <a:spcPts val="0"/>
              </a:spcAft>
              <a:buClr>
                <a:srgbClr val="FFFFFF"/>
              </a:buClr>
            </a:pPr>
            <a:r>
              <a:rPr lang="en" dirty="0">
                <a:solidFill>
                  <a:srgbClr val="FFFFFF"/>
                </a:solidFill>
              </a:rPr>
              <a:t>Qui-Gon finds strong force in Anakin.</a:t>
            </a:r>
          </a:p>
          <a:p>
            <a:pPr marL="457200" lvl="0" indent="-228600" rtl="0">
              <a:spcBef>
                <a:spcPts val="0"/>
              </a:spcBef>
              <a:spcAft>
                <a:spcPts val="0"/>
              </a:spcAft>
              <a:buClr>
                <a:srgbClr val="FFFFFF"/>
              </a:buClr>
            </a:pPr>
            <a:r>
              <a:rPr lang="en" dirty="0">
                <a:solidFill>
                  <a:srgbClr val="FFFFFF"/>
                </a:solidFill>
              </a:rPr>
              <a:t>Arrival at Coruscant </a:t>
            </a:r>
          </a:p>
          <a:p>
            <a:pPr marL="914400" lvl="1" indent="-228600" rtl="0">
              <a:spcBef>
                <a:spcPts val="0"/>
              </a:spcBef>
              <a:spcAft>
                <a:spcPts val="0"/>
              </a:spcAft>
              <a:buClr>
                <a:srgbClr val="FFFFFF"/>
              </a:buClr>
            </a:pPr>
            <a:r>
              <a:rPr lang="en" dirty="0">
                <a:solidFill>
                  <a:srgbClr val="FFFFFF"/>
                </a:solidFill>
              </a:rPr>
              <a:t>Padme cannot get diplomatic assistance </a:t>
            </a:r>
          </a:p>
          <a:p>
            <a:pPr marL="914400" lvl="1" indent="-228600" rtl="0">
              <a:spcBef>
                <a:spcPts val="0"/>
              </a:spcBef>
              <a:spcAft>
                <a:spcPts val="0"/>
              </a:spcAft>
              <a:buClr>
                <a:srgbClr val="FFFFFF"/>
              </a:buClr>
            </a:pPr>
            <a:r>
              <a:rPr lang="en" dirty="0">
                <a:solidFill>
                  <a:srgbClr val="FFFFFF"/>
                </a:solidFill>
              </a:rPr>
              <a:t>Anakin is banned from being trained by Qui-Gon</a:t>
            </a:r>
          </a:p>
          <a:p>
            <a:pPr marL="457200" lvl="0" indent="-228600" rtl="0">
              <a:spcBef>
                <a:spcPts val="0"/>
              </a:spcBef>
              <a:spcAft>
                <a:spcPts val="0"/>
              </a:spcAft>
              <a:buClr>
                <a:srgbClr val="FFFFFF"/>
              </a:buClr>
            </a:pPr>
            <a:r>
              <a:rPr lang="en" dirty="0">
                <a:solidFill>
                  <a:srgbClr val="FFFFFF"/>
                </a:solidFill>
              </a:rPr>
              <a:t>Return to Naboo.</a:t>
            </a:r>
          </a:p>
          <a:p>
            <a:pPr marL="914400" lvl="1" indent="-228600" rtl="0">
              <a:spcBef>
                <a:spcPts val="0"/>
              </a:spcBef>
              <a:spcAft>
                <a:spcPts val="0"/>
              </a:spcAft>
              <a:buClr>
                <a:srgbClr val="FFFFFF"/>
              </a:buClr>
            </a:pPr>
            <a:r>
              <a:rPr lang="en" dirty="0">
                <a:solidFill>
                  <a:srgbClr val="FFFFFF"/>
                </a:solidFill>
              </a:rPr>
              <a:t>Final battle.</a:t>
            </a:r>
          </a:p>
          <a:p>
            <a:pPr marL="457200" lvl="0" indent="-228600">
              <a:spcBef>
                <a:spcPts val="0"/>
              </a:spcBef>
              <a:spcAft>
                <a:spcPts val="0"/>
              </a:spcAft>
              <a:buClr>
                <a:srgbClr val="FFFFFF"/>
              </a:buClr>
            </a:pPr>
            <a:r>
              <a:rPr lang="en" dirty="0">
                <a:solidFill>
                  <a:srgbClr val="FFFFFF"/>
                </a:solidFill>
              </a:rPr>
              <a:t>Anakin destroys droid ship.</a:t>
            </a:r>
          </a:p>
        </p:txBody>
      </p:sp>
      <p:sp>
        <p:nvSpPr>
          <p:cNvPr id="72" name="Shape 7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2"/>
                </a:solidFill>
              </a:rPr>
              <a:t>3</a:t>
            </a:fld>
            <a:endParaRPr lang="en">
              <a:solidFill>
                <a:schemeClr val="lt2"/>
              </a:solidFill>
            </a:endParaRPr>
          </a:p>
        </p:txBody>
      </p:sp>
      <p:pic>
        <p:nvPicPr>
          <p:cNvPr id="73" name="Shape 73"/>
          <p:cNvPicPr preferRelativeResize="0"/>
          <p:nvPr/>
        </p:nvPicPr>
        <p:blipFill>
          <a:blip r:embed="rId3">
            <a:alphaModFix/>
          </a:blip>
          <a:stretch>
            <a:fillRect/>
          </a:stretch>
        </p:blipFill>
        <p:spPr>
          <a:xfrm>
            <a:off x="5176574" y="1411475"/>
            <a:ext cx="3844575" cy="2320549"/>
          </a:xfrm>
          <a:prstGeom prst="rect">
            <a:avLst/>
          </a:prstGeom>
          <a:noFill/>
          <a:ln>
            <a:noFill/>
          </a:ln>
        </p:spPr>
      </p:pic>
      <p:sp>
        <p:nvSpPr>
          <p:cNvPr id="74" name="Shape 74"/>
          <p:cNvSpPr txBox="1"/>
          <p:nvPr/>
        </p:nvSpPr>
        <p:spPr>
          <a:xfrm>
            <a:off x="5100375" y="3624425"/>
            <a:ext cx="464700" cy="393600"/>
          </a:xfrm>
          <a:prstGeom prst="rect">
            <a:avLst/>
          </a:prstGeom>
          <a:noFill/>
          <a:ln>
            <a:noFill/>
          </a:ln>
        </p:spPr>
        <p:txBody>
          <a:bodyPr lIns="91425" tIns="91425" rIns="91425" bIns="91425" anchor="t" anchorCtr="0">
            <a:noAutofit/>
          </a:bodyPr>
          <a:lstStyle/>
          <a:p>
            <a:pPr lvl="0" rtl="0">
              <a:spcBef>
                <a:spcPts val="0"/>
              </a:spcBef>
              <a:buNone/>
            </a:pPr>
            <a:r>
              <a:rPr lang="en">
                <a:solidFill>
                  <a:srgbClr val="FFFFFF"/>
                </a:solidFill>
              </a:rPr>
              <a:t>[1]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rgbClr val="FFFF00"/>
                </a:solidFill>
              </a:rPr>
              <a:t>List of information technologies</a:t>
            </a:r>
          </a:p>
        </p:txBody>
      </p:sp>
      <p:sp>
        <p:nvSpPr>
          <p:cNvPr id="80" name="Shape 8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36550" rtl="0">
              <a:spcBef>
                <a:spcPts val="0"/>
              </a:spcBef>
              <a:spcAft>
                <a:spcPts val="0"/>
              </a:spcAft>
              <a:buClr>
                <a:schemeClr val="dk1"/>
              </a:buClr>
              <a:buSzPct val="100000"/>
            </a:pPr>
            <a:r>
              <a:rPr lang="en" sz="1700" dirty="0">
                <a:solidFill>
                  <a:schemeClr val="dk1"/>
                </a:solidFill>
              </a:rPr>
              <a:t>3D display in air (created in 2011) [2]</a:t>
            </a:r>
          </a:p>
          <a:p>
            <a:pPr marL="457200" lvl="0" indent="-336550" rtl="0">
              <a:spcBef>
                <a:spcPts val="0"/>
              </a:spcBef>
              <a:spcAft>
                <a:spcPts val="0"/>
              </a:spcAft>
              <a:buClr>
                <a:schemeClr val="dk1"/>
              </a:buClr>
              <a:buSzPct val="100000"/>
            </a:pPr>
            <a:r>
              <a:rPr lang="en" sz="1700" dirty="0">
                <a:solidFill>
                  <a:schemeClr val="dk1"/>
                </a:solidFill>
              </a:rPr>
              <a:t>Handheld 2 way radio (1923 Police radio, 1940 Hand Talkie) [3][4]</a:t>
            </a:r>
          </a:p>
          <a:p>
            <a:pPr marL="457200" lvl="0" indent="-336550" rtl="0">
              <a:spcBef>
                <a:spcPts val="0"/>
              </a:spcBef>
              <a:spcAft>
                <a:spcPts val="0"/>
              </a:spcAft>
              <a:buClr>
                <a:schemeClr val="dk1"/>
              </a:buClr>
              <a:buSzPct val="100000"/>
            </a:pPr>
            <a:r>
              <a:rPr lang="en" sz="1700" dirty="0">
                <a:solidFill>
                  <a:schemeClr val="dk1"/>
                </a:solidFill>
              </a:rPr>
              <a:t>Republic Credits are cryptocurrency, akin to BitCoin (2009) [5]</a:t>
            </a:r>
          </a:p>
          <a:p>
            <a:pPr marL="457200" lvl="0" indent="-336550" rtl="0">
              <a:spcBef>
                <a:spcPts val="0"/>
              </a:spcBef>
              <a:spcAft>
                <a:spcPts val="0"/>
              </a:spcAft>
              <a:buClr>
                <a:schemeClr val="dk1"/>
              </a:buClr>
              <a:buSzPct val="100000"/>
            </a:pPr>
            <a:r>
              <a:rPr lang="en" sz="1700" dirty="0">
                <a:solidFill>
                  <a:schemeClr val="dk1"/>
                </a:solidFill>
              </a:rPr>
              <a:t>Touchscreen tablets (Apple Newton 1993) [6]</a:t>
            </a:r>
          </a:p>
          <a:p>
            <a:pPr marL="457200" lvl="0" indent="-336550" rtl="0">
              <a:spcBef>
                <a:spcPts val="0"/>
              </a:spcBef>
              <a:spcAft>
                <a:spcPts val="0"/>
              </a:spcAft>
              <a:buClr>
                <a:schemeClr val="dk1"/>
              </a:buClr>
              <a:buSzPct val="100000"/>
            </a:pPr>
            <a:r>
              <a:rPr lang="en" sz="1700" dirty="0">
                <a:solidFill>
                  <a:schemeClr val="dk1"/>
                </a:solidFill>
              </a:rPr>
              <a:t>Slave transmitter implants (Pacemaker 1958)[7]</a:t>
            </a:r>
          </a:p>
          <a:p>
            <a:pPr marL="457200" lvl="0" indent="-336550" rtl="0">
              <a:spcBef>
                <a:spcPts val="0"/>
              </a:spcBef>
              <a:spcAft>
                <a:spcPts val="0"/>
              </a:spcAft>
              <a:buClr>
                <a:schemeClr val="dk1"/>
              </a:buClr>
              <a:buSzPct val="100000"/>
            </a:pPr>
            <a:r>
              <a:rPr lang="en" sz="1700" dirty="0">
                <a:solidFill>
                  <a:schemeClr val="dk1"/>
                </a:solidFill>
              </a:rPr>
              <a:t>Rear view camera (Law 2007)[8]</a:t>
            </a:r>
          </a:p>
          <a:p>
            <a:pPr marL="457200" lvl="0" indent="-336550" rtl="0">
              <a:spcBef>
                <a:spcPts val="0"/>
              </a:spcBef>
              <a:spcAft>
                <a:spcPts val="0"/>
              </a:spcAft>
              <a:buClr>
                <a:schemeClr val="dk1"/>
              </a:buClr>
              <a:buSzPct val="100000"/>
            </a:pPr>
            <a:r>
              <a:rPr lang="en" sz="1700" dirty="0">
                <a:solidFill>
                  <a:schemeClr val="dk1"/>
                </a:solidFill>
              </a:rPr>
              <a:t>Robots</a:t>
            </a:r>
          </a:p>
          <a:p>
            <a:pPr marL="457200" lvl="0" indent="-336550" rtl="0">
              <a:spcBef>
                <a:spcPts val="0"/>
              </a:spcBef>
              <a:spcAft>
                <a:spcPts val="0"/>
              </a:spcAft>
              <a:buClr>
                <a:srgbClr val="FFFFFF"/>
              </a:buClr>
              <a:buSzPct val="100000"/>
            </a:pPr>
            <a:r>
              <a:rPr lang="en" sz="1700" dirty="0">
                <a:solidFill>
                  <a:srgbClr val="FFFFFF"/>
                </a:solidFill>
              </a:rPr>
              <a:t>Faster-than-light communication</a:t>
            </a:r>
          </a:p>
          <a:p>
            <a:pPr marL="914400" lvl="1" indent="-311150" rtl="0">
              <a:spcBef>
                <a:spcPts val="0"/>
              </a:spcBef>
              <a:spcAft>
                <a:spcPts val="0"/>
              </a:spcAft>
              <a:buClr>
                <a:srgbClr val="FFFFFF"/>
              </a:buClr>
              <a:buSzPct val="100000"/>
            </a:pPr>
            <a:r>
              <a:rPr lang="en" sz="1300" dirty="0">
                <a:solidFill>
                  <a:srgbClr val="FFFFFF"/>
                </a:solidFill>
              </a:rPr>
              <a:t>Large data transfer capabilities</a:t>
            </a:r>
          </a:p>
          <a:p>
            <a:pPr marL="914400" lvl="1" indent="-311150" rtl="0">
              <a:spcBef>
                <a:spcPts val="0"/>
              </a:spcBef>
              <a:spcAft>
                <a:spcPts val="0"/>
              </a:spcAft>
              <a:buClr>
                <a:srgbClr val="FFFFFF"/>
              </a:buClr>
              <a:buSzPct val="100000"/>
            </a:pPr>
            <a:r>
              <a:rPr lang="en" sz="1300" dirty="0">
                <a:solidFill>
                  <a:srgbClr val="FFFFFF"/>
                </a:solidFill>
              </a:rPr>
              <a:t>Traceable from transmitter and receiver</a:t>
            </a:r>
          </a:p>
          <a:p>
            <a:pPr marL="914400" lvl="1" indent="-311150" rtl="0">
              <a:spcBef>
                <a:spcPts val="0"/>
              </a:spcBef>
              <a:spcAft>
                <a:spcPts val="0"/>
              </a:spcAft>
              <a:buClr>
                <a:srgbClr val="FFFFFF"/>
              </a:buClr>
              <a:buSzPct val="100000"/>
            </a:pPr>
            <a:r>
              <a:rPr lang="en" sz="1300" dirty="0">
                <a:solidFill>
                  <a:srgbClr val="FFFFFF"/>
                </a:solidFill>
              </a:rPr>
              <a:t>Highly reliable</a:t>
            </a:r>
          </a:p>
          <a:p>
            <a:pPr marL="914400" lvl="1" indent="-311150" rtl="0">
              <a:spcBef>
                <a:spcPts val="0"/>
              </a:spcBef>
              <a:spcAft>
                <a:spcPts val="0"/>
              </a:spcAft>
              <a:buClr>
                <a:srgbClr val="FFFFFF"/>
              </a:buClr>
              <a:buSzPct val="100000"/>
            </a:pPr>
            <a:r>
              <a:rPr lang="en" sz="1300" dirty="0">
                <a:solidFill>
                  <a:srgbClr val="FFFFFF"/>
                </a:solidFill>
              </a:rPr>
              <a:t>Jammable</a:t>
            </a:r>
          </a:p>
          <a:p>
            <a:pPr marL="457200" lvl="0" indent="-336550" rtl="0">
              <a:spcBef>
                <a:spcPts val="0"/>
              </a:spcBef>
              <a:spcAft>
                <a:spcPts val="0"/>
              </a:spcAft>
              <a:buClr>
                <a:srgbClr val="FFFFFF"/>
              </a:buClr>
              <a:buSzPct val="100000"/>
            </a:pPr>
            <a:r>
              <a:rPr lang="en" sz="1700" dirty="0">
                <a:solidFill>
                  <a:srgbClr val="FFFFFF"/>
                </a:solidFill>
              </a:rPr>
              <a:t>No recording technology</a:t>
            </a:r>
          </a:p>
        </p:txBody>
      </p:sp>
      <p:sp>
        <p:nvSpPr>
          <p:cNvPr id="81" name="Shape 8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2"/>
                </a:solidFill>
              </a:rPr>
              <a:t>4</a:t>
            </a:fld>
            <a:endParaRPr lang="en">
              <a:solidFill>
                <a:schemeClr val="lt2"/>
              </a:solidFill>
            </a:endParaRPr>
          </a:p>
        </p:txBody>
      </p:sp>
      <p:pic>
        <p:nvPicPr>
          <p:cNvPr id="82" name="Shape 82"/>
          <p:cNvPicPr preferRelativeResize="0"/>
          <p:nvPr/>
        </p:nvPicPr>
        <p:blipFill rotWithShape="1">
          <a:blip r:embed="rId3">
            <a:alphaModFix/>
          </a:blip>
          <a:srcRect l="36313" t="7795" b="4906"/>
          <a:stretch/>
        </p:blipFill>
        <p:spPr>
          <a:xfrm>
            <a:off x="5525350" y="2259775"/>
            <a:ext cx="3419600" cy="2465425"/>
          </a:xfrm>
          <a:prstGeom prst="rect">
            <a:avLst/>
          </a:prstGeom>
          <a:noFill/>
          <a:ln>
            <a:noFill/>
          </a:ln>
        </p:spPr>
      </p:pic>
      <p:sp>
        <p:nvSpPr>
          <p:cNvPr id="83" name="Shape 83"/>
          <p:cNvSpPr txBox="1"/>
          <p:nvPr/>
        </p:nvSpPr>
        <p:spPr>
          <a:xfrm>
            <a:off x="5615475" y="4663225"/>
            <a:ext cx="464700" cy="393600"/>
          </a:xfrm>
          <a:prstGeom prst="rect">
            <a:avLst/>
          </a:prstGeom>
          <a:noFill/>
          <a:ln>
            <a:noFill/>
          </a:ln>
        </p:spPr>
        <p:txBody>
          <a:bodyPr lIns="91425" tIns="91425" rIns="91425" bIns="91425" anchor="t" anchorCtr="0">
            <a:noAutofit/>
          </a:bodyPr>
          <a:lstStyle/>
          <a:p>
            <a:pPr lvl="0" rtl="0">
              <a:spcBef>
                <a:spcPts val="0"/>
              </a:spcBef>
              <a:buNone/>
            </a:pPr>
            <a:r>
              <a:rPr lang="en">
                <a:solidFill>
                  <a:srgbClr val="FFFFFF"/>
                </a:solidFill>
              </a:rPr>
              <a:t>[1]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rgbClr val="FFFF00"/>
                </a:solidFill>
              </a:rPr>
              <a:t>Phantom Menace Paved way for Digital Filmography</a:t>
            </a:r>
          </a:p>
        </p:txBody>
      </p:sp>
      <p:sp>
        <p:nvSpPr>
          <p:cNvPr id="89" name="Shape 89"/>
          <p:cNvSpPr txBox="1">
            <a:spLocks noGrp="1"/>
          </p:cNvSpPr>
          <p:nvPr>
            <p:ph type="body" idx="1"/>
          </p:nvPr>
        </p:nvSpPr>
        <p:spPr>
          <a:xfrm>
            <a:off x="311700" y="1152475"/>
            <a:ext cx="4800000" cy="3416400"/>
          </a:xfrm>
          <a:prstGeom prst="rect">
            <a:avLst/>
          </a:prstGeom>
        </p:spPr>
        <p:txBody>
          <a:bodyPr lIns="91425" tIns="91425" rIns="91425" bIns="91425" anchor="t" anchorCtr="0">
            <a:noAutofit/>
          </a:bodyPr>
          <a:lstStyle/>
          <a:p>
            <a:pPr marL="457200" lvl="0" indent="-228600" rtl="0">
              <a:spcBef>
                <a:spcPts val="0"/>
              </a:spcBef>
              <a:spcAft>
                <a:spcPts val="0"/>
              </a:spcAft>
              <a:buClr>
                <a:srgbClr val="FFFFFF"/>
              </a:buClr>
            </a:pPr>
            <a:r>
              <a:rPr lang="en" dirty="0">
                <a:solidFill>
                  <a:srgbClr val="FFFFFF"/>
                </a:solidFill>
              </a:rPr>
              <a:t>Jar Jar Binks was fully computer generated.  [9]</a:t>
            </a:r>
          </a:p>
          <a:p>
            <a:pPr marL="457200" lvl="0" indent="-228600" rtl="0">
              <a:spcBef>
                <a:spcPts val="0"/>
              </a:spcBef>
              <a:spcAft>
                <a:spcPts val="0"/>
              </a:spcAft>
              <a:buClr>
                <a:srgbClr val="FFFFFF"/>
              </a:buClr>
            </a:pPr>
            <a:r>
              <a:rPr lang="en" dirty="0">
                <a:solidFill>
                  <a:srgbClr val="FFFFFF"/>
                </a:solidFill>
              </a:rPr>
              <a:t>Had more visual effects done in post processing. [9]</a:t>
            </a:r>
          </a:p>
          <a:p>
            <a:pPr marL="457200" lvl="0" indent="-228600" rtl="0">
              <a:spcBef>
                <a:spcPts val="0"/>
              </a:spcBef>
              <a:spcAft>
                <a:spcPts val="0"/>
              </a:spcAft>
              <a:buClr>
                <a:srgbClr val="FFFFFF"/>
              </a:buClr>
            </a:pPr>
            <a:r>
              <a:rPr lang="en" dirty="0">
                <a:solidFill>
                  <a:srgbClr val="FFFFFF"/>
                </a:solidFill>
              </a:rPr>
              <a:t>First movie projected to the public with digital projectors. [10]</a:t>
            </a:r>
          </a:p>
          <a:p>
            <a:pPr marL="457200" lvl="0" indent="-228600">
              <a:spcBef>
                <a:spcPts val="0"/>
              </a:spcBef>
              <a:spcAft>
                <a:spcPts val="0"/>
              </a:spcAft>
              <a:buClr>
                <a:srgbClr val="FFFFFF"/>
              </a:buClr>
            </a:pPr>
            <a:r>
              <a:rPr lang="en" dirty="0">
                <a:solidFill>
                  <a:srgbClr val="FFFFFF"/>
                </a:solidFill>
              </a:rPr>
              <a:t>Some scenes were filmed digitally. [11]</a:t>
            </a:r>
          </a:p>
        </p:txBody>
      </p:sp>
      <p:sp>
        <p:nvSpPr>
          <p:cNvPr id="90" name="Shape 9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2"/>
                </a:solidFill>
              </a:rPr>
              <a:t>5</a:t>
            </a:fld>
            <a:endParaRPr lang="en">
              <a:solidFill>
                <a:schemeClr val="lt2"/>
              </a:solidFill>
            </a:endParaRPr>
          </a:p>
        </p:txBody>
      </p:sp>
      <p:pic>
        <p:nvPicPr>
          <p:cNvPr id="91" name="Shape 91"/>
          <p:cNvPicPr preferRelativeResize="0"/>
          <p:nvPr/>
        </p:nvPicPr>
        <p:blipFill>
          <a:blip r:embed="rId3">
            <a:alphaModFix/>
          </a:blip>
          <a:stretch>
            <a:fillRect/>
          </a:stretch>
        </p:blipFill>
        <p:spPr>
          <a:xfrm>
            <a:off x="5293649" y="1502300"/>
            <a:ext cx="3727500" cy="2138900"/>
          </a:xfrm>
          <a:prstGeom prst="rect">
            <a:avLst/>
          </a:prstGeom>
          <a:noFill/>
          <a:ln>
            <a:noFill/>
          </a:ln>
        </p:spPr>
      </p:pic>
      <p:sp>
        <p:nvSpPr>
          <p:cNvPr id="92" name="Shape 92"/>
          <p:cNvSpPr txBox="1"/>
          <p:nvPr/>
        </p:nvSpPr>
        <p:spPr>
          <a:xfrm>
            <a:off x="5208325" y="3531900"/>
            <a:ext cx="464700" cy="393600"/>
          </a:xfrm>
          <a:prstGeom prst="rect">
            <a:avLst/>
          </a:prstGeom>
          <a:noFill/>
          <a:ln>
            <a:noFill/>
          </a:ln>
        </p:spPr>
        <p:txBody>
          <a:bodyPr lIns="91425" tIns="91425" rIns="91425" bIns="91425" anchor="t" anchorCtr="0">
            <a:noAutofit/>
          </a:bodyPr>
          <a:lstStyle/>
          <a:p>
            <a:pPr lvl="0" rtl="0">
              <a:spcBef>
                <a:spcPts val="0"/>
              </a:spcBef>
              <a:buNone/>
            </a:pPr>
            <a:r>
              <a:rPr lang="en">
                <a:solidFill>
                  <a:srgbClr val="FFFFFF"/>
                </a:solidFill>
              </a:rPr>
              <a:t>[1]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2400">
                <a:solidFill>
                  <a:srgbClr val="FFFF00"/>
                </a:solidFill>
              </a:rPr>
              <a:t>Redundancy is the difference between failure and success</a:t>
            </a:r>
          </a:p>
        </p:txBody>
      </p:sp>
      <p:sp>
        <p:nvSpPr>
          <p:cNvPr id="98" name="Shape 98"/>
          <p:cNvSpPr txBox="1">
            <a:spLocks noGrp="1"/>
          </p:cNvSpPr>
          <p:nvPr>
            <p:ph type="body" idx="1"/>
          </p:nvPr>
        </p:nvSpPr>
        <p:spPr>
          <a:xfrm>
            <a:off x="311700" y="1152475"/>
            <a:ext cx="4538400" cy="3416400"/>
          </a:xfrm>
          <a:prstGeom prst="rect">
            <a:avLst/>
          </a:prstGeom>
        </p:spPr>
        <p:txBody>
          <a:bodyPr lIns="91425" tIns="91425" rIns="91425" bIns="91425" anchor="t" anchorCtr="0">
            <a:noAutofit/>
          </a:bodyPr>
          <a:lstStyle/>
          <a:p>
            <a:pPr marL="457200" lvl="0" indent="-228600" rtl="0">
              <a:spcBef>
                <a:spcPts val="0"/>
              </a:spcBef>
              <a:spcAft>
                <a:spcPts val="0"/>
              </a:spcAft>
              <a:buClr>
                <a:srgbClr val="FFFFFF"/>
              </a:buClr>
            </a:pPr>
            <a:r>
              <a:rPr lang="en" dirty="0">
                <a:solidFill>
                  <a:srgbClr val="FFFFFF"/>
                </a:solidFill>
              </a:rPr>
              <a:t>Destruction of single droid ship causes all droids to shut down</a:t>
            </a:r>
          </a:p>
          <a:p>
            <a:pPr lvl="0" rtl="0">
              <a:spcBef>
                <a:spcPts val="0"/>
              </a:spcBef>
              <a:spcAft>
                <a:spcPts val="0"/>
              </a:spcAft>
              <a:buNone/>
            </a:pPr>
            <a:endParaRPr dirty="0">
              <a:solidFill>
                <a:srgbClr val="FFFFFF"/>
              </a:solidFill>
            </a:endParaRPr>
          </a:p>
          <a:p>
            <a:pPr marL="457200" lvl="0" indent="-228600" rtl="0">
              <a:spcBef>
                <a:spcPts val="0"/>
              </a:spcBef>
              <a:spcAft>
                <a:spcPts val="0"/>
              </a:spcAft>
              <a:buClr>
                <a:srgbClr val="FFFFFF"/>
              </a:buClr>
            </a:pPr>
            <a:r>
              <a:rPr lang="en" dirty="0">
                <a:solidFill>
                  <a:srgbClr val="FFFFFF"/>
                </a:solidFill>
              </a:rPr>
              <a:t>Anakin wins pod race because of redundant systems</a:t>
            </a:r>
          </a:p>
          <a:p>
            <a:pPr lvl="0" rtl="0">
              <a:spcBef>
                <a:spcPts val="0"/>
              </a:spcBef>
              <a:spcAft>
                <a:spcPts val="0"/>
              </a:spcAft>
              <a:buNone/>
            </a:pPr>
            <a:endParaRPr dirty="0">
              <a:solidFill>
                <a:srgbClr val="FFFFFF"/>
              </a:solidFill>
            </a:endParaRPr>
          </a:p>
          <a:p>
            <a:pPr marL="457200" lvl="0" indent="-228600">
              <a:spcBef>
                <a:spcPts val="0"/>
              </a:spcBef>
              <a:spcAft>
                <a:spcPts val="0"/>
              </a:spcAft>
              <a:buClr>
                <a:srgbClr val="FFFFFF"/>
              </a:buClr>
            </a:pPr>
            <a:r>
              <a:rPr lang="en" dirty="0">
                <a:solidFill>
                  <a:srgbClr val="FFFFFF"/>
                </a:solidFill>
              </a:rPr>
              <a:t>Naboo ship runs the blockade because of redundant Astromech droids</a:t>
            </a:r>
          </a:p>
        </p:txBody>
      </p:sp>
      <p:sp>
        <p:nvSpPr>
          <p:cNvPr id="99" name="Shape 9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2"/>
                </a:solidFill>
              </a:rPr>
              <a:t>6</a:t>
            </a:fld>
            <a:endParaRPr lang="en">
              <a:solidFill>
                <a:schemeClr val="lt2"/>
              </a:solidFill>
            </a:endParaRPr>
          </a:p>
        </p:txBody>
      </p:sp>
      <p:pic>
        <p:nvPicPr>
          <p:cNvPr id="100" name="Shape 100"/>
          <p:cNvPicPr preferRelativeResize="0"/>
          <p:nvPr/>
        </p:nvPicPr>
        <p:blipFill>
          <a:blip r:embed="rId3">
            <a:alphaModFix/>
          </a:blip>
          <a:stretch>
            <a:fillRect/>
          </a:stretch>
        </p:blipFill>
        <p:spPr>
          <a:xfrm>
            <a:off x="4576150" y="1337850"/>
            <a:ext cx="4445000" cy="2771350"/>
          </a:xfrm>
          <a:prstGeom prst="rect">
            <a:avLst/>
          </a:prstGeom>
          <a:noFill/>
          <a:ln>
            <a:noFill/>
          </a:ln>
        </p:spPr>
      </p:pic>
      <p:sp>
        <p:nvSpPr>
          <p:cNvPr id="101" name="Shape 101"/>
          <p:cNvSpPr txBox="1"/>
          <p:nvPr/>
        </p:nvSpPr>
        <p:spPr>
          <a:xfrm>
            <a:off x="4504625" y="4000750"/>
            <a:ext cx="464700" cy="393600"/>
          </a:xfrm>
          <a:prstGeom prst="rect">
            <a:avLst/>
          </a:prstGeom>
          <a:noFill/>
          <a:ln>
            <a:noFill/>
          </a:ln>
        </p:spPr>
        <p:txBody>
          <a:bodyPr lIns="91425" tIns="91425" rIns="91425" bIns="91425" anchor="t" anchorCtr="0">
            <a:noAutofit/>
          </a:bodyPr>
          <a:lstStyle/>
          <a:p>
            <a:pPr lvl="0" rtl="0">
              <a:spcBef>
                <a:spcPts val="0"/>
              </a:spcBef>
              <a:buNone/>
            </a:pPr>
            <a:r>
              <a:rPr lang="en">
                <a:solidFill>
                  <a:srgbClr val="FFFFFF"/>
                </a:solidFill>
              </a:rPr>
              <a:t>[1]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rgbClr val="FFFF00"/>
                </a:solidFill>
              </a:rPr>
              <a:t>Inferiority of AI: How droids are portrayed</a:t>
            </a:r>
          </a:p>
        </p:txBody>
      </p:sp>
      <p:sp>
        <p:nvSpPr>
          <p:cNvPr id="107" name="Shape 107"/>
          <p:cNvSpPr txBox="1">
            <a:spLocks noGrp="1"/>
          </p:cNvSpPr>
          <p:nvPr>
            <p:ph type="body" idx="1"/>
          </p:nvPr>
        </p:nvSpPr>
        <p:spPr>
          <a:xfrm>
            <a:off x="311700" y="1152475"/>
            <a:ext cx="4948500" cy="3416400"/>
          </a:xfrm>
          <a:prstGeom prst="rect">
            <a:avLst/>
          </a:prstGeom>
        </p:spPr>
        <p:txBody>
          <a:bodyPr lIns="91425" tIns="91425" rIns="91425" bIns="91425" anchor="t" anchorCtr="0">
            <a:noAutofit/>
          </a:bodyPr>
          <a:lstStyle/>
          <a:p>
            <a:pPr marL="457200" lvl="0" indent="-228600" rtl="0">
              <a:spcBef>
                <a:spcPts val="0"/>
              </a:spcBef>
              <a:spcAft>
                <a:spcPts val="0"/>
              </a:spcAft>
              <a:buClr>
                <a:srgbClr val="FFFFFF"/>
              </a:buClr>
            </a:pPr>
            <a:r>
              <a:rPr lang="en" dirty="0">
                <a:solidFill>
                  <a:srgbClr val="FFFFFF"/>
                </a:solidFill>
              </a:rPr>
              <a:t>Robots are self-aware and have some capacity for self-preservation</a:t>
            </a:r>
          </a:p>
          <a:p>
            <a:pPr lvl="0" rtl="0">
              <a:spcBef>
                <a:spcPts val="0"/>
              </a:spcBef>
              <a:spcAft>
                <a:spcPts val="0"/>
              </a:spcAft>
              <a:buNone/>
            </a:pPr>
            <a:endParaRPr dirty="0">
              <a:solidFill>
                <a:srgbClr val="FFFFFF"/>
              </a:solidFill>
            </a:endParaRPr>
          </a:p>
          <a:p>
            <a:pPr marL="457200" lvl="0" indent="-228600" rtl="0">
              <a:spcBef>
                <a:spcPts val="0"/>
              </a:spcBef>
              <a:spcAft>
                <a:spcPts val="0"/>
              </a:spcAft>
              <a:buClr>
                <a:srgbClr val="FFFFFF"/>
              </a:buClr>
            </a:pPr>
            <a:r>
              <a:rPr lang="en" dirty="0">
                <a:solidFill>
                  <a:srgbClr val="FFFFFF"/>
                </a:solidFill>
              </a:rPr>
              <a:t>Sentient life can be built by 9 year old in slave conditions</a:t>
            </a:r>
          </a:p>
          <a:p>
            <a:pPr lvl="0" rtl="0">
              <a:spcBef>
                <a:spcPts val="0"/>
              </a:spcBef>
              <a:spcAft>
                <a:spcPts val="0"/>
              </a:spcAft>
              <a:buNone/>
            </a:pPr>
            <a:endParaRPr dirty="0">
              <a:solidFill>
                <a:srgbClr val="FFFFFF"/>
              </a:solidFill>
            </a:endParaRPr>
          </a:p>
          <a:p>
            <a:pPr marL="457200" lvl="0" indent="-228600" rtl="0">
              <a:spcBef>
                <a:spcPts val="0"/>
              </a:spcBef>
              <a:spcAft>
                <a:spcPts val="0"/>
              </a:spcAft>
              <a:buClr>
                <a:srgbClr val="FFFFFF"/>
              </a:buClr>
            </a:pPr>
            <a:r>
              <a:rPr lang="en" dirty="0">
                <a:solidFill>
                  <a:srgbClr val="FFFFFF"/>
                </a:solidFill>
              </a:rPr>
              <a:t>Societal expectation of abuse (Pit Droids)</a:t>
            </a:r>
          </a:p>
          <a:p>
            <a:pPr lvl="0">
              <a:spcBef>
                <a:spcPts val="0"/>
              </a:spcBef>
              <a:spcAft>
                <a:spcPts val="0"/>
              </a:spcAft>
              <a:buNone/>
            </a:pPr>
            <a:endParaRPr dirty="0">
              <a:solidFill>
                <a:srgbClr val="FFFFFF"/>
              </a:solidFill>
            </a:endParaRPr>
          </a:p>
        </p:txBody>
      </p:sp>
      <p:sp>
        <p:nvSpPr>
          <p:cNvPr id="108" name="Shape 10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2"/>
                </a:solidFill>
              </a:rPr>
              <a:t>7</a:t>
            </a:fld>
            <a:endParaRPr lang="en">
              <a:solidFill>
                <a:schemeClr val="lt2"/>
              </a:solidFill>
            </a:endParaRPr>
          </a:p>
        </p:txBody>
      </p:sp>
      <p:pic>
        <p:nvPicPr>
          <p:cNvPr id="109" name="Shape 109"/>
          <p:cNvPicPr preferRelativeResize="0"/>
          <p:nvPr/>
        </p:nvPicPr>
        <p:blipFill rotWithShape="1">
          <a:blip r:embed="rId3">
            <a:alphaModFix/>
          </a:blip>
          <a:srcRect t="5112" b="1429"/>
          <a:stretch/>
        </p:blipFill>
        <p:spPr>
          <a:xfrm>
            <a:off x="5722825" y="1152471"/>
            <a:ext cx="3042904" cy="3510750"/>
          </a:xfrm>
          <a:prstGeom prst="rect">
            <a:avLst/>
          </a:prstGeom>
          <a:noFill/>
          <a:ln>
            <a:noFill/>
          </a:ln>
        </p:spPr>
      </p:pic>
      <p:sp>
        <p:nvSpPr>
          <p:cNvPr id="110" name="Shape 110"/>
          <p:cNvSpPr txBox="1"/>
          <p:nvPr/>
        </p:nvSpPr>
        <p:spPr>
          <a:xfrm>
            <a:off x="5647625" y="4568875"/>
            <a:ext cx="464700" cy="393600"/>
          </a:xfrm>
          <a:prstGeom prst="rect">
            <a:avLst/>
          </a:prstGeom>
          <a:noFill/>
          <a:ln>
            <a:noFill/>
          </a:ln>
        </p:spPr>
        <p:txBody>
          <a:bodyPr lIns="91425" tIns="91425" rIns="91425" bIns="91425" anchor="t" anchorCtr="0">
            <a:noAutofit/>
          </a:bodyPr>
          <a:lstStyle/>
          <a:p>
            <a:pPr lvl="0" rtl="0">
              <a:spcBef>
                <a:spcPts val="0"/>
              </a:spcBef>
              <a:buNone/>
            </a:pPr>
            <a:r>
              <a:rPr lang="en">
                <a:solidFill>
                  <a:srgbClr val="FFFFFF"/>
                </a:solidFill>
              </a:rPr>
              <a:t>[1]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solidFill>
                  <a:srgbClr val="FFFF00"/>
                </a:solidFill>
              </a:rPr>
              <a:t>Inferiority of AI: Implications to AI</a:t>
            </a:r>
          </a:p>
        </p:txBody>
      </p:sp>
      <p:sp>
        <p:nvSpPr>
          <p:cNvPr id="116" name="Shape 116"/>
          <p:cNvSpPr txBox="1">
            <a:spLocks noGrp="1"/>
          </p:cNvSpPr>
          <p:nvPr>
            <p:ph type="body" idx="1"/>
          </p:nvPr>
        </p:nvSpPr>
        <p:spPr>
          <a:xfrm>
            <a:off x="311700" y="1152475"/>
            <a:ext cx="4703400" cy="3416400"/>
          </a:xfrm>
          <a:prstGeom prst="rect">
            <a:avLst/>
          </a:prstGeom>
        </p:spPr>
        <p:txBody>
          <a:bodyPr lIns="91425" tIns="91425" rIns="91425" bIns="91425" anchor="t" anchorCtr="0">
            <a:noAutofit/>
          </a:bodyPr>
          <a:lstStyle/>
          <a:p>
            <a:pPr marL="457200" lvl="0" indent="-228600" rtl="0">
              <a:spcBef>
                <a:spcPts val="0"/>
              </a:spcBef>
              <a:spcAft>
                <a:spcPts val="0"/>
              </a:spcAft>
              <a:buClr>
                <a:srgbClr val="FFFFFF"/>
              </a:buClr>
            </a:pPr>
            <a:r>
              <a:rPr lang="en" dirty="0">
                <a:solidFill>
                  <a:srgbClr val="FFFFFF"/>
                </a:solidFill>
              </a:rPr>
              <a:t>Lower than Slave Labor</a:t>
            </a:r>
          </a:p>
          <a:p>
            <a:pPr lvl="0" rtl="0">
              <a:spcBef>
                <a:spcPts val="0"/>
              </a:spcBef>
              <a:spcAft>
                <a:spcPts val="0"/>
              </a:spcAft>
              <a:buNone/>
            </a:pPr>
            <a:endParaRPr dirty="0">
              <a:solidFill>
                <a:srgbClr val="FFFFFF"/>
              </a:solidFill>
            </a:endParaRPr>
          </a:p>
          <a:p>
            <a:pPr marL="457200" lvl="0" indent="-228600" rtl="0">
              <a:spcBef>
                <a:spcPts val="0"/>
              </a:spcBef>
              <a:spcAft>
                <a:spcPts val="0"/>
              </a:spcAft>
              <a:buClr>
                <a:srgbClr val="FFFFFF"/>
              </a:buClr>
            </a:pPr>
            <a:r>
              <a:rPr lang="en" dirty="0">
                <a:solidFill>
                  <a:srgbClr val="FFFFFF"/>
                </a:solidFill>
              </a:rPr>
              <a:t>Inferior to biological beings (Gungan army defeats droids)</a:t>
            </a:r>
          </a:p>
          <a:p>
            <a:pPr lvl="0" rtl="0">
              <a:spcBef>
                <a:spcPts val="0"/>
              </a:spcBef>
              <a:spcAft>
                <a:spcPts val="0"/>
              </a:spcAft>
              <a:buNone/>
            </a:pPr>
            <a:endParaRPr dirty="0">
              <a:solidFill>
                <a:srgbClr val="FFFFFF"/>
              </a:solidFill>
            </a:endParaRPr>
          </a:p>
          <a:p>
            <a:pPr marL="457200" lvl="0" indent="-228600" rtl="0">
              <a:spcBef>
                <a:spcPts val="0"/>
              </a:spcBef>
              <a:spcAft>
                <a:spcPts val="0"/>
              </a:spcAft>
              <a:buClr>
                <a:srgbClr val="FFFFFF"/>
              </a:buClr>
            </a:pPr>
            <a:r>
              <a:rPr lang="en" dirty="0">
                <a:solidFill>
                  <a:srgbClr val="FFFFFF"/>
                </a:solidFill>
              </a:rPr>
              <a:t>Only robot recognized for service is non-human</a:t>
            </a:r>
          </a:p>
        </p:txBody>
      </p:sp>
      <p:sp>
        <p:nvSpPr>
          <p:cNvPr id="117" name="Shape 11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2"/>
                </a:solidFill>
              </a:rPr>
              <a:t>8</a:t>
            </a:fld>
            <a:endParaRPr lang="en">
              <a:solidFill>
                <a:schemeClr val="lt2"/>
              </a:solidFill>
            </a:endParaRPr>
          </a:p>
        </p:txBody>
      </p:sp>
      <p:pic>
        <p:nvPicPr>
          <p:cNvPr id="118" name="Shape 118"/>
          <p:cNvPicPr preferRelativeResize="0"/>
          <p:nvPr/>
        </p:nvPicPr>
        <p:blipFill>
          <a:blip r:embed="rId3">
            <a:alphaModFix/>
          </a:blip>
          <a:stretch>
            <a:fillRect/>
          </a:stretch>
        </p:blipFill>
        <p:spPr>
          <a:xfrm>
            <a:off x="6038524" y="1152475"/>
            <a:ext cx="2277600" cy="3416401"/>
          </a:xfrm>
          <a:prstGeom prst="rect">
            <a:avLst/>
          </a:prstGeom>
          <a:noFill/>
          <a:ln>
            <a:noFill/>
          </a:ln>
        </p:spPr>
      </p:pic>
      <p:sp>
        <p:nvSpPr>
          <p:cNvPr id="119" name="Shape 119"/>
          <p:cNvSpPr txBox="1"/>
          <p:nvPr/>
        </p:nvSpPr>
        <p:spPr>
          <a:xfrm>
            <a:off x="5948550" y="4440850"/>
            <a:ext cx="464700" cy="393600"/>
          </a:xfrm>
          <a:prstGeom prst="rect">
            <a:avLst/>
          </a:prstGeom>
          <a:noFill/>
          <a:ln>
            <a:noFill/>
          </a:ln>
        </p:spPr>
        <p:txBody>
          <a:bodyPr lIns="91425" tIns="91425" rIns="91425" bIns="91425" anchor="t" anchorCtr="0">
            <a:noAutofit/>
          </a:bodyPr>
          <a:lstStyle/>
          <a:p>
            <a:pPr lvl="0" rtl="0">
              <a:spcBef>
                <a:spcPts val="0"/>
              </a:spcBef>
              <a:buNone/>
            </a:pPr>
            <a:r>
              <a:rPr lang="en">
                <a:solidFill>
                  <a:srgbClr val="FFFFFF"/>
                </a:solidFill>
              </a:rPr>
              <a:t>[1]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solidFill>
                  <a:srgbClr val="FFFF00"/>
                </a:solidFill>
              </a:rPr>
              <a:t>Conclusion</a:t>
            </a:r>
          </a:p>
        </p:txBody>
      </p:sp>
      <p:sp>
        <p:nvSpPr>
          <p:cNvPr id="125" name="Shape 125"/>
          <p:cNvSpPr txBox="1">
            <a:spLocks noGrp="1"/>
          </p:cNvSpPr>
          <p:nvPr>
            <p:ph type="body" idx="1"/>
          </p:nvPr>
        </p:nvSpPr>
        <p:spPr>
          <a:xfrm>
            <a:off x="311700" y="1152475"/>
            <a:ext cx="8520600" cy="3678000"/>
          </a:xfrm>
          <a:prstGeom prst="rect">
            <a:avLst/>
          </a:prstGeom>
        </p:spPr>
        <p:txBody>
          <a:bodyPr lIns="91425" tIns="91425" rIns="91425" bIns="91425" anchor="t" anchorCtr="0">
            <a:noAutofit/>
          </a:bodyPr>
          <a:lstStyle/>
          <a:p>
            <a:pPr marL="457200" lvl="0" indent="-228600" rtl="0">
              <a:lnSpc>
                <a:spcPct val="100000"/>
              </a:lnSpc>
              <a:spcBef>
                <a:spcPts val="0"/>
              </a:spcBef>
              <a:spcAft>
                <a:spcPts val="0"/>
              </a:spcAft>
              <a:buClr>
                <a:srgbClr val="FFFFFF"/>
              </a:buClr>
            </a:pPr>
            <a:r>
              <a:rPr lang="en" dirty="0">
                <a:solidFill>
                  <a:srgbClr val="FFFFFF"/>
                </a:solidFill>
              </a:rPr>
              <a:t>Summary</a:t>
            </a:r>
          </a:p>
          <a:p>
            <a:pPr lvl="0" rtl="0">
              <a:lnSpc>
                <a:spcPct val="100000"/>
              </a:lnSpc>
              <a:spcBef>
                <a:spcPts val="0"/>
              </a:spcBef>
              <a:spcAft>
                <a:spcPts val="0"/>
              </a:spcAft>
              <a:buNone/>
            </a:pPr>
            <a:endParaRPr sz="1000" dirty="0">
              <a:solidFill>
                <a:srgbClr val="FFFFFF"/>
              </a:solidFill>
            </a:endParaRPr>
          </a:p>
          <a:p>
            <a:pPr marL="457200" lvl="0" indent="-228600" rtl="0">
              <a:lnSpc>
                <a:spcPct val="100000"/>
              </a:lnSpc>
              <a:spcBef>
                <a:spcPts val="0"/>
              </a:spcBef>
              <a:spcAft>
                <a:spcPts val="0"/>
              </a:spcAft>
              <a:buClr>
                <a:srgbClr val="FFFFFF"/>
              </a:buClr>
            </a:pPr>
            <a:r>
              <a:rPr lang="en" dirty="0">
                <a:solidFill>
                  <a:srgbClr val="FFFFFF"/>
                </a:solidFill>
              </a:rPr>
              <a:t>Technologies</a:t>
            </a:r>
          </a:p>
          <a:p>
            <a:pPr lvl="0" rtl="0">
              <a:lnSpc>
                <a:spcPct val="100000"/>
              </a:lnSpc>
              <a:spcBef>
                <a:spcPts val="0"/>
              </a:spcBef>
              <a:spcAft>
                <a:spcPts val="0"/>
              </a:spcAft>
              <a:buNone/>
            </a:pPr>
            <a:endParaRPr sz="1000" dirty="0">
              <a:solidFill>
                <a:srgbClr val="FFFFFF"/>
              </a:solidFill>
            </a:endParaRPr>
          </a:p>
          <a:p>
            <a:pPr marL="457200" lvl="0" indent="-228600" rtl="0">
              <a:lnSpc>
                <a:spcPct val="100000"/>
              </a:lnSpc>
              <a:spcBef>
                <a:spcPts val="0"/>
              </a:spcBef>
              <a:spcAft>
                <a:spcPts val="0"/>
              </a:spcAft>
              <a:buClr>
                <a:srgbClr val="FFFFFF"/>
              </a:buClr>
            </a:pPr>
            <a:r>
              <a:rPr lang="en" dirty="0">
                <a:solidFill>
                  <a:srgbClr val="FFFFFF"/>
                </a:solidFill>
              </a:rPr>
              <a:t>Effects on Filmography</a:t>
            </a:r>
          </a:p>
          <a:p>
            <a:pPr lvl="0" rtl="0">
              <a:lnSpc>
                <a:spcPct val="100000"/>
              </a:lnSpc>
              <a:spcBef>
                <a:spcPts val="0"/>
              </a:spcBef>
              <a:spcAft>
                <a:spcPts val="0"/>
              </a:spcAft>
              <a:buNone/>
            </a:pPr>
            <a:endParaRPr sz="1000" dirty="0">
              <a:solidFill>
                <a:srgbClr val="FFFFFF"/>
              </a:solidFill>
            </a:endParaRPr>
          </a:p>
          <a:p>
            <a:pPr marL="457200" lvl="0" indent="-228600" rtl="0">
              <a:lnSpc>
                <a:spcPct val="100000"/>
              </a:lnSpc>
              <a:spcBef>
                <a:spcPts val="0"/>
              </a:spcBef>
              <a:spcAft>
                <a:spcPts val="0"/>
              </a:spcAft>
              <a:buClr>
                <a:srgbClr val="FFFFFF"/>
              </a:buClr>
            </a:pPr>
            <a:r>
              <a:rPr lang="en" dirty="0">
                <a:solidFill>
                  <a:srgbClr val="FFFFFF"/>
                </a:solidFill>
              </a:rPr>
              <a:t>Conclusions</a:t>
            </a:r>
          </a:p>
          <a:p>
            <a:pPr marL="914400" lvl="1" indent="-228600" rtl="0">
              <a:lnSpc>
                <a:spcPct val="100000"/>
              </a:lnSpc>
              <a:spcBef>
                <a:spcPts val="0"/>
              </a:spcBef>
              <a:spcAft>
                <a:spcPts val="0"/>
              </a:spcAft>
              <a:buClr>
                <a:srgbClr val="FFFFFF"/>
              </a:buClr>
            </a:pPr>
            <a:r>
              <a:rPr lang="en" dirty="0">
                <a:solidFill>
                  <a:srgbClr val="FFFFFF"/>
                </a:solidFill>
              </a:rPr>
              <a:t>Importance of Redundancy</a:t>
            </a:r>
          </a:p>
          <a:p>
            <a:pPr marL="914400" lvl="1" indent="-228600" rtl="0">
              <a:lnSpc>
                <a:spcPct val="100000"/>
              </a:lnSpc>
              <a:spcBef>
                <a:spcPts val="0"/>
              </a:spcBef>
              <a:spcAft>
                <a:spcPts val="0"/>
              </a:spcAft>
              <a:buClr>
                <a:srgbClr val="FFFFFF"/>
              </a:buClr>
            </a:pPr>
            <a:r>
              <a:rPr lang="en" dirty="0">
                <a:solidFill>
                  <a:srgbClr val="FFFFFF"/>
                </a:solidFill>
              </a:rPr>
              <a:t>Inferiority of Artificial Intelligence</a:t>
            </a:r>
          </a:p>
        </p:txBody>
      </p:sp>
      <p:sp>
        <p:nvSpPr>
          <p:cNvPr id="126" name="Shape 12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2"/>
                </a:solidFill>
              </a:rPr>
              <a:t>9</a:t>
            </a:fld>
            <a:endParaRPr lang="en">
              <a:solidFill>
                <a:schemeClr val="lt2"/>
              </a:solidFill>
            </a:endParaRPr>
          </a:p>
        </p:txBody>
      </p:sp>
      <p:pic>
        <p:nvPicPr>
          <p:cNvPr id="127" name="Shape 127"/>
          <p:cNvPicPr preferRelativeResize="0"/>
          <p:nvPr/>
        </p:nvPicPr>
        <p:blipFill rotWithShape="1">
          <a:blip r:embed="rId3">
            <a:alphaModFix/>
          </a:blip>
          <a:srcRect l="50425" t="8874" r="5057" b="8874"/>
          <a:stretch/>
        </p:blipFill>
        <p:spPr>
          <a:xfrm>
            <a:off x="4715149" y="882112"/>
            <a:ext cx="3757301" cy="3379275"/>
          </a:xfrm>
          <a:prstGeom prst="rect">
            <a:avLst/>
          </a:prstGeom>
          <a:noFill/>
          <a:ln>
            <a:noFill/>
          </a:ln>
        </p:spPr>
      </p:pic>
      <p:sp>
        <p:nvSpPr>
          <p:cNvPr id="128" name="Shape 128"/>
          <p:cNvSpPr txBox="1"/>
          <p:nvPr/>
        </p:nvSpPr>
        <p:spPr>
          <a:xfrm>
            <a:off x="4633700" y="4129825"/>
            <a:ext cx="464700" cy="393600"/>
          </a:xfrm>
          <a:prstGeom prst="rect">
            <a:avLst/>
          </a:prstGeom>
          <a:noFill/>
          <a:ln>
            <a:noFill/>
          </a:ln>
        </p:spPr>
        <p:txBody>
          <a:bodyPr lIns="91425" tIns="91425" rIns="91425" bIns="91425" anchor="t" anchorCtr="0">
            <a:noAutofit/>
          </a:bodyPr>
          <a:lstStyle/>
          <a:p>
            <a:pPr lvl="0" rtl="0">
              <a:spcBef>
                <a:spcPts val="0"/>
              </a:spcBef>
              <a:buNone/>
            </a:pPr>
            <a:r>
              <a:rPr lang="en">
                <a:solidFill>
                  <a:srgbClr val="FFFFFF"/>
                </a:solidFill>
              </a:rPr>
              <a:t>[1]</a:t>
            </a:r>
          </a:p>
        </p:txBody>
      </p:sp>
    </p:spTree>
  </p:cSld>
  <p:clrMapOvr>
    <a:masterClrMapping/>
  </p:clrMapOvr>
</p:sld>
</file>

<file path=ppt/theme/theme1.xml><?xml version="1.0" encoding="utf-8"?>
<a:theme xmlns:a="http://schemas.openxmlformats.org/drawingml/2006/main"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3169</TotalTime>
  <Words>1947</Words>
  <Application>Microsoft Macintosh PowerPoint</Application>
  <PresentationFormat>On-screen Show (16:9)</PresentationFormat>
  <Paragraphs>146</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simple-dark-2</vt:lpstr>
      <vt:lpstr>Episode I: The Phantom Menace</vt:lpstr>
      <vt:lpstr>Overview</vt:lpstr>
      <vt:lpstr>Summary of the movie</vt:lpstr>
      <vt:lpstr>List of information technologies</vt:lpstr>
      <vt:lpstr>Phantom Menace Paved way for Digital Filmography</vt:lpstr>
      <vt:lpstr>Redundancy is the difference between failure and success</vt:lpstr>
      <vt:lpstr>Inferiority of AI: How droids are portrayed</vt:lpstr>
      <vt:lpstr>Inferiority of AI: Implications to AI</vt:lpstr>
      <vt:lpstr>Conclusion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Episode I: The Phantom Menace</dc:title>
  <cp:lastModifiedBy>Keith A. Pray</cp:lastModifiedBy>
  <cp:revision>1</cp:revision>
  <dcterms:modified xsi:type="dcterms:W3CDTF">2017-05-07T22:04:31Z</dcterms:modified>
</cp:coreProperties>
</file>