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87" autoAdjust="0"/>
  </p:normalViewPr>
  <p:slideViewPr>
    <p:cSldViewPr snapToGrid="0">
      <p:cViewPr varScale="1">
        <p:scale>
          <a:sx n="82" d="100"/>
          <a:sy n="82" d="100"/>
        </p:scale>
        <p:origin x="-112" y="-8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98669764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farmbot.i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-Seth-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0" u="none" strike="noStrike" kern="1200" dirty="0" smtClean="0">
                <a:solidFill>
                  <a:schemeClr val="tx1"/>
                </a:solidFill>
                <a:effectLst/>
                <a:latin typeface="+mn-lt"/>
                <a:ea typeface="+mn-ea"/>
                <a:cs typeface="+mn-cs"/>
              </a:rPr>
              <a:t>-</a:t>
            </a:r>
            <a:r>
              <a:rPr lang="en-US" sz="1100" b="0" i="0" u="none" strike="noStrike" kern="1200" dirty="0" err="1" smtClean="0">
                <a:solidFill>
                  <a:schemeClr val="tx1"/>
                </a:solidFill>
                <a:effectLst/>
                <a:latin typeface="+mn-lt"/>
                <a:ea typeface="+mn-ea"/>
                <a:cs typeface="+mn-cs"/>
              </a:rPr>
              <a:t>Dasheng</a:t>
            </a:r>
            <a:r>
              <a:rPr lang="en-US" sz="1100" b="0" i="0" u="none" strike="noStrike" kern="1200" dirty="0" smtClean="0">
                <a:solidFill>
                  <a:schemeClr val="tx1"/>
                </a:solidFill>
                <a:effectLst/>
                <a:latin typeface="+mn-lt"/>
                <a:ea typeface="+mn-ea"/>
                <a:cs typeface="+mn-cs"/>
              </a:rPr>
              <a:t>-</a:t>
            </a:r>
            <a:endParaRPr lang="en-US" dirty="0" smtClean="0">
              <a:effectLst/>
            </a:endParaRPr>
          </a:p>
          <a:p>
            <a:pPr rtl="0"/>
            <a:r>
              <a:rPr lang="en-US" sz="1100" b="0" i="0" u="none" strike="noStrike" kern="1200" dirty="0" smtClean="0">
                <a:solidFill>
                  <a:schemeClr val="tx1"/>
                </a:solidFill>
                <a:effectLst/>
                <a:latin typeface="+mn-lt"/>
                <a:ea typeface="+mn-ea"/>
                <a:cs typeface="+mn-cs"/>
              </a:rPr>
              <a:t>Basically these are our conclusions about Interstellar. </a:t>
            </a:r>
            <a:endParaRPr lang="en-US" dirty="0" smtClean="0">
              <a:effectLst/>
            </a:endParaRPr>
          </a:p>
          <a:p>
            <a:pPr rtl="0"/>
            <a:r>
              <a:rPr lang="en-US" sz="1100" b="0" i="0" u="none" strike="noStrike" kern="1200" dirty="0" smtClean="0">
                <a:solidFill>
                  <a:schemeClr val="tx1"/>
                </a:solidFill>
                <a:effectLst/>
                <a:latin typeface="+mn-lt"/>
                <a:ea typeface="+mn-ea"/>
                <a:cs typeface="+mn-cs"/>
              </a:rPr>
              <a:t>Due to the delay of communication and scientific phenomenon in space, space travel might isolates the astronauts from Earth.</a:t>
            </a:r>
            <a:endParaRPr lang="en-US" dirty="0" smtClean="0">
              <a:effectLst/>
            </a:endParaRPr>
          </a:p>
          <a:p>
            <a:pPr rtl="0"/>
            <a:r>
              <a:rPr lang="en-US" sz="1100" b="0" i="0" u="none" strike="noStrike" kern="1200" dirty="0" smtClean="0">
                <a:solidFill>
                  <a:schemeClr val="tx1"/>
                </a:solidFill>
                <a:effectLst/>
                <a:latin typeface="+mn-lt"/>
                <a:ea typeface="+mn-ea"/>
                <a:cs typeface="+mn-cs"/>
              </a:rPr>
              <a:t>From the movie, the application of robotic farming can be developed in reality.</a:t>
            </a:r>
            <a:endParaRPr lang="en-US" dirty="0" smtClean="0">
              <a:effectLst/>
            </a:endParaRPr>
          </a:p>
          <a:p>
            <a:pPr rtl="0"/>
            <a:r>
              <a:rPr lang="en-US" sz="1100" b="0" i="0" u="none" strike="noStrike" kern="1200" dirty="0" smtClean="0">
                <a:solidFill>
                  <a:schemeClr val="tx1"/>
                </a:solidFill>
                <a:effectLst/>
                <a:latin typeface="+mn-lt"/>
                <a:ea typeface="+mn-ea"/>
                <a:cs typeface="+mn-cs"/>
              </a:rPr>
              <a:t>And for interstellar travel, the help of robotic technology and artificial intelligence would be great help.</a:t>
            </a:r>
            <a:endParaRPr lang="en-US" dirty="0">
              <a:effectLs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-Seth-</a:t>
            </a:r>
          </a:p>
          <a:p>
            <a:pPr lvl="0">
              <a:spcBef>
                <a:spcPts val="0"/>
              </a:spcBef>
              <a:buNone/>
            </a:pPr>
            <a:r>
              <a:rPr lang="en"/>
              <a:t>Environmental stress</a:t>
            </a:r>
          </a:p>
          <a:p>
            <a:pPr lvl="0">
              <a:spcBef>
                <a:spcPts val="0"/>
              </a:spcBef>
              <a:buNone/>
            </a:pPr>
            <a:r>
              <a:rPr lang="en"/>
              <a:t>NASA decides to try to find habitable planets outside of our solar system</a:t>
            </a:r>
          </a:p>
          <a:p>
            <a:pPr lvl="0">
              <a:spcBef>
                <a:spcPts val="0"/>
              </a:spcBef>
              <a:buNone/>
            </a:pPr>
            <a:r>
              <a:rPr lang="en"/>
              <a:t>We follow Cooper, a past pilot, now farmer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-Seth-</a:t>
            </a:r>
          </a:p>
          <a:p>
            <a:pPr lvl="0">
              <a:spcBef>
                <a:spcPts val="0"/>
              </a:spcBef>
              <a:buNone/>
            </a:pPr>
            <a:r>
              <a:rPr lang="en"/>
              <a:t>During their travels they find one of the original excursion members</a:t>
            </a:r>
          </a:p>
          <a:p>
            <a:pPr lvl="0">
              <a:spcBef>
                <a:spcPts val="0"/>
              </a:spcBef>
              <a:buNone/>
            </a:pPr>
            <a:r>
              <a:rPr lang="en"/>
              <a:t>He tries to sabotage the mission and save himself</a:t>
            </a:r>
          </a:p>
          <a:p>
            <a:pPr lvl="0">
              <a:spcBef>
                <a:spcPts val="0"/>
              </a:spcBef>
              <a:buNone/>
            </a:pPr>
            <a:r>
              <a:rPr lang="en"/>
              <a:t>Our protagonist Cooper is sent through a blackhole and ends up on an enormous space station that was made possible by “solving gravity”</a:t>
            </a:r>
          </a:p>
          <a:p>
            <a:pPr lvl="0">
              <a:spcBef>
                <a:spcPts val="0"/>
              </a:spcBef>
              <a:buNone/>
            </a:pPr>
            <a:r>
              <a:rPr lang="en"/>
              <a:t>We’ll won’t be discussing the time travel so don’t worry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0" u="none" strike="noStrike" kern="1200" dirty="0" smtClean="0">
                <a:solidFill>
                  <a:schemeClr val="tx1"/>
                </a:solidFill>
                <a:effectLst/>
                <a:latin typeface="+mn-lt"/>
                <a:ea typeface="+mn-ea"/>
                <a:cs typeface="+mn-cs"/>
              </a:rPr>
              <a:t>-James-</a:t>
            </a:r>
            <a:endParaRPr lang="en-US" dirty="0" smtClean="0">
              <a:effectLst/>
            </a:endParaRPr>
          </a:p>
          <a:p>
            <a:pPr rtl="0"/>
            <a:r>
              <a:rPr lang="en-US" sz="1100" b="0" i="0" u="none" strike="noStrike" kern="1200" dirty="0" smtClean="0">
                <a:solidFill>
                  <a:schemeClr val="tx1"/>
                </a:solidFill>
                <a:effectLst/>
                <a:latin typeface="+mn-lt"/>
                <a:ea typeface="+mn-ea"/>
                <a:cs typeface="+mn-cs"/>
              </a:rPr>
              <a:t>It is noted that Interstellar takes place in a post-truth society where there are blatant lies prevalent throughout society, almost expected behavior. Because of the blight, the march technology comes to a halt and we see that in the lack of communication between government and citizens.</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In the movie, evidence of a post-truth society lies in the government censorship and NASA cover-up. This concept is not too far from our own society. Oxford Dictionaries voted post-truth to be the word of the year for 2016.</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Consider delving more into the whole government censorship concern (changing text books to say the moon landing was a hoax, lying about NASA because nobody would want to “waste” money on that) Perhaps if people were better educated they be willing support space travel (consider connecting to society and budget cuts today) or are people to self-centered to think beyond today and themselves (which is a central theme of the movie)</a:t>
            </a:r>
            <a:endParaRPr lang="en-US" dirty="0">
              <a:effectLs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0" u="none" strike="noStrike" kern="1200" dirty="0" smtClean="0">
                <a:solidFill>
                  <a:schemeClr val="tx1"/>
                </a:solidFill>
                <a:effectLst/>
                <a:latin typeface="+mn-lt"/>
                <a:ea typeface="+mn-ea"/>
                <a:cs typeface="+mn-cs"/>
              </a:rPr>
              <a:t>-James-</a:t>
            </a:r>
            <a:endParaRPr lang="en-US" dirty="0" smtClean="0">
              <a:effectLst/>
            </a:endParaRPr>
          </a:p>
          <a:p>
            <a:pPr rtl="0"/>
            <a:r>
              <a:rPr lang="en-US" sz="1100" b="0" i="0" u="none" strike="noStrike" kern="1200" dirty="0" smtClean="0">
                <a:solidFill>
                  <a:schemeClr val="tx1"/>
                </a:solidFill>
                <a:effectLst/>
                <a:latin typeface="+mn-lt"/>
                <a:ea typeface="+mn-ea"/>
                <a:cs typeface="+mn-cs"/>
              </a:rPr>
              <a:t>The movie delves into the question of are people too self-centered to think beyond today and themselves (which is a central theme of the movie). One side, we have abandoning all life on earth and looking for another suitable and hospitable planet to preserve our species. On the other side, we have saving all humans through a giant space station that can sustain the remaining populace. The characters in favor of abandoning life were Dr. Mann and Dr. Brand (started the program). Everyone else was on the other side. </a:t>
            </a:r>
            <a:endParaRPr lang="en-US" dirty="0">
              <a:effectLs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a:solidFill>
                  <a:schemeClr val="dk1"/>
                </a:solidFill>
              </a:rPr>
              <a:t>-Seth-</a:t>
            </a:r>
          </a:p>
          <a:p>
            <a:pPr marL="457200" lvl="0" indent="-298450" rtl="0">
              <a:lnSpc>
                <a:spcPct val="115000"/>
              </a:lnSpc>
              <a:spcBef>
                <a:spcPts val="0"/>
              </a:spcBef>
              <a:spcAft>
                <a:spcPts val="1600"/>
              </a:spcAft>
              <a:buClr>
                <a:srgbClr val="000000"/>
              </a:buClr>
              <a:buSzPct val="100000"/>
            </a:pPr>
            <a:r>
              <a:rPr lang="en">
                <a:solidFill>
                  <a:schemeClr val="dk1"/>
                </a:solidFill>
              </a:rPr>
              <a:t>Radio Waves - Current technology but limited to speed of light</a:t>
            </a:r>
          </a:p>
          <a:p>
            <a:pPr marL="457200" lvl="0" indent="-298450" rtl="0">
              <a:lnSpc>
                <a:spcPct val="115000"/>
              </a:lnSpc>
              <a:spcBef>
                <a:spcPts val="0"/>
              </a:spcBef>
              <a:spcAft>
                <a:spcPts val="1600"/>
              </a:spcAft>
              <a:buClr>
                <a:srgbClr val="000000"/>
              </a:buClr>
              <a:buSzPct val="100000"/>
            </a:pPr>
            <a:r>
              <a:rPr lang="en"/>
              <a:t>Gravity Waves - Now detectable but also limited to speed of light and we can’t generate them yet</a:t>
            </a:r>
          </a:p>
          <a:p>
            <a:pPr marL="457200" lvl="0" indent="-298450" rtl="0">
              <a:lnSpc>
                <a:spcPct val="115000"/>
              </a:lnSpc>
              <a:spcBef>
                <a:spcPts val="0"/>
              </a:spcBef>
              <a:spcAft>
                <a:spcPts val="1600"/>
              </a:spcAft>
              <a:buClr>
                <a:srgbClr val="000000"/>
              </a:buClr>
              <a:buSzPct val="100000"/>
            </a:pPr>
            <a:r>
              <a:rPr lang="en"/>
              <a:t>Quantum Entanglement - Don’t have the ability yet and scientists believe it won’t lead to faster-than-light data transmission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0" u="none" strike="noStrike" kern="1200" dirty="0" smtClean="0">
                <a:solidFill>
                  <a:schemeClr val="tx1"/>
                </a:solidFill>
                <a:effectLst/>
                <a:latin typeface="+mn-lt"/>
                <a:ea typeface="+mn-ea"/>
                <a:cs typeface="+mn-cs"/>
              </a:rPr>
              <a:t>-</a:t>
            </a:r>
            <a:r>
              <a:rPr lang="en-US" sz="1100" b="0" i="0" u="none" strike="noStrike" kern="1200" dirty="0" err="1" smtClean="0">
                <a:solidFill>
                  <a:schemeClr val="tx1"/>
                </a:solidFill>
                <a:effectLst/>
                <a:latin typeface="+mn-lt"/>
                <a:ea typeface="+mn-ea"/>
                <a:cs typeface="+mn-cs"/>
              </a:rPr>
              <a:t>Dasheng</a:t>
            </a:r>
            <a:r>
              <a:rPr lang="en-US" sz="1100" b="0" i="0" u="none" strike="noStrike" kern="1200" dirty="0" smtClean="0">
                <a:solidFill>
                  <a:schemeClr val="tx1"/>
                </a:solidFill>
                <a:effectLst/>
                <a:latin typeface="+mn-lt"/>
                <a:ea typeface="+mn-ea"/>
                <a:cs typeface="+mn-cs"/>
              </a:rPr>
              <a:t>-</a:t>
            </a:r>
            <a:endParaRPr lang="en-US" dirty="0" smtClean="0">
              <a:effectLst/>
            </a:endParaRPr>
          </a:p>
          <a:p>
            <a:pPr rtl="0"/>
            <a:r>
              <a:rPr lang="en-US" sz="1100" b="0" i="0" u="none" strike="noStrike" kern="1200" dirty="0" smtClean="0">
                <a:solidFill>
                  <a:schemeClr val="tx1"/>
                </a:solidFill>
                <a:effectLst/>
                <a:latin typeface="+mn-lt"/>
                <a:ea typeface="+mn-ea"/>
                <a:cs typeface="+mn-cs"/>
              </a:rPr>
              <a:t>Communication is a big issue in interstellar trip. In the movie, there is an experience losing connection with people on Earth. When cooper and the team reach the first Miller’s planet, the huge gravitational potential makes 1 hour on the planet 7 years passed on Earth. The relativity can be explained by the concept of gravitational time dilation. The movie show the effect of this theory by showing that when cooper came back to the spacecraft, he found time on Earth has passed nearly 21 years. </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As a result of this, most of the message cannot be sent or received in time. This let these space explorers isolated with the society on Earth. This lack of real-time communication makes harder for human make interstellar trip real. The Mars Rover, designed to trek up to 100 meters across the </a:t>
            </a:r>
            <a:r>
              <a:rPr lang="en-US" sz="1100" b="0" i="0" u="none" strike="noStrike" kern="1200" dirty="0" err="1" smtClean="0">
                <a:solidFill>
                  <a:schemeClr val="tx1"/>
                </a:solidFill>
                <a:effectLst/>
                <a:latin typeface="+mn-lt"/>
                <a:ea typeface="+mn-ea"/>
                <a:cs typeface="+mn-cs"/>
              </a:rPr>
              <a:t>martian</a:t>
            </a:r>
            <a:r>
              <a:rPr lang="en-US" sz="1100" b="0" i="0" u="none" strike="noStrike" kern="1200" dirty="0" smtClean="0">
                <a:solidFill>
                  <a:schemeClr val="tx1"/>
                </a:solidFill>
                <a:effectLst/>
                <a:latin typeface="+mn-lt"/>
                <a:ea typeface="+mn-ea"/>
                <a:cs typeface="+mn-cs"/>
              </a:rPr>
              <a:t> surface, has a challenge moving safely from rock to rock due to the communication delay about 20 minutes.</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The picture here is taken at the end of movie, when cooper back to Earth, his daughter is even older than him. Obviously the one who experience similar things is Captain America.</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Space travel makes astronaut isolated from society.</a:t>
            </a:r>
            <a:endParaRPr lang="en-US" dirty="0">
              <a:effectLs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0" u="none" strike="noStrike" kern="1200" dirty="0" smtClean="0">
                <a:solidFill>
                  <a:schemeClr val="tx1"/>
                </a:solidFill>
                <a:effectLst/>
                <a:latin typeface="+mn-lt"/>
                <a:ea typeface="+mn-ea"/>
                <a:cs typeface="+mn-cs"/>
              </a:rPr>
              <a:t>-Alonso-</a:t>
            </a:r>
            <a:endParaRPr lang="en-US" dirty="0" smtClean="0">
              <a:effectLst/>
            </a:endParaRPr>
          </a:p>
          <a:p>
            <a:pPr rtl="0"/>
            <a:r>
              <a:rPr lang="en-US" sz="1100" b="0" i="0" u="none" strike="noStrike" kern="1200" dirty="0" smtClean="0">
                <a:solidFill>
                  <a:schemeClr val="tx1"/>
                </a:solidFill>
                <a:effectLst/>
                <a:latin typeface="+mn-lt"/>
                <a:ea typeface="+mn-ea"/>
                <a:cs typeface="+mn-cs"/>
              </a:rPr>
              <a:t>Deep space missions require a lot of time and resources. It takes roughly 5 years to fly a spaceship from Earth to Jupiter, another 5 years to get back. In total, an entire decade to explore a planet within our own solar system.</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Because of this, there is a dependence on robots. Robot’s do not require sleep. Robots do not require resources like food and water. Robots can be exposed to more hazardous and dangerous situations than humans and are capable of obtaining more information through sensors. Instead of sending humans out to space, sending robots is a lot less expensive. As robotic technology improves, so do the changes of exploring more distant planets. Currently, NASA is pouring money into robotics</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If robots are to be used in space travel, it brings up the issue of reliability. The robots cannot suffer from errors that we see in robots nowadays. They need to be held at a high standard. The robot’s components will need to be able to survive through the harsh environment and the degradation of time.</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Furthermore, the robot’s should be tamper proof. In the movie we saw how Dr. Mann reprogrammed KIPP to explode when the robot was turned on in order to hide the truth about the planet. Because of this, if robots are working in the same environments as humans, the robots should not be able to be tampered with in such ways to ensure the integrity of the mission. The robots can act like a surveillance mechanism to ensure that the mission is progressing properly and robot odd crew behavior back to important individuals.</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At the same time, the robot’s should not be completely autonomous. In this movie, we saw how the robots had to do everything that was instructed to them; they did not express free will. The robots also had various settings that could be set by the humans to control how they acted and responded. It is important to still maintain a human in the loop because as we have seen in various other movies, robots/AI can go awry and believe they know what the best action is in a given scenario. If the robots had full autonomy in this mission and carried out the goals no matter what, the robot could have ended in a </a:t>
            </a:r>
            <a:r>
              <a:rPr lang="en-US" sz="1100" b="0" i="0" u="none" strike="noStrike" kern="1200" dirty="0" err="1" smtClean="0">
                <a:solidFill>
                  <a:schemeClr val="tx1"/>
                </a:solidFill>
                <a:effectLst/>
                <a:latin typeface="+mn-lt"/>
                <a:ea typeface="+mn-ea"/>
                <a:cs typeface="+mn-cs"/>
              </a:rPr>
              <a:t>signficantly</a:t>
            </a:r>
            <a:r>
              <a:rPr lang="en-US" sz="1100" b="0" i="0" u="none" strike="noStrike" kern="1200" dirty="0" smtClean="0">
                <a:solidFill>
                  <a:schemeClr val="tx1"/>
                </a:solidFill>
                <a:effectLst/>
                <a:latin typeface="+mn-lt"/>
                <a:ea typeface="+mn-ea"/>
                <a:cs typeface="+mn-cs"/>
              </a:rPr>
              <a:t> different way.</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Lastly, we see a need for robots in interstellar travels when it comes to companionship. Prolonged time in outer space affects the </a:t>
            </a:r>
            <a:r>
              <a:rPr lang="en-US" sz="1100" b="0" i="0" u="none" strike="noStrike" kern="1200" dirty="0" err="1" smtClean="0">
                <a:solidFill>
                  <a:schemeClr val="tx1"/>
                </a:solidFill>
                <a:effectLst/>
                <a:latin typeface="+mn-lt"/>
                <a:ea typeface="+mn-ea"/>
                <a:cs typeface="+mn-cs"/>
              </a:rPr>
              <a:t>austronauts</a:t>
            </a:r>
            <a:r>
              <a:rPr lang="en-US" sz="1100" b="0" i="0" u="none" strike="noStrike" kern="1200" dirty="0" smtClean="0">
                <a:solidFill>
                  <a:schemeClr val="tx1"/>
                </a:solidFill>
                <a:effectLst/>
                <a:latin typeface="+mn-lt"/>
                <a:ea typeface="+mn-ea"/>
                <a:cs typeface="+mn-cs"/>
              </a:rPr>
              <a:t>, and many astronauts say that they feel very lonely and isolated. Because of this, they need an outlet to relate to and speak with besides their own crew. In this case, robots like the ones portrayed in the movie are really beneficial because they have such vivid personalities but this brings up an ethical concern.</a:t>
            </a:r>
            <a:endParaRPr lang="en-US" dirty="0" smtClean="0">
              <a:effectLst/>
            </a:endParaRPr>
          </a:p>
          <a:p>
            <a:r>
              <a:rPr lang="en-US" dirty="0" smtClean="0"/>
              <a:t/>
            </a:r>
            <a:br>
              <a:rPr lang="en-US" dirty="0" smtClean="0"/>
            </a:b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0" u="none" strike="noStrike" kern="1200" dirty="0" smtClean="0">
                <a:solidFill>
                  <a:schemeClr val="tx1"/>
                </a:solidFill>
                <a:effectLst/>
                <a:latin typeface="+mn-lt"/>
                <a:ea typeface="+mn-ea"/>
                <a:cs typeface="+mn-cs"/>
              </a:rPr>
              <a:t>-Alonso-</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In the movie, Cooper uses robots to farm his crops. The process is entirely automated and allows him to harvest all of his crops in a fast manner. We are starting to see a shift towards robots in farming. On the right hand side you have Ladybug, a robot that tends crops and determines their needs and Sweeper, a harvesting robot that can harvest crops autonomously.</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The style of farming is called Precision Farming in which you act based on local crop needs and conditions. There is a lot of benefit to this because it increases the quality of the crops and reduces costs, it is better for the environment because less resources are used, and it increases farming production because the needs of the crops are being met on a local scale.</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Robots can aid in this process very well. Robots can do all of the work a farmer does without needing to be paid and without needing to rest. Robots have sensors and cameras that can spot out weeds, apply fertilizer, determine moisture and apply an action based off of the plants local environment. They can also simplify the harvesting process by being fully automated and can determine accurately when crops are ready based off of visual feedback. Removes humans from being needed.</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Robots have the potential to take over tasks that were previously undertaken by machines and </a:t>
            </a:r>
            <a:endParaRPr lang="en-US" dirty="0" smtClean="0">
              <a:effectLst/>
            </a:endParaRPr>
          </a:p>
          <a:p>
            <a:pPr rtl="0"/>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100" b="0" i="0" u="sng" strike="noStrike" kern="1200" dirty="0" smtClean="0">
                <a:solidFill>
                  <a:schemeClr val="tx1"/>
                </a:solidFill>
                <a:effectLst/>
                <a:latin typeface="+mn-lt"/>
                <a:ea typeface="+mn-ea"/>
                <a:cs typeface="+mn-cs"/>
                <a:hlinkClick r:id="rId3"/>
              </a:rPr>
              <a:t>https://farmbot.io/</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Look for source on sustainability of robotic farming </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[11] http://wwf.panda.org/what_we_do/footprint/agriculture/impacts/soil_erosion/</a:t>
            </a:r>
            <a:endParaRPr lang="en-US" dirty="0">
              <a:effectLs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r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Shape 54" descr="550739.jpg"/>
          <p:cNvPicPr preferRelativeResize="0"/>
          <p:nvPr/>
        </p:nvPicPr>
        <p:blipFill rotWithShape="1">
          <a:blip r:embed="rId3">
            <a:alphaModFix amt="50000"/>
          </a:blip>
          <a:srcRect t="8817" r="8817"/>
          <a:stretch/>
        </p:blipFill>
        <p:spPr>
          <a:xfrm>
            <a:off x="0" y="8"/>
            <a:ext cx="9144000" cy="5143489"/>
          </a:xfrm>
          <a:prstGeom prst="rect">
            <a:avLst/>
          </a:prstGeom>
          <a:noFill/>
          <a:ln>
            <a:noFill/>
          </a:ln>
        </p:spPr>
      </p:pic>
      <p:sp>
        <p:nvSpPr>
          <p:cNvPr id="55" name="Shape 5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rPr>
              <a:t>Interstellar</a:t>
            </a:r>
          </a:p>
        </p:txBody>
      </p:sp>
      <p:sp>
        <p:nvSpPr>
          <p:cNvPr id="56" name="Shape 5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2"/>
                </a:solidFill>
              </a:rPr>
              <a:t>1</a:t>
            </a:fld>
            <a:endParaRPr lang="en">
              <a:solidFill>
                <a:schemeClr val="lt2"/>
              </a:solidFill>
            </a:endParaRPr>
          </a:p>
        </p:txBody>
      </p:sp>
      <p:sp>
        <p:nvSpPr>
          <p:cNvPr id="57" name="Shape 57"/>
          <p:cNvSpPr txBox="1"/>
          <p:nvPr/>
        </p:nvSpPr>
        <p:spPr>
          <a:xfrm>
            <a:off x="4290450" y="4269625"/>
            <a:ext cx="4730700" cy="393600"/>
          </a:xfrm>
          <a:prstGeom prst="rect">
            <a:avLst/>
          </a:prstGeom>
          <a:noFill/>
          <a:ln>
            <a:noFill/>
          </a:ln>
        </p:spPr>
        <p:txBody>
          <a:bodyPr lIns="91425" tIns="91425" rIns="91425" bIns="91425" anchor="t" anchorCtr="0">
            <a:noAutofit/>
          </a:bodyPr>
          <a:lstStyle/>
          <a:p>
            <a:pPr lvl="0">
              <a:spcBef>
                <a:spcPts val="0"/>
              </a:spcBef>
              <a:buNone/>
            </a:pPr>
            <a:r>
              <a:rPr lang="en">
                <a:solidFill>
                  <a:schemeClr val="lt2"/>
                </a:solidFill>
              </a:rPr>
              <a:t>Yao Chow, Dasheng Gu, Alonso Martinez, Seth Norton</a:t>
            </a:r>
          </a:p>
        </p:txBody>
      </p:sp>
      <p:sp>
        <p:nvSpPr>
          <p:cNvPr id="58" name="Shape 58"/>
          <p:cNvSpPr txBox="1"/>
          <p:nvPr/>
        </p:nvSpPr>
        <p:spPr>
          <a:xfrm>
            <a:off x="0" y="4828225"/>
            <a:ext cx="548700" cy="261000"/>
          </a:xfrm>
          <a:prstGeom prst="rect">
            <a:avLst/>
          </a:prstGeom>
          <a:noFill/>
          <a:ln>
            <a:noFill/>
          </a:ln>
        </p:spPr>
        <p:txBody>
          <a:bodyPr lIns="91425" tIns="91425" rIns="91425" bIns="91425" anchor="t" anchorCtr="0">
            <a:noAutofit/>
          </a:bodyPr>
          <a:lstStyle/>
          <a:p>
            <a:pPr lvl="0">
              <a:spcBef>
                <a:spcPts val="0"/>
              </a:spcBef>
              <a:buNone/>
            </a:pPr>
            <a:r>
              <a:rPr lang="en" sz="1100">
                <a:solidFill>
                  <a:srgbClr val="CCCCCC"/>
                </a:solidFill>
              </a:rPr>
              <a:t>[P15]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descr="https://images8.alphacoders.com/585/585646.png"/>
          <p:cNvPicPr preferRelativeResize="0"/>
          <p:nvPr/>
        </p:nvPicPr>
        <p:blipFill>
          <a:blip r:embed="rId3">
            <a:alphaModFix amt="50000"/>
          </a:blip>
          <a:stretch>
            <a:fillRect/>
          </a:stretch>
        </p:blipFill>
        <p:spPr>
          <a:xfrm>
            <a:off x="0" y="3125"/>
            <a:ext cx="9144000" cy="5137240"/>
          </a:xfrm>
          <a:prstGeom prst="rect">
            <a:avLst/>
          </a:prstGeom>
          <a:noFill/>
          <a:ln>
            <a:noFill/>
          </a:ln>
        </p:spPr>
      </p:pic>
      <p:sp>
        <p:nvSpPr>
          <p:cNvPr id="154" name="Shape 15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Conclusions</a:t>
            </a:r>
          </a:p>
        </p:txBody>
      </p:sp>
      <p:sp>
        <p:nvSpPr>
          <p:cNvPr id="155" name="Shape 155"/>
          <p:cNvSpPr txBox="1">
            <a:spLocks noGrp="1"/>
          </p:cNvSpPr>
          <p:nvPr>
            <p:ph type="body" idx="1"/>
          </p:nvPr>
        </p:nvSpPr>
        <p:spPr>
          <a:xfrm>
            <a:off x="311700" y="1137574"/>
            <a:ext cx="8520600" cy="3431400"/>
          </a:xfrm>
          <a:prstGeom prst="rect">
            <a:avLst/>
          </a:prstGeom>
        </p:spPr>
        <p:txBody>
          <a:bodyPr lIns="91425" tIns="91425" rIns="91425" bIns="91425" anchor="t" anchorCtr="0">
            <a:noAutofit/>
          </a:bodyPr>
          <a:lstStyle/>
          <a:p>
            <a:pPr lvl="0" rtl="0">
              <a:spcBef>
                <a:spcPts val="0"/>
              </a:spcBef>
              <a:buNone/>
            </a:pPr>
            <a:r>
              <a:rPr lang="en" sz="2000">
                <a:solidFill>
                  <a:srgbClr val="FFFFFF"/>
                </a:solidFill>
              </a:rPr>
              <a:t>Interstellar travel isolates societies</a:t>
            </a:r>
          </a:p>
          <a:p>
            <a:pPr lvl="0" rtl="0">
              <a:spcBef>
                <a:spcPts val="0"/>
              </a:spcBef>
              <a:buNone/>
            </a:pPr>
            <a:endParaRPr sz="2000">
              <a:solidFill>
                <a:srgbClr val="FFFFFF"/>
              </a:solidFill>
            </a:endParaRPr>
          </a:p>
          <a:p>
            <a:pPr lvl="0">
              <a:spcBef>
                <a:spcPts val="0"/>
              </a:spcBef>
              <a:buNone/>
            </a:pPr>
            <a:r>
              <a:rPr lang="en" sz="2000">
                <a:solidFill>
                  <a:srgbClr val="FFFFFF"/>
                </a:solidFill>
              </a:rPr>
              <a:t>Robotic farming is coming</a:t>
            </a:r>
          </a:p>
          <a:p>
            <a:pPr lvl="0" rtl="0">
              <a:spcBef>
                <a:spcPts val="0"/>
              </a:spcBef>
              <a:buNone/>
            </a:pPr>
            <a:endParaRPr sz="2000">
              <a:solidFill>
                <a:srgbClr val="FFFFFF"/>
              </a:solidFill>
            </a:endParaRPr>
          </a:p>
          <a:p>
            <a:pPr lvl="0" rtl="0">
              <a:spcBef>
                <a:spcPts val="0"/>
              </a:spcBef>
              <a:buNone/>
            </a:pPr>
            <a:r>
              <a:rPr lang="en" sz="2000">
                <a:solidFill>
                  <a:srgbClr val="FFFFFF"/>
                </a:solidFill>
              </a:rPr>
              <a:t>Robotic technology enables interstellar travel</a:t>
            </a:r>
          </a:p>
        </p:txBody>
      </p:sp>
      <p:sp>
        <p:nvSpPr>
          <p:cNvPr id="156" name="Shape 15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2"/>
                </a:solidFill>
              </a:rPr>
              <a:t>10</a:t>
            </a:fld>
            <a:endParaRPr lang="en">
              <a:solidFill>
                <a:schemeClr val="lt2"/>
              </a:solidFill>
            </a:endParaRPr>
          </a:p>
        </p:txBody>
      </p:sp>
      <p:sp>
        <p:nvSpPr>
          <p:cNvPr id="157" name="Shape 157"/>
          <p:cNvSpPr txBox="1"/>
          <p:nvPr/>
        </p:nvSpPr>
        <p:spPr>
          <a:xfrm>
            <a:off x="0" y="4828225"/>
            <a:ext cx="548700" cy="2610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CCCCCC"/>
                </a:solidFill>
              </a:rPr>
              <a:t>[P8]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References</a:t>
            </a:r>
          </a:p>
        </p:txBody>
      </p:sp>
      <p:sp>
        <p:nvSpPr>
          <p:cNvPr id="163" name="Shape 16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92100" rtl="0">
              <a:lnSpc>
                <a:spcPct val="100000"/>
              </a:lnSpc>
              <a:spcBef>
                <a:spcPts val="0"/>
              </a:spcBef>
              <a:spcAft>
                <a:spcPts val="0"/>
              </a:spcAft>
              <a:buClr>
                <a:schemeClr val="dk1"/>
              </a:buClr>
              <a:buSzPct val="100000"/>
              <a:buAutoNum type="arabicPeriod"/>
            </a:pPr>
            <a:r>
              <a:rPr lang="en" sz="1000" dirty="0">
                <a:solidFill>
                  <a:schemeClr val="dk1"/>
                </a:solidFill>
              </a:rPr>
              <a:t>Bogue, Robert (2016). "Robots poised to revolutionise agriculture". Industrial Robot: An International Journal, Vol. 43 Issue: 5, pp.450-456, doi: 10.1108/IR-05-2016-0142. Date Accessed: 4/23/17</a:t>
            </a:r>
          </a:p>
          <a:p>
            <a:pPr marL="457200" lvl="0" indent="-292100" rtl="0">
              <a:lnSpc>
                <a:spcPct val="100000"/>
              </a:lnSpc>
              <a:spcBef>
                <a:spcPts val="0"/>
              </a:spcBef>
              <a:spcAft>
                <a:spcPts val="0"/>
              </a:spcAft>
              <a:buClr>
                <a:schemeClr val="dk1"/>
              </a:buClr>
              <a:buSzPct val="100000"/>
              <a:buAutoNum type="arabicPeriod"/>
            </a:pPr>
            <a:r>
              <a:rPr lang="en" sz="1000" dirty="0">
                <a:solidFill>
                  <a:schemeClr val="dk1"/>
                </a:solidFill>
              </a:rPr>
              <a:t>Bogue, Robert, (2013). "Can robots help to feed the world?". Industrial Robot: An International Journal, Vol. 40 Issue: 1, pp.4-9, doi: 10.1108/01439911311294200. Date Accessed: 4/23/17</a:t>
            </a:r>
          </a:p>
          <a:p>
            <a:pPr marL="457200" lvl="0" indent="-292100" rtl="0">
              <a:lnSpc>
                <a:spcPct val="100000"/>
              </a:lnSpc>
              <a:spcBef>
                <a:spcPts val="0"/>
              </a:spcBef>
              <a:spcAft>
                <a:spcPts val="0"/>
              </a:spcAft>
              <a:buClr>
                <a:srgbClr val="FFFFFF"/>
              </a:buClr>
              <a:buSzPct val="100000"/>
              <a:buAutoNum type="arabicPeriod"/>
            </a:pPr>
            <a:r>
              <a:rPr lang="en" sz="1000" dirty="0">
                <a:solidFill>
                  <a:srgbClr val="FFFFFF"/>
                </a:solidFill>
              </a:rPr>
              <a:t>"Meet FarmBot - Humanity's First Open-Source CNC Farming Machine." </a:t>
            </a:r>
            <a:r>
              <a:rPr lang="en" sz="1000" i="1" dirty="0">
                <a:solidFill>
                  <a:srgbClr val="FFFFFF"/>
                </a:solidFill>
              </a:rPr>
              <a:t>FarmBot</a:t>
            </a:r>
            <a:r>
              <a:rPr lang="en" sz="1000" dirty="0">
                <a:solidFill>
                  <a:srgbClr val="FFFFFF"/>
                </a:solidFill>
              </a:rPr>
              <a:t>. Web. 02 May 2017.</a:t>
            </a:r>
          </a:p>
          <a:p>
            <a:pPr marL="457200" lvl="0" indent="-292100" rtl="0">
              <a:lnSpc>
                <a:spcPct val="100000"/>
              </a:lnSpc>
              <a:spcBef>
                <a:spcPts val="0"/>
              </a:spcBef>
              <a:spcAft>
                <a:spcPts val="0"/>
              </a:spcAft>
              <a:buClr>
                <a:schemeClr val="dk1"/>
              </a:buClr>
              <a:buSzPct val="100000"/>
              <a:buAutoNum type="arabicPeriod"/>
            </a:pPr>
            <a:r>
              <a:rPr lang="en" sz="1000" dirty="0">
                <a:solidFill>
                  <a:schemeClr val="dk1"/>
                </a:solidFill>
              </a:rPr>
              <a:t>Eberhard, Phillippe H.; Ross, Ronald R. (1989), "Quantum field theory cannot provide faster than light communication", Foundations of Physics Letters, </a:t>
            </a:r>
            <a:r>
              <a:rPr lang="en" sz="1000" b="1" dirty="0">
                <a:solidFill>
                  <a:schemeClr val="dk1"/>
                </a:solidFill>
              </a:rPr>
              <a:t>2</a:t>
            </a:r>
            <a:r>
              <a:rPr lang="en" sz="1000" dirty="0">
                <a:solidFill>
                  <a:schemeClr val="dk1"/>
                </a:solidFill>
              </a:rPr>
              <a:t> (2): 127–149, doi:10.1007/BF00696109</a:t>
            </a:r>
          </a:p>
          <a:p>
            <a:pPr marL="457200" lvl="0" indent="-292100" rtl="0">
              <a:lnSpc>
                <a:spcPct val="100000"/>
              </a:lnSpc>
              <a:spcBef>
                <a:spcPts val="0"/>
              </a:spcBef>
              <a:spcAft>
                <a:spcPts val="0"/>
              </a:spcAft>
              <a:buClr>
                <a:schemeClr val="dk1"/>
              </a:buClr>
              <a:buSzPct val="100000"/>
              <a:buAutoNum type="arabicPeriod"/>
            </a:pPr>
            <a:r>
              <a:rPr lang="en" sz="1000" dirty="0">
                <a:solidFill>
                  <a:schemeClr val="dk1"/>
                </a:solidFill>
              </a:rPr>
              <a:t>Higgins, K. (2016). Post-truth: a guide for the perplexed. </a:t>
            </a:r>
            <a:r>
              <a:rPr lang="en" sz="1000" i="1" dirty="0">
                <a:solidFill>
                  <a:schemeClr val="dk1"/>
                </a:solidFill>
              </a:rPr>
              <a:t>Nature</a:t>
            </a:r>
            <a:r>
              <a:rPr lang="en" sz="1000" dirty="0">
                <a:solidFill>
                  <a:schemeClr val="dk1"/>
                </a:solidFill>
              </a:rPr>
              <a:t>, </a:t>
            </a:r>
            <a:r>
              <a:rPr lang="en" sz="1000" i="1" dirty="0">
                <a:solidFill>
                  <a:schemeClr val="dk1"/>
                </a:solidFill>
              </a:rPr>
              <a:t>540</a:t>
            </a:r>
            <a:r>
              <a:rPr lang="en" sz="1000" dirty="0">
                <a:solidFill>
                  <a:schemeClr val="dk1"/>
                </a:solidFill>
              </a:rPr>
              <a:t>(7631), 9-9.</a:t>
            </a:r>
          </a:p>
          <a:p>
            <a:pPr marL="457200" lvl="0" indent="-292100" rtl="0">
              <a:lnSpc>
                <a:spcPct val="100000"/>
              </a:lnSpc>
              <a:spcBef>
                <a:spcPts val="0"/>
              </a:spcBef>
              <a:spcAft>
                <a:spcPts val="0"/>
              </a:spcAft>
              <a:buClr>
                <a:srgbClr val="FFFFFF"/>
              </a:buClr>
              <a:buSzPct val="100000"/>
              <a:buAutoNum type="arabicPeriod"/>
            </a:pPr>
            <a:r>
              <a:rPr lang="en" sz="1000" dirty="0">
                <a:solidFill>
                  <a:srgbClr val="FFFFFF"/>
                </a:solidFill>
              </a:rPr>
              <a:t>NASA. Moving around Mars. Retrieved May 02, 2017, from https://mars.nasa.gov/mer/mission/tl_surface_nav.html</a:t>
            </a:r>
          </a:p>
          <a:p>
            <a:pPr marL="457200" lvl="0" indent="-292100" rtl="0">
              <a:lnSpc>
                <a:spcPct val="100000"/>
              </a:lnSpc>
              <a:spcBef>
                <a:spcPts val="0"/>
              </a:spcBef>
              <a:spcAft>
                <a:spcPts val="0"/>
              </a:spcAft>
              <a:buClr>
                <a:schemeClr val="dk1"/>
              </a:buClr>
              <a:buSzPct val="100000"/>
              <a:buAutoNum type="arabicPeriod"/>
            </a:pPr>
            <a:r>
              <a:rPr lang="en" sz="1000" dirty="0">
                <a:solidFill>
                  <a:schemeClr val="dk1"/>
                </a:solidFill>
              </a:rPr>
              <a:t>Harrison, A. A., &amp; Connors, M. M. (1990). Human factors in spacecraft design. </a:t>
            </a:r>
            <a:r>
              <a:rPr lang="en" sz="1000" i="1" dirty="0">
                <a:solidFill>
                  <a:schemeClr val="dk1"/>
                </a:solidFill>
              </a:rPr>
              <a:t>Journal of spacecraft and rockets</a:t>
            </a:r>
            <a:r>
              <a:rPr lang="en" sz="1000" dirty="0">
                <a:solidFill>
                  <a:schemeClr val="dk1"/>
                </a:solidFill>
              </a:rPr>
              <a:t>, </a:t>
            </a:r>
            <a:r>
              <a:rPr lang="en" sz="1000" i="1" dirty="0">
                <a:solidFill>
                  <a:schemeClr val="dk1"/>
                </a:solidFill>
              </a:rPr>
              <a:t>27</a:t>
            </a:r>
            <a:r>
              <a:rPr lang="en" sz="1000" dirty="0">
                <a:solidFill>
                  <a:schemeClr val="dk1"/>
                </a:solidFill>
              </a:rPr>
              <a:t>(5), 478-481.</a:t>
            </a:r>
          </a:p>
          <a:p>
            <a:pPr marL="457200" lvl="0" indent="-292100" rtl="0">
              <a:lnSpc>
                <a:spcPct val="100000"/>
              </a:lnSpc>
              <a:spcBef>
                <a:spcPts val="0"/>
              </a:spcBef>
              <a:spcAft>
                <a:spcPts val="0"/>
              </a:spcAft>
              <a:buClr>
                <a:schemeClr val="dk1"/>
              </a:buClr>
              <a:buSzPct val="100000"/>
              <a:buAutoNum type="arabicPeriod"/>
            </a:pPr>
            <a:r>
              <a:rPr lang="en" sz="1000" dirty="0">
                <a:solidFill>
                  <a:schemeClr val="dk1"/>
                </a:solidFill>
              </a:rPr>
              <a:t>Geuna, S., Brunelli, F., &amp; Perino, M. A. (1995). Stressors, stress and stress consequences during long-duration manned space missions: a descriptive model. </a:t>
            </a:r>
            <a:r>
              <a:rPr lang="en" sz="1000" i="1" dirty="0">
                <a:solidFill>
                  <a:schemeClr val="dk1"/>
                </a:solidFill>
              </a:rPr>
              <a:t>Acta Astronautica</a:t>
            </a:r>
            <a:r>
              <a:rPr lang="en" sz="1000" dirty="0">
                <a:solidFill>
                  <a:schemeClr val="dk1"/>
                </a:solidFill>
              </a:rPr>
              <a:t>, </a:t>
            </a:r>
            <a:r>
              <a:rPr lang="en" sz="1000" i="1" dirty="0">
                <a:solidFill>
                  <a:schemeClr val="dk1"/>
                </a:solidFill>
              </a:rPr>
              <a:t>36</a:t>
            </a:r>
            <a:r>
              <a:rPr lang="en" sz="1000" dirty="0">
                <a:solidFill>
                  <a:schemeClr val="dk1"/>
                </a:solidFill>
              </a:rPr>
              <a:t>(6), 347-356.</a:t>
            </a:r>
          </a:p>
          <a:p>
            <a:pPr marL="457200" lvl="0" indent="-292100" rtl="0">
              <a:lnSpc>
                <a:spcPct val="100000"/>
              </a:lnSpc>
              <a:spcBef>
                <a:spcPts val="0"/>
              </a:spcBef>
              <a:spcAft>
                <a:spcPts val="0"/>
              </a:spcAft>
              <a:buClr>
                <a:srgbClr val="FFFFFF"/>
              </a:buClr>
              <a:buSzPct val="100000"/>
              <a:buAutoNum type="arabicPeriod"/>
            </a:pPr>
            <a:r>
              <a:rPr lang="en" sz="1000" dirty="0">
                <a:solidFill>
                  <a:srgbClr val="FFFFFF"/>
                </a:solidFill>
              </a:rPr>
              <a:t>Harbaugh, J. (2017, February 07). Top 20 Teams Prepare for Space Robotics Challenge Finals. Retrieved May 02, 2017, from https://www.nasa.gov/directorates/spacetech/centennial_challenges/space_robotics/top-20-teams-prepare-for-final-competition.html</a:t>
            </a:r>
          </a:p>
          <a:p>
            <a:pPr marL="457200" lvl="0" indent="-292100" rtl="0">
              <a:lnSpc>
                <a:spcPct val="100000"/>
              </a:lnSpc>
              <a:spcBef>
                <a:spcPts val="0"/>
              </a:spcBef>
              <a:spcAft>
                <a:spcPts val="0"/>
              </a:spcAft>
              <a:buClr>
                <a:srgbClr val="FFFFFF"/>
              </a:buClr>
              <a:buSzPct val="100000"/>
              <a:buAutoNum type="arabicPeriod"/>
            </a:pPr>
            <a:r>
              <a:rPr lang="en" sz="1000" dirty="0">
                <a:solidFill>
                  <a:srgbClr val="FFFFFF"/>
                </a:solidFill>
              </a:rPr>
              <a:t>Hall, L. (2016, August 15). NASA Space Robotics Challenge Prepares Robots for the Journey to Mars. Retrieved May 02, 2017, from https://www.nasa.gov/directorates/spacetech/centennial_challenges/feature/space_robotics_challenge.html</a:t>
            </a:r>
          </a:p>
          <a:p>
            <a:pPr marL="457200" lvl="0" indent="-292100" rtl="0">
              <a:lnSpc>
                <a:spcPct val="100000"/>
              </a:lnSpc>
              <a:spcBef>
                <a:spcPts val="0"/>
              </a:spcBef>
              <a:spcAft>
                <a:spcPts val="0"/>
              </a:spcAft>
              <a:buClr>
                <a:srgbClr val="FFFFFF"/>
              </a:buClr>
              <a:buSzPct val="100000"/>
              <a:buAutoNum type="arabicPeriod"/>
            </a:pPr>
            <a:r>
              <a:rPr lang="en" sz="1000" dirty="0">
                <a:solidFill>
                  <a:srgbClr val="FFFFFF"/>
                </a:solidFill>
              </a:rPr>
              <a:t>Einstein, A. "Relativity : the Special and General Theory by Albert Einstein". Project Gutenberg.</a:t>
            </a:r>
          </a:p>
          <a:p>
            <a:pPr lvl="0" rtl="0">
              <a:lnSpc>
                <a:spcPct val="100000"/>
              </a:lnSpc>
              <a:spcBef>
                <a:spcPts val="0"/>
              </a:spcBef>
              <a:spcAft>
                <a:spcPts val="0"/>
              </a:spcAft>
              <a:buNone/>
            </a:pPr>
            <a:endParaRPr sz="1000" dirty="0">
              <a:solidFill>
                <a:schemeClr val="dk1"/>
              </a:solidFill>
            </a:endParaRPr>
          </a:p>
        </p:txBody>
      </p:sp>
      <p:sp>
        <p:nvSpPr>
          <p:cNvPr id="164" name="Shape 16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2"/>
                </a:solidFill>
              </a:rPr>
              <a:t>11</a:t>
            </a:fld>
            <a:endParaRPr lang="en">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Picture Sources</a:t>
            </a:r>
          </a:p>
        </p:txBody>
      </p:sp>
      <p:sp>
        <p:nvSpPr>
          <p:cNvPr id="170" name="Shape 17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304800" rtl="0">
              <a:spcBef>
                <a:spcPts val="0"/>
              </a:spcBef>
              <a:spcAft>
                <a:spcPts val="0"/>
              </a:spcAft>
              <a:buClr>
                <a:srgbClr val="FFFFFF"/>
              </a:buClr>
              <a:buSzPct val="100000"/>
              <a:buAutoNum type="arabicPeriod"/>
            </a:pPr>
            <a:r>
              <a:rPr lang="en" sz="1200">
                <a:solidFill>
                  <a:srgbClr val="FFFFFF"/>
                </a:solidFill>
              </a:rPr>
              <a:t>i.ytimg.com/vi/3xcW7Tg5E34/hq720.jpg</a:t>
            </a:r>
          </a:p>
          <a:p>
            <a:pPr marL="457200" lvl="0" indent="-304800" rtl="0">
              <a:lnSpc>
                <a:spcPct val="100000"/>
              </a:lnSpc>
              <a:spcBef>
                <a:spcPts val="0"/>
              </a:spcBef>
              <a:spcAft>
                <a:spcPts val="0"/>
              </a:spcAft>
              <a:buClr>
                <a:srgbClr val="FFFFFF"/>
              </a:buClr>
              <a:buSzPct val="100000"/>
              <a:buAutoNum type="arabicPeriod"/>
            </a:pPr>
            <a:r>
              <a:rPr lang="en" sz="1200">
                <a:solidFill>
                  <a:srgbClr val="FFFFFF"/>
                </a:solidFill>
              </a:rPr>
              <a:t>http://7wallpapers.net/wp-content/uploads/6_Interstellar.jpg</a:t>
            </a:r>
          </a:p>
          <a:p>
            <a:pPr marL="457200" lvl="0" indent="-304800" rtl="0">
              <a:spcBef>
                <a:spcPts val="0"/>
              </a:spcBef>
              <a:spcAft>
                <a:spcPts val="0"/>
              </a:spcAft>
              <a:buClr>
                <a:srgbClr val="FFFFFF"/>
              </a:buClr>
              <a:buSzPct val="100000"/>
              <a:buAutoNum type="arabicPeriod"/>
            </a:pPr>
            <a:r>
              <a:rPr lang="en" sz="1200">
                <a:solidFill>
                  <a:srgbClr val="FFFFFF"/>
                </a:solidFill>
              </a:rPr>
              <a:t>https://wall.alphacoders.com/big.php?i=547267</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upload.wikimedia.org/wikipedia/commons/thumb/8/8a/Radio_waves_hazard_symbol.svg/600px-Radio_waves_hazard_symbol.svg.png</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asd.gsfc.nasa.gov/blueshift/wp-content/uploads/2015/11/figure1.jpg</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upload.wikimedia.org/wikipedia/commons/thumb/6/62/Entangled_spins.svg/2000px-Entangled_spins.svg.png</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https://mtbifiction.files.wordpress.com/2015/09/interstellar05.jpg</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https://images8.alphacoders.com/585/585646.png</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https://images7.alphacoders.com/585/585602.png</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https://imgur.com/3znu3wF</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https://i.imgur.com/0XaXiRk.png</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https://wall.alphacoders.com/big.php?i=585659</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https://images8.alphacoders.com/585/thumb-1920-585651.png</a:t>
            </a:r>
          </a:p>
          <a:p>
            <a:pPr marL="457200" lvl="0" indent="-304800" rtl="0">
              <a:lnSpc>
                <a:spcPct val="100000"/>
              </a:lnSpc>
              <a:spcBef>
                <a:spcPts val="0"/>
              </a:spcBef>
              <a:spcAft>
                <a:spcPts val="0"/>
              </a:spcAft>
              <a:buClr>
                <a:schemeClr val="dk1"/>
              </a:buClr>
              <a:buSzPct val="100000"/>
              <a:buAutoNum type="arabicPeriod"/>
            </a:pPr>
            <a:r>
              <a:rPr lang="en" sz="1200">
                <a:solidFill>
                  <a:schemeClr val="dk1"/>
                </a:solidFill>
              </a:rPr>
              <a:t>https://images4.alphacoders.com/585/585635.png</a:t>
            </a:r>
          </a:p>
          <a:p>
            <a:pPr marL="457200" lvl="0" indent="-304800" rtl="0">
              <a:lnSpc>
                <a:spcPct val="100000"/>
              </a:lnSpc>
              <a:spcBef>
                <a:spcPts val="0"/>
              </a:spcBef>
              <a:spcAft>
                <a:spcPts val="0"/>
              </a:spcAft>
              <a:buClr>
                <a:schemeClr val="dk1"/>
              </a:buClr>
              <a:buSzPct val="109090"/>
              <a:buAutoNum type="arabicPeriod"/>
            </a:pPr>
            <a:r>
              <a:rPr lang="en" sz="1100">
                <a:solidFill>
                  <a:schemeClr val="dk1"/>
                </a:solidFill>
              </a:rPr>
              <a:t>https://images7.alphacoders.com/550/550739.jpg</a:t>
            </a:r>
          </a:p>
          <a:p>
            <a:pPr marL="457200" lvl="0" indent="-304800" rtl="0">
              <a:lnSpc>
                <a:spcPct val="100000"/>
              </a:lnSpc>
              <a:spcBef>
                <a:spcPts val="0"/>
              </a:spcBef>
              <a:spcAft>
                <a:spcPts val="0"/>
              </a:spcAft>
              <a:buClr>
                <a:schemeClr val="dk1"/>
              </a:buClr>
              <a:buSzPct val="100000"/>
              <a:buAutoNum type="arabicPeriod"/>
            </a:pPr>
            <a:r>
              <a:rPr lang="en" sz="1200">
                <a:solidFill>
                  <a:srgbClr val="FFFFFF"/>
                </a:solidFill>
              </a:rPr>
              <a:t>http://www.agonybooth.com/wp-content/uploads/2016/05/interstellar2014part3.0118.jpg</a:t>
            </a:r>
          </a:p>
        </p:txBody>
      </p:sp>
      <p:sp>
        <p:nvSpPr>
          <p:cNvPr id="171" name="Shape 17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2"/>
                </a:solidFill>
              </a:rPr>
              <a:t>12</a:t>
            </a:fld>
            <a:endParaRPr lang="en">
              <a:solidFill>
                <a:schemeClr val="l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Shape 63" descr="547267.jpg"/>
          <p:cNvPicPr preferRelativeResize="0"/>
          <p:nvPr/>
        </p:nvPicPr>
        <p:blipFill rotWithShape="1">
          <a:blip r:embed="rId3">
            <a:alphaModFix amt="50000"/>
          </a:blip>
          <a:srcRect b="7578"/>
          <a:stretch/>
        </p:blipFill>
        <p:spPr>
          <a:xfrm>
            <a:off x="0" y="0"/>
            <a:ext cx="9144000" cy="5143500"/>
          </a:xfrm>
          <a:prstGeom prst="rect">
            <a:avLst/>
          </a:prstGeom>
          <a:noFill/>
          <a:ln>
            <a:noFill/>
          </a:ln>
        </p:spPr>
      </p:pic>
      <p:sp>
        <p:nvSpPr>
          <p:cNvPr id="64" name="Shape 6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Plot Summary</a:t>
            </a:r>
          </a:p>
        </p:txBody>
      </p:sp>
      <p:sp>
        <p:nvSpPr>
          <p:cNvPr id="65" name="Shape 6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150000"/>
              </a:lnSpc>
              <a:spcBef>
                <a:spcPts val="0"/>
              </a:spcBef>
              <a:spcAft>
                <a:spcPts val="0"/>
              </a:spcAft>
              <a:buNone/>
            </a:pPr>
            <a:r>
              <a:rPr lang="en" sz="2000" dirty="0">
                <a:solidFill>
                  <a:srgbClr val="FFFFFF"/>
                </a:solidFill>
              </a:rPr>
              <a:t>On </a:t>
            </a:r>
            <a:r>
              <a:rPr lang="en" sz="2000" dirty="0" smtClean="0">
                <a:solidFill>
                  <a:srgbClr val="FFFFFF"/>
                </a:solidFill>
              </a:rPr>
              <a:t>Earth</a:t>
            </a:r>
          </a:p>
          <a:p>
            <a:pPr lvl="0" rtl="0">
              <a:lnSpc>
                <a:spcPct val="150000"/>
              </a:lnSpc>
              <a:spcBef>
                <a:spcPts val="0"/>
              </a:spcBef>
              <a:spcAft>
                <a:spcPts val="0"/>
              </a:spcAft>
              <a:buNone/>
            </a:pPr>
            <a:r>
              <a:rPr lang="en" sz="2000" dirty="0">
                <a:solidFill>
                  <a:srgbClr val="FFFFFF"/>
                </a:solidFill>
              </a:rPr>
              <a:t>	</a:t>
            </a:r>
            <a:r>
              <a:rPr lang="en" dirty="0" smtClean="0">
                <a:solidFill>
                  <a:srgbClr val="FFFFFF"/>
                </a:solidFill>
              </a:rPr>
              <a:t>Blight </a:t>
            </a:r>
            <a:r>
              <a:rPr lang="en" dirty="0">
                <a:solidFill>
                  <a:srgbClr val="FFFFFF"/>
                </a:solidFill>
              </a:rPr>
              <a:t>causes crops to </a:t>
            </a:r>
            <a:r>
              <a:rPr lang="en" dirty="0" smtClean="0">
                <a:solidFill>
                  <a:srgbClr val="FFFFFF"/>
                </a:solidFill>
              </a:rPr>
              <a:t>wither</a:t>
            </a:r>
          </a:p>
          <a:p>
            <a:pPr lvl="0" rtl="0">
              <a:lnSpc>
                <a:spcPct val="150000"/>
              </a:lnSpc>
              <a:spcBef>
                <a:spcPts val="0"/>
              </a:spcBef>
              <a:spcAft>
                <a:spcPts val="0"/>
              </a:spcAft>
              <a:buNone/>
            </a:pPr>
            <a:r>
              <a:rPr lang="en" dirty="0">
                <a:solidFill>
                  <a:srgbClr val="FFFFFF"/>
                </a:solidFill>
              </a:rPr>
              <a:t>	</a:t>
            </a:r>
            <a:r>
              <a:rPr lang="en" dirty="0" smtClean="0">
                <a:solidFill>
                  <a:srgbClr val="FFFFFF"/>
                </a:solidFill>
              </a:rPr>
              <a:t>NASA sends Lazarus mission</a:t>
            </a:r>
          </a:p>
          <a:p>
            <a:pPr lvl="0" rtl="0">
              <a:lnSpc>
                <a:spcPct val="150000"/>
              </a:lnSpc>
              <a:spcBef>
                <a:spcPts val="0"/>
              </a:spcBef>
              <a:spcAft>
                <a:spcPts val="0"/>
              </a:spcAft>
              <a:buNone/>
            </a:pPr>
            <a:r>
              <a:rPr lang="en" dirty="0">
                <a:solidFill>
                  <a:srgbClr val="FFFFFF"/>
                </a:solidFill>
              </a:rPr>
              <a:t>	</a:t>
            </a:r>
            <a:r>
              <a:rPr lang="en" dirty="0" smtClean="0">
                <a:solidFill>
                  <a:srgbClr val="FFFFFF"/>
                </a:solidFill>
              </a:rPr>
              <a:t>Cooper </a:t>
            </a:r>
            <a:r>
              <a:rPr lang="en" dirty="0">
                <a:solidFill>
                  <a:srgbClr val="FFFFFF"/>
                </a:solidFill>
              </a:rPr>
              <a:t>is a “farmer”, relies on </a:t>
            </a:r>
            <a:r>
              <a:rPr lang="en" dirty="0" smtClean="0">
                <a:solidFill>
                  <a:srgbClr val="FFFFFF"/>
                </a:solidFill>
              </a:rPr>
              <a:t>robots</a:t>
            </a:r>
          </a:p>
          <a:p>
            <a:pPr lvl="0" rtl="0">
              <a:lnSpc>
                <a:spcPct val="150000"/>
              </a:lnSpc>
              <a:spcBef>
                <a:spcPts val="0"/>
              </a:spcBef>
              <a:spcAft>
                <a:spcPts val="0"/>
              </a:spcAft>
              <a:buNone/>
            </a:pPr>
            <a:r>
              <a:rPr lang="en" dirty="0">
                <a:solidFill>
                  <a:srgbClr val="FFFFFF"/>
                </a:solidFill>
              </a:rPr>
              <a:t>	</a:t>
            </a:r>
            <a:r>
              <a:rPr lang="en" dirty="0" smtClean="0">
                <a:solidFill>
                  <a:srgbClr val="FFFFFF"/>
                </a:solidFill>
              </a:rPr>
              <a:t>Cooper </a:t>
            </a:r>
            <a:r>
              <a:rPr lang="en" dirty="0">
                <a:solidFill>
                  <a:srgbClr val="FFFFFF"/>
                </a:solidFill>
              </a:rPr>
              <a:t>finds location of NASA via gravitational anomal</a:t>
            </a:r>
            <a:r>
              <a:rPr lang="en" sz="2000" dirty="0">
                <a:solidFill>
                  <a:srgbClr val="FFFFFF"/>
                </a:solidFill>
              </a:rPr>
              <a:t>y</a:t>
            </a:r>
          </a:p>
          <a:p>
            <a:pPr lvl="0" rtl="0">
              <a:lnSpc>
                <a:spcPct val="150000"/>
              </a:lnSpc>
              <a:spcBef>
                <a:spcPts val="0"/>
              </a:spcBef>
              <a:spcAft>
                <a:spcPts val="0"/>
              </a:spcAft>
              <a:buNone/>
            </a:pPr>
            <a:r>
              <a:rPr lang="en" sz="2000" dirty="0">
                <a:solidFill>
                  <a:srgbClr val="FFFFFF"/>
                </a:solidFill>
              </a:rPr>
              <a:t>In Outer </a:t>
            </a:r>
            <a:r>
              <a:rPr lang="en" sz="2000" dirty="0" smtClean="0">
                <a:solidFill>
                  <a:srgbClr val="FFFFFF"/>
                </a:solidFill>
              </a:rPr>
              <a:t>Space</a:t>
            </a:r>
          </a:p>
          <a:p>
            <a:pPr lvl="0" rtl="0">
              <a:lnSpc>
                <a:spcPct val="150000"/>
              </a:lnSpc>
              <a:spcBef>
                <a:spcPts val="0"/>
              </a:spcBef>
              <a:spcAft>
                <a:spcPts val="0"/>
              </a:spcAft>
              <a:buNone/>
            </a:pPr>
            <a:r>
              <a:rPr lang="en" sz="2000" dirty="0">
                <a:solidFill>
                  <a:srgbClr val="FFFFFF"/>
                </a:solidFill>
              </a:rPr>
              <a:t>	</a:t>
            </a:r>
            <a:r>
              <a:rPr lang="en" dirty="0" smtClean="0">
                <a:solidFill>
                  <a:srgbClr val="FFFFFF"/>
                </a:solidFill>
              </a:rPr>
              <a:t>Space </a:t>
            </a:r>
            <a:r>
              <a:rPr lang="en" dirty="0">
                <a:solidFill>
                  <a:srgbClr val="FFFFFF"/>
                </a:solidFill>
              </a:rPr>
              <a:t>team (four humans, two robots) is sent through </a:t>
            </a:r>
            <a:r>
              <a:rPr lang="en" dirty="0" smtClean="0">
                <a:solidFill>
                  <a:srgbClr val="FFFFFF"/>
                </a:solidFill>
              </a:rPr>
              <a:t>wormhole</a:t>
            </a:r>
          </a:p>
          <a:p>
            <a:pPr lvl="0" rtl="0">
              <a:lnSpc>
                <a:spcPct val="150000"/>
              </a:lnSpc>
              <a:spcBef>
                <a:spcPts val="0"/>
              </a:spcBef>
              <a:spcAft>
                <a:spcPts val="0"/>
              </a:spcAft>
              <a:buNone/>
            </a:pPr>
            <a:r>
              <a:rPr lang="en" dirty="0">
                <a:solidFill>
                  <a:srgbClr val="FFFFFF"/>
                </a:solidFill>
              </a:rPr>
              <a:t>	</a:t>
            </a:r>
            <a:r>
              <a:rPr lang="en" dirty="0" smtClean="0">
                <a:solidFill>
                  <a:srgbClr val="FFFFFF"/>
                </a:solidFill>
              </a:rPr>
              <a:t>The </a:t>
            </a:r>
            <a:r>
              <a:rPr lang="en" dirty="0">
                <a:solidFill>
                  <a:srgbClr val="FFFFFF"/>
                </a:solidFill>
              </a:rPr>
              <a:t>mission visits </a:t>
            </a:r>
            <a:r>
              <a:rPr lang="en" dirty="0" smtClean="0">
                <a:solidFill>
                  <a:srgbClr val="FFFFFF"/>
                </a:solidFill>
              </a:rPr>
              <a:t>two Lazarus </a:t>
            </a:r>
            <a:r>
              <a:rPr lang="en" dirty="0">
                <a:solidFill>
                  <a:srgbClr val="FFFFFF"/>
                </a:solidFill>
              </a:rPr>
              <a:t>planets that are uninhabitable</a:t>
            </a:r>
          </a:p>
        </p:txBody>
      </p:sp>
      <p:sp>
        <p:nvSpPr>
          <p:cNvPr id="66" name="Shape 6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2"/>
                </a:solidFill>
              </a:rPr>
              <a:t>2</a:t>
            </a:fld>
            <a:endParaRPr lang="en">
              <a:solidFill>
                <a:schemeClr val="lt2"/>
              </a:solidFill>
            </a:endParaRPr>
          </a:p>
        </p:txBody>
      </p:sp>
      <p:sp>
        <p:nvSpPr>
          <p:cNvPr id="67" name="Shape 67"/>
          <p:cNvSpPr txBox="1"/>
          <p:nvPr/>
        </p:nvSpPr>
        <p:spPr>
          <a:xfrm>
            <a:off x="0" y="4828225"/>
            <a:ext cx="548700" cy="2610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CCCCCC"/>
                </a:solidFill>
              </a:rPr>
              <a:t>[P3]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Shape 72" descr="http://7wallpapers.net/wp-content/uploads/6_Interstellar.jpg"/>
          <p:cNvPicPr preferRelativeResize="0"/>
          <p:nvPr/>
        </p:nvPicPr>
        <p:blipFill>
          <a:blip r:embed="rId3">
            <a:alphaModFix amt="55000"/>
          </a:blip>
          <a:stretch>
            <a:fillRect/>
          </a:stretch>
        </p:blipFill>
        <p:spPr>
          <a:xfrm>
            <a:off x="0" y="3125"/>
            <a:ext cx="9144000" cy="5137240"/>
          </a:xfrm>
          <a:prstGeom prst="rect">
            <a:avLst/>
          </a:prstGeom>
          <a:noFill/>
          <a:ln>
            <a:noFill/>
          </a:ln>
        </p:spPr>
      </p:pic>
      <p:sp>
        <p:nvSpPr>
          <p:cNvPr id="73" name="Shape 7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Plot Summary</a:t>
            </a:r>
          </a:p>
        </p:txBody>
      </p:sp>
      <p:sp>
        <p:nvSpPr>
          <p:cNvPr id="74" name="Shape 7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150000"/>
              </a:lnSpc>
              <a:spcBef>
                <a:spcPts val="0"/>
              </a:spcBef>
              <a:spcAft>
                <a:spcPts val="0"/>
              </a:spcAft>
            </a:pPr>
            <a:r>
              <a:rPr lang="en" sz="2000" dirty="0">
                <a:solidFill>
                  <a:srgbClr val="FFFFFF"/>
                </a:solidFill>
              </a:rPr>
              <a:t>Still In Outer </a:t>
            </a:r>
            <a:r>
              <a:rPr lang="en" sz="2000" dirty="0" smtClean="0">
                <a:solidFill>
                  <a:srgbClr val="FFFFFF"/>
                </a:solidFill>
              </a:rPr>
              <a:t>Space</a:t>
            </a:r>
          </a:p>
          <a:p>
            <a:pPr lvl="0" rtl="0">
              <a:lnSpc>
                <a:spcPct val="150000"/>
              </a:lnSpc>
              <a:spcBef>
                <a:spcPts val="0"/>
              </a:spcBef>
              <a:spcAft>
                <a:spcPts val="0"/>
              </a:spcAft>
            </a:pPr>
            <a:r>
              <a:rPr lang="en" sz="2000" dirty="0">
                <a:solidFill>
                  <a:srgbClr val="FFFFFF"/>
                </a:solidFill>
              </a:rPr>
              <a:t>	</a:t>
            </a:r>
            <a:r>
              <a:rPr lang="en" dirty="0" smtClean="0">
                <a:solidFill>
                  <a:srgbClr val="FFFFFF"/>
                </a:solidFill>
              </a:rPr>
              <a:t>Dr</a:t>
            </a:r>
            <a:r>
              <a:rPr lang="en" dirty="0">
                <a:solidFill>
                  <a:srgbClr val="FFFFFF"/>
                </a:solidFill>
              </a:rPr>
              <a:t>. Mann on second planet betrays the team </a:t>
            </a:r>
            <a:r>
              <a:rPr lang="en" dirty="0" smtClean="0">
                <a:solidFill>
                  <a:srgbClr val="FFFFFF"/>
                </a:solidFill>
              </a:rPr>
              <a:t>to save himself</a:t>
            </a:r>
          </a:p>
          <a:p>
            <a:pPr lvl="0" rtl="0">
              <a:lnSpc>
                <a:spcPct val="150000"/>
              </a:lnSpc>
              <a:spcBef>
                <a:spcPts val="0"/>
              </a:spcBef>
              <a:spcAft>
                <a:spcPts val="0"/>
              </a:spcAft>
            </a:pPr>
            <a:r>
              <a:rPr lang="en" dirty="0">
                <a:solidFill>
                  <a:srgbClr val="FFFFFF"/>
                </a:solidFill>
              </a:rPr>
              <a:t>	</a:t>
            </a:r>
            <a:r>
              <a:rPr lang="en" dirty="0" smtClean="0">
                <a:solidFill>
                  <a:srgbClr val="FFFFFF"/>
                </a:solidFill>
              </a:rPr>
              <a:t>Cooper </a:t>
            </a:r>
            <a:r>
              <a:rPr lang="en" dirty="0">
                <a:solidFill>
                  <a:srgbClr val="FFFFFF"/>
                </a:solidFill>
              </a:rPr>
              <a:t>is sent into black </a:t>
            </a:r>
            <a:r>
              <a:rPr lang="en" dirty="0" smtClean="0">
                <a:solidFill>
                  <a:srgbClr val="FFFFFF"/>
                </a:solidFill>
              </a:rPr>
              <a:t>hole</a:t>
            </a:r>
          </a:p>
          <a:p>
            <a:pPr lvl="0" rtl="0">
              <a:lnSpc>
                <a:spcPct val="150000"/>
              </a:lnSpc>
              <a:spcBef>
                <a:spcPts val="0"/>
              </a:spcBef>
              <a:spcAft>
                <a:spcPts val="0"/>
              </a:spcAft>
            </a:pPr>
            <a:r>
              <a:rPr lang="en" dirty="0">
                <a:solidFill>
                  <a:srgbClr val="FFFFFF"/>
                </a:solidFill>
              </a:rPr>
              <a:t>	</a:t>
            </a:r>
            <a:r>
              <a:rPr lang="en" dirty="0" smtClean="0">
                <a:solidFill>
                  <a:srgbClr val="FFFFFF"/>
                </a:solidFill>
              </a:rPr>
              <a:t>Cooper’s daughter </a:t>
            </a:r>
            <a:r>
              <a:rPr lang="en" dirty="0">
                <a:solidFill>
                  <a:srgbClr val="FFFFFF"/>
                </a:solidFill>
              </a:rPr>
              <a:t>figures out gravity equation through </a:t>
            </a:r>
            <a:r>
              <a:rPr lang="en" dirty="0" smtClean="0">
                <a:solidFill>
                  <a:srgbClr val="FFFFFF"/>
                </a:solidFill>
              </a:rPr>
              <a:t>Cooper</a:t>
            </a:r>
          </a:p>
          <a:p>
            <a:pPr lvl="0" rtl="0">
              <a:lnSpc>
                <a:spcPct val="150000"/>
              </a:lnSpc>
              <a:spcBef>
                <a:spcPts val="0"/>
              </a:spcBef>
              <a:spcAft>
                <a:spcPts val="0"/>
              </a:spcAft>
            </a:pPr>
            <a:r>
              <a:rPr lang="en" dirty="0">
                <a:solidFill>
                  <a:srgbClr val="FFFFFF"/>
                </a:solidFill>
              </a:rPr>
              <a:t>	</a:t>
            </a:r>
            <a:r>
              <a:rPr lang="en" dirty="0" smtClean="0">
                <a:solidFill>
                  <a:srgbClr val="FFFFFF"/>
                </a:solidFill>
              </a:rPr>
              <a:t>Dr</a:t>
            </a:r>
            <a:r>
              <a:rPr lang="en" dirty="0">
                <a:solidFill>
                  <a:srgbClr val="FFFFFF"/>
                </a:solidFill>
              </a:rPr>
              <a:t>. Brand finds a suitable planet to restart humanity</a:t>
            </a:r>
          </a:p>
          <a:p>
            <a:pPr marL="342900" lvl="0" indent="-342900">
              <a:lnSpc>
                <a:spcPct val="150000"/>
              </a:lnSpc>
              <a:spcBef>
                <a:spcPts val="0"/>
              </a:spcBef>
              <a:spcAft>
                <a:spcPts val="0"/>
              </a:spcAft>
              <a:buFont typeface="Arial" panose="020B0604020202020204" pitchFamily="34" charset="0"/>
              <a:buChar char="•"/>
            </a:pPr>
            <a:endParaRPr dirty="0">
              <a:solidFill>
                <a:srgbClr val="FFFFFF"/>
              </a:solidFill>
            </a:endParaRPr>
          </a:p>
        </p:txBody>
      </p:sp>
      <p:sp>
        <p:nvSpPr>
          <p:cNvPr id="75" name="Shape 7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2"/>
                </a:solidFill>
              </a:rPr>
              <a:t>3</a:t>
            </a:fld>
            <a:endParaRPr lang="en">
              <a:solidFill>
                <a:schemeClr val="lt2"/>
              </a:solidFill>
            </a:endParaRPr>
          </a:p>
        </p:txBody>
      </p:sp>
      <p:sp>
        <p:nvSpPr>
          <p:cNvPr id="76" name="Shape 76"/>
          <p:cNvSpPr txBox="1"/>
          <p:nvPr/>
        </p:nvSpPr>
        <p:spPr>
          <a:xfrm>
            <a:off x="0" y="4828225"/>
            <a:ext cx="548700" cy="2610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EFEFEF"/>
                </a:solidFill>
              </a:rPr>
              <a:t>[P2]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descr="https://images7.alphacoders.com/585/585602.png"/>
          <p:cNvPicPr preferRelativeResize="0"/>
          <p:nvPr/>
        </p:nvPicPr>
        <p:blipFill>
          <a:blip r:embed="rId3">
            <a:alphaModFix amt="40000"/>
          </a:blip>
          <a:stretch>
            <a:fillRect/>
          </a:stretch>
        </p:blipFill>
        <p:spPr>
          <a:xfrm>
            <a:off x="0" y="3125"/>
            <a:ext cx="9144000" cy="5137240"/>
          </a:xfrm>
          <a:prstGeom prst="rect">
            <a:avLst/>
          </a:prstGeom>
          <a:noFill/>
          <a:ln>
            <a:noFill/>
          </a:ln>
        </p:spPr>
      </p:pic>
      <p:sp>
        <p:nvSpPr>
          <p:cNvPr id="82" name="Shape 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Post-Truth Society</a:t>
            </a:r>
          </a:p>
        </p:txBody>
      </p:sp>
      <p:sp>
        <p:nvSpPr>
          <p:cNvPr id="83" name="Shape 83"/>
          <p:cNvSpPr txBox="1">
            <a:spLocks noGrp="1"/>
          </p:cNvSpPr>
          <p:nvPr>
            <p:ph type="body" idx="1"/>
          </p:nvPr>
        </p:nvSpPr>
        <p:spPr>
          <a:xfrm>
            <a:off x="311700" y="1152475"/>
            <a:ext cx="3950700" cy="3416400"/>
          </a:xfrm>
          <a:prstGeom prst="rect">
            <a:avLst/>
          </a:prstGeom>
        </p:spPr>
        <p:txBody>
          <a:bodyPr lIns="91425" tIns="91425" rIns="91425" bIns="91425" anchor="t" anchorCtr="0">
            <a:noAutofit/>
          </a:bodyPr>
          <a:lstStyle/>
          <a:p>
            <a:pPr marL="457200" lvl="0" indent="-355600" rtl="0">
              <a:spcBef>
                <a:spcPts val="0"/>
              </a:spcBef>
              <a:spcAft>
                <a:spcPts val="0"/>
              </a:spcAft>
              <a:buClr>
                <a:srgbClr val="FFFFFF"/>
              </a:buClr>
              <a:buSzPct val="100000"/>
            </a:pPr>
            <a:r>
              <a:rPr lang="en" sz="2000" dirty="0">
                <a:solidFill>
                  <a:srgbClr val="FFFFFF"/>
                </a:solidFill>
              </a:rPr>
              <a:t>Communication lacking </a:t>
            </a:r>
            <a:r>
              <a:rPr lang="en" sz="2000" dirty="0" smtClean="0">
                <a:solidFill>
                  <a:srgbClr val="FFFFFF"/>
                </a:solidFill>
              </a:rPr>
              <a:t>between</a:t>
            </a:r>
          </a:p>
          <a:p>
            <a:pPr marL="457200" lvl="0" indent="-355600" rtl="0">
              <a:spcBef>
                <a:spcPts val="0"/>
              </a:spcBef>
              <a:spcAft>
                <a:spcPts val="3000"/>
              </a:spcAft>
              <a:buClr>
                <a:srgbClr val="FFFFFF"/>
              </a:buClr>
              <a:buSzPct val="100000"/>
            </a:pPr>
            <a:r>
              <a:rPr lang="en" sz="2000" dirty="0" smtClean="0">
                <a:solidFill>
                  <a:srgbClr val="FFFFFF"/>
                </a:solidFill>
              </a:rPr>
              <a:t>government/citizens</a:t>
            </a:r>
            <a:endParaRPr lang="en" sz="2000" dirty="0">
              <a:solidFill>
                <a:srgbClr val="FFFFFF"/>
              </a:solidFill>
            </a:endParaRPr>
          </a:p>
          <a:p>
            <a:pPr marL="457200" lvl="0" indent="-355600" rtl="0">
              <a:lnSpc>
                <a:spcPct val="100000"/>
              </a:lnSpc>
              <a:spcBef>
                <a:spcPts val="0"/>
              </a:spcBef>
              <a:spcAft>
                <a:spcPts val="0"/>
              </a:spcAft>
              <a:buClr>
                <a:srgbClr val="FFFFFF"/>
              </a:buClr>
              <a:buSzPct val="100000"/>
            </a:pPr>
            <a:r>
              <a:rPr lang="en" sz="2000" dirty="0">
                <a:solidFill>
                  <a:srgbClr val="FFFFFF"/>
                </a:solidFill>
              </a:rPr>
              <a:t>Post-truth - blatant lies </a:t>
            </a:r>
            <a:r>
              <a:rPr lang="en" sz="2000" dirty="0" smtClean="0">
                <a:solidFill>
                  <a:srgbClr val="FFFFFF"/>
                </a:solidFill>
              </a:rPr>
              <a:t>being</a:t>
            </a:r>
          </a:p>
          <a:p>
            <a:pPr marL="457200" lvl="0" indent="-355600" rtl="0">
              <a:lnSpc>
                <a:spcPct val="100000"/>
              </a:lnSpc>
              <a:spcBef>
                <a:spcPts val="0"/>
              </a:spcBef>
              <a:spcAft>
                <a:spcPts val="0"/>
              </a:spcAft>
              <a:buClr>
                <a:srgbClr val="FFFFFF"/>
              </a:buClr>
              <a:buSzPct val="100000"/>
            </a:pPr>
            <a:r>
              <a:rPr lang="en" sz="2000" dirty="0" smtClean="0">
                <a:solidFill>
                  <a:srgbClr val="FFFFFF"/>
                </a:solidFill>
              </a:rPr>
              <a:t>routine </a:t>
            </a:r>
            <a:r>
              <a:rPr lang="en" sz="2000" dirty="0">
                <a:solidFill>
                  <a:srgbClr val="FFFFFF"/>
                </a:solidFill>
              </a:rPr>
              <a:t>across society </a:t>
            </a:r>
            <a:r>
              <a:rPr lang="en" sz="2000" dirty="0">
                <a:solidFill>
                  <a:srgbClr val="CCCCCC"/>
                </a:solidFill>
              </a:rPr>
              <a:t>[</a:t>
            </a:r>
            <a:r>
              <a:rPr lang="en" sz="2000" dirty="0" smtClean="0">
                <a:solidFill>
                  <a:srgbClr val="CCCCCC"/>
                </a:solidFill>
              </a:rPr>
              <a:t>5]</a:t>
            </a:r>
          </a:p>
          <a:p>
            <a:pPr marL="457200" lvl="0" indent="-355600" rtl="0">
              <a:lnSpc>
                <a:spcPct val="100000"/>
              </a:lnSpc>
              <a:spcBef>
                <a:spcPts val="0"/>
              </a:spcBef>
              <a:spcAft>
                <a:spcPts val="0"/>
              </a:spcAft>
              <a:buClr>
                <a:srgbClr val="FFFFFF"/>
              </a:buClr>
              <a:buSzPct val="100000"/>
            </a:pPr>
            <a:r>
              <a:rPr lang="en" sz="2000" dirty="0">
                <a:solidFill>
                  <a:srgbClr val="CCCCCC"/>
                </a:solidFill>
              </a:rPr>
              <a:t>	</a:t>
            </a:r>
            <a:r>
              <a:rPr lang="en" dirty="0" smtClean="0">
                <a:solidFill>
                  <a:srgbClr val="FFFFFF"/>
                </a:solidFill>
              </a:rPr>
              <a:t>Government Censorship</a:t>
            </a:r>
          </a:p>
          <a:p>
            <a:pPr marL="457200" lvl="0" indent="-355600" rtl="0">
              <a:lnSpc>
                <a:spcPct val="100000"/>
              </a:lnSpc>
              <a:spcBef>
                <a:spcPts val="0"/>
              </a:spcBef>
              <a:spcAft>
                <a:spcPts val="0"/>
              </a:spcAft>
              <a:buClr>
                <a:srgbClr val="FFFFFF"/>
              </a:buClr>
              <a:buSzPct val="100000"/>
            </a:pPr>
            <a:r>
              <a:rPr lang="en" dirty="0">
                <a:solidFill>
                  <a:srgbClr val="FFFFFF"/>
                </a:solidFill>
              </a:rPr>
              <a:t>	</a:t>
            </a:r>
            <a:r>
              <a:rPr lang="en" sz="1800" dirty="0" smtClean="0">
                <a:solidFill>
                  <a:srgbClr val="FFFFFF"/>
                </a:solidFill>
              </a:rPr>
              <a:t>NASA </a:t>
            </a:r>
            <a:r>
              <a:rPr lang="en" sz="1800" dirty="0">
                <a:solidFill>
                  <a:srgbClr val="FFFFFF"/>
                </a:solidFill>
              </a:rPr>
              <a:t>Cover-up</a:t>
            </a:r>
          </a:p>
        </p:txBody>
      </p:sp>
      <p:sp>
        <p:nvSpPr>
          <p:cNvPr id="84" name="Shape 8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2"/>
                </a:solidFill>
              </a:rPr>
              <a:t>4</a:t>
            </a:fld>
            <a:endParaRPr lang="en">
              <a:solidFill>
                <a:schemeClr val="lt2"/>
              </a:solidFill>
            </a:endParaRPr>
          </a:p>
        </p:txBody>
      </p:sp>
      <p:pic>
        <p:nvPicPr>
          <p:cNvPr id="85" name="Shape 85"/>
          <p:cNvPicPr preferRelativeResize="0"/>
          <p:nvPr/>
        </p:nvPicPr>
        <p:blipFill>
          <a:blip r:embed="rId4">
            <a:alphaModFix/>
          </a:blip>
          <a:stretch>
            <a:fillRect/>
          </a:stretch>
        </p:blipFill>
        <p:spPr>
          <a:xfrm>
            <a:off x="4414800" y="1170125"/>
            <a:ext cx="4576800" cy="2574450"/>
          </a:xfrm>
          <a:prstGeom prst="rect">
            <a:avLst/>
          </a:prstGeom>
          <a:noFill/>
          <a:ln>
            <a:noFill/>
          </a:ln>
        </p:spPr>
      </p:pic>
      <p:sp>
        <p:nvSpPr>
          <p:cNvPr id="86" name="Shape 86"/>
          <p:cNvSpPr txBox="1"/>
          <p:nvPr/>
        </p:nvSpPr>
        <p:spPr>
          <a:xfrm>
            <a:off x="8368050" y="3744575"/>
            <a:ext cx="653100" cy="295200"/>
          </a:xfrm>
          <a:prstGeom prst="rect">
            <a:avLst/>
          </a:prstGeom>
          <a:noFill/>
          <a:ln>
            <a:noFill/>
          </a:ln>
        </p:spPr>
        <p:txBody>
          <a:bodyPr lIns="91425" tIns="91425" rIns="91425" bIns="91425" anchor="t" anchorCtr="0">
            <a:noAutofit/>
          </a:bodyPr>
          <a:lstStyle/>
          <a:p>
            <a:pPr lvl="0">
              <a:spcBef>
                <a:spcPts val="0"/>
              </a:spcBef>
              <a:buNone/>
            </a:pPr>
            <a:r>
              <a:rPr lang="en">
                <a:solidFill>
                  <a:srgbClr val="D9D9D9"/>
                </a:solidFill>
              </a:rPr>
              <a:t>[P1]</a:t>
            </a:r>
          </a:p>
        </p:txBody>
      </p:sp>
      <p:sp>
        <p:nvSpPr>
          <p:cNvPr id="87" name="Shape 87"/>
          <p:cNvSpPr txBox="1"/>
          <p:nvPr/>
        </p:nvSpPr>
        <p:spPr>
          <a:xfrm>
            <a:off x="0" y="4828225"/>
            <a:ext cx="548700" cy="2610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CCCCCC"/>
                </a:solidFill>
              </a:rPr>
              <a:t>[P9]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Shape 92" descr="https://images4.alphacoders.com/585/585635.png"/>
          <p:cNvPicPr preferRelativeResize="0"/>
          <p:nvPr/>
        </p:nvPicPr>
        <p:blipFill>
          <a:blip r:embed="rId3">
            <a:alphaModFix amt="40000"/>
          </a:blip>
          <a:stretch>
            <a:fillRect/>
          </a:stretch>
        </p:blipFill>
        <p:spPr>
          <a:xfrm>
            <a:off x="0" y="3125"/>
            <a:ext cx="9144000" cy="5137240"/>
          </a:xfrm>
          <a:prstGeom prst="rect">
            <a:avLst/>
          </a:prstGeom>
          <a:noFill/>
          <a:ln>
            <a:noFill/>
          </a:ln>
        </p:spPr>
      </p:pic>
      <p:sp>
        <p:nvSpPr>
          <p:cNvPr id="93" name="Shape 93"/>
          <p:cNvSpPr txBox="1"/>
          <p:nvPr/>
        </p:nvSpPr>
        <p:spPr>
          <a:xfrm>
            <a:off x="0" y="4837050"/>
            <a:ext cx="548700" cy="2610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D9D9D9"/>
                </a:solidFill>
              </a:rPr>
              <a:t>[P14]</a:t>
            </a:r>
          </a:p>
        </p:txBody>
      </p:sp>
      <p:sp>
        <p:nvSpPr>
          <p:cNvPr id="94" name="Shape 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Ethical Dilemma</a:t>
            </a:r>
          </a:p>
        </p:txBody>
      </p:sp>
      <p:sp>
        <p:nvSpPr>
          <p:cNvPr id="95" name="Shape 95"/>
          <p:cNvSpPr txBox="1">
            <a:spLocks noGrp="1"/>
          </p:cNvSpPr>
          <p:nvPr>
            <p:ph type="body" idx="1"/>
          </p:nvPr>
        </p:nvSpPr>
        <p:spPr>
          <a:xfrm>
            <a:off x="311700" y="1000075"/>
            <a:ext cx="3999900" cy="3416400"/>
          </a:xfrm>
          <a:prstGeom prst="rect">
            <a:avLst/>
          </a:prstGeom>
        </p:spPr>
        <p:txBody>
          <a:bodyPr lIns="91425" tIns="91425" rIns="91425" bIns="91425" anchor="t" anchorCtr="0">
            <a:noAutofit/>
          </a:bodyPr>
          <a:lstStyle/>
          <a:p>
            <a:pPr marL="457200" lvl="0" indent="-342900" rtl="0">
              <a:spcBef>
                <a:spcPts val="0"/>
              </a:spcBef>
              <a:spcAft>
                <a:spcPts val="0"/>
              </a:spcAft>
              <a:buClr>
                <a:srgbClr val="FFFFFF"/>
              </a:buClr>
              <a:buSzPct val="100000"/>
            </a:pPr>
            <a:r>
              <a:rPr lang="en" sz="1800" dirty="0">
                <a:solidFill>
                  <a:srgbClr val="FFFFFF"/>
                </a:solidFill>
              </a:rPr>
              <a:t>Abandon all life on </a:t>
            </a:r>
            <a:r>
              <a:rPr lang="en" sz="1800" dirty="0" smtClean="0">
                <a:solidFill>
                  <a:srgbClr val="FFFFFF"/>
                </a:solidFill>
              </a:rPr>
              <a:t>Earth</a:t>
            </a:r>
          </a:p>
          <a:p>
            <a:pPr marL="457200" lvl="0" indent="-342900" rtl="0">
              <a:spcBef>
                <a:spcPts val="0"/>
              </a:spcBef>
              <a:spcAft>
                <a:spcPts val="0"/>
              </a:spcAft>
              <a:buClr>
                <a:srgbClr val="FFFFFF"/>
              </a:buClr>
              <a:buSzPct val="100000"/>
            </a:pPr>
            <a:r>
              <a:rPr lang="en" sz="1800" dirty="0">
                <a:solidFill>
                  <a:srgbClr val="FFFFFF"/>
                </a:solidFill>
              </a:rPr>
              <a:t>	</a:t>
            </a:r>
            <a:r>
              <a:rPr lang="en" sz="1600" dirty="0" smtClean="0">
                <a:solidFill>
                  <a:srgbClr val="FFFFFF"/>
                </a:solidFill>
              </a:rPr>
              <a:t>Find </a:t>
            </a:r>
            <a:r>
              <a:rPr lang="en" sz="1600" dirty="0">
                <a:solidFill>
                  <a:srgbClr val="FFFFFF"/>
                </a:solidFill>
              </a:rPr>
              <a:t>suitable </a:t>
            </a:r>
            <a:r>
              <a:rPr lang="en" sz="1600" dirty="0" smtClean="0">
                <a:solidFill>
                  <a:srgbClr val="FFFFFF"/>
                </a:solidFill>
              </a:rPr>
              <a:t>planet</a:t>
            </a:r>
          </a:p>
          <a:p>
            <a:pPr marL="457200" lvl="0" indent="-342900" rtl="0">
              <a:spcBef>
                <a:spcPts val="0"/>
              </a:spcBef>
              <a:spcAft>
                <a:spcPts val="0"/>
              </a:spcAft>
              <a:buClr>
                <a:srgbClr val="FFFFFF"/>
              </a:buClr>
              <a:buSzPct val="100000"/>
            </a:pPr>
            <a:r>
              <a:rPr lang="en" sz="1600" dirty="0">
                <a:solidFill>
                  <a:srgbClr val="FFFFFF"/>
                </a:solidFill>
              </a:rPr>
              <a:t>	</a:t>
            </a:r>
            <a:r>
              <a:rPr lang="en" sz="1600" dirty="0" smtClean="0">
                <a:solidFill>
                  <a:srgbClr val="FFFFFF"/>
                </a:solidFill>
              </a:rPr>
              <a:t>Develop </a:t>
            </a:r>
            <a:r>
              <a:rPr lang="en" sz="1600" dirty="0">
                <a:solidFill>
                  <a:srgbClr val="FFFFFF"/>
                </a:solidFill>
              </a:rPr>
              <a:t>colony from frozen embryos</a:t>
            </a:r>
          </a:p>
        </p:txBody>
      </p:sp>
      <p:sp>
        <p:nvSpPr>
          <p:cNvPr id="96" name="Shape 9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a:t>
            </a:fld>
            <a:endParaRPr lang="en"/>
          </a:p>
        </p:txBody>
      </p:sp>
      <p:sp>
        <p:nvSpPr>
          <p:cNvPr id="97" name="Shape 97"/>
          <p:cNvSpPr txBox="1"/>
          <p:nvPr/>
        </p:nvSpPr>
        <p:spPr>
          <a:xfrm>
            <a:off x="4397250" y="4759625"/>
            <a:ext cx="872700" cy="295200"/>
          </a:xfrm>
          <a:prstGeom prst="rect">
            <a:avLst/>
          </a:prstGeom>
          <a:noFill/>
          <a:ln>
            <a:noFill/>
          </a:ln>
        </p:spPr>
        <p:txBody>
          <a:bodyPr lIns="91425" tIns="91425" rIns="91425" bIns="91425" anchor="t" anchorCtr="0">
            <a:noAutofit/>
          </a:bodyPr>
          <a:lstStyle/>
          <a:p>
            <a:pPr lvl="0" rtl="0">
              <a:spcBef>
                <a:spcPts val="0"/>
              </a:spcBef>
              <a:buNone/>
            </a:pPr>
            <a:r>
              <a:rPr lang="en">
                <a:solidFill>
                  <a:srgbClr val="CCCCCC"/>
                </a:solidFill>
              </a:rPr>
              <a:t>[P5, P6] </a:t>
            </a:r>
          </a:p>
        </p:txBody>
      </p:sp>
      <p:sp>
        <p:nvSpPr>
          <p:cNvPr id="98" name="Shape 98"/>
          <p:cNvSpPr txBox="1">
            <a:spLocks noGrp="1"/>
          </p:cNvSpPr>
          <p:nvPr>
            <p:ph type="body" idx="2"/>
          </p:nvPr>
        </p:nvSpPr>
        <p:spPr>
          <a:xfrm>
            <a:off x="4488150" y="1017725"/>
            <a:ext cx="4688400" cy="3416400"/>
          </a:xfrm>
          <a:prstGeom prst="rect">
            <a:avLst/>
          </a:prstGeom>
        </p:spPr>
        <p:txBody>
          <a:bodyPr lIns="91425" tIns="91425" rIns="91425" bIns="91425" anchor="t" anchorCtr="0">
            <a:noAutofit/>
          </a:bodyPr>
          <a:lstStyle/>
          <a:p>
            <a:pPr marL="457200" lvl="0" indent="-342900" rtl="0">
              <a:spcBef>
                <a:spcPts val="0"/>
              </a:spcBef>
              <a:spcAft>
                <a:spcPts val="0"/>
              </a:spcAft>
              <a:buClr>
                <a:srgbClr val="FFFFFF"/>
              </a:buClr>
              <a:buSzPct val="100000"/>
            </a:pPr>
            <a:r>
              <a:rPr lang="en" sz="1800" dirty="0">
                <a:solidFill>
                  <a:srgbClr val="FFFFFF"/>
                </a:solidFill>
              </a:rPr>
              <a:t>Save humans on </a:t>
            </a:r>
            <a:r>
              <a:rPr lang="en" sz="1800" dirty="0" smtClean="0">
                <a:solidFill>
                  <a:srgbClr val="FFFFFF"/>
                </a:solidFill>
              </a:rPr>
              <a:t>Earth</a:t>
            </a:r>
          </a:p>
          <a:p>
            <a:pPr marL="457200" lvl="0" indent="-342900" rtl="0">
              <a:spcBef>
                <a:spcPts val="0"/>
              </a:spcBef>
              <a:spcAft>
                <a:spcPts val="0"/>
              </a:spcAft>
              <a:buClr>
                <a:srgbClr val="FFFFFF"/>
              </a:buClr>
              <a:buSzPct val="100000"/>
            </a:pPr>
            <a:r>
              <a:rPr lang="en" sz="1800" dirty="0">
                <a:solidFill>
                  <a:srgbClr val="FFFFFF"/>
                </a:solidFill>
              </a:rPr>
              <a:t>	</a:t>
            </a:r>
            <a:r>
              <a:rPr lang="en" sz="1600" dirty="0" smtClean="0">
                <a:solidFill>
                  <a:srgbClr val="FFFFFF"/>
                </a:solidFill>
              </a:rPr>
              <a:t>Solve </a:t>
            </a:r>
            <a:r>
              <a:rPr lang="en" sz="1600" dirty="0">
                <a:solidFill>
                  <a:srgbClr val="FFFFFF"/>
                </a:solidFill>
              </a:rPr>
              <a:t>gravity </a:t>
            </a:r>
            <a:r>
              <a:rPr lang="en" sz="1600" dirty="0" smtClean="0">
                <a:solidFill>
                  <a:srgbClr val="FFFFFF"/>
                </a:solidFill>
              </a:rPr>
              <a:t>equation</a:t>
            </a:r>
          </a:p>
          <a:p>
            <a:pPr marL="457200" lvl="0" indent="-342900" rtl="0">
              <a:spcBef>
                <a:spcPts val="0"/>
              </a:spcBef>
              <a:spcAft>
                <a:spcPts val="0"/>
              </a:spcAft>
              <a:buClr>
                <a:srgbClr val="FFFFFF"/>
              </a:buClr>
              <a:buSzPct val="100000"/>
            </a:pPr>
            <a:r>
              <a:rPr lang="en" sz="1600" dirty="0">
                <a:solidFill>
                  <a:srgbClr val="FFFFFF"/>
                </a:solidFill>
              </a:rPr>
              <a:t>	</a:t>
            </a:r>
            <a:r>
              <a:rPr lang="en" sz="1600" dirty="0" smtClean="0">
                <a:solidFill>
                  <a:srgbClr val="FFFFFF"/>
                </a:solidFill>
              </a:rPr>
              <a:t>Create </a:t>
            </a:r>
            <a:r>
              <a:rPr lang="en" sz="1600" dirty="0">
                <a:solidFill>
                  <a:srgbClr val="FFFFFF"/>
                </a:solidFill>
              </a:rPr>
              <a:t>and launch giant space station</a:t>
            </a:r>
          </a:p>
        </p:txBody>
      </p:sp>
      <p:pic>
        <p:nvPicPr>
          <p:cNvPr id="99" name="Shape 99"/>
          <p:cNvPicPr preferRelativeResize="0"/>
          <p:nvPr/>
        </p:nvPicPr>
        <p:blipFill>
          <a:blip r:embed="rId4">
            <a:alphaModFix/>
          </a:blip>
          <a:stretch>
            <a:fillRect/>
          </a:stretch>
        </p:blipFill>
        <p:spPr>
          <a:xfrm>
            <a:off x="4912400" y="2439824"/>
            <a:ext cx="3839900" cy="2319799"/>
          </a:xfrm>
          <a:prstGeom prst="rect">
            <a:avLst/>
          </a:prstGeom>
          <a:noFill/>
          <a:ln>
            <a:noFill/>
          </a:ln>
        </p:spPr>
      </p:pic>
      <p:pic>
        <p:nvPicPr>
          <p:cNvPr id="100" name="Shape 100"/>
          <p:cNvPicPr preferRelativeResize="0"/>
          <p:nvPr/>
        </p:nvPicPr>
        <p:blipFill>
          <a:blip r:embed="rId5">
            <a:alphaModFix/>
          </a:blip>
          <a:stretch>
            <a:fillRect/>
          </a:stretch>
        </p:blipFill>
        <p:spPr>
          <a:xfrm>
            <a:off x="625450" y="2399424"/>
            <a:ext cx="3999902" cy="23601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106" name="Shape 106"/>
          <p:cNvSpPr txBox="1"/>
          <p:nvPr/>
        </p:nvSpPr>
        <p:spPr>
          <a:xfrm>
            <a:off x="0" y="4828225"/>
            <a:ext cx="548700" cy="2610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CCCCCC"/>
                </a:solidFill>
              </a:rPr>
              <a:t>[P10]</a:t>
            </a:r>
          </a:p>
        </p:txBody>
      </p:sp>
      <p:sp>
        <p:nvSpPr>
          <p:cNvPr id="107" name="Shape 107"/>
          <p:cNvSpPr/>
          <p:nvPr/>
        </p:nvSpPr>
        <p:spPr>
          <a:xfrm>
            <a:off x="3920225" y="3801450"/>
            <a:ext cx="2463300" cy="8958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8" name="Shape 10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Communication Technologies</a:t>
            </a:r>
          </a:p>
        </p:txBody>
      </p:sp>
      <p:sp>
        <p:nvSpPr>
          <p:cNvPr id="109" name="Shape 109"/>
          <p:cNvSpPr txBox="1">
            <a:spLocks noGrp="1"/>
          </p:cNvSpPr>
          <p:nvPr>
            <p:ph type="body" idx="1"/>
          </p:nvPr>
        </p:nvSpPr>
        <p:spPr>
          <a:xfrm>
            <a:off x="311700" y="1483150"/>
            <a:ext cx="4097400" cy="3416400"/>
          </a:xfrm>
          <a:prstGeom prst="rect">
            <a:avLst/>
          </a:prstGeom>
        </p:spPr>
        <p:txBody>
          <a:bodyPr lIns="91425" tIns="91425" rIns="91425" bIns="91425" anchor="t" anchorCtr="0">
            <a:noAutofit/>
          </a:bodyPr>
          <a:lstStyle/>
          <a:p>
            <a:pPr lvl="0" rtl="0">
              <a:spcBef>
                <a:spcPts val="0"/>
              </a:spcBef>
              <a:buNone/>
            </a:pPr>
            <a:r>
              <a:rPr lang="en" sz="2200">
                <a:solidFill>
                  <a:srgbClr val="FFFFFF"/>
                </a:solidFill>
              </a:rPr>
              <a:t>Radio Waves</a:t>
            </a:r>
          </a:p>
          <a:p>
            <a:pPr lvl="0" rtl="0">
              <a:spcBef>
                <a:spcPts val="0"/>
              </a:spcBef>
              <a:buNone/>
            </a:pPr>
            <a:endParaRPr sz="2200">
              <a:solidFill>
                <a:srgbClr val="FFFFFF"/>
              </a:solidFill>
            </a:endParaRPr>
          </a:p>
          <a:p>
            <a:pPr lvl="0" rtl="0">
              <a:spcBef>
                <a:spcPts val="0"/>
              </a:spcBef>
              <a:buNone/>
            </a:pPr>
            <a:r>
              <a:rPr lang="en" sz="2200">
                <a:solidFill>
                  <a:srgbClr val="FFFFFF"/>
                </a:solidFill>
              </a:rPr>
              <a:t>Gravity Waves</a:t>
            </a:r>
          </a:p>
          <a:p>
            <a:pPr lvl="0" rtl="0">
              <a:spcBef>
                <a:spcPts val="0"/>
              </a:spcBef>
              <a:buNone/>
            </a:pPr>
            <a:endParaRPr sz="2200">
              <a:solidFill>
                <a:srgbClr val="FFFFFF"/>
              </a:solidFill>
            </a:endParaRPr>
          </a:p>
          <a:p>
            <a:pPr lvl="0" rtl="0">
              <a:spcBef>
                <a:spcPts val="0"/>
              </a:spcBef>
              <a:buNone/>
            </a:pPr>
            <a:r>
              <a:rPr lang="en" sz="2200">
                <a:solidFill>
                  <a:srgbClr val="FFFFFF"/>
                </a:solidFill>
              </a:rPr>
              <a:t>Quantum Entanglement</a:t>
            </a:r>
          </a:p>
          <a:p>
            <a:pPr lvl="0">
              <a:spcBef>
                <a:spcPts val="0"/>
              </a:spcBef>
              <a:buNone/>
            </a:pPr>
            <a:endParaRPr>
              <a:solidFill>
                <a:srgbClr val="FFFFFF"/>
              </a:solidFill>
            </a:endParaRPr>
          </a:p>
        </p:txBody>
      </p:sp>
      <p:sp>
        <p:nvSpPr>
          <p:cNvPr id="110" name="Shape 11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2"/>
                </a:solidFill>
              </a:rPr>
              <a:t>6</a:t>
            </a:fld>
            <a:endParaRPr lang="en">
              <a:solidFill>
                <a:schemeClr val="lt2"/>
              </a:solidFill>
            </a:endParaRPr>
          </a:p>
        </p:txBody>
      </p:sp>
      <p:sp>
        <p:nvSpPr>
          <p:cNvPr id="111" name="Shape 111"/>
          <p:cNvSpPr txBox="1"/>
          <p:nvPr/>
        </p:nvSpPr>
        <p:spPr>
          <a:xfrm>
            <a:off x="7314950" y="4353550"/>
            <a:ext cx="1647300" cy="393600"/>
          </a:xfrm>
          <a:prstGeom prst="rect">
            <a:avLst/>
          </a:prstGeom>
          <a:noFill/>
          <a:ln>
            <a:noFill/>
          </a:ln>
        </p:spPr>
        <p:txBody>
          <a:bodyPr lIns="91425" tIns="91425" rIns="91425" bIns="91425" anchor="t" anchorCtr="0">
            <a:noAutofit/>
          </a:bodyPr>
          <a:lstStyle/>
          <a:p>
            <a:pPr lvl="0" algn="r">
              <a:spcBef>
                <a:spcPts val="0"/>
              </a:spcBef>
              <a:buNone/>
            </a:pPr>
            <a:r>
              <a:rPr lang="en">
                <a:solidFill>
                  <a:srgbClr val="CCCCCC"/>
                </a:solidFill>
              </a:rPr>
              <a:t>[4, P2, P3, P4]</a:t>
            </a:r>
          </a:p>
        </p:txBody>
      </p:sp>
      <p:sp>
        <p:nvSpPr>
          <p:cNvPr id="112" name="Shape 112"/>
          <p:cNvSpPr/>
          <p:nvPr/>
        </p:nvSpPr>
        <p:spPr>
          <a:xfrm rot="-2700000">
            <a:off x="6898168" y="2338455"/>
            <a:ext cx="1073812" cy="1102662"/>
          </a:xfrm>
          <a:prstGeom prst="halfFrame">
            <a:avLst>
              <a:gd name="adj1" fmla="val 16495"/>
              <a:gd name="adj2" fmla="val 1787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3" name="Shape 113"/>
          <p:cNvSpPr txBox="1"/>
          <p:nvPr/>
        </p:nvSpPr>
        <p:spPr>
          <a:xfrm>
            <a:off x="7708150" y="2279700"/>
            <a:ext cx="1360200" cy="1764000"/>
          </a:xfrm>
          <a:prstGeom prst="rect">
            <a:avLst/>
          </a:prstGeom>
          <a:noFill/>
          <a:ln>
            <a:noFill/>
          </a:ln>
        </p:spPr>
        <p:txBody>
          <a:bodyPr lIns="91425" tIns="91425" rIns="91425" bIns="91425" anchor="t" anchorCtr="0">
            <a:noAutofit/>
          </a:bodyPr>
          <a:lstStyle/>
          <a:p>
            <a:pPr lvl="0">
              <a:spcBef>
                <a:spcPts val="0"/>
              </a:spcBef>
              <a:buNone/>
            </a:pPr>
            <a:r>
              <a:rPr lang="en" sz="6000" i="1">
                <a:solidFill>
                  <a:srgbClr val="FFFFFF"/>
                </a:solidFill>
                <a:latin typeface="Cambria"/>
                <a:ea typeface="Cambria"/>
                <a:cs typeface="Cambria"/>
                <a:sym typeface="Cambria"/>
              </a:rPr>
              <a:t>C</a:t>
            </a:r>
          </a:p>
        </p:txBody>
      </p:sp>
      <p:pic>
        <p:nvPicPr>
          <p:cNvPr id="114" name="Shape 114" descr="Image result for radio waves"/>
          <p:cNvPicPr preferRelativeResize="0"/>
          <p:nvPr/>
        </p:nvPicPr>
        <p:blipFill>
          <a:blip r:embed="rId4">
            <a:alphaModFix/>
          </a:blip>
          <a:stretch>
            <a:fillRect/>
          </a:stretch>
        </p:blipFill>
        <p:spPr>
          <a:xfrm>
            <a:off x="4487175" y="1161162"/>
            <a:ext cx="1206949" cy="1056100"/>
          </a:xfrm>
          <a:prstGeom prst="rect">
            <a:avLst/>
          </a:prstGeom>
          <a:noFill/>
          <a:ln>
            <a:noFill/>
          </a:ln>
        </p:spPr>
      </p:pic>
      <p:pic>
        <p:nvPicPr>
          <p:cNvPr id="115" name="Shape 115" descr="https://asd.gsfc.nasa.gov/blueshift/wp-content/uploads/2015/11/figure1.jpg"/>
          <p:cNvPicPr preferRelativeResize="0"/>
          <p:nvPr/>
        </p:nvPicPr>
        <p:blipFill>
          <a:blip r:embed="rId5">
            <a:alphaModFix/>
          </a:blip>
          <a:stretch>
            <a:fillRect/>
          </a:stretch>
        </p:blipFill>
        <p:spPr>
          <a:xfrm>
            <a:off x="3873899" y="2360701"/>
            <a:ext cx="2433499" cy="1366303"/>
          </a:xfrm>
          <a:prstGeom prst="rect">
            <a:avLst/>
          </a:prstGeom>
          <a:noFill/>
          <a:ln>
            <a:noFill/>
          </a:ln>
        </p:spPr>
      </p:pic>
      <p:pic>
        <p:nvPicPr>
          <p:cNvPr id="116" name="Shape 116" descr="Image result for quantum entanglement art"/>
          <p:cNvPicPr preferRelativeResize="0"/>
          <p:nvPr/>
        </p:nvPicPr>
        <p:blipFill>
          <a:blip r:embed="rId6">
            <a:alphaModFix/>
          </a:blip>
          <a:stretch>
            <a:fillRect/>
          </a:stretch>
        </p:blipFill>
        <p:spPr>
          <a:xfrm>
            <a:off x="3950100" y="3771499"/>
            <a:ext cx="2433499" cy="8787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descr="https://images8.alphacoders.com/585/thumb-1920-585651.png"/>
          <p:cNvPicPr preferRelativeResize="0"/>
          <p:nvPr/>
        </p:nvPicPr>
        <p:blipFill>
          <a:blip r:embed="rId3">
            <a:alphaModFix amt="50000"/>
          </a:blip>
          <a:stretch>
            <a:fillRect/>
          </a:stretch>
        </p:blipFill>
        <p:spPr>
          <a:xfrm>
            <a:off x="0" y="3125"/>
            <a:ext cx="9144000" cy="5137240"/>
          </a:xfrm>
          <a:prstGeom prst="rect">
            <a:avLst/>
          </a:prstGeom>
          <a:noFill/>
          <a:ln>
            <a:noFill/>
          </a:ln>
        </p:spPr>
      </p:pic>
      <p:sp>
        <p:nvSpPr>
          <p:cNvPr id="122" name="Shape 122"/>
          <p:cNvSpPr txBox="1"/>
          <p:nvPr/>
        </p:nvSpPr>
        <p:spPr>
          <a:xfrm>
            <a:off x="0" y="4828225"/>
            <a:ext cx="548700" cy="2610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CCCCCC"/>
                </a:solidFill>
              </a:rPr>
              <a:t>[P13]</a:t>
            </a:r>
          </a:p>
        </p:txBody>
      </p:sp>
      <p:sp>
        <p:nvSpPr>
          <p:cNvPr id="123" name="Shape 1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Communication Implications</a:t>
            </a:r>
          </a:p>
        </p:txBody>
      </p:sp>
      <p:sp>
        <p:nvSpPr>
          <p:cNvPr id="124" name="Shape 124"/>
          <p:cNvSpPr txBox="1">
            <a:spLocks noGrp="1"/>
          </p:cNvSpPr>
          <p:nvPr>
            <p:ph type="body" idx="1"/>
          </p:nvPr>
        </p:nvSpPr>
        <p:spPr>
          <a:xfrm>
            <a:off x="311700" y="914547"/>
            <a:ext cx="8520600" cy="3416400"/>
          </a:xfrm>
          <a:prstGeom prst="rect">
            <a:avLst/>
          </a:prstGeom>
        </p:spPr>
        <p:txBody>
          <a:bodyPr lIns="91425" tIns="91425" rIns="91425" bIns="91425" anchor="t" anchorCtr="0">
            <a:noAutofit/>
          </a:bodyPr>
          <a:lstStyle/>
          <a:p>
            <a:pPr marL="101600" lvl="0" rtl="0">
              <a:spcBef>
                <a:spcPts val="0"/>
              </a:spcBef>
              <a:spcAft>
                <a:spcPts val="600"/>
              </a:spcAft>
              <a:buClr>
                <a:srgbClr val="FFFFFF"/>
              </a:buClr>
              <a:buSzPct val="100000"/>
            </a:pPr>
            <a:r>
              <a:rPr lang="en" sz="2000" dirty="0">
                <a:solidFill>
                  <a:srgbClr val="FFFFFF"/>
                </a:solidFill>
              </a:rPr>
              <a:t>Loss of connection with people on Earth</a:t>
            </a:r>
          </a:p>
          <a:p>
            <a:pPr marL="101600" lvl="0" rtl="0">
              <a:spcBef>
                <a:spcPts val="0"/>
              </a:spcBef>
              <a:spcAft>
                <a:spcPts val="600"/>
              </a:spcAft>
              <a:buClr>
                <a:srgbClr val="FFFFFF"/>
              </a:buClr>
              <a:buSzPct val="100000"/>
            </a:pPr>
            <a:r>
              <a:rPr lang="en" sz="2000" dirty="0">
                <a:solidFill>
                  <a:srgbClr val="FFFFFF"/>
                </a:solidFill>
              </a:rPr>
              <a:t>Relativity affects message arrival </a:t>
            </a:r>
            <a:r>
              <a:rPr lang="en" sz="2000" dirty="0">
                <a:solidFill>
                  <a:srgbClr val="CCCCCC"/>
                </a:solidFill>
              </a:rPr>
              <a:t>[11]</a:t>
            </a:r>
          </a:p>
          <a:p>
            <a:pPr marL="101600" lvl="0" rtl="0">
              <a:spcBef>
                <a:spcPts val="0"/>
              </a:spcBef>
              <a:spcAft>
                <a:spcPts val="600"/>
              </a:spcAft>
              <a:buClr>
                <a:srgbClr val="FFFFFF"/>
              </a:buClr>
              <a:buSzPct val="100000"/>
            </a:pPr>
            <a:r>
              <a:rPr lang="en" sz="2000" dirty="0">
                <a:solidFill>
                  <a:srgbClr val="FFFFFF"/>
                </a:solidFill>
              </a:rPr>
              <a:t>Breakthroughs or emergencies cannot be shared for a long time</a:t>
            </a:r>
          </a:p>
          <a:p>
            <a:pPr marL="101600" lvl="0" rtl="0">
              <a:spcBef>
                <a:spcPts val="0"/>
              </a:spcBef>
              <a:spcAft>
                <a:spcPts val="600"/>
              </a:spcAft>
              <a:buClr>
                <a:srgbClr val="FFFFFF"/>
              </a:buClr>
              <a:buSzPct val="100000"/>
            </a:pPr>
            <a:r>
              <a:rPr lang="en" sz="2000" dirty="0">
                <a:solidFill>
                  <a:srgbClr val="FFFFFF"/>
                </a:solidFill>
              </a:rPr>
              <a:t>Lack of instant command and control creates a greater role for autonomous missions and autonomous robot exploration</a:t>
            </a:r>
          </a:p>
          <a:p>
            <a:pPr marL="571500" lvl="1" rtl="0">
              <a:spcBef>
                <a:spcPts val="0"/>
              </a:spcBef>
              <a:spcAft>
                <a:spcPts val="600"/>
              </a:spcAft>
              <a:buClr>
                <a:srgbClr val="FFFFFF"/>
              </a:buClr>
              <a:buSzPct val="100000"/>
            </a:pPr>
            <a:r>
              <a:rPr lang="en" sz="1800" dirty="0">
                <a:solidFill>
                  <a:srgbClr val="FFFFFF"/>
                </a:solidFill>
              </a:rPr>
              <a:t>Mars Rover has a 20 minute delay on average in communication </a:t>
            </a:r>
            <a:r>
              <a:rPr lang="en" sz="1800" dirty="0">
                <a:solidFill>
                  <a:srgbClr val="CCCCCC"/>
                </a:solidFill>
              </a:rPr>
              <a:t>[6]</a:t>
            </a:r>
          </a:p>
          <a:p>
            <a:pPr lvl="0" rtl="0">
              <a:spcBef>
                <a:spcPts val="0"/>
              </a:spcBef>
              <a:spcAft>
                <a:spcPts val="600"/>
              </a:spcAft>
              <a:buNone/>
            </a:pPr>
            <a:endParaRPr sz="2000" dirty="0">
              <a:solidFill>
                <a:srgbClr val="FFFFFF"/>
              </a:solidFill>
            </a:endParaRPr>
          </a:p>
        </p:txBody>
      </p:sp>
      <p:sp>
        <p:nvSpPr>
          <p:cNvPr id="125" name="Shape 12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2"/>
                </a:solidFill>
              </a:rPr>
              <a:t>7</a:t>
            </a:fld>
            <a:endParaRPr lang="en">
              <a:solidFill>
                <a:schemeClr val="lt2"/>
              </a:solidFill>
            </a:endParaRPr>
          </a:p>
        </p:txBody>
      </p:sp>
      <p:pic>
        <p:nvPicPr>
          <p:cNvPr id="126" name="Shape 126" descr="interstellar2014part3.0118.jpg"/>
          <p:cNvPicPr preferRelativeResize="0"/>
          <p:nvPr/>
        </p:nvPicPr>
        <p:blipFill>
          <a:blip r:embed="rId4">
            <a:alphaModFix/>
          </a:blip>
          <a:stretch>
            <a:fillRect/>
          </a:stretch>
        </p:blipFill>
        <p:spPr>
          <a:xfrm>
            <a:off x="2685337" y="3402322"/>
            <a:ext cx="4017224" cy="1676424"/>
          </a:xfrm>
          <a:prstGeom prst="rect">
            <a:avLst/>
          </a:prstGeom>
          <a:noFill/>
          <a:ln>
            <a:noFill/>
          </a:ln>
        </p:spPr>
      </p:pic>
      <p:sp>
        <p:nvSpPr>
          <p:cNvPr id="127" name="Shape 127"/>
          <p:cNvSpPr txBox="1"/>
          <p:nvPr/>
        </p:nvSpPr>
        <p:spPr>
          <a:xfrm>
            <a:off x="2136637" y="4823725"/>
            <a:ext cx="548700" cy="309300"/>
          </a:xfrm>
          <a:prstGeom prst="rect">
            <a:avLst/>
          </a:prstGeom>
          <a:noFill/>
          <a:ln>
            <a:noFill/>
          </a:ln>
        </p:spPr>
        <p:txBody>
          <a:bodyPr lIns="91425" tIns="91425" rIns="91425" bIns="91425" anchor="t" anchorCtr="0">
            <a:noAutofit/>
          </a:bodyPr>
          <a:lstStyle/>
          <a:p>
            <a:pPr lvl="0" rtl="0">
              <a:spcBef>
                <a:spcPts val="0"/>
              </a:spcBef>
              <a:buNone/>
            </a:pPr>
            <a:r>
              <a:rPr lang="en" sz="1200">
                <a:solidFill>
                  <a:srgbClr val="D9D9D9"/>
                </a:solidFill>
              </a:rPr>
              <a:t>[P16]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a:blip r:embed="rId3">
            <a:alphaModFix amt="40000"/>
          </a:blip>
          <a:stretch>
            <a:fillRect/>
          </a:stretch>
        </p:blipFill>
        <p:spPr>
          <a:xfrm>
            <a:off x="0" y="0"/>
            <a:ext cx="9144000" cy="5143500"/>
          </a:xfrm>
          <a:prstGeom prst="rect">
            <a:avLst/>
          </a:prstGeom>
          <a:noFill/>
          <a:ln>
            <a:noFill/>
          </a:ln>
        </p:spPr>
      </p:pic>
      <p:sp>
        <p:nvSpPr>
          <p:cNvPr id="133" name="Shape 1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Dependence on Robots</a:t>
            </a:r>
          </a:p>
          <a:p>
            <a:pPr lvl="0">
              <a:spcBef>
                <a:spcPts val="0"/>
              </a:spcBef>
              <a:buNone/>
            </a:pPr>
            <a:endParaRPr/>
          </a:p>
        </p:txBody>
      </p:sp>
      <p:sp>
        <p:nvSpPr>
          <p:cNvPr id="134" name="Shape 134"/>
          <p:cNvSpPr txBox="1">
            <a:spLocks noGrp="1"/>
          </p:cNvSpPr>
          <p:nvPr>
            <p:ph type="body" idx="1"/>
          </p:nvPr>
        </p:nvSpPr>
        <p:spPr>
          <a:xfrm>
            <a:off x="311700" y="1060000"/>
            <a:ext cx="8520600" cy="3416400"/>
          </a:xfrm>
          <a:prstGeom prst="rect">
            <a:avLst/>
          </a:prstGeom>
        </p:spPr>
        <p:txBody>
          <a:bodyPr lIns="91425" tIns="91425" rIns="91425" bIns="91425" anchor="t" anchorCtr="0">
            <a:noAutofit/>
          </a:bodyPr>
          <a:lstStyle/>
          <a:p>
            <a:pPr marL="457200" lvl="0" indent="-355600" rtl="0">
              <a:spcBef>
                <a:spcPts val="0"/>
              </a:spcBef>
              <a:spcAft>
                <a:spcPts val="0"/>
              </a:spcAft>
              <a:buClr>
                <a:srgbClr val="FFFFFF"/>
              </a:buClr>
              <a:buSzPct val="100000"/>
            </a:pPr>
            <a:r>
              <a:rPr lang="en" sz="2000" dirty="0">
                <a:solidFill>
                  <a:srgbClr val="FFFFFF"/>
                </a:solidFill>
              </a:rPr>
              <a:t>Deep space missions will require robots </a:t>
            </a:r>
            <a:r>
              <a:rPr lang="en" sz="2000" dirty="0">
                <a:solidFill>
                  <a:srgbClr val="CCCCCC"/>
                </a:solidFill>
              </a:rPr>
              <a:t>[9][</a:t>
            </a:r>
            <a:r>
              <a:rPr lang="en" sz="2000" dirty="0" smtClean="0">
                <a:solidFill>
                  <a:srgbClr val="CCCCCC"/>
                </a:solidFill>
              </a:rPr>
              <a:t>10]</a:t>
            </a:r>
          </a:p>
          <a:p>
            <a:pPr marL="457200" lvl="0" indent="-355600" rtl="0">
              <a:spcBef>
                <a:spcPts val="0"/>
              </a:spcBef>
              <a:spcAft>
                <a:spcPts val="0"/>
              </a:spcAft>
              <a:buClr>
                <a:srgbClr val="FFFFFF"/>
              </a:buClr>
              <a:buSzPct val="100000"/>
            </a:pPr>
            <a:r>
              <a:rPr lang="en" sz="2000" dirty="0">
                <a:solidFill>
                  <a:srgbClr val="CCCCCC"/>
                </a:solidFill>
              </a:rPr>
              <a:t>	</a:t>
            </a:r>
            <a:r>
              <a:rPr lang="en" sz="1800" dirty="0" smtClean="0">
                <a:solidFill>
                  <a:srgbClr val="FFFFFF"/>
                </a:solidFill>
              </a:rPr>
              <a:t>Humans </a:t>
            </a:r>
            <a:r>
              <a:rPr lang="en" sz="1800" dirty="0">
                <a:solidFill>
                  <a:srgbClr val="FFFFFF"/>
                </a:solidFill>
              </a:rPr>
              <a:t>are likely to enter </a:t>
            </a:r>
            <a:r>
              <a:rPr lang="en" sz="1800" dirty="0" smtClean="0">
                <a:solidFill>
                  <a:srgbClr val="FFFFFF"/>
                </a:solidFill>
              </a:rPr>
              <a:t>cryosleep</a:t>
            </a:r>
          </a:p>
          <a:p>
            <a:pPr marL="457200" lvl="0" indent="-355600" rtl="0">
              <a:spcBef>
                <a:spcPts val="0"/>
              </a:spcBef>
              <a:spcAft>
                <a:spcPts val="1800"/>
              </a:spcAft>
              <a:buClr>
                <a:srgbClr val="FFFFFF"/>
              </a:buClr>
              <a:buSzPct val="100000"/>
            </a:pPr>
            <a:r>
              <a:rPr lang="en" dirty="0">
                <a:solidFill>
                  <a:srgbClr val="FFFFFF"/>
                </a:solidFill>
              </a:rPr>
              <a:t>	</a:t>
            </a:r>
            <a:r>
              <a:rPr lang="en" sz="1800" dirty="0" smtClean="0">
                <a:solidFill>
                  <a:srgbClr val="FFFFFF"/>
                </a:solidFill>
              </a:rPr>
              <a:t>Spaceships </a:t>
            </a:r>
            <a:r>
              <a:rPr lang="en" sz="1800" dirty="0">
                <a:solidFill>
                  <a:srgbClr val="FFFFFF"/>
                </a:solidFill>
              </a:rPr>
              <a:t>will need to be operated by robots</a:t>
            </a:r>
            <a:r>
              <a:rPr lang="en" dirty="0">
                <a:solidFill>
                  <a:srgbClr val="FFFFFF"/>
                </a:solidFill>
              </a:rPr>
              <a:t> </a:t>
            </a:r>
          </a:p>
          <a:p>
            <a:pPr marL="457200" lvl="0" indent="-355600" rtl="0">
              <a:spcBef>
                <a:spcPts val="0"/>
              </a:spcBef>
              <a:spcAft>
                <a:spcPts val="0"/>
              </a:spcAft>
              <a:buClr>
                <a:srgbClr val="FFFFFF"/>
              </a:buClr>
              <a:buSzPct val="100000"/>
            </a:pPr>
            <a:r>
              <a:rPr lang="en" sz="2000" dirty="0">
                <a:solidFill>
                  <a:srgbClr val="FFFFFF"/>
                </a:solidFill>
              </a:rPr>
              <a:t>Robotic technology will need to be reliable for long </a:t>
            </a:r>
            <a:r>
              <a:rPr lang="en" sz="2000" dirty="0" smtClean="0">
                <a:solidFill>
                  <a:srgbClr val="FFFFFF"/>
                </a:solidFill>
              </a:rPr>
              <a:t>spans</a:t>
            </a:r>
          </a:p>
          <a:p>
            <a:pPr marL="457200" lvl="0" indent="-355600" rtl="0">
              <a:spcBef>
                <a:spcPts val="0"/>
              </a:spcBef>
              <a:spcAft>
                <a:spcPts val="0"/>
              </a:spcAft>
              <a:buClr>
                <a:srgbClr val="FFFFFF"/>
              </a:buClr>
              <a:buSzPct val="100000"/>
            </a:pPr>
            <a:r>
              <a:rPr lang="en" sz="2000" dirty="0">
                <a:solidFill>
                  <a:srgbClr val="FFFFFF"/>
                </a:solidFill>
              </a:rPr>
              <a:t>	</a:t>
            </a:r>
            <a:r>
              <a:rPr lang="en" sz="1800" dirty="0" smtClean="0">
                <a:solidFill>
                  <a:srgbClr val="FFFFFF"/>
                </a:solidFill>
              </a:rPr>
              <a:t>Robots </a:t>
            </a:r>
            <a:r>
              <a:rPr lang="en" sz="1800" dirty="0">
                <a:solidFill>
                  <a:srgbClr val="FFFFFF"/>
                </a:solidFill>
              </a:rPr>
              <a:t>should be tamper </a:t>
            </a:r>
            <a:r>
              <a:rPr lang="en" sz="1800" dirty="0" smtClean="0">
                <a:solidFill>
                  <a:srgbClr val="FFFFFF"/>
                </a:solidFill>
              </a:rPr>
              <a:t>proof</a:t>
            </a:r>
          </a:p>
          <a:p>
            <a:pPr marL="457200" lvl="0" indent="-355600" rtl="0">
              <a:spcBef>
                <a:spcPts val="0"/>
              </a:spcBef>
              <a:spcAft>
                <a:spcPts val="1800"/>
              </a:spcAft>
              <a:buClr>
                <a:srgbClr val="FFFFFF"/>
              </a:buClr>
              <a:buSzPct val="100000"/>
            </a:pPr>
            <a:r>
              <a:rPr lang="en" dirty="0">
                <a:solidFill>
                  <a:srgbClr val="FFFFFF"/>
                </a:solidFill>
              </a:rPr>
              <a:t>	</a:t>
            </a:r>
            <a:r>
              <a:rPr lang="en" sz="1800" dirty="0" smtClean="0">
                <a:solidFill>
                  <a:srgbClr val="FFFFFF"/>
                </a:solidFill>
              </a:rPr>
              <a:t>Robots </a:t>
            </a:r>
            <a:r>
              <a:rPr lang="en" sz="1800" dirty="0">
                <a:solidFill>
                  <a:srgbClr val="FFFFFF"/>
                </a:solidFill>
              </a:rPr>
              <a:t>should still require some human in the loop</a:t>
            </a:r>
          </a:p>
          <a:p>
            <a:pPr marL="457200" lvl="0" indent="-355600" rtl="0">
              <a:spcBef>
                <a:spcPts val="0"/>
              </a:spcBef>
              <a:spcAft>
                <a:spcPts val="0"/>
              </a:spcAft>
              <a:buClr>
                <a:srgbClr val="FFFFFF"/>
              </a:buClr>
              <a:buSzPct val="100000"/>
            </a:pPr>
            <a:r>
              <a:rPr lang="en" sz="2000" dirty="0">
                <a:solidFill>
                  <a:srgbClr val="FFFFFF"/>
                </a:solidFill>
              </a:rPr>
              <a:t>Interstellar travel creates a need for companionship </a:t>
            </a:r>
            <a:r>
              <a:rPr lang="en" sz="2000" dirty="0">
                <a:solidFill>
                  <a:schemeClr val="tx2"/>
                </a:solidFill>
              </a:rPr>
              <a:t>[</a:t>
            </a:r>
            <a:r>
              <a:rPr lang="en" sz="2000" dirty="0" smtClean="0">
                <a:solidFill>
                  <a:schemeClr val="tx2"/>
                </a:solidFill>
              </a:rPr>
              <a:t>8]</a:t>
            </a:r>
          </a:p>
          <a:p>
            <a:pPr marL="457200" lvl="0" indent="-355600" rtl="0">
              <a:spcBef>
                <a:spcPts val="0"/>
              </a:spcBef>
              <a:spcAft>
                <a:spcPts val="0"/>
              </a:spcAft>
              <a:buClr>
                <a:srgbClr val="FFFFFF"/>
              </a:buClr>
              <a:buSzPct val="100000"/>
            </a:pPr>
            <a:r>
              <a:rPr lang="en" sz="2000" dirty="0">
                <a:solidFill>
                  <a:srgbClr val="FFFFFF"/>
                </a:solidFill>
              </a:rPr>
              <a:t>	</a:t>
            </a:r>
            <a:r>
              <a:rPr lang="en" sz="1800" dirty="0" smtClean="0">
                <a:solidFill>
                  <a:srgbClr val="FFFFFF"/>
                </a:solidFill>
              </a:rPr>
              <a:t>Giving </a:t>
            </a:r>
            <a:r>
              <a:rPr lang="en" sz="1800" dirty="0">
                <a:solidFill>
                  <a:srgbClr val="FFFFFF"/>
                </a:solidFill>
              </a:rPr>
              <a:t>personalities to robots assists crew with loneliness</a:t>
            </a:r>
          </a:p>
        </p:txBody>
      </p:sp>
      <p:sp>
        <p:nvSpPr>
          <p:cNvPr id="135" name="Shape 13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2"/>
                </a:solidFill>
              </a:rPr>
              <a:t>8</a:t>
            </a:fld>
            <a:endParaRPr lang="en">
              <a:solidFill>
                <a:schemeClr val="lt2"/>
              </a:solidFill>
            </a:endParaRPr>
          </a:p>
        </p:txBody>
      </p:sp>
      <p:sp>
        <p:nvSpPr>
          <p:cNvPr id="136" name="Shape 136"/>
          <p:cNvSpPr txBox="1"/>
          <p:nvPr/>
        </p:nvSpPr>
        <p:spPr>
          <a:xfrm>
            <a:off x="0" y="4828225"/>
            <a:ext cx="548700" cy="2610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CCCCCC"/>
                </a:solidFill>
              </a:rPr>
              <a:t>[P12]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descr="https://i.imgur.com/0XaXiRk.png"/>
          <p:cNvPicPr preferRelativeResize="0"/>
          <p:nvPr/>
        </p:nvPicPr>
        <p:blipFill>
          <a:blip r:embed="rId3">
            <a:alphaModFix amt="55000"/>
          </a:blip>
          <a:stretch>
            <a:fillRect/>
          </a:stretch>
        </p:blipFill>
        <p:spPr>
          <a:xfrm>
            <a:off x="0" y="3125"/>
            <a:ext cx="9144000" cy="5137240"/>
          </a:xfrm>
          <a:prstGeom prst="rect">
            <a:avLst/>
          </a:prstGeom>
          <a:noFill/>
          <a:ln>
            <a:noFill/>
          </a:ln>
        </p:spPr>
      </p:pic>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Precision Farming and Robotics</a:t>
            </a:r>
          </a:p>
        </p:txBody>
      </p:sp>
      <p:sp>
        <p:nvSpPr>
          <p:cNvPr id="143" name="Shape 143"/>
          <p:cNvSpPr txBox="1">
            <a:spLocks noGrp="1"/>
          </p:cNvSpPr>
          <p:nvPr>
            <p:ph type="body" idx="1"/>
          </p:nvPr>
        </p:nvSpPr>
        <p:spPr>
          <a:xfrm>
            <a:off x="311700" y="1076275"/>
            <a:ext cx="5038800" cy="3416400"/>
          </a:xfrm>
          <a:prstGeom prst="rect">
            <a:avLst/>
          </a:prstGeom>
        </p:spPr>
        <p:txBody>
          <a:bodyPr lIns="91425" tIns="91425" rIns="91425" bIns="91425" anchor="t" anchorCtr="0">
            <a:noAutofit/>
          </a:bodyPr>
          <a:lstStyle/>
          <a:p>
            <a:pPr marL="457200" lvl="0" indent="-355600" rtl="0">
              <a:spcBef>
                <a:spcPts val="0"/>
              </a:spcBef>
              <a:spcAft>
                <a:spcPts val="0"/>
              </a:spcAft>
              <a:buClr>
                <a:srgbClr val="FFFFFF"/>
              </a:buClr>
              <a:buSzPct val="100000"/>
            </a:pPr>
            <a:r>
              <a:rPr lang="en" sz="2000" dirty="0">
                <a:solidFill>
                  <a:srgbClr val="FFFFFF"/>
                </a:solidFill>
              </a:rPr>
              <a:t>Precision Farming (PF) - Act based </a:t>
            </a:r>
            <a:r>
              <a:rPr lang="en" sz="2000" dirty="0" smtClean="0">
                <a:solidFill>
                  <a:srgbClr val="FFFFFF"/>
                </a:solidFill>
              </a:rPr>
              <a:t>on</a:t>
            </a:r>
          </a:p>
          <a:p>
            <a:pPr marL="457200" lvl="0" indent="-355600" rtl="0">
              <a:spcBef>
                <a:spcPts val="0"/>
              </a:spcBef>
              <a:spcAft>
                <a:spcPts val="0"/>
              </a:spcAft>
              <a:buClr>
                <a:srgbClr val="FFFFFF"/>
              </a:buClr>
              <a:buSzPct val="100000"/>
            </a:pPr>
            <a:r>
              <a:rPr lang="en" sz="2000" dirty="0" smtClean="0">
                <a:solidFill>
                  <a:srgbClr val="FFFFFF"/>
                </a:solidFill>
              </a:rPr>
              <a:t>local </a:t>
            </a:r>
            <a:r>
              <a:rPr lang="en" sz="2000" dirty="0">
                <a:solidFill>
                  <a:srgbClr val="FFFFFF"/>
                </a:solidFill>
              </a:rPr>
              <a:t>crop needs and soil </a:t>
            </a:r>
            <a:r>
              <a:rPr lang="en" sz="2000" dirty="0" smtClean="0">
                <a:solidFill>
                  <a:srgbClr val="FFFFFF"/>
                </a:solidFill>
              </a:rPr>
              <a:t>conditions</a:t>
            </a:r>
          </a:p>
          <a:p>
            <a:pPr marL="457200" lvl="0" indent="-355600" rtl="0">
              <a:spcBef>
                <a:spcPts val="0"/>
              </a:spcBef>
              <a:spcAft>
                <a:spcPts val="0"/>
              </a:spcAft>
              <a:buClr>
                <a:srgbClr val="FFFFFF"/>
              </a:buClr>
              <a:buSzPct val="100000"/>
            </a:pPr>
            <a:r>
              <a:rPr lang="en" sz="2000" dirty="0">
                <a:solidFill>
                  <a:srgbClr val="FFFFFF"/>
                </a:solidFill>
              </a:rPr>
              <a:t>	</a:t>
            </a:r>
            <a:r>
              <a:rPr lang="en" sz="1800" dirty="0" smtClean="0">
                <a:solidFill>
                  <a:srgbClr val="FFFFFF"/>
                </a:solidFill>
              </a:rPr>
              <a:t>Economic Benefits</a:t>
            </a:r>
          </a:p>
          <a:p>
            <a:pPr marL="457200" lvl="0" indent="-355600" rtl="0">
              <a:spcBef>
                <a:spcPts val="0"/>
              </a:spcBef>
              <a:spcAft>
                <a:spcPts val="0"/>
              </a:spcAft>
              <a:buClr>
                <a:srgbClr val="FFFFFF"/>
              </a:buClr>
              <a:buSzPct val="100000"/>
            </a:pPr>
            <a:r>
              <a:rPr lang="en" dirty="0">
                <a:solidFill>
                  <a:srgbClr val="FFFFFF"/>
                </a:solidFill>
              </a:rPr>
              <a:t>	</a:t>
            </a:r>
            <a:r>
              <a:rPr lang="en" sz="1800" dirty="0" smtClean="0">
                <a:solidFill>
                  <a:srgbClr val="FFFFFF"/>
                </a:solidFill>
              </a:rPr>
              <a:t>Environmental Benefits</a:t>
            </a:r>
          </a:p>
          <a:p>
            <a:pPr marL="457200" lvl="0" indent="-355600" rtl="0">
              <a:spcBef>
                <a:spcPts val="0"/>
              </a:spcBef>
              <a:spcAft>
                <a:spcPts val="1800"/>
              </a:spcAft>
              <a:buClr>
                <a:srgbClr val="FFFFFF"/>
              </a:buClr>
              <a:buSzPct val="100000"/>
            </a:pPr>
            <a:r>
              <a:rPr lang="en" dirty="0">
                <a:solidFill>
                  <a:srgbClr val="FFFFFF"/>
                </a:solidFill>
              </a:rPr>
              <a:t>	</a:t>
            </a:r>
            <a:r>
              <a:rPr lang="en" sz="1800" dirty="0" smtClean="0">
                <a:solidFill>
                  <a:srgbClr val="FFFFFF"/>
                </a:solidFill>
              </a:rPr>
              <a:t>Increased </a:t>
            </a:r>
            <a:r>
              <a:rPr lang="en" sz="1800" dirty="0">
                <a:solidFill>
                  <a:srgbClr val="FFFFFF"/>
                </a:solidFill>
              </a:rPr>
              <a:t>productivity</a:t>
            </a:r>
          </a:p>
          <a:p>
            <a:pPr marL="457200" lvl="0" indent="-355600" rtl="0">
              <a:spcBef>
                <a:spcPts val="0"/>
              </a:spcBef>
              <a:spcAft>
                <a:spcPts val="0"/>
              </a:spcAft>
              <a:buClr>
                <a:srgbClr val="FFFFFF"/>
              </a:buClr>
              <a:buSzPct val="100000"/>
            </a:pPr>
            <a:r>
              <a:rPr lang="en" sz="2000" dirty="0">
                <a:solidFill>
                  <a:srgbClr val="FFFFFF"/>
                </a:solidFill>
              </a:rPr>
              <a:t>Role of Robotics </a:t>
            </a:r>
            <a:r>
              <a:rPr lang="en" sz="2000" dirty="0">
                <a:solidFill>
                  <a:srgbClr val="CCCCCC"/>
                </a:solidFill>
              </a:rPr>
              <a:t>[</a:t>
            </a:r>
            <a:r>
              <a:rPr lang="en" sz="2000" dirty="0" smtClean="0">
                <a:solidFill>
                  <a:srgbClr val="CCCCCC"/>
                </a:solidFill>
              </a:rPr>
              <a:t>1]</a:t>
            </a:r>
          </a:p>
          <a:p>
            <a:pPr marL="457200" lvl="0" indent="-355600" rtl="0">
              <a:spcBef>
                <a:spcPts val="0"/>
              </a:spcBef>
              <a:spcAft>
                <a:spcPts val="0"/>
              </a:spcAft>
              <a:buClr>
                <a:srgbClr val="FFFFFF"/>
              </a:buClr>
              <a:buSzPct val="100000"/>
            </a:pPr>
            <a:r>
              <a:rPr lang="en" sz="2000" dirty="0">
                <a:solidFill>
                  <a:srgbClr val="CCCCCC"/>
                </a:solidFill>
              </a:rPr>
              <a:t>	</a:t>
            </a:r>
            <a:r>
              <a:rPr lang="en" sz="1800" dirty="0" smtClean="0">
                <a:solidFill>
                  <a:srgbClr val="FFFFFF"/>
                </a:solidFill>
              </a:rPr>
              <a:t>Weed </a:t>
            </a:r>
            <a:r>
              <a:rPr lang="en" sz="1800" dirty="0">
                <a:solidFill>
                  <a:srgbClr val="FFFFFF"/>
                </a:solidFill>
              </a:rPr>
              <a:t>and fertiliser </a:t>
            </a:r>
            <a:r>
              <a:rPr lang="en" sz="1800" dirty="0" smtClean="0">
                <a:solidFill>
                  <a:srgbClr val="FFFFFF"/>
                </a:solidFill>
              </a:rPr>
              <a:t>application</a:t>
            </a:r>
          </a:p>
          <a:p>
            <a:pPr marL="457200" lvl="0" indent="-355600" rtl="0">
              <a:spcBef>
                <a:spcPts val="0"/>
              </a:spcBef>
              <a:spcAft>
                <a:spcPts val="1800"/>
              </a:spcAft>
              <a:buClr>
                <a:srgbClr val="FFFFFF"/>
              </a:buClr>
              <a:buSzPct val="100000"/>
            </a:pPr>
            <a:r>
              <a:rPr lang="en" dirty="0">
                <a:solidFill>
                  <a:srgbClr val="FFFFFF"/>
                </a:solidFill>
              </a:rPr>
              <a:t>	</a:t>
            </a:r>
            <a:r>
              <a:rPr lang="en" sz="1800" dirty="0" smtClean="0">
                <a:solidFill>
                  <a:srgbClr val="FFFFFF"/>
                </a:solidFill>
              </a:rPr>
              <a:t>Harvesting </a:t>
            </a:r>
            <a:r>
              <a:rPr lang="en" sz="1800" dirty="0">
                <a:solidFill>
                  <a:srgbClr val="FFFFFF"/>
                </a:solidFill>
              </a:rPr>
              <a:t>processes</a:t>
            </a:r>
          </a:p>
          <a:p>
            <a:pPr marL="457200" lvl="0" indent="-355600" rtl="0">
              <a:spcBef>
                <a:spcPts val="0"/>
              </a:spcBef>
              <a:spcAft>
                <a:spcPts val="0"/>
              </a:spcAft>
              <a:buClr>
                <a:srgbClr val="FFFFFF"/>
              </a:buClr>
              <a:buSzPct val="100000"/>
            </a:pPr>
            <a:r>
              <a:rPr lang="en" sz="2000" dirty="0">
                <a:solidFill>
                  <a:srgbClr val="FFFFFF"/>
                </a:solidFill>
              </a:rPr>
              <a:t>Current State: Farmbot </a:t>
            </a:r>
            <a:r>
              <a:rPr lang="en" sz="2000" dirty="0">
                <a:solidFill>
                  <a:srgbClr val="CCCCCC"/>
                </a:solidFill>
              </a:rPr>
              <a:t>[3]</a:t>
            </a:r>
          </a:p>
        </p:txBody>
      </p:sp>
      <p:pic>
        <p:nvPicPr>
          <p:cNvPr id="144" name="Shape 144"/>
          <p:cNvPicPr preferRelativeResize="0"/>
          <p:nvPr/>
        </p:nvPicPr>
        <p:blipFill rotWithShape="1">
          <a:blip r:embed="rId4">
            <a:alphaModFix/>
          </a:blip>
          <a:srcRect b="16261"/>
          <a:stretch/>
        </p:blipFill>
        <p:spPr>
          <a:xfrm>
            <a:off x="5476875" y="1017724"/>
            <a:ext cx="3355424" cy="2239289"/>
          </a:xfrm>
          <a:prstGeom prst="rect">
            <a:avLst/>
          </a:prstGeom>
          <a:noFill/>
          <a:ln>
            <a:noFill/>
          </a:ln>
        </p:spPr>
      </p:pic>
      <p:pic>
        <p:nvPicPr>
          <p:cNvPr id="145" name="Shape 145"/>
          <p:cNvPicPr preferRelativeResize="0"/>
          <p:nvPr/>
        </p:nvPicPr>
        <p:blipFill rotWithShape="1">
          <a:blip r:embed="rId5">
            <a:alphaModFix/>
          </a:blip>
          <a:srcRect b="13247"/>
          <a:stretch/>
        </p:blipFill>
        <p:spPr>
          <a:xfrm>
            <a:off x="5476874" y="2832949"/>
            <a:ext cx="3355424" cy="2239299"/>
          </a:xfrm>
          <a:prstGeom prst="rect">
            <a:avLst/>
          </a:prstGeom>
          <a:noFill/>
          <a:ln>
            <a:noFill/>
          </a:ln>
        </p:spPr>
      </p:pic>
      <p:sp>
        <p:nvSpPr>
          <p:cNvPr id="146" name="Shape 14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2"/>
                </a:solidFill>
              </a:rPr>
              <a:t>9</a:t>
            </a:fld>
            <a:endParaRPr lang="en">
              <a:solidFill>
                <a:schemeClr val="lt2"/>
              </a:solidFill>
            </a:endParaRPr>
          </a:p>
        </p:txBody>
      </p:sp>
      <p:sp>
        <p:nvSpPr>
          <p:cNvPr id="147" name="Shape 147"/>
          <p:cNvSpPr txBox="1"/>
          <p:nvPr/>
        </p:nvSpPr>
        <p:spPr>
          <a:xfrm>
            <a:off x="0" y="4828225"/>
            <a:ext cx="548700" cy="2610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CCCCCC"/>
                </a:solidFill>
              </a:rPr>
              <a:t>[P11]</a:t>
            </a:r>
          </a:p>
        </p:txBody>
      </p:sp>
      <p:sp>
        <p:nvSpPr>
          <p:cNvPr id="148" name="Shape 148"/>
          <p:cNvSpPr txBox="1"/>
          <p:nvPr/>
        </p:nvSpPr>
        <p:spPr>
          <a:xfrm>
            <a:off x="4965675" y="4828225"/>
            <a:ext cx="511500" cy="261000"/>
          </a:xfrm>
          <a:prstGeom prst="rect">
            <a:avLst/>
          </a:prstGeom>
          <a:noFill/>
          <a:ln>
            <a:noFill/>
          </a:ln>
        </p:spPr>
        <p:txBody>
          <a:bodyPr lIns="91425" tIns="91425" rIns="91425" bIns="91425" anchor="t" anchorCtr="0">
            <a:noAutofit/>
          </a:bodyPr>
          <a:lstStyle/>
          <a:p>
            <a:pPr lvl="0" rtl="0">
              <a:spcBef>
                <a:spcPts val="0"/>
              </a:spcBef>
              <a:buNone/>
            </a:pPr>
            <a:r>
              <a:rPr lang="en" sz="1100">
                <a:solidFill>
                  <a:srgbClr val="CCCCCC"/>
                </a:solidFill>
              </a:rPr>
              <a:t>[1, 3]</a:t>
            </a:r>
          </a:p>
        </p:txBody>
      </p:sp>
    </p:spTree>
  </p:cSld>
  <p:clrMapOvr>
    <a:masterClrMapping/>
  </p:clrMapOvr>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4624</TotalTime>
  <Words>1109</Words>
  <Application>Microsoft Macintosh PowerPoint</Application>
  <PresentationFormat>On-screen Show (16:9)</PresentationFormat>
  <Paragraphs>171</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simple-dark-2</vt:lpstr>
      <vt:lpstr>Interstellar</vt:lpstr>
      <vt:lpstr>Plot Summary</vt:lpstr>
      <vt:lpstr>Plot Summary</vt:lpstr>
      <vt:lpstr>Post-Truth Society</vt:lpstr>
      <vt:lpstr>Ethical Dilemma</vt:lpstr>
      <vt:lpstr>Communication Technologies</vt:lpstr>
      <vt:lpstr>Communication Implications</vt:lpstr>
      <vt:lpstr>Dependence on Robots </vt:lpstr>
      <vt:lpstr>Precision Farming and Robotics</vt:lpstr>
      <vt:lpstr>Conclusions</vt:lpstr>
      <vt:lpstr>References</vt:lpstr>
      <vt:lpstr>Picture 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Interstellar</dc:title>
  <cp:lastModifiedBy>Keith A. Pray</cp:lastModifiedBy>
  <cp:revision>3</cp:revision>
  <dcterms:modified xsi:type="dcterms:W3CDTF">2017-05-08T21:38:11Z</dcterms:modified>
</cp:coreProperties>
</file>